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1"/>
  </p:normalViewPr>
  <p:slideViewPr>
    <p:cSldViewPr snapToGrid="0" snapToObjects="1">
      <p:cViewPr varScale="1">
        <p:scale>
          <a:sx n="67" d="100"/>
          <a:sy n="67" d="100"/>
        </p:scale>
        <p:origin x="4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8C65D6-3177-4821-9101-3AE434FD8D43}" type="datetimeFigureOut">
              <a:rPr lang="en-GB" smtClean="0"/>
              <a:t>01/07/2020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0C001C-B36C-4119-91F8-784C2F31B44A}" type="slidenum">
              <a:rPr lang="en-GB" smtClean="0"/>
              <a:t>‹#›</a:t>
            </a:fld>
            <a:endParaRPr lang="en-GB"/>
          </a:p>
        </p:txBody>
      </p:sp>
    </p:spTree>
    <p:extLst>
      <p:ext uri="{BB962C8B-B14F-4D97-AF65-F5344CB8AC3E}">
        <p14:creationId xmlns:p14="http://schemas.microsoft.com/office/powerpoint/2010/main" val="3413101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20C001C-B36C-4119-91F8-784C2F31B44A}" type="slidenum">
              <a:rPr lang="en-GB" smtClean="0"/>
              <a:t>10</a:t>
            </a:fld>
            <a:endParaRPr lang="en-GB"/>
          </a:p>
        </p:txBody>
      </p:sp>
    </p:spTree>
    <p:extLst>
      <p:ext uri="{BB962C8B-B14F-4D97-AF65-F5344CB8AC3E}">
        <p14:creationId xmlns:p14="http://schemas.microsoft.com/office/powerpoint/2010/main" val="4123688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t>7/1/2020</a:t>
            </a:fld>
            <a:endParaRPr lang="en-US" dirty="0"/>
          </a:p>
        </p:txBody>
      </p:sp>
      <p:sp>
        <p:nvSpPr>
          <p:cNvPr id="5" name="Footer Placeholder 4">
            <a:extLst>
              <a:ext uri="{FF2B5EF4-FFF2-40B4-BE49-F238E27FC236}">
                <a16:creationId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t>‹#›</a:t>
            </a:fld>
            <a:endParaRPr lang="en-US" dirty="0"/>
          </a:p>
        </p:txBody>
      </p:sp>
      <p:sp>
        <p:nvSpPr>
          <p:cNvPr id="8" name="Rectangle 7">
            <a:extLst>
              <a:ext uri="{FF2B5EF4-FFF2-40B4-BE49-F238E27FC236}">
                <a16:creationId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7980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t>7/1/2020</a:t>
            </a:fld>
            <a:endParaRPr lang="en-US"/>
          </a:p>
        </p:txBody>
      </p:sp>
      <p:sp>
        <p:nvSpPr>
          <p:cNvPr id="5" name="Footer Placeholder 4">
            <a:extLst>
              <a:ext uri="{FF2B5EF4-FFF2-40B4-BE49-F238E27FC236}">
                <a16:creationId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120368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t>7/1/2020</a:t>
            </a:fld>
            <a:endParaRPr lang="en-US"/>
          </a:p>
        </p:txBody>
      </p:sp>
      <p:sp>
        <p:nvSpPr>
          <p:cNvPr id="5" name="Footer Placeholder 4">
            <a:extLst>
              <a:ext uri="{FF2B5EF4-FFF2-40B4-BE49-F238E27FC236}">
                <a16:creationId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106740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7/1/2020</a:t>
            </a:fld>
            <a:endParaRPr lang="en-US"/>
          </a:p>
        </p:txBody>
      </p:sp>
      <p:sp>
        <p:nvSpPr>
          <p:cNvPr id="5" name="Footer Placeholder 4">
            <a:extLst>
              <a:ext uri="{FF2B5EF4-FFF2-40B4-BE49-F238E27FC236}">
                <a16:creationId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741823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t>7/1/2020</a:t>
            </a:fld>
            <a:endParaRPr lang="en-US"/>
          </a:p>
        </p:txBody>
      </p:sp>
      <p:sp>
        <p:nvSpPr>
          <p:cNvPr id="5" name="Footer Placeholder 4">
            <a:extLst>
              <a:ext uri="{FF2B5EF4-FFF2-40B4-BE49-F238E27FC236}">
                <a16:creationId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275320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7/1/2020</a:t>
            </a:fld>
            <a:endParaRPr lang="en-US"/>
          </a:p>
        </p:txBody>
      </p:sp>
      <p:sp>
        <p:nvSpPr>
          <p:cNvPr id="6" name="Footer Placeholder 5">
            <a:extLst>
              <a:ext uri="{FF2B5EF4-FFF2-40B4-BE49-F238E27FC236}">
                <a16:creationId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593859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t>7/1/2020</a:t>
            </a:fld>
            <a:endParaRPr lang="en-US"/>
          </a:p>
        </p:txBody>
      </p:sp>
      <p:sp>
        <p:nvSpPr>
          <p:cNvPr id="8" name="Footer Placeholder 7">
            <a:extLst>
              <a:ext uri="{FF2B5EF4-FFF2-40B4-BE49-F238E27FC236}">
                <a16:creationId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28398759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t>7/1/2020</a:t>
            </a:fld>
            <a:endParaRPr lang="en-US"/>
          </a:p>
        </p:txBody>
      </p:sp>
      <p:sp>
        <p:nvSpPr>
          <p:cNvPr id="4" name="Footer Placeholder 3">
            <a:extLst>
              <a:ext uri="{FF2B5EF4-FFF2-40B4-BE49-F238E27FC236}">
                <a16:creationId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602620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t>7/1/2020</a:t>
            </a:fld>
            <a:endParaRPr lang="en-US"/>
          </a:p>
        </p:txBody>
      </p:sp>
      <p:sp>
        <p:nvSpPr>
          <p:cNvPr id="3" name="Footer Placeholder 2">
            <a:extLst>
              <a:ext uri="{FF2B5EF4-FFF2-40B4-BE49-F238E27FC236}">
                <a16:creationId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3252776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7/1/2020</a:t>
            </a:fld>
            <a:endParaRPr lang="en-US" dirty="0"/>
          </a:p>
        </p:txBody>
      </p:sp>
      <p:sp>
        <p:nvSpPr>
          <p:cNvPr id="6" name="Footer Placeholder 5">
            <a:extLst>
              <a:ext uri="{FF2B5EF4-FFF2-40B4-BE49-F238E27FC236}">
                <a16:creationId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727933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t>7/1/2020</a:t>
            </a:fld>
            <a:endParaRPr lang="en-US"/>
          </a:p>
        </p:txBody>
      </p:sp>
      <p:sp>
        <p:nvSpPr>
          <p:cNvPr id="6" name="Footer Placeholder 5">
            <a:extLst>
              <a:ext uri="{FF2B5EF4-FFF2-40B4-BE49-F238E27FC236}">
                <a16:creationId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t>‹#›</a:t>
            </a:fld>
            <a:endParaRPr lang="en-US"/>
          </a:p>
        </p:txBody>
      </p:sp>
    </p:spTree>
    <p:extLst>
      <p:ext uri="{BB962C8B-B14F-4D97-AF65-F5344CB8AC3E}">
        <p14:creationId xmlns:p14="http://schemas.microsoft.com/office/powerpoint/2010/main" val="1572492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t>7/1/2020</a:t>
            </a:fld>
            <a:endParaRPr lang="en-US"/>
          </a:p>
        </p:txBody>
      </p:sp>
      <p:sp>
        <p:nvSpPr>
          <p:cNvPr id="5" name="Footer Placeholder 4">
            <a:extLst>
              <a:ext uri="{FF2B5EF4-FFF2-40B4-BE49-F238E27FC236}">
                <a16:creationId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t>‹#›</a:t>
            </a:fld>
            <a:endParaRPr lang="en-US"/>
          </a:p>
        </p:txBody>
      </p:sp>
    </p:spTree>
    <p:extLst>
      <p:ext uri="{BB962C8B-B14F-4D97-AF65-F5344CB8AC3E}">
        <p14:creationId xmlns:p14="http://schemas.microsoft.com/office/powerpoint/2010/main" val="3787777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nswers.com/main/ntquery?method=4&amp;dsid=2040&amp;dekey=radioact&amp;gwp=8&amp;curtab=2040_1" TargetMode="Externa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1.jpeg"/><Relationship Id="rId5" Type="http://schemas.openxmlformats.org/officeDocument/2006/relationships/hyperlink" Target="http://www.answers.com/main/ntquery?method=4&amp;dsid=2039&amp;dekey=Bohr-Nie&amp;gwp=8&amp;curtab=2039_1" TargetMode="External"/><Relationship Id="rId4" Type="http://schemas.openxmlformats.org/officeDocument/2006/relationships/hyperlink" Target="http://www.answers.com/main/ntquery?method=4&amp;dsid=2040&amp;dekey=nucleus-phys&amp;gwp=8&amp;curtab=2040_1"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image" Target="../media/image10.png"/><Relationship Id="rId5" Type="http://schemas.openxmlformats.org/officeDocument/2006/relationships/hyperlink" Target="http://www.answers.com/main/ntquery?method=4&amp;dsid=1648&amp;dekey=sirisaacnewton&amp;gwp=8&amp;curtab=1648_1" TargetMode="External"/><Relationship Id="rId4" Type="http://schemas.openxmlformats.org/officeDocument/2006/relationships/hyperlink" Target="http://www.answers.com/main/ntquery?method=4&amp;dsid=1648&amp;dekey=alfrednobel&amp;gwp=8&amp;curtab=1648_1"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http://content.answers.com/main/content/img/scitech/HSchard1.jp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nobelprize.org/nobel_prizes/medicine/laureates/1962/" TargetMode="Externa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hyperlink" Target="http://www.spartacus.schoolnet.co.uk/EDnewnham.htm" TargetMode="External"/><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6.jpeg"/><Relationship Id="rId4" Type="http://schemas.openxmlformats.org/officeDocument/2006/relationships/hyperlink" Target="http://www.spartacus.schoolnet.co.uk/EDcambridge.ht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answers.com/main/ntquery?method=4&amp;dsid=1648&amp;dekey=pierrecurie&amp;gwp=8&amp;curtab=1648_1" TargetMode="Externa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7.jpeg"/><Relationship Id="rId4" Type="http://schemas.openxmlformats.org/officeDocument/2006/relationships/hyperlink" Target="http://www.answers.com/main/ntquery?method=4&amp;dsid=1648&amp;dekey=alfrednobel&amp;gwp=8&amp;curtab=1648_1"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hyperlink" Target="http://www.answers.com/main/ntquery?method=4&amp;dsid=2040&amp;dekey=uniformi&amp;gwp=8&amp;curtab=2040_1" TargetMode="Externa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9">
            <a:extLst>
              <a:ext uri="{FF2B5EF4-FFF2-40B4-BE49-F238E27FC236}">
                <a16:creationId xmlns:a16="http://schemas.microsoft.com/office/drawing/2014/main" id="{2D6FBB9D-1CAA-4D05-AB33-BABDFE17B8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3" name="Rectangle 11">
            <a:extLst>
              <a:ext uri="{FF2B5EF4-FFF2-40B4-BE49-F238E27FC236}">
                <a16:creationId xmlns:a16="http://schemas.microsoft.com/office/drawing/2014/main" id="{04727B71-B4B6-4823-80A1-68C40B47511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13">
            <a:extLst>
              <a:ext uri="{FF2B5EF4-FFF2-40B4-BE49-F238E27FC236}">
                <a16:creationId xmlns:a16="http://schemas.microsoft.com/office/drawing/2014/main" id="{79A6DB05-9FB5-4B07-8675-74C23D4FD89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5" name="Rectangle 15">
            <a:extLst>
              <a:ext uri="{FF2B5EF4-FFF2-40B4-BE49-F238E27FC236}">
                <a16:creationId xmlns:a16="http://schemas.microsoft.com/office/drawing/2014/main" id="{90D01200-0224-43C5-AB38-FB4D16B73F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ACF536-E73A-014D-BF92-F53BAFE952DC}"/>
              </a:ext>
            </a:extLst>
          </p:cNvPr>
          <p:cNvSpPr>
            <a:spLocks noGrp="1"/>
          </p:cNvSpPr>
          <p:nvPr>
            <p:ph type="ctrTitle"/>
          </p:nvPr>
        </p:nvSpPr>
        <p:spPr>
          <a:xfrm>
            <a:off x="612648" y="1078992"/>
            <a:ext cx="6268770" cy="1536192"/>
          </a:xfrm>
        </p:spPr>
        <p:txBody>
          <a:bodyPr vert="horz" lIns="91440" tIns="45720" rIns="91440" bIns="45720" rtlCol="0" anchor="b">
            <a:normAutofit/>
          </a:bodyPr>
          <a:lstStyle/>
          <a:p>
            <a:r>
              <a:rPr lang="en-US" sz="3300" dirty="0">
                <a:effectLst>
                  <a:outerShdw blurRad="50800" dist="38100" algn="tr" rotWithShape="0">
                    <a:prstClr val="black">
                      <a:alpha val="40000"/>
                    </a:prstClr>
                  </a:outerShdw>
                </a:effectLst>
              </a:rPr>
              <a:t>Ernest Rutherford</a:t>
            </a:r>
            <a:r>
              <a:rPr lang="en-US" sz="3300" dirty="0"/>
              <a:t/>
            </a:r>
            <a:br>
              <a:rPr lang="en-US" sz="3300" dirty="0"/>
            </a:br>
            <a:r>
              <a:rPr lang="en-US" sz="3300" dirty="0">
                <a:effectLst>
                  <a:outerShdw blurRad="50800" dist="38100" algn="tr" rotWithShape="0">
                    <a:prstClr val="black">
                      <a:alpha val="40000"/>
                    </a:prstClr>
                  </a:outerShdw>
                </a:effectLst>
              </a:rPr>
              <a:t>(1871-1937)</a:t>
            </a:r>
            <a:r>
              <a:rPr lang="en-US" sz="3300" dirty="0"/>
              <a:t/>
            </a:r>
            <a:br>
              <a:rPr lang="en-US" sz="3300" dirty="0"/>
            </a:br>
            <a:endParaRPr lang="en-US" sz="3300" dirty="0"/>
          </a:p>
        </p:txBody>
      </p:sp>
      <p:sp>
        <p:nvSpPr>
          <p:cNvPr id="26" name="Rectangle 17">
            <a:extLst>
              <a:ext uri="{FF2B5EF4-FFF2-40B4-BE49-F238E27FC236}">
                <a16:creationId xmlns:a16="http://schemas.microsoft.com/office/drawing/2014/main" id="{728A44A4-A002-4A88-9FC9-1D0566C97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19">
            <a:extLst>
              <a:ext uri="{FF2B5EF4-FFF2-40B4-BE49-F238E27FC236}">
                <a16:creationId xmlns:a16="http://schemas.microsoft.com/office/drawing/2014/main" id="{3E7D5C7B-DD16-401B-85CE-4AAA2A4F51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875B9554-76CF-5A41-B9E4-B52B38D49FB9}"/>
              </a:ext>
            </a:extLst>
          </p:cNvPr>
          <p:cNvSpPr>
            <a:spLocks noGrp="1"/>
          </p:cNvSpPr>
          <p:nvPr>
            <p:ph type="subTitle" idx="1"/>
          </p:nvPr>
        </p:nvSpPr>
        <p:spPr>
          <a:xfrm>
            <a:off x="612648" y="3090672"/>
            <a:ext cx="6550152" cy="3090672"/>
          </a:xfrm>
        </p:spPr>
        <p:txBody>
          <a:bodyPr vert="horz" lIns="91440" tIns="45720" rIns="91440" bIns="45720" rtlCol="0">
            <a:noAutofit/>
          </a:bodyPr>
          <a:lstStyle/>
          <a:p>
            <a:pPr indent="-228600">
              <a:lnSpc>
                <a:spcPct val="100000"/>
              </a:lnSpc>
              <a:buFont typeface="Arial" panose="020B0604020202020204" pitchFamily="34" charset="0"/>
              <a:buChar char="•"/>
            </a:pPr>
            <a:r>
              <a:rPr lang="en-US" sz="1600" b="1" dirty="0"/>
              <a:t>Born:</a:t>
            </a:r>
            <a:r>
              <a:rPr lang="en-US" sz="1600" dirty="0"/>
              <a:t> Brightwater, New Zealand, August 30, 1871</a:t>
            </a:r>
          </a:p>
          <a:p>
            <a:pPr indent="-228600">
              <a:lnSpc>
                <a:spcPct val="100000"/>
              </a:lnSpc>
              <a:buFont typeface="Arial" panose="020B0604020202020204" pitchFamily="34" charset="0"/>
              <a:buChar char="•"/>
            </a:pPr>
            <a:r>
              <a:rPr lang="en-US" sz="1600" b="1" dirty="0"/>
              <a:t>Died:</a:t>
            </a:r>
            <a:r>
              <a:rPr lang="en-US" sz="1600" dirty="0"/>
              <a:t> London, October 19, 1937</a:t>
            </a:r>
          </a:p>
          <a:p>
            <a:pPr indent="-228600">
              <a:lnSpc>
                <a:spcPct val="100000"/>
              </a:lnSpc>
              <a:buFont typeface="Arial" panose="020B0604020202020204" pitchFamily="34" charset="0"/>
              <a:buChar char="•"/>
            </a:pPr>
            <a:r>
              <a:rPr lang="en-US" sz="1600" dirty="0"/>
              <a:t>Rutherford is known for his studies of </a:t>
            </a:r>
            <a:r>
              <a:rPr lang="en-US" sz="1600" u="sng" dirty="0">
                <a:hlinkClick r:id="rId3"/>
              </a:rPr>
              <a:t>radioactivity</a:t>
            </a:r>
            <a:r>
              <a:rPr lang="en-US" sz="1600" dirty="0"/>
              <a:t> and for his discovery of the atomic </a:t>
            </a:r>
            <a:r>
              <a:rPr lang="en-US" sz="1600" u="sng" dirty="0">
                <a:hlinkClick r:id="rId4"/>
              </a:rPr>
              <a:t>nucleus</a:t>
            </a:r>
            <a:r>
              <a:rPr lang="en-US" sz="1600" dirty="0"/>
              <a:t>. He discovered and named alpha and beta radiation, he was awarded the 1908 Nobel Prize in Chemistry. On the basis of experiments with alpha rays he was led (1911) to a description of the atom as a small, heavy nucleus surrounded by orbital electrons; this nuclear model of the atom was taken by Niels </a:t>
            </a:r>
            <a:r>
              <a:rPr lang="en-US" sz="1600" u="sng" dirty="0">
                <a:hlinkClick r:id="rId5"/>
              </a:rPr>
              <a:t>Bohr</a:t>
            </a:r>
            <a:r>
              <a:rPr lang="en-US" sz="1600" dirty="0"/>
              <a:t> (1913) and combined with the new quantum theory to provide the basic description of the atom still accepted today. </a:t>
            </a:r>
          </a:p>
          <a:p>
            <a:pPr indent="-228600">
              <a:lnSpc>
                <a:spcPct val="100000"/>
              </a:lnSpc>
              <a:buFont typeface="Arial" panose="020B0604020202020204" pitchFamily="34" charset="0"/>
              <a:buChar char="•"/>
            </a:pPr>
            <a:endParaRPr lang="en-US" sz="1600" dirty="0"/>
          </a:p>
        </p:txBody>
      </p:sp>
      <p:pic>
        <p:nvPicPr>
          <p:cNvPr id="5" name="Picture 4">
            <a:extLst>
              <a:ext uri="{FF2B5EF4-FFF2-40B4-BE49-F238E27FC236}">
                <a16:creationId xmlns:a16="http://schemas.microsoft.com/office/drawing/2014/main" id="{34CDD928-C427-BD42-A073-856B89E5DBDB}"/>
              </a:ext>
            </a:extLst>
          </p:cNvPr>
          <p:cNvPicPr/>
          <p:nvPr/>
        </p:nvPicPr>
        <p:blipFill>
          <a:blip r:embed="rId6">
            <a:extLst>
              <a:ext uri="{28A0092B-C50C-407E-A947-70E740481C1C}">
                <a14:useLocalDpi xmlns:a14="http://schemas.microsoft.com/office/drawing/2010/main" val="0"/>
              </a:ext>
            </a:extLst>
          </a:blip>
          <a:stretch>
            <a:fillRect/>
          </a:stretch>
        </p:blipFill>
        <p:spPr bwMode="auto">
          <a:xfrm>
            <a:off x="7342909" y="0"/>
            <a:ext cx="4894811" cy="6858000"/>
          </a:xfrm>
          <a:prstGeom prst="rect">
            <a:avLst/>
          </a:prstGeom>
          <a:noFill/>
        </p:spPr>
      </p:pic>
    </p:spTree>
    <p:custDataLst>
      <p:tags r:id="rId1"/>
    </p:custDataLst>
    <p:extLst>
      <p:ext uri="{BB962C8B-B14F-4D97-AF65-F5344CB8AC3E}">
        <p14:creationId xmlns:p14="http://schemas.microsoft.com/office/powerpoint/2010/main" val="2774779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D01200-0224-43C5-AB38-FB4D16B73F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F02FC8-103D-104E-9CE4-E566364533BC}"/>
              </a:ext>
            </a:extLst>
          </p:cNvPr>
          <p:cNvSpPr>
            <a:spLocks noGrp="1"/>
          </p:cNvSpPr>
          <p:nvPr>
            <p:ph type="title"/>
          </p:nvPr>
        </p:nvSpPr>
        <p:spPr>
          <a:xfrm>
            <a:off x="612648" y="1140647"/>
            <a:ext cx="6268770" cy="1536192"/>
          </a:xfrm>
        </p:spPr>
        <p:txBody>
          <a:bodyPr anchor="b">
            <a:normAutofit/>
          </a:bodyPr>
          <a:lstStyle/>
          <a:p>
            <a:r>
              <a:rPr lang="en-GB" sz="3300" dirty="0">
                <a:effectLst>
                  <a:outerShdw blurRad="50800" dist="38100" algn="tr" rotWithShape="0">
                    <a:prstClr val="black">
                      <a:alpha val="40000"/>
                    </a:prstClr>
                  </a:outerShdw>
                </a:effectLst>
              </a:rPr>
              <a:t>Albert Einstein</a:t>
            </a:r>
            <a:r>
              <a:rPr lang="en-GB" sz="3300" dirty="0"/>
              <a:t/>
            </a:r>
            <a:br>
              <a:rPr lang="en-GB" sz="3300" dirty="0"/>
            </a:br>
            <a:r>
              <a:rPr lang="en-GB" sz="3300" dirty="0">
                <a:effectLst>
                  <a:outerShdw blurRad="50800" dist="38100" algn="tr" rotWithShape="0">
                    <a:prstClr val="black">
                      <a:alpha val="40000"/>
                    </a:prstClr>
                  </a:outerShdw>
                </a:effectLst>
              </a:rPr>
              <a:t>(1879-1955)</a:t>
            </a:r>
            <a:r>
              <a:rPr lang="en-GB" sz="3300" dirty="0"/>
              <a:t/>
            </a:r>
            <a:br>
              <a:rPr lang="en-GB" sz="3300" dirty="0"/>
            </a:br>
            <a:endParaRPr lang="en-US" sz="3300" dirty="0"/>
          </a:p>
        </p:txBody>
      </p:sp>
      <p:sp>
        <p:nvSpPr>
          <p:cNvPr id="12" name="Rectangle 11">
            <a:extLst>
              <a:ext uri="{FF2B5EF4-FFF2-40B4-BE49-F238E27FC236}">
                <a16:creationId xmlns:a16="http://schemas.microsoft.com/office/drawing/2014/main" id="{728A44A4-A002-4A88-9FC9-1D0566C97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E7D5C7B-DD16-401B-85CE-4AAA2A4F51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DF604E8-5EDA-3046-A220-77FB73DAF331}"/>
              </a:ext>
            </a:extLst>
          </p:cNvPr>
          <p:cNvSpPr>
            <a:spLocks noGrp="1"/>
          </p:cNvSpPr>
          <p:nvPr>
            <p:ph idx="1"/>
          </p:nvPr>
        </p:nvSpPr>
        <p:spPr>
          <a:xfrm>
            <a:off x="225366" y="3027708"/>
            <a:ext cx="7309751" cy="3811745"/>
          </a:xfrm>
        </p:spPr>
        <p:txBody>
          <a:bodyPr>
            <a:noAutofit/>
          </a:bodyPr>
          <a:lstStyle/>
          <a:p>
            <a:pPr>
              <a:lnSpc>
                <a:spcPct val="100000"/>
              </a:lnSpc>
            </a:pPr>
            <a:r>
              <a:rPr lang="en-GB" sz="1400" b="1" dirty="0"/>
              <a:t>Born:</a:t>
            </a:r>
            <a:r>
              <a:rPr lang="en-GB" sz="1400" dirty="0"/>
              <a:t> Ulm, Germany, 14 March 1879 </a:t>
            </a:r>
          </a:p>
          <a:p>
            <a:pPr>
              <a:lnSpc>
                <a:spcPct val="100000"/>
              </a:lnSpc>
            </a:pPr>
            <a:r>
              <a:rPr lang="en-GB" sz="1400" b="1" dirty="0"/>
              <a:t>Died:</a:t>
            </a:r>
            <a:r>
              <a:rPr lang="en-GB" sz="1400" dirty="0"/>
              <a:t> Princeton, New Jersey, USA, 18 April 1955 </a:t>
            </a:r>
          </a:p>
          <a:p>
            <a:pPr>
              <a:lnSpc>
                <a:spcPct val="100000"/>
              </a:lnSpc>
            </a:pPr>
            <a:r>
              <a:rPr lang="en-GB" sz="1400" dirty="0"/>
              <a:t>Thanks to his theory of relativity, Einstein became the most famous scientist of the 20th century. In 1905, while working in a Swiss patent office, he published a paper proposing a "special theory of relativity," a </a:t>
            </a:r>
            <a:r>
              <a:rPr lang="en-GB" sz="1400" dirty="0" err="1"/>
              <a:t>groundbreaking</a:t>
            </a:r>
            <a:r>
              <a:rPr lang="en-GB" sz="1400" dirty="0"/>
              <a:t> notion which laid the foundation for much of modern physics theory. (The theory included his famous equation e=mc².) Einstein's work had a profound impact on everything from quantum theory to nuclear power and the atom bomb. He continued to develop and refine his early ideas, and in 1915 published what is known as his general theory of relativity. By 1920 Einstein was internationally renowned; he won the </a:t>
            </a:r>
            <a:r>
              <a:rPr lang="en-GB" sz="1400" dirty="0">
                <a:hlinkClick r:id="rId4"/>
              </a:rPr>
              <a:t>Nobel</a:t>
            </a:r>
            <a:r>
              <a:rPr lang="en-GB" sz="1400" dirty="0"/>
              <a:t> Prize in 1921, not for relativity but for his 1905 work on the photoelectric effect. In 1933 Einstein moved to Princeton, New Jersey, where he worked at the Institute for Advanced Studies until the end of his life. Einstein's genius is often compared with that of </a:t>
            </a:r>
            <a:r>
              <a:rPr lang="en-GB" sz="1400" dirty="0">
                <a:hlinkClick r:id="rId5"/>
              </a:rPr>
              <a:t>Sir Isaac Newton</a:t>
            </a:r>
            <a:r>
              <a:rPr lang="en-GB" sz="1400" dirty="0"/>
              <a:t>; in 2000 </a:t>
            </a:r>
            <a:r>
              <a:rPr lang="en-GB" sz="1400" i="1" dirty="0"/>
              <a:t>Time</a:t>
            </a:r>
            <a:r>
              <a:rPr lang="en-GB" sz="1400" dirty="0"/>
              <a:t> magazine named him the leading figure of the 20th century.</a:t>
            </a:r>
          </a:p>
          <a:p>
            <a:pPr>
              <a:lnSpc>
                <a:spcPct val="100000"/>
              </a:lnSpc>
            </a:pPr>
            <a:endParaRPr lang="en-US" sz="1400" dirty="0"/>
          </a:p>
        </p:txBody>
      </p:sp>
      <p:pic>
        <p:nvPicPr>
          <p:cNvPr id="5" name="Picture 4" descr="The face of a person&#10;&#10;Description automatically generated">
            <a:extLst>
              <a:ext uri="{FF2B5EF4-FFF2-40B4-BE49-F238E27FC236}">
                <a16:creationId xmlns:a16="http://schemas.microsoft.com/office/drawing/2014/main" id="{1C95B5FA-98C7-7B4E-BD8C-375F8F0B572F}"/>
              </a:ext>
            </a:extLst>
          </p:cNvPr>
          <p:cNvPicPr/>
          <p:nvPr/>
        </p:nvPicPr>
        <p:blipFill>
          <a:blip r:embed="rId6">
            <a:extLst>
              <a:ext uri="{28A0092B-C50C-407E-A947-70E740481C1C}">
                <a14:useLocalDpi xmlns:a14="http://schemas.microsoft.com/office/drawing/2010/main" val="0"/>
              </a:ext>
            </a:extLst>
          </a:blip>
          <a:stretch>
            <a:fillRect/>
          </a:stretch>
        </p:blipFill>
        <p:spPr bwMode="auto">
          <a:xfrm>
            <a:off x="7535117" y="235527"/>
            <a:ext cx="4697934" cy="6137564"/>
          </a:xfrm>
          <a:prstGeom prst="rect">
            <a:avLst/>
          </a:prstGeom>
          <a:noFill/>
        </p:spPr>
      </p:pic>
    </p:spTree>
    <p:custDataLst>
      <p:tags r:id="rId1"/>
    </p:custDataLst>
    <p:extLst>
      <p:ext uri="{BB962C8B-B14F-4D97-AF65-F5344CB8AC3E}">
        <p14:creationId xmlns:p14="http://schemas.microsoft.com/office/powerpoint/2010/main" val="3617844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87D031-F386-E04D-B308-0B2194E0B5BA}"/>
              </a:ext>
            </a:extLst>
          </p:cNvPr>
          <p:cNvSpPr>
            <a:spLocks noGrp="1"/>
          </p:cNvSpPr>
          <p:nvPr>
            <p:ph type="title"/>
          </p:nvPr>
        </p:nvSpPr>
        <p:spPr>
          <a:xfrm>
            <a:off x="1115568" y="677927"/>
            <a:ext cx="10168128" cy="1179576"/>
          </a:xfrm>
        </p:spPr>
        <p:txBody>
          <a:bodyPr>
            <a:normAutofit fontScale="90000"/>
          </a:bodyPr>
          <a:lstStyle/>
          <a:p>
            <a:r>
              <a:rPr lang="en-GB" dirty="0"/>
              <a:t>Mary Anning</a:t>
            </a:r>
            <a:br>
              <a:rPr lang="en-GB" dirty="0"/>
            </a:br>
            <a:r>
              <a:rPr lang="en-GB" dirty="0"/>
              <a:t>(1799-1847)</a:t>
            </a:r>
            <a:br>
              <a:rPr lang="en-GB" dirty="0"/>
            </a:br>
            <a:endParaRPr lang="en-US" dirty="0"/>
          </a:p>
        </p:txBody>
      </p:sp>
      <p:sp>
        <p:nvSpPr>
          <p:cNvPr id="3" name="Content Placeholder 2">
            <a:extLst>
              <a:ext uri="{FF2B5EF4-FFF2-40B4-BE49-F238E27FC236}">
                <a16:creationId xmlns:a16="http://schemas.microsoft.com/office/drawing/2014/main" id="{90248035-5C24-6149-91E8-9C8075C06533}"/>
              </a:ext>
            </a:extLst>
          </p:cNvPr>
          <p:cNvSpPr>
            <a:spLocks noGrp="1"/>
          </p:cNvSpPr>
          <p:nvPr>
            <p:ph idx="1"/>
          </p:nvPr>
        </p:nvSpPr>
        <p:spPr>
          <a:xfrm>
            <a:off x="546999" y="2462847"/>
            <a:ext cx="7087976" cy="3494148"/>
          </a:xfrm>
        </p:spPr>
        <p:txBody>
          <a:bodyPr>
            <a:noAutofit/>
          </a:bodyPr>
          <a:lstStyle/>
          <a:p>
            <a:r>
              <a:rPr lang="en-GB" sz="1600" b="1" dirty="0"/>
              <a:t>Born:  </a:t>
            </a:r>
            <a:r>
              <a:rPr lang="en-GB" sz="1600" dirty="0"/>
              <a:t>Lyme Regis, Dorset, 21 May 1799</a:t>
            </a:r>
          </a:p>
          <a:p>
            <a:r>
              <a:rPr lang="en-GB" sz="1600" b="1" dirty="0"/>
              <a:t>Death:  </a:t>
            </a:r>
            <a:r>
              <a:rPr lang="en-GB" sz="1600" dirty="0"/>
              <a:t>9 March 1847</a:t>
            </a:r>
          </a:p>
          <a:p>
            <a:r>
              <a:rPr lang="en-GB" sz="1600" dirty="0"/>
              <a:t>Mary Anning was the daughter of a cabinet maker who showed her how to find fossils in the cliffs at Lyme Regis.  Although she was not educated as a scientist, her fossil discoveries changed our perception of the history of the Earth and helped establish geology as a science.</a:t>
            </a:r>
          </a:p>
          <a:p>
            <a:r>
              <a:rPr lang="en-GB" sz="1600" dirty="0"/>
              <a:t>When Mary was only 12 years old, she excavated the first fossilised skeleton of an Ichthyosaur in 1810-1811.  Later she found more fossils of what we now think of as dinosaurs.  In 1823 she found the long necked </a:t>
            </a:r>
            <a:r>
              <a:rPr lang="en-GB" sz="1600" dirty="0" err="1"/>
              <a:t>Plesiosauris</a:t>
            </a:r>
            <a:r>
              <a:rPr lang="en-GB" sz="1600" dirty="0"/>
              <a:t>, in 1828 the </a:t>
            </a:r>
            <a:r>
              <a:rPr lang="en-GB" sz="1600" dirty="0" err="1"/>
              <a:t>Pterodactylis</a:t>
            </a:r>
            <a:r>
              <a:rPr lang="en-GB" sz="1600" dirty="0"/>
              <a:t> and in 1929 the </a:t>
            </a:r>
            <a:r>
              <a:rPr lang="en-GB" sz="1600" dirty="0" err="1"/>
              <a:t>Squaloraia</a:t>
            </a:r>
            <a:r>
              <a:rPr lang="en-GB" sz="1600" dirty="0"/>
              <a:t>.</a:t>
            </a:r>
          </a:p>
          <a:p>
            <a:r>
              <a:rPr lang="en-GB" sz="1600" dirty="0"/>
              <a:t>Despite the disadvantages of gender, class and poverty Mary Anning was recognised as an expert in the field of </a:t>
            </a:r>
            <a:r>
              <a:rPr lang="en-GB" sz="1600" dirty="0" err="1"/>
              <a:t>paleontology</a:t>
            </a:r>
            <a:r>
              <a:rPr lang="en-GB" sz="1600" dirty="0"/>
              <a:t> and geology during her lifetime.  </a:t>
            </a:r>
          </a:p>
          <a:p>
            <a:endParaRPr lang="en-US" sz="1600" dirty="0"/>
          </a:p>
        </p:txBody>
      </p:sp>
      <p:sp>
        <p:nvSpPr>
          <p:cNvPr id="4" name="TextBox 3">
            <a:extLst>
              <a:ext uri="{FF2B5EF4-FFF2-40B4-BE49-F238E27FC236}">
                <a16:creationId xmlns:a16="http://schemas.microsoft.com/office/drawing/2014/main" id="{0A95ED39-C53A-924B-ACBE-1880A21490F0}"/>
              </a:ext>
            </a:extLst>
          </p:cNvPr>
          <p:cNvSpPr txBox="1"/>
          <p:nvPr/>
        </p:nvSpPr>
        <p:spPr>
          <a:xfrm>
            <a:off x="9619013" y="3491345"/>
            <a:ext cx="184731" cy="369332"/>
          </a:xfrm>
          <a:prstGeom prst="rect">
            <a:avLst/>
          </a:prstGeom>
          <a:noFill/>
        </p:spPr>
        <p:txBody>
          <a:bodyPr wrap="none" rtlCol="0">
            <a:spAutoFit/>
          </a:bodyPr>
          <a:lstStyle/>
          <a:p>
            <a:endParaRPr lang="en-US" dirty="0"/>
          </a:p>
        </p:txBody>
      </p:sp>
      <p:sp>
        <p:nvSpPr>
          <p:cNvPr id="7" name="Rectangle 5">
            <a:extLst>
              <a:ext uri="{FF2B5EF4-FFF2-40B4-BE49-F238E27FC236}">
                <a16:creationId xmlns:a16="http://schemas.microsoft.com/office/drawing/2014/main" id="{B982D585-6ED5-3F40-8617-397E4DC5F02E}"/>
              </a:ext>
            </a:extLst>
          </p:cNvPr>
          <p:cNvSpPr>
            <a:spLocks noChangeArrowheads="1"/>
          </p:cNvSpPr>
          <p:nvPr/>
        </p:nvSpPr>
        <p:spPr bwMode="auto">
          <a:xfrm>
            <a:off x="4650719" y="194779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6">
            <a:extLst>
              <a:ext uri="{FF2B5EF4-FFF2-40B4-BE49-F238E27FC236}">
                <a16:creationId xmlns:a16="http://schemas.microsoft.com/office/drawing/2014/main" id="{ACBF5E68-8EE5-EF41-8B86-8F5FA611F745}"/>
              </a:ext>
            </a:extLst>
          </p:cNvPr>
          <p:cNvSpPr>
            <a:spLocks noChangeArrowheads="1"/>
          </p:cNvSpPr>
          <p:nvPr/>
        </p:nvSpPr>
        <p:spPr bwMode="auto">
          <a:xfrm>
            <a:off x="4650719" y="240499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1" name="Picture 10" descr="Portrait of Mary Anning">
            <a:extLst>
              <a:ext uri="{FF2B5EF4-FFF2-40B4-BE49-F238E27FC236}">
                <a16:creationId xmlns:a16="http://schemas.microsoft.com/office/drawing/2014/main" id="{8603C17D-E192-294F-8353-2279B833C51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101014" y="142877"/>
            <a:ext cx="3886200" cy="6515074"/>
          </a:xfrm>
          <a:prstGeom prst="rect">
            <a:avLst/>
          </a:prstGeom>
          <a:noFill/>
          <a:ln>
            <a:noFill/>
          </a:ln>
        </p:spPr>
      </p:pic>
    </p:spTree>
    <p:custDataLst>
      <p:tags r:id="rId1"/>
    </p:custDataLst>
    <p:extLst>
      <p:ext uri="{BB962C8B-B14F-4D97-AF65-F5344CB8AC3E}">
        <p14:creationId xmlns:p14="http://schemas.microsoft.com/office/powerpoint/2010/main" val="2371607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9477870-C64A-4E35-8F2F-05B7114F3C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9D8C48-7575-B14F-9FAF-84CA5511362F}"/>
              </a:ext>
            </a:extLst>
          </p:cNvPr>
          <p:cNvSpPr>
            <a:spLocks noGrp="1"/>
          </p:cNvSpPr>
          <p:nvPr>
            <p:ph type="title"/>
          </p:nvPr>
        </p:nvSpPr>
        <p:spPr>
          <a:xfrm>
            <a:off x="612648" y="1078992"/>
            <a:ext cx="6268770" cy="1536192"/>
          </a:xfrm>
        </p:spPr>
        <p:txBody>
          <a:bodyPr anchor="b">
            <a:normAutofit/>
          </a:bodyPr>
          <a:lstStyle/>
          <a:p>
            <a:r>
              <a:rPr lang="en-GB" sz="3300" dirty="0">
                <a:effectLst>
                  <a:outerShdw blurRad="50800" dist="38100" algn="tr" rotWithShape="0">
                    <a:prstClr val="black">
                      <a:alpha val="40000"/>
                    </a:prstClr>
                  </a:outerShdw>
                </a:effectLst>
              </a:rPr>
              <a:t>Michael  Faraday</a:t>
            </a:r>
            <a:r>
              <a:rPr lang="en-GB" sz="3300" dirty="0"/>
              <a:t/>
            </a:r>
            <a:br>
              <a:rPr lang="en-GB" sz="3300" dirty="0"/>
            </a:br>
            <a:r>
              <a:rPr lang="en-GB" sz="3300" dirty="0">
                <a:effectLst>
                  <a:outerShdw blurRad="50800" dist="38100" algn="tr" rotWithShape="0">
                    <a:prstClr val="black">
                      <a:alpha val="40000"/>
                    </a:prstClr>
                  </a:outerShdw>
                </a:effectLst>
              </a:rPr>
              <a:t>(1791-1867)</a:t>
            </a:r>
            <a:r>
              <a:rPr lang="en-GB" sz="3300" dirty="0"/>
              <a:t/>
            </a:r>
            <a:br>
              <a:rPr lang="en-GB" sz="3300" dirty="0"/>
            </a:br>
            <a:endParaRPr lang="en-US" sz="3300" dirty="0"/>
          </a:p>
        </p:txBody>
      </p:sp>
      <p:sp>
        <p:nvSpPr>
          <p:cNvPr id="11" name="Rectangle 10">
            <a:extLst>
              <a:ext uri="{FF2B5EF4-FFF2-40B4-BE49-F238E27FC236}">
                <a16:creationId xmlns:a16="http://schemas.microsoft.com/office/drawing/2014/main" id="{8AEA628B-C8FF-4D0B-B111-F101F580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42663BD0-064C-40FC-A331-F49FCA9536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02461CF9-42B9-224A-AA37-F9739E3602F5}"/>
              </a:ext>
            </a:extLst>
          </p:cNvPr>
          <p:cNvSpPr>
            <a:spLocks noGrp="1"/>
          </p:cNvSpPr>
          <p:nvPr>
            <p:ph idx="1"/>
          </p:nvPr>
        </p:nvSpPr>
        <p:spPr>
          <a:xfrm>
            <a:off x="612648" y="3154521"/>
            <a:ext cx="6769015" cy="2825496"/>
          </a:xfrm>
        </p:spPr>
        <p:txBody>
          <a:bodyPr>
            <a:normAutofit/>
          </a:bodyPr>
          <a:lstStyle/>
          <a:p>
            <a:pPr>
              <a:lnSpc>
                <a:spcPct val="100000"/>
              </a:lnSpc>
            </a:pPr>
            <a:r>
              <a:rPr lang="en-GB" sz="1600" b="1" dirty="0"/>
              <a:t>Born:</a:t>
            </a:r>
            <a:r>
              <a:rPr lang="en-GB" sz="1600" dirty="0"/>
              <a:t> Newington, Surrey, England, 22 September 1791  </a:t>
            </a:r>
          </a:p>
          <a:p>
            <a:pPr>
              <a:lnSpc>
                <a:spcPct val="100000"/>
              </a:lnSpc>
            </a:pPr>
            <a:r>
              <a:rPr lang="en-GB" sz="1600" b="1" dirty="0"/>
              <a:t>Died:</a:t>
            </a:r>
            <a:r>
              <a:rPr lang="en-GB" sz="1600" dirty="0"/>
              <a:t> 25 August 1867 </a:t>
            </a:r>
          </a:p>
          <a:p>
            <a:pPr>
              <a:lnSpc>
                <a:spcPct val="100000"/>
              </a:lnSpc>
            </a:pPr>
            <a:r>
              <a:rPr lang="en-GB" sz="1600" dirty="0"/>
              <a:t>Although he had little formal education, Michael Faraday went on to become one of the most influential scientists in the field of electricity. He spent his professional career in the laboratory of the Royal Institution in London (1813-62. In the lab he had great success with electrochemistry, and he even has an electrical unit named after him (a faraday is an amount of electricity measured during electrolysis). </a:t>
            </a:r>
          </a:p>
          <a:p>
            <a:pPr>
              <a:lnSpc>
                <a:spcPct val="100000"/>
              </a:lnSpc>
            </a:pPr>
            <a:endParaRPr lang="en-US" sz="1600" dirty="0"/>
          </a:p>
        </p:txBody>
      </p:sp>
      <p:pic>
        <p:nvPicPr>
          <p:cNvPr id="4" name="Picture 3">
            <a:extLst>
              <a:ext uri="{FF2B5EF4-FFF2-40B4-BE49-F238E27FC236}">
                <a16:creationId xmlns:a16="http://schemas.microsoft.com/office/drawing/2014/main" id="{17D8504D-7162-0349-8AAC-D80E47864DC1}"/>
              </a:ext>
            </a:extLst>
          </p:cNvPr>
          <p:cNvPicPr/>
          <p:nvPr/>
        </p:nvPicPr>
        <p:blipFill rotWithShape="1">
          <a:blip r:embed="rId3">
            <a:extLst>
              <a:ext uri="{28A0092B-C50C-407E-A947-70E740481C1C}">
                <a14:useLocalDpi xmlns:a14="http://schemas.microsoft.com/office/drawing/2010/main" val="0"/>
              </a:ext>
            </a:extLst>
          </a:blip>
          <a:srcRect l="12753" r="1326" b="2"/>
          <a:stretch/>
        </p:blipFill>
        <p:spPr bwMode="auto">
          <a:xfrm>
            <a:off x="7684006" y="10"/>
            <a:ext cx="4507993" cy="6857990"/>
          </a:xfrm>
          <a:prstGeom prst="rect">
            <a:avLst/>
          </a:prstGeom>
          <a:noFill/>
        </p:spPr>
      </p:pic>
    </p:spTree>
    <p:custDataLst>
      <p:tags r:id="rId1"/>
    </p:custDataLst>
    <p:extLst>
      <p:ext uri="{BB962C8B-B14F-4D97-AF65-F5344CB8AC3E}">
        <p14:creationId xmlns:p14="http://schemas.microsoft.com/office/powerpoint/2010/main" val="103636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5">
            <a:extLst>
              <a:ext uri="{FF2B5EF4-FFF2-40B4-BE49-F238E27FC236}">
                <a16:creationId xmlns:a16="http://schemas.microsoft.com/office/drawing/2014/main" id="{D2854001-B4AF-4E18-9D2E-33E37F97A8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603E4B-A267-CB45-94A3-1D9730E7A85A}"/>
              </a:ext>
            </a:extLst>
          </p:cNvPr>
          <p:cNvSpPr>
            <a:spLocks noGrp="1"/>
          </p:cNvSpPr>
          <p:nvPr>
            <p:ph type="title"/>
          </p:nvPr>
        </p:nvSpPr>
        <p:spPr>
          <a:xfrm>
            <a:off x="612648" y="1078992"/>
            <a:ext cx="6268770" cy="1536192"/>
          </a:xfrm>
        </p:spPr>
        <p:txBody>
          <a:bodyPr vert="horz" lIns="91440" tIns="45720" rIns="91440" bIns="45720" rtlCol="0" anchor="b">
            <a:noAutofit/>
          </a:bodyPr>
          <a:lstStyle/>
          <a:p>
            <a:r>
              <a:rPr lang="en-US" sz="3300" dirty="0">
                <a:effectLst>
                  <a:outerShdw blurRad="50800" dist="38100" algn="tr" rotWithShape="0">
                    <a:prstClr val="black">
                      <a:alpha val="40000"/>
                    </a:prstClr>
                  </a:outerShdw>
                </a:effectLst>
              </a:rPr>
              <a:t> </a:t>
            </a:r>
            <a:r>
              <a:rPr lang="en-US" sz="3300" dirty="0"/>
              <a:t/>
            </a:r>
            <a:br>
              <a:rPr lang="en-US" sz="3300" dirty="0"/>
            </a:br>
            <a:r>
              <a:rPr lang="en-US" sz="3300" dirty="0">
                <a:effectLst>
                  <a:outerShdw blurRad="50800" dist="38100" algn="tr" rotWithShape="0">
                    <a:prstClr val="black">
                      <a:alpha val="40000"/>
                    </a:prstClr>
                  </a:outerShdw>
                </a:effectLst>
              </a:rPr>
              <a:t>Isambard Kingdom Brunel</a:t>
            </a:r>
            <a:r>
              <a:rPr lang="en-US" sz="3300" dirty="0"/>
              <a:t/>
            </a:r>
            <a:br>
              <a:rPr lang="en-US" sz="3300" dirty="0"/>
            </a:br>
            <a:r>
              <a:rPr lang="en-US" sz="3300" dirty="0">
                <a:effectLst>
                  <a:outerShdw blurRad="50800" dist="38100" algn="tr" rotWithShape="0">
                    <a:prstClr val="black">
                      <a:alpha val="40000"/>
                    </a:prstClr>
                  </a:outerShdw>
                </a:effectLst>
              </a:rPr>
              <a:t>(1806 - 1859)</a:t>
            </a:r>
            <a:r>
              <a:rPr lang="en-US" sz="3300" dirty="0"/>
              <a:t/>
            </a:r>
            <a:br>
              <a:rPr lang="en-US" sz="3300" dirty="0"/>
            </a:br>
            <a:endParaRPr lang="en-US" sz="3300" dirty="0"/>
          </a:p>
        </p:txBody>
      </p:sp>
      <p:sp>
        <p:nvSpPr>
          <p:cNvPr id="23" name="Rectangle 17">
            <a:extLst>
              <a:ext uri="{FF2B5EF4-FFF2-40B4-BE49-F238E27FC236}">
                <a16:creationId xmlns:a16="http://schemas.microsoft.com/office/drawing/2014/main" id="{8AEA628B-C8FF-4D0B-B111-F101F580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Rectangle 19">
            <a:extLst>
              <a:ext uri="{FF2B5EF4-FFF2-40B4-BE49-F238E27FC236}">
                <a16:creationId xmlns:a16="http://schemas.microsoft.com/office/drawing/2014/main" id="{42663BD0-064C-40FC-A331-F49FCA9536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AA41304E-0616-4249-AFA5-96808B6A3424}"/>
              </a:ext>
            </a:extLst>
          </p:cNvPr>
          <p:cNvSpPr/>
          <p:nvPr/>
        </p:nvSpPr>
        <p:spPr>
          <a:xfrm>
            <a:off x="618506" y="3019891"/>
            <a:ext cx="6268770" cy="3245803"/>
          </a:xfrm>
          <a:prstGeom prst="rect">
            <a:avLst/>
          </a:prstGeom>
        </p:spPr>
        <p:txBody>
          <a:bodyPr vert="horz" lIns="91440" tIns="45720" rIns="91440" bIns="45720" rtlCol="0">
            <a:noAutofit/>
          </a:bodyPr>
          <a:lstStyle/>
          <a:p>
            <a:r>
              <a:rPr lang="en-US" sz="1600" dirty="0"/>
              <a:t>The son of French engineer, Kingdom's first notable achievement was the part he played with his father in planning the Thames Tunnel from Rotherhithe to </a:t>
            </a:r>
            <a:r>
              <a:rPr lang="en-US" sz="1600" dirty="0" err="1"/>
              <a:t>Wapping</a:t>
            </a:r>
            <a:r>
              <a:rPr lang="en-US" sz="1600" dirty="0"/>
              <a:t>, completed in 1843. </a:t>
            </a:r>
          </a:p>
          <a:p>
            <a:endParaRPr lang="en-US" sz="1600" dirty="0"/>
          </a:p>
          <a:p>
            <a:r>
              <a:rPr lang="en-US" sz="1600" dirty="0"/>
              <a:t>Isambard was born in Portsmouth studied for two years at the Collège Henri Quatre, Paris.  After his work on the Thames Tunnel, Isambard planned the Clifton Suspension Bridge, over the River Avon, which was completed posthumously in 1864 using chains from his own Hungerford Suspension Bridge.</a:t>
            </a:r>
          </a:p>
          <a:p>
            <a:endParaRPr lang="en-US" sz="1600" dirty="0"/>
          </a:p>
          <a:p>
            <a:r>
              <a:rPr lang="en-US" sz="1600" dirty="0"/>
              <a:t>He was responsible for the design of several famous ships including he </a:t>
            </a:r>
            <a:r>
              <a:rPr lang="en-US" sz="1600" i="1" dirty="0"/>
              <a:t>Great Western</a:t>
            </a:r>
            <a:r>
              <a:rPr lang="en-US" sz="1600" dirty="0"/>
              <a:t>, launched in 1837 and The </a:t>
            </a:r>
            <a:r>
              <a:rPr lang="en-US" sz="1600" i="1" dirty="0"/>
              <a:t>Great Britain</a:t>
            </a:r>
            <a:r>
              <a:rPr lang="en-US" sz="1600" dirty="0"/>
              <a:t>, launched in 1843.</a:t>
            </a:r>
            <a:r>
              <a:rPr lang="en-US" sz="1600" dirty="0">
                <a:effectLst>
                  <a:outerShdw blurRad="50800" dist="38100" algn="tr" rotWithShape="0">
                    <a:prstClr val="black">
                      <a:alpha val="40000"/>
                    </a:prstClr>
                  </a:outerShdw>
                </a:effectLst>
              </a:rPr>
              <a:t> </a:t>
            </a:r>
            <a:endParaRPr lang="en-US" sz="1600" dirty="0">
              <a:effectLst/>
            </a:endParaRPr>
          </a:p>
          <a:p>
            <a:pPr indent="-228600">
              <a:spcAft>
                <a:spcPts val="115"/>
              </a:spcAft>
              <a:buFont typeface="Arial" panose="020B0604020202020204" pitchFamily="34" charset="0"/>
              <a:buChar char="•"/>
            </a:pPr>
            <a:endParaRPr lang="en-US" sz="1600" dirty="0">
              <a:effectLst/>
            </a:endParaRPr>
          </a:p>
        </p:txBody>
      </p:sp>
      <p:pic>
        <p:nvPicPr>
          <p:cNvPr id="11" name="Content Placeholder 10">
            <a:extLst>
              <a:ext uri="{FF2B5EF4-FFF2-40B4-BE49-F238E27FC236}">
                <a16:creationId xmlns:a16="http://schemas.microsoft.com/office/drawing/2014/main" id="{4D8BD16C-E767-6147-ACCE-1E7C27B9345C}"/>
              </a:ext>
            </a:extLst>
          </p:cNvPr>
          <p:cNvPicPr>
            <a:picLocks noGrp="1"/>
          </p:cNvPicPr>
          <p:nvPr>
            <p:ph idx="1"/>
          </p:nvPr>
        </p:nvPicPr>
        <p:blipFill rotWithShape="1">
          <a:blip r:embed="rId3">
            <a:extLst>
              <a:ext uri="{28A0092B-C50C-407E-A947-70E740481C1C}">
                <a14:useLocalDpi xmlns:a14="http://schemas.microsoft.com/office/drawing/2010/main" val="0"/>
              </a:ext>
            </a:extLst>
          </a:blip>
          <a:srcRect r="-2" b="514"/>
          <a:stretch/>
        </p:blipFill>
        <p:spPr bwMode="auto">
          <a:xfrm>
            <a:off x="7684007" y="603504"/>
            <a:ext cx="4050792" cy="5577840"/>
          </a:xfrm>
          <a:prstGeom prst="rect">
            <a:avLst/>
          </a:prstGeom>
          <a:noFill/>
        </p:spPr>
      </p:pic>
    </p:spTree>
    <p:custDataLst>
      <p:tags r:id="rId1"/>
    </p:custDataLst>
    <p:extLst>
      <p:ext uri="{BB962C8B-B14F-4D97-AF65-F5344CB8AC3E}">
        <p14:creationId xmlns:p14="http://schemas.microsoft.com/office/powerpoint/2010/main" val="1946624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79477870-C64A-4E35-8F2F-05B7114F3C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C8E9EB-4C19-B54E-9A92-D9F422A5443B}"/>
              </a:ext>
            </a:extLst>
          </p:cNvPr>
          <p:cNvSpPr>
            <a:spLocks noGrp="1"/>
          </p:cNvSpPr>
          <p:nvPr>
            <p:ph type="title"/>
          </p:nvPr>
        </p:nvSpPr>
        <p:spPr>
          <a:xfrm>
            <a:off x="612648" y="1078992"/>
            <a:ext cx="6268770" cy="1536192"/>
          </a:xfrm>
        </p:spPr>
        <p:txBody>
          <a:bodyPr vert="horz" lIns="91440" tIns="45720" rIns="91440" bIns="45720" rtlCol="0" anchor="b">
            <a:normAutofit/>
          </a:bodyPr>
          <a:lstStyle/>
          <a:p>
            <a:r>
              <a:rPr lang="en-US" sz="3300" dirty="0">
                <a:effectLst>
                  <a:outerShdw blurRad="50800" dist="38100" algn="tr" rotWithShape="0">
                    <a:prstClr val="black">
                      <a:alpha val="40000"/>
                    </a:prstClr>
                  </a:outerShdw>
                </a:effectLst>
              </a:rPr>
              <a:t>Charles Robert Darwin</a:t>
            </a:r>
            <a:r>
              <a:rPr lang="en-US" sz="3300" dirty="0"/>
              <a:t/>
            </a:r>
            <a:br>
              <a:rPr lang="en-US" sz="3300" dirty="0"/>
            </a:br>
            <a:r>
              <a:rPr lang="en-US" sz="3300" dirty="0">
                <a:effectLst>
                  <a:outerShdw blurRad="50800" dist="38100" algn="tr" rotWithShape="0">
                    <a:prstClr val="black">
                      <a:alpha val="40000"/>
                    </a:prstClr>
                  </a:outerShdw>
                </a:effectLst>
              </a:rPr>
              <a:t>(1809-1882)</a:t>
            </a:r>
            <a:r>
              <a:rPr lang="en-US" sz="3300" dirty="0"/>
              <a:t/>
            </a:r>
            <a:br>
              <a:rPr lang="en-US" sz="3300" dirty="0"/>
            </a:br>
            <a:endParaRPr lang="en-US" sz="3300" dirty="0"/>
          </a:p>
        </p:txBody>
      </p:sp>
      <p:sp>
        <p:nvSpPr>
          <p:cNvPr id="13" name="Rectangle 12">
            <a:extLst>
              <a:ext uri="{FF2B5EF4-FFF2-40B4-BE49-F238E27FC236}">
                <a16:creationId xmlns:a16="http://schemas.microsoft.com/office/drawing/2014/main" id="{8AEA628B-C8FF-4D0B-B111-F101F580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42663BD0-064C-40FC-A331-F49FCA9536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tangle 5">
            <a:extLst>
              <a:ext uri="{FF2B5EF4-FFF2-40B4-BE49-F238E27FC236}">
                <a16:creationId xmlns:a16="http://schemas.microsoft.com/office/drawing/2014/main" id="{B7CFB9F0-30A7-654F-A330-679B15F94166}"/>
              </a:ext>
            </a:extLst>
          </p:cNvPr>
          <p:cNvSpPr/>
          <p:nvPr/>
        </p:nvSpPr>
        <p:spPr>
          <a:xfrm>
            <a:off x="615458" y="3143713"/>
            <a:ext cx="6268770" cy="3395631"/>
          </a:xfrm>
          <a:prstGeom prst="rect">
            <a:avLst/>
          </a:prstGeom>
        </p:spPr>
        <p:txBody>
          <a:bodyPr vert="horz" lIns="91440" tIns="45720" rIns="91440" bIns="45720" rtlCol="0">
            <a:normAutofit/>
          </a:bodyPr>
          <a:lstStyle/>
          <a:p>
            <a:pPr indent="-228600">
              <a:lnSpc>
                <a:spcPct val="150000"/>
              </a:lnSpc>
              <a:spcAft>
                <a:spcPts val="600"/>
              </a:spcAft>
              <a:buFont typeface="Arial" panose="020B0604020202020204" pitchFamily="34" charset="0"/>
              <a:buChar char="•"/>
            </a:pPr>
            <a:r>
              <a:rPr lang="en-US" sz="1600" b="1" dirty="0">
                <a:effectLst/>
              </a:rPr>
              <a:t>Born:</a:t>
            </a:r>
            <a:r>
              <a:rPr lang="en-US" sz="1600" dirty="0">
                <a:effectLst/>
              </a:rPr>
              <a:t> Shrewsbury, England, February 12, 1809 </a:t>
            </a:r>
          </a:p>
          <a:p>
            <a:pPr indent="-228600">
              <a:lnSpc>
                <a:spcPct val="150000"/>
              </a:lnSpc>
              <a:spcAft>
                <a:spcPts val="600"/>
              </a:spcAft>
              <a:buFont typeface="Arial" panose="020B0604020202020204" pitchFamily="34" charset="0"/>
              <a:buChar char="•"/>
            </a:pPr>
            <a:r>
              <a:rPr lang="en-US" sz="1600" b="1" dirty="0">
                <a:effectLst/>
              </a:rPr>
              <a:t>Died:</a:t>
            </a:r>
            <a:r>
              <a:rPr lang="en-US" sz="1600" dirty="0">
                <a:effectLst/>
              </a:rPr>
              <a:t> Down, Kent, England, April 19, 1882</a:t>
            </a:r>
          </a:p>
          <a:p>
            <a:pPr indent="-228600">
              <a:spcAft>
                <a:spcPts val="600"/>
              </a:spcAft>
              <a:buFont typeface="Arial" panose="020B0604020202020204" pitchFamily="34" charset="0"/>
              <a:buChar char="•"/>
            </a:pPr>
            <a:r>
              <a:rPr lang="en-US" sz="1600" dirty="0"/>
              <a:t>The 1859 publication of </a:t>
            </a:r>
            <a:r>
              <a:rPr lang="en-US" sz="1600" i="1" dirty="0"/>
              <a:t>On the Origin of Species,</a:t>
            </a:r>
            <a:r>
              <a:rPr lang="en-US" sz="1600" dirty="0"/>
              <a:t> demonstrated that all living things evolved from earlier forms of life by the process of natural selection.  Although initially controversial, Darwin's theory of evolution, became accepted as one of the foundations of modern biology. His observations of fossils and living organisms during a five-year voyage around the world aboard H.M.S. </a:t>
            </a:r>
            <a:r>
              <a:rPr lang="en-US" sz="1600" i="1" dirty="0"/>
              <a:t>Beagle</a:t>
            </a:r>
            <a:r>
              <a:rPr lang="en-US" sz="1600" dirty="0"/>
              <a:t> (1831-36) led to his conclusion that new species arose as existing species gradually changed in response to environmental conditions. </a:t>
            </a:r>
            <a:endParaRPr lang="en-US" sz="1600" dirty="0">
              <a:effectLst/>
            </a:endParaRPr>
          </a:p>
        </p:txBody>
      </p:sp>
      <p:pic>
        <p:nvPicPr>
          <p:cNvPr id="4" name="Content Placeholder 3">
            <a:extLst>
              <a:ext uri="{FF2B5EF4-FFF2-40B4-BE49-F238E27FC236}">
                <a16:creationId xmlns:a16="http://schemas.microsoft.com/office/drawing/2014/main" id="{3B9B619C-804D-FE40-855F-627D29A76B4B}"/>
              </a:ext>
            </a:extLst>
          </p:cNvPr>
          <p:cNvPicPr>
            <a:picLocks noGrp="1"/>
          </p:cNvPicPr>
          <p:nvPr>
            <p:ph idx="1"/>
          </p:nvPr>
        </p:nvPicPr>
        <p:blipFill rotWithShape="1">
          <a:blip r:embed="rId3" r:link="rId4">
            <a:extLst>
              <a:ext uri="{28A0092B-C50C-407E-A947-70E740481C1C}">
                <a14:useLocalDpi xmlns:a14="http://schemas.microsoft.com/office/drawing/2010/main" val="0"/>
              </a:ext>
            </a:extLst>
          </a:blip>
          <a:srcRect l="5054" r="11841" b="1"/>
          <a:stretch>
            <a:fillRect/>
          </a:stretch>
        </p:blipFill>
        <p:spPr bwMode="auto">
          <a:xfrm>
            <a:off x="7684006" y="10"/>
            <a:ext cx="4507993" cy="6857990"/>
          </a:xfrm>
          <a:prstGeom prst="rect">
            <a:avLst/>
          </a:prstGeom>
          <a:noFill/>
        </p:spPr>
      </p:pic>
      <p:sp>
        <p:nvSpPr>
          <p:cNvPr id="5" name="TextBox 4">
            <a:extLst>
              <a:ext uri="{FF2B5EF4-FFF2-40B4-BE49-F238E27FC236}">
                <a16:creationId xmlns:a16="http://schemas.microsoft.com/office/drawing/2014/main" id="{E3FEF670-FE76-8747-81E4-887126A31C45}"/>
              </a:ext>
            </a:extLst>
          </p:cNvPr>
          <p:cNvSpPr txBox="1"/>
          <p:nvPr/>
        </p:nvSpPr>
        <p:spPr>
          <a:xfrm>
            <a:off x="1557338" y="3028950"/>
            <a:ext cx="184731" cy="369332"/>
          </a:xfrm>
          <a:prstGeom prst="rect">
            <a:avLst/>
          </a:prstGeom>
          <a:noFill/>
        </p:spPr>
        <p:txBody>
          <a:bodyPr wrap="none" rtlCol="0">
            <a:spAutoFit/>
          </a:bodyPr>
          <a:lstStyle/>
          <a:p>
            <a:endParaRPr lang="en-US" dirty="0"/>
          </a:p>
        </p:txBody>
      </p:sp>
    </p:spTree>
    <p:custDataLst>
      <p:tags r:id="rId1"/>
    </p:custDataLst>
    <p:extLst>
      <p:ext uri="{BB962C8B-B14F-4D97-AF65-F5344CB8AC3E}">
        <p14:creationId xmlns:p14="http://schemas.microsoft.com/office/powerpoint/2010/main" val="1581843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0D01200-0224-43C5-AB38-FB4D16B73F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566B5B-D0BE-F34E-9B76-2E88E9A6FC95}"/>
              </a:ext>
            </a:extLst>
          </p:cNvPr>
          <p:cNvSpPr>
            <a:spLocks noGrp="1"/>
          </p:cNvSpPr>
          <p:nvPr>
            <p:ph type="title"/>
          </p:nvPr>
        </p:nvSpPr>
        <p:spPr>
          <a:xfrm>
            <a:off x="612648" y="1078992"/>
            <a:ext cx="6268770" cy="1536192"/>
          </a:xfrm>
        </p:spPr>
        <p:txBody>
          <a:bodyPr anchor="b">
            <a:normAutofit/>
          </a:bodyPr>
          <a:lstStyle/>
          <a:p>
            <a:r>
              <a:rPr lang="en-US" sz="3300" b="1" dirty="0"/>
              <a:t>Francis Crick</a:t>
            </a:r>
            <a:br>
              <a:rPr lang="en-US" sz="3300" b="1" dirty="0"/>
            </a:br>
            <a:r>
              <a:rPr lang="en-US" sz="3300" b="1" dirty="0"/>
              <a:t>(1916 – 2004)</a:t>
            </a:r>
            <a:r>
              <a:rPr lang="en-US" sz="3300" dirty="0"/>
              <a:t/>
            </a:r>
            <a:br>
              <a:rPr lang="en-US" sz="3300" dirty="0"/>
            </a:br>
            <a:endParaRPr lang="en-US" sz="3300" dirty="0"/>
          </a:p>
        </p:txBody>
      </p:sp>
      <p:sp>
        <p:nvSpPr>
          <p:cNvPr id="21" name="Rectangle 20">
            <a:extLst>
              <a:ext uri="{FF2B5EF4-FFF2-40B4-BE49-F238E27FC236}">
                <a16:creationId xmlns:a16="http://schemas.microsoft.com/office/drawing/2014/main" id="{728A44A4-A002-4A88-9FC9-1D0566C97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3" name="Rectangle 22">
            <a:extLst>
              <a:ext uri="{FF2B5EF4-FFF2-40B4-BE49-F238E27FC236}">
                <a16:creationId xmlns:a16="http://schemas.microsoft.com/office/drawing/2014/main" id="{3E7D5C7B-DD16-401B-85CE-4AAA2A4F51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761B51F-A6EE-A241-8613-3BD6FD76F103}"/>
              </a:ext>
            </a:extLst>
          </p:cNvPr>
          <p:cNvSpPr>
            <a:spLocks noGrp="1"/>
          </p:cNvSpPr>
          <p:nvPr>
            <p:ph idx="1"/>
          </p:nvPr>
        </p:nvSpPr>
        <p:spPr>
          <a:xfrm>
            <a:off x="424399" y="3092212"/>
            <a:ext cx="6771825" cy="2825496"/>
          </a:xfrm>
        </p:spPr>
        <p:txBody>
          <a:bodyPr>
            <a:noAutofit/>
          </a:bodyPr>
          <a:lstStyle/>
          <a:p>
            <a:r>
              <a:rPr lang="en-GB" sz="1600" b="1" dirty="0"/>
              <a:t>Born</a:t>
            </a:r>
            <a:r>
              <a:rPr lang="en-GB" sz="1600" dirty="0"/>
              <a:t> 8</a:t>
            </a:r>
            <a:r>
              <a:rPr lang="en-GB" sz="1600" baseline="30000" dirty="0"/>
              <a:t>th</a:t>
            </a:r>
            <a:r>
              <a:rPr lang="en-GB" sz="1600" dirty="0"/>
              <a:t> June 1916, Weston Favell, Northampton</a:t>
            </a:r>
          </a:p>
          <a:p>
            <a:r>
              <a:rPr lang="en-GB" sz="1600" b="1" dirty="0"/>
              <a:t>Died</a:t>
            </a:r>
            <a:r>
              <a:rPr lang="en-GB" sz="1600" dirty="0"/>
              <a:t> 28</a:t>
            </a:r>
            <a:r>
              <a:rPr lang="en-GB" sz="1600" baseline="30000" dirty="0"/>
              <a:t>th</a:t>
            </a:r>
            <a:r>
              <a:rPr lang="en-GB" sz="1600" dirty="0"/>
              <a:t> July 2004, California</a:t>
            </a:r>
          </a:p>
          <a:p>
            <a:r>
              <a:rPr lang="en-GB" sz="1600" dirty="0"/>
              <a:t>Francis Crick was a local man who went to Northampton School for Boys. From there he went to University College London to study Physics.  After the Second World War he moved to Cambridge and worked on the X-ray crystallography of proteins.  </a:t>
            </a:r>
          </a:p>
          <a:p>
            <a:r>
              <a:rPr lang="en-GB" sz="1600" dirty="0"/>
              <a:t>He is best known for his work with James Watson which led to the identification of the structure of DNA in 1953, drawing on the work of Maurice Wilkins, Rosalind Franklin. This discovery proved to be of enormous importance to biomedical research - and to life and health - and earned Crick, Watson and Wilkins </a:t>
            </a:r>
            <a:r>
              <a:rPr lang="en-GB" sz="1600" u="sng" dirty="0">
                <a:hlinkClick r:id="rId3"/>
              </a:rPr>
              <a:t>the Nobel Prize in Physiology or Medicine in 1962</a:t>
            </a:r>
            <a:r>
              <a:rPr lang="en-GB" sz="1600" dirty="0"/>
              <a:t>.</a:t>
            </a:r>
            <a:endParaRPr lang="en-US" sz="1600" dirty="0"/>
          </a:p>
        </p:txBody>
      </p:sp>
      <p:pic>
        <p:nvPicPr>
          <p:cNvPr id="5" name="Picture 4">
            <a:extLst>
              <a:ext uri="{FF2B5EF4-FFF2-40B4-BE49-F238E27FC236}">
                <a16:creationId xmlns:a16="http://schemas.microsoft.com/office/drawing/2014/main" id="{562EFBBB-2591-9445-B25E-2CADF2ED76AD}"/>
              </a:ext>
            </a:extLst>
          </p:cNvPr>
          <p:cNvPicPr/>
          <p:nvPr/>
        </p:nvPicPr>
        <p:blipFill>
          <a:blip r:embed="rId4">
            <a:extLst>
              <a:ext uri="{28A0092B-C50C-407E-A947-70E740481C1C}">
                <a14:useLocalDpi xmlns:a14="http://schemas.microsoft.com/office/drawing/2010/main" val="0"/>
              </a:ext>
            </a:extLst>
          </a:blip>
          <a:stretch>
            <a:fillRect/>
          </a:stretch>
        </p:blipFill>
        <p:spPr bwMode="auto">
          <a:xfrm>
            <a:off x="7454932" y="338170"/>
            <a:ext cx="4697934" cy="6181659"/>
          </a:xfrm>
          <a:prstGeom prst="rect">
            <a:avLst/>
          </a:prstGeom>
          <a:noFill/>
        </p:spPr>
      </p:pic>
    </p:spTree>
    <p:custDataLst>
      <p:tags r:id="rId1"/>
    </p:custDataLst>
    <p:extLst>
      <p:ext uri="{BB962C8B-B14F-4D97-AF65-F5344CB8AC3E}">
        <p14:creationId xmlns:p14="http://schemas.microsoft.com/office/powerpoint/2010/main" val="683224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0D01200-0224-43C5-AB38-FB4D16B73F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0C14BB-9B86-D849-9F06-0FA08A128658}"/>
              </a:ext>
            </a:extLst>
          </p:cNvPr>
          <p:cNvSpPr>
            <a:spLocks noGrp="1"/>
          </p:cNvSpPr>
          <p:nvPr>
            <p:ph type="title"/>
          </p:nvPr>
        </p:nvSpPr>
        <p:spPr>
          <a:xfrm>
            <a:off x="612648" y="1078992"/>
            <a:ext cx="6268770" cy="1536192"/>
          </a:xfrm>
        </p:spPr>
        <p:txBody>
          <a:bodyPr anchor="b">
            <a:normAutofit/>
          </a:bodyPr>
          <a:lstStyle/>
          <a:p>
            <a:r>
              <a:rPr lang="en-GB" sz="3300" b="1" dirty="0">
                <a:effectLst>
                  <a:outerShdw blurRad="50800" dist="38100" algn="tr" rotWithShape="0">
                    <a:prstClr val="black">
                      <a:alpha val="40000"/>
                    </a:prstClr>
                  </a:outerShdw>
                </a:effectLst>
              </a:rPr>
              <a:t>Rosalind Franklin </a:t>
            </a:r>
            <a:r>
              <a:rPr lang="en-GB" sz="3300" b="1" dirty="0"/>
              <a:t/>
            </a:r>
            <a:br>
              <a:rPr lang="en-GB" sz="3300" b="1" dirty="0"/>
            </a:br>
            <a:r>
              <a:rPr lang="en-GB" sz="3300" b="1" dirty="0">
                <a:effectLst>
                  <a:outerShdw blurRad="50800" dist="38100" algn="tr" rotWithShape="0">
                    <a:prstClr val="black">
                      <a:alpha val="40000"/>
                    </a:prstClr>
                  </a:outerShdw>
                </a:effectLst>
              </a:rPr>
              <a:t>(1920-1958)</a:t>
            </a:r>
            <a:r>
              <a:rPr lang="en-GB" sz="3300" b="1" dirty="0"/>
              <a:t/>
            </a:r>
            <a:br>
              <a:rPr lang="en-GB" sz="3300" b="1" dirty="0"/>
            </a:br>
            <a:endParaRPr lang="en-US" sz="3300" dirty="0"/>
          </a:p>
        </p:txBody>
      </p:sp>
      <p:sp>
        <p:nvSpPr>
          <p:cNvPr id="12" name="Rectangle 11">
            <a:extLst>
              <a:ext uri="{FF2B5EF4-FFF2-40B4-BE49-F238E27FC236}">
                <a16:creationId xmlns:a16="http://schemas.microsoft.com/office/drawing/2014/main" id="{728A44A4-A002-4A88-9FC9-1D0566C97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3E7D5C7B-DD16-401B-85CE-4AAA2A4F51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950D558F-4CB1-1B4D-A414-A2D78CD87CC3}"/>
              </a:ext>
            </a:extLst>
          </p:cNvPr>
          <p:cNvSpPr>
            <a:spLocks noGrp="1"/>
          </p:cNvSpPr>
          <p:nvPr>
            <p:ph idx="1"/>
          </p:nvPr>
        </p:nvSpPr>
        <p:spPr>
          <a:xfrm>
            <a:off x="600266" y="3185278"/>
            <a:ext cx="6591716" cy="2825496"/>
          </a:xfrm>
        </p:spPr>
        <p:txBody>
          <a:bodyPr>
            <a:noAutofit/>
          </a:bodyPr>
          <a:lstStyle/>
          <a:p>
            <a:pPr>
              <a:lnSpc>
                <a:spcPct val="100000"/>
              </a:lnSpc>
            </a:pPr>
            <a:r>
              <a:rPr lang="en-GB" sz="1600" b="1" dirty="0"/>
              <a:t>Born: </a:t>
            </a:r>
            <a:r>
              <a:rPr lang="en-GB" sz="1600" dirty="0"/>
              <a:t>London, England, 25 July 1920</a:t>
            </a:r>
          </a:p>
          <a:p>
            <a:pPr>
              <a:lnSpc>
                <a:spcPct val="100000"/>
              </a:lnSpc>
            </a:pPr>
            <a:r>
              <a:rPr lang="en-GB" sz="1600" b="1" dirty="0"/>
              <a:t>Died: </a:t>
            </a:r>
            <a:r>
              <a:rPr lang="en-GB" sz="1600" dirty="0"/>
              <a:t>16 April 1958</a:t>
            </a:r>
          </a:p>
          <a:p>
            <a:pPr>
              <a:lnSpc>
                <a:spcPct val="100000"/>
              </a:lnSpc>
            </a:pPr>
            <a:r>
              <a:rPr lang="en-GB" sz="1600" dirty="0"/>
              <a:t>Rosalind studied chemistry and physics at </a:t>
            </a:r>
            <a:r>
              <a:rPr lang="en-GB" sz="1600" dirty="0">
                <a:hlinkClick r:id="rId3"/>
              </a:rPr>
              <a:t>Newnham College</a:t>
            </a:r>
            <a:r>
              <a:rPr lang="en-GB" sz="1600" dirty="0"/>
              <a:t>, </a:t>
            </a:r>
            <a:r>
              <a:rPr lang="en-GB" sz="1600" dirty="0">
                <a:hlinkClick r:id="rId4"/>
              </a:rPr>
              <a:t>Cambridge</a:t>
            </a:r>
            <a:r>
              <a:rPr lang="en-GB" sz="1600" dirty="0"/>
              <a:t>.</a:t>
            </a:r>
          </a:p>
          <a:p>
            <a:pPr>
              <a:lnSpc>
                <a:spcPct val="100000"/>
              </a:lnSpc>
            </a:pPr>
            <a:r>
              <a:rPr lang="en-GB" sz="1600" dirty="0"/>
              <a:t>In 1947 Rosalind went to the Central Government Laboratory for Chemistry in Paris where she worked on X-ray diffraction until 1951 when she moved to King's College, London. Rosalind produced X-ray diffraction pictures of DNA which were published in </a:t>
            </a:r>
            <a:r>
              <a:rPr lang="en-GB" sz="1600" i="1" dirty="0"/>
              <a:t>Nature</a:t>
            </a:r>
            <a:r>
              <a:rPr lang="en-GB" sz="1600" dirty="0"/>
              <a:t> in April 1953. This played an important role in establishing the structure of DNA.</a:t>
            </a:r>
          </a:p>
          <a:p>
            <a:pPr>
              <a:lnSpc>
                <a:spcPct val="100000"/>
              </a:lnSpc>
            </a:pPr>
            <a:endParaRPr lang="en-US" sz="1600" dirty="0"/>
          </a:p>
        </p:txBody>
      </p:sp>
      <p:pic>
        <p:nvPicPr>
          <p:cNvPr id="5" name="Picture 4">
            <a:extLst>
              <a:ext uri="{FF2B5EF4-FFF2-40B4-BE49-F238E27FC236}">
                <a16:creationId xmlns:a16="http://schemas.microsoft.com/office/drawing/2014/main" id="{06D9753F-C7D9-3E4D-91F0-463682BB6C3C}"/>
              </a:ext>
            </a:extLst>
          </p:cNvPr>
          <p:cNvPicPr/>
          <p:nvPr/>
        </p:nvPicPr>
        <p:blipFill>
          <a:blip r:embed="rId5">
            <a:extLst>
              <a:ext uri="{28A0092B-C50C-407E-A947-70E740481C1C}">
                <a14:useLocalDpi xmlns:a14="http://schemas.microsoft.com/office/drawing/2010/main" val="0"/>
              </a:ext>
            </a:extLst>
          </a:blip>
          <a:stretch>
            <a:fillRect/>
          </a:stretch>
        </p:blipFill>
        <p:spPr bwMode="auto">
          <a:xfrm>
            <a:off x="7792247" y="601133"/>
            <a:ext cx="3641324" cy="5580211"/>
          </a:xfrm>
          <a:prstGeom prst="rect">
            <a:avLst/>
          </a:prstGeom>
          <a:noFill/>
        </p:spPr>
      </p:pic>
    </p:spTree>
    <p:custDataLst>
      <p:tags r:id="rId1"/>
    </p:custDataLst>
    <p:extLst>
      <p:ext uri="{BB962C8B-B14F-4D97-AF65-F5344CB8AC3E}">
        <p14:creationId xmlns:p14="http://schemas.microsoft.com/office/powerpoint/2010/main" val="1217332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90D01200-0224-43C5-AB38-FB4D16B73FB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CA8695-B7E0-4044-B2FE-AC17D94D5F35}"/>
              </a:ext>
            </a:extLst>
          </p:cNvPr>
          <p:cNvSpPr>
            <a:spLocks noGrp="1"/>
          </p:cNvSpPr>
          <p:nvPr>
            <p:ph type="title"/>
          </p:nvPr>
        </p:nvSpPr>
        <p:spPr>
          <a:xfrm>
            <a:off x="612648" y="1078992"/>
            <a:ext cx="6268770" cy="1536192"/>
          </a:xfrm>
        </p:spPr>
        <p:txBody>
          <a:bodyPr anchor="b">
            <a:normAutofit/>
          </a:bodyPr>
          <a:lstStyle/>
          <a:p>
            <a:r>
              <a:rPr lang="en-GB" sz="3300" b="1" dirty="0">
                <a:effectLst>
                  <a:outerShdw blurRad="50800" dist="38100" algn="tr" rotWithShape="0">
                    <a:prstClr val="black">
                      <a:alpha val="40000"/>
                    </a:prstClr>
                  </a:outerShdw>
                </a:effectLst>
              </a:rPr>
              <a:t>Marie Curie</a:t>
            </a:r>
            <a:r>
              <a:rPr lang="en-GB" sz="3300" dirty="0"/>
              <a:t/>
            </a:r>
            <a:br>
              <a:rPr lang="en-GB" sz="3300" dirty="0"/>
            </a:br>
            <a:r>
              <a:rPr lang="en-GB" sz="3300" b="1" dirty="0">
                <a:effectLst>
                  <a:outerShdw blurRad="50800" dist="38100" algn="tr" rotWithShape="0">
                    <a:prstClr val="black">
                      <a:alpha val="40000"/>
                    </a:prstClr>
                  </a:outerShdw>
                </a:effectLst>
              </a:rPr>
              <a:t>(1867-1934)</a:t>
            </a:r>
            <a:r>
              <a:rPr lang="en-GB" sz="3300" dirty="0"/>
              <a:t/>
            </a:r>
            <a:br>
              <a:rPr lang="en-GB" sz="3300" dirty="0"/>
            </a:br>
            <a:endParaRPr lang="en-US" sz="3300" dirty="0"/>
          </a:p>
        </p:txBody>
      </p:sp>
      <p:sp>
        <p:nvSpPr>
          <p:cNvPr id="20" name="Rectangle 19">
            <a:extLst>
              <a:ext uri="{FF2B5EF4-FFF2-40B4-BE49-F238E27FC236}">
                <a16:creationId xmlns:a16="http://schemas.microsoft.com/office/drawing/2014/main" id="{728A44A4-A002-4A88-9FC9-1D0566C97A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21">
            <a:extLst>
              <a:ext uri="{FF2B5EF4-FFF2-40B4-BE49-F238E27FC236}">
                <a16:creationId xmlns:a16="http://schemas.microsoft.com/office/drawing/2014/main" id="{3E7D5C7B-DD16-401B-85CE-4AAA2A4F513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AB174352-8786-0D4F-BFE0-58AD914C33FB}"/>
              </a:ext>
            </a:extLst>
          </p:cNvPr>
          <p:cNvSpPr>
            <a:spLocks noGrp="1"/>
          </p:cNvSpPr>
          <p:nvPr>
            <p:ph idx="1"/>
          </p:nvPr>
        </p:nvSpPr>
        <p:spPr>
          <a:xfrm>
            <a:off x="295495" y="3150141"/>
            <a:ext cx="7309407" cy="3257549"/>
          </a:xfrm>
        </p:spPr>
        <p:txBody>
          <a:bodyPr>
            <a:noAutofit/>
          </a:bodyPr>
          <a:lstStyle/>
          <a:p>
            <a:pPr>
              <a:lnSpc>
                <a:spcPct val="100000"/>
              </a:lnSpc>
            </a:pPr>
            <a:r>
              <a:rPr lang="en-GB" sz="1400" b="1" dirty="0"/>
              <a:t>Born:</a:t>
            </a:r>
            <a:r>
              <a:rPr lang="en-GB" sz="1400" dirty="0"/>
              <a:t> Warsaw, Poland, 7 November 1867</a:t>
            </a:r>
          </a:p>
          <a:p>
            <a:pPr>
              <a:lnSpc>
                <a:spcPct val="100000"/>
              </a:lnSpc>
            </a:pPr>
            <a:r>
              <a:rPr lang="en-GB" sz="1400" b="1" dirty="0"/>
              <a:t>Died:</a:t>
            </a:r>
            <a:r>
              <a:rPr lang="en-GB" sz="1400" dirty="0"/>
              <a:t> 4 July 1934 </a:t>
            </a:r>
          </a:p>
          <a:p>
            <a:pPr>
              <a:lnSpc>
                <a:spcPct val="100000"/>
              </a:lnSpc>
            </a:pPr>
            <a:r>
              <a:rPr lang="en-GB" sz="1400" dirty="0"/>
              <a:t>Marie Curie was a Polish scientist who worked with her husband, </a:t>
            </a:r>
            <a:r>
              <a:rPr lang="en-GB" sz="1400" dirty="0">
                <a:hlinkClick r:id="rId3"/>
              </a:rPr>
              <a:t>Pierre Curie</a:t>
            </a:r>
            <a:r>
              <a:rPr lang="en-GB" sz="1400" dirty="0"/>
              <a:t>, on a series of radiation experiments that led to the discovery of the elements polonium and radium. Prohibited from higher education in her native Poland she moved to Paris in 1891 and studied at the Sorbonne. It was Marie who first coined the term "radioactivity" to describe the emission of uranic rays. In 1898 the Curies discovered polonium and radium, and in 1903 they shared the </a:t>
            </a:r>
            <a:r>
              <a:rPr lang="en-GB" sz="1400" dirty="0">
                <a:hlinkClick r:id="rId4"/>
              </a:rPr>
              <a:t>Nobel</a:t>
            </a:r>
            <a:r>
              <a:rPr lang="en-GB" sz="1400" dirty="0"/>
              <a:t> Prize for physics with Henri Becquerel. When Pierre was killed in 1906, Marie took over his post as a professor at the Sorbonne, becoming the first woman to teach there. She was awarded a second Nobel in 1911 (this time for chemistry) for her work on radium and its compounds. </a:t>
            </a:r>
          </a:p>
          <a:p>
            <a:pPr>
              <a:lnSpc>
                <a:spcPct val="100000"/>
              </a:lnSpc>
            </a:pPr>
            <a:r>
              <a:rPr lang="en-GB" sz="1400" dirty="0"/>
              <a:t>Marie Curie was the first person to win a second Nobel Prize. She had two daughters, one of whom, </a:t>
            </a:r>
            <a:r>
              <a:rPr lang="en-GB" sz="1400" dirty="0" err="1"/>
              <a:t>Iréne</a:t>
            </a:r>
            <a:r>
              <a:rPr lang="en-GB" sz="1400" dirty="0"/>
              <a:t>, went on to win the Nobel Prize for chemistry in 1935.</a:t>
            </a:r>
            <a:endParaRPr lang="en-US" sz="1400" dirty="0"/>
          </a:p>
        </p:txBody>
      </p:sp>
      <p:pic>
        <p:nvPicPr>
          <p:cNvPr id="4" name="Picture 3">
            <a:extLst>
              <a:ext uri="{FF2B5EF4-FFF2-40B4-BE49-F238E27FC236}">
                <a16:creationId xmlns:a16="http://schemas.microsoft.com/office/drawing/2014/main" id="{F624F43E-DE50-DF4C-9244-9461E01F1D87}"/>
              </a:ext>
            </a:extLst>
          </p:cNvPr>
          <p:cNvPicPr/>
          <p:nvPr/>
        </p:nvPicPr>
        <p:blipFill>
          <a:blip r:embed="rId5">
            <a:extLst>
              <a:ext uri="{28A0092B-C50C-407E-A947-70E740481C1C}">
                <a14:useLocalDpi xmlns:a14="http://schemas.microsoft.com/office/drawing/2010/main" val="0"/>
              </a:ext>
            </a:extLst>
          </a:blip>
          <a:stretch>
            <a:fillRect/>
          </a:stretch>
        </p:blipFill>
        <p:spPr bwMode="auto">
          <a:xfrm>
            <a:off x="7494066" y="145435"/>
            <a:ext cx="4684336" cy="6116820"/>
          </a:xfrm>
          <a:prstGeom prst="rect">
            <a:avLst/>
          </a:prstGeom>
          <a:noFill/>
        </p:spPr>
      </p:pic>
    </p:spTree>
    <p:custDataLst>
      <p:tags r:id="rId1"/>
    </p:custDataLst>
    <p:extLst>
      <p:ext uri="{BB962C8B-B14F-4D97-AF65-F5344CB8AC3E}">
        <p14:creationId xmlns:p14="http://schemas.microsoft.com/office/powerpoint/2010/main" val="2567908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D2854001-B4AF-4E18-9D2E-33E37F97A8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874A07-C4F0-D342-BA14-C2D8E6A20E27}"/>
              </a:ext>
            </a:extLst>
          </p:cNvPr>
          <p:cNvSpPr>
            <a:spLocks noGrp="1"/>
          </p:cNvSpPr>
          <p:nvPr>
            <p:ph type="title"/>
          </p:nvPr>
        </p:nvSpPr>
        <p:spPr>
          <a:xfrm>
            <a:off x="612648" y="1078992"/>
            <a:ext cx="6268770" cy="1536192"/>
          </a:xfrm>
        </p:spPr>
        <p:txBody>
          <a:bodyPr anchor="b">
            <a:normAutofit/>
          </a:bodyPr>
          <a:lstStyle/>
          <a:p>
            <a:r>
              <a:rPr lang="en-GB" sz="3300">
                <a:effectLst>
                  <a:outerShdw blurRad="50800" dist="38100" algn="tr" rotWithShape="0">
                    <a:prstClr val="black">
                      <a:alpha val="40000"/>
                    </a:prstClr>
                  </a:outerShdw>
                </a:effectLst>
              </a:rPr>
              <a:t>Sir Isaac Newton</a:t>
            </a:r>
            <a:r>
              <a:rPr lang="en-GB" sz="3300"/>
              <a:t/>
            </a:r>
            <a:br>
              <a:rPr lang="en-GB" sz="3300"/>
            </a:br>
            <a:r>
              <a:rPr lang="en-GB" sz="3300">
                <a:effectLst>
                  <a:outerShdw blurRad="50800" dist="38100" algn="tr" rotWithShape="0">
                    <a:prstClr val="black">
                      <a:alpha val="40000"/>
                    </a:prstClr>
                  </a:outerShdw>
                </a:effectLst>
              </a:rPr>
              <a:t>(1642-1727)</a:t>
            </a:r>
            <a:r>
              <a:rPr lang="en-GB" sz="3300"/>
              <a:t/>
            </a:r>
            <a:br>
              <a:rPr lang="en-GB" sz="3300"/>
            </a:br>
            <a:endParaRPr lang="en-US" sz="3300"/>
          </a:p>
        </p:txBody>
      </p:sp>
      <p:sp>
        <p:nvSpPr>
          <p:cNvPr id="16" name="Rectangle 15">
            <a:extLst>
              <a:ext uri="{FF2B5EF4-FFF2-40B4-BE49-F238E27FC236}">
                <a16:creationId xmlns:a16="http://schemas.microsoft.com/office/drawing/2014/main" id="{8AEA628B-C8FF-4D0B-B111-F101F580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a16="http://schemas.microsoft.com/office/drawing/2014/main" id="{42663BD0-064C-40FC-A331-F49FCA9536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CB17AE2A-8DF1-9F45-9704-161C90C135E9}"/>
              </a:ext>
            </a:extLst>
          </p:cNvPr>
          <p:cNvSpPr>
            <a:spLocks noGrp="1"/>
          </p:cNvSpPr>
          <p:nvPr>
            <p:ph idx="1"/>
          </p:nvPr>
        </p:nvSpPr>
        <p:spPr>
          <a:xfrm>
            <a:off x="217052" y="3019891"/>
            <a:ext cx="7059961" cy="4103285"/>
          </a:xfrm>
        </p:spPr>
        <p:txBody>
          <a:bodyPr>
            <a:noAutofit/>
          </a:bodyPr>
          <a:lstStyle/>
          <a:p>
            <a:pPr>
              <a:lnSpc>
                <a:spcPct val="100000"/>
              </a:lnSpc>
            </a:pPr>
            <a:r>
              <a:rPr lang="en-GB" sz="1600" b="1" dirty="0"/>
              <a:t>Born:</a:t>
            </a:r>
            <a:r>
              <a:rPr lang="en-GB" sz="1600" dirty="0"/>
              <a:t> </a:t>
            </a:r>
            <a:r>
              <a:rPr lang="en-GB" sz="1600" dirty="0" err="1"/>
              <a:t>Woolsthorpe</a:t>
            </a:r>
            <a:r>
              <a:rPr lang="en-GB" sz="1600" dirty="0"/>
              <a:t>, Lincolnshire, England, 25 December 1642  </a:t>
            </a:r>
          </a:p>
          <a:p>
            <a:pPr>
              <a:lnSpc>
                <a:spcPct val="100000"/>
              </a:lnSpc>
            </a:pPr>
            <a:r>
              <a:rPr lang="en-GB" sz="1600" b="1" dirty="0"/>
              <a:t>Death:</a:t>
            </a:r>
            <a:r>
              <a:rPr lang="en-GB" sz="1600" dirty="0"/>
              <a:t> 20 March 1727</a:t>
            </a:r>
          </a:p>
          <a:p>
            <a:pPr>
              <a:lnSpc>
                <a:spcPct val="100000"/>
              </a:lnSpc>
            </a:pPr>
            <a:r>
              <a:rPr lang="en-GB" sz="1600" dirty="0"/>
              <a:t>Isaac Newton's discoveries were so numerous and varied that many consider him to be the father of modern science. A graduate of Trinity College, Cambridge, Newton developed an intense interest in mathematics and the laws of nature.  Newton helped define the laws of gravity and planetary motion, co-founded the field of calculus, and explained laws of light and colour, among many other discoveries. A famous story suggests Newton discovered the laws of gravity by watching an apple fall from a tree, though there's no proof that this is true. Newton was knighted in 1705.</a:t>
            </a:r>
          </a:p>
          <a:p>
            <a:pPr>
              <a:lnSpc>
                <a:spcPct val="100000"/>
              </a:lnSpc>
            </a:pPr>
            <a:r>
              <a:rPr lang="en-GB" sz="1600" dirty="0"/>
              <a:t>Newton was the first scientist given the honour of burial in Westminster Abbey. </a:t>
            </a:r>
          </a:p>
          <a:p>
            <a:pPr>
              <a:lnSpc>
                <a:spcPct val="100000"/>
              </a:lnSpc>
            </a:pPr>
            <a:endParaRPr lang="en-US" sz="1600" dirty="0"/>
          </a:p>
        </p:txBody>
      </p:sp>
      <p:pic>
        <p:nvPicPr>
          <p:cNvPr id="9" name="Picture 8" descr="A black and white photo of a person&#10;&#10;Description automatically generated">
            <a:extLst>
              <a:ext uri="{FF2B5EF4-FFF2-40B4-BE49-F238E27FC236}">
                <a16:creationId xmlns:a16="http://schemas.microsoft.com/office/drawing/2014/main" id="{7ED33012-6383-1749-B453-DD1F502750AE}"/>
              </a:ext>
            </a:extLst>
          </p:cNvPr>
          <p:cNvPicPr/>
          <p:nvPr/>
        </p:nvPicPr>
        <p:blipFill rotWithShape="1">
          <a:blip r:embed="rId3">
            <a:extLst>
              <a:ext uri="{28A0092B-C50C-407E-A947-70E740481C1C}">
                <a14:useLocalDpi xmlns:a14="http://schemas.microsoft.com/office/drawing/2010/main" val="0"/>
              </a:ext>
            </a:extLst>
          </a:blip>
          <a:srcRect l="8072" r="-1" b="-1"/>
          <a:stretch/>
        </p:blipFill>
        <p:spPr bwMode="auto">
          <a:xfrm>
            <a:off x="7454932" y="230971"/>
            <a:ext cx="4721665" cy="6100556"/>
          </a:xfrm>
          <a:prstGeom prst="rect">
            <a:avLst/>
          </a:prstGeom>
          <a:noFill/>
        </p:spPr>
      </p:pic>
    </p:spTree>
    <p:custDataLst>
      <p:tags r:id="rId1"/>
    </p:custDataLst>
    <p:extLst>
      <p:ext uri="{BB962C8B-B14F-4D97-AF65-F5344CB8AC3E}">
        <p14:creationId xmlns:p14="http://schemas.microsoft.com/office/powerpoint/2010/main" val="3484968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2854001-B4AF-4E18-9D2E-33E37F97A8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71A474-FE88-F44E-9500-BFA6735B7B8C}"/>
              </a:ext>
            </a:extLst>
          </p:cNvPr>
          <p:cNvSpPr>
            <a:spLocks noGrp="1"/>
          </p:cNvSpPr>
          <p:nvPr>
            <p:ph type="title"/>
          </p:nvPr>
        </p:nvSpPr>
        <p:spPr>
          <a:xfrm>
            <a:off x="612648" y="1078992"/>
            <a:ext cx="6268770" cy="1536192"/>
          </a:xfrm>
        </p:spPr>
        <p:txBody>
          <a:bodyPr anchor="b">
            <a:normAutofit/>
          </a:bodyPr>
          <a:lstStyle/>
          <a:p>
            <a:r>
              <a:rPr lang="en-GB" sz="3300">
                <a:effectLst>
                  <a:outerShdw blurRad="50800" dist="38100" algn="tr" rotWithShape="0">
                    <a:prstClr val="black">
                      <a:alpha val="40000"/>
                    </a:prstClr>
                  </a:outerShdw>
                </a:effectLst>
              </a:rPr>
              <a:t>James Hutton </a:t>
            </a:r>
            <a:r>
              <a:rPr lang="en-GB" sz="3300"/>
              <a:t/>
            </a:r>
            <a:br>
              <a:rPr lang="en-GB" sz="3300"/>
            </a:br>
            <a:r>
              <a:rPr lang="en-GB" sz="3300">
                <a:effectLst>
                  <a:outerShdw blurRad="50800" dist="38100" algn="tr" rotWithShape="0">
                    <a:prstClr val="black">
                      <a:alpha val="40000"/>
                    </a:prstClr>
                  </a:outerShdw>
                </a:effectLst>
              </a:rPr>
              <a:t>(1726–97)</a:t>
            </a:r>
            <a:r>
              <a:rPr lang="en-GB" sz="3300"/>
              <a:t/>
            </a:r>
            <a:br>
              <a:rPr lang="en-GB" sz="3300"/>
            </a:br>
            <a:endParaRPr lang="en-US" sz="3300"/>
          </a:p>
        </p:txBody>
      </p:sp>
      <p:sp>
        <p:nvSpPr>
          <p:cNvPr id="11" name="Rectangle 10">
            <a:extLst>
              <a:ext uri="{FF2B5EF4-FFF2-40B4-BE49-F238E27FC236}">
                <a16:creationId xmlns:a16="http://schemas.microsoft.com/office/drawing/2014/main" id="{8AEA628B-C8FF-4D0B-B111-F101F580B15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42663BD0-064C-40FC-A331-F49FCA9536A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F89F7405-6AA5-D146-874D-E467FE869062}"/>
              </a:ext>
            </a:extLst>
          </p:cNvPr>
          <p:cNvSpPr>
            <a:spLocks noGrp="1"/>
          </p:cNvSpPr>
          <p:nvPr>
            <p:ph idx="1"/>
          </p:nvPr>
        </p:nvSpPr>
        <p:spPr>
          <a:xfrm>
            <a:off x="481652" y="3019891"/>
            <a:ext cx="6268770" cy="3545122"/>
          </a:xfrm>
        </p:spPr>
        <p:txBody>
          <a:bodyPr>
            <a:noAutofit/>
          </a:bodyPr>
          <a:lstStyle/>
          <a:p>
            <a:pPr>
              <a:lnSpc>
                <a:spcPct val="100000"/>
              </a:lnSpc>
            </a:pPr>
            <a:r>
              <a:rPr lang="en-GB" sz="1600" b="1" dirty="0"/>
              <a:t>Born:</a:t>
            </a:r>
            <a:r>
              <a:rPr lang="en-GB" sz="1600" dirty="0"/>
              <a:t> Edinburgh, Scotland, June 3, 1726 </a:t>
            </a:r>
          </a:p>
          <a:p>
            <a:pPr>
              <a:lnSpc>
                <a:spcPct val="100000"/>
              </a:lnSpc>
            </a:pPr>
            <a:endParaRPr lang="en-GB" sz="1600" dirty="0"/>
          </a:p>
          <a:p>
            <a:pPr>
              <a:lnSpc>
                <a:spcPct val="100000"/>
              </a:lnSpc>
            </a:pPr>
            <a:r>
              <a:rPr lang="en-GB" sz="1600" b="1" dirty="0"/>
              <a:t>Died:</a:t>
            </a:r>
            <a:r>
              <a:rPr lang="en-GB" sz="1600" dirty="0"/>
              <a:t> Edinburgh, March 26, 1797</a:t>
            </a:r>
          </a:p>
          <a:p>
            <a:pPr>
              <a:lnSpc>
                <a:spcPct val="100000"/>
              </a:lnSpc>
            </a:pPr>
            <a:endParaRPr lang="en-GB" sz="1600" dirty="0"/>
          </a:p>
          <a:p>
            <a:pPr>
              <a:lnSpc>
                <a:spcPct val="100000"/>
              </a:lnSpc>
            </a:pPr>
            <a:r>
              <a:rPr lang="en-GB" sz="1600" dirty="0"/>
              <a:t>Scottish geologist, chemist, and naturalist. He was initially attracted to chemistry; turned to medicine, as it closely resembled chemistry; and then became a farmer to allow him to study rocks and be able to pursue his interests in geology. He formulated controversial theories of the origin of the earth and of atmospheric changes (see </a:t>
            </a:r>
            <a:r>
              <a:rPr lang="en-GB" sz="1600" dirty="0">
                <a:hlinkClick r:id="rId3"/>
              </a:rPr>
              <a:t>uniformitarianism</a:t>
            </a:r>
            <a:r>
              <a:rPr lang="en-GB" sz="1600" dirty="0"/>
              <a:t>) that paved the way to modern geological science. </a:t>
            </a:r>
          </a:p>
          <a:p>
            <a:pPr>
              <a:lnSpc>
                <a:spcPct val="100000"/>
              </a:lnSpc>
            </a:pPr>
            <a:endParaRPr lang="en-US" sz="1600" dirty="0"/>
          </a:p>
        </p:txBody>
      </p:sp>
      <p:pic>
        <p:nvPicPr>
          <p:cNvPr id="4" name="Picture 3">
            <a:extLst>
              <a:ext uri="{FF2B5EF4-FFF2-40B4-BE49-F238E27FC236}">
                <a16:creationId xmlns:a16="http://schemas.microsoft.com/office/drawing/2014/main" id="{C9796EB0-D57B-AA43-B776-4F908912EE77}"/>
              </a:ext>
            </a:extLst>
          </p:cNvPr>
          <p:cNvPicPr/>
          <p:nvPr/>
        </p:nvPicPr>
        <p:blipFill rotWithShape="1">
          <a:blip r:embed="rId4">
            <a:extLst>
              <a:ext uri="{28A0092B-C50C-407E-A947-70E740481C1C}">
                <a14:useLocalDpi xmlns:a14="http://schemas.microsoft.com/office/drawing/2010/main" val="0"/>
              </a:ext>
            </a:extLst>
          </a:blip>
          <a:srcRect l="11491" r="4990" b="-3"/>
          <a:stretch/>
        </p:blipFill>
        <p:spPr bwMode="auto">
          <a:xfrm>
            <a:off x="7232073" y="169164"/>
            <a:ext cx="4959927" cy="6519672"/>
          </a:xfrm>
          <a:prstGeom prst="rect">
            <a:avLst/>
          </a:prstGeom>
          <a:noFill/>
        </p:spPr>
      </p:pic>
    </p:spTree>
    <p:custDataLst>
      <p:tags r:id="rId1"/>
    </p:custDataLst>
    <p:extLst>
      <p:ext uri="{BB962C8B-B14F-4D97-AF65-F5344CB8AC3E}">
        <p14:creationId xmlns:p14="http://schemas.microsoft.com/office/powerpoint/2010/main" val="116010491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AccentBoxVTI">
  <a:themeElements>
    <a:clrScheme name="AccentBoxVTI">
      <a:dk1>
        <a:srgbClr val="000000"/>
      </a:dk1>
      <a:lt1>
        <a:sysClr val="window" lastClr="FFFFFF"/>
      </a:lt1>
      <a:dk2>
        <a:srgbClr val="262626"/>
      </a:dk2>
      <a:lt2>
        <a:srgbClr val="FFFFFF"/>
      </a:lt2>
      <a:accent1>
        <a:srgbClr val="F5A700"/>
      </a:accent1>
      <a:accent2>
        <a:srgbClr val="00A5AB"/>
      </a:accent2>
      <a:accent3>
        <a:srgbClr val="09963B"/>
      </a:accent3>
      <a:accent4>
        <a:srgbClr val="E64823"/>
      </a:accent4>
      <a:accent5>
        <a:srgbClr val="9C6A6A"/>
      </a:accent5>
      <a:accent6>
        <a:srgbClr val="824F8C"/>
      </a:accent6>
      <a:hlink>
        <a:srgbClr val="2998E3"/>
      </a:hlink>
      <a:folHlink>
        <a:srgbClr val="7F723D"/>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centBoxVTI" id="{9F778A78-DC9A-453A-A82D-A75CAD503E15}" vid="{EA961113-7CC4-4569-8A6A-7BC2C1E2F4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1506</Words>
  <Application>Microsoft Office PowerPoint</Application>
  <PresentationFormat>Widescreen</PresentationFormat>
  <Paragraphs>55</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Avenir Next LT Pro</vt:lpstr>
      <vt:lpstr>Calibri</vt:lpstr>
      <vt:lpstr>AccentBoxVTI</vt:lpstr>
      <vt:lpstr>Ernest Rutherford (1871-1937) </vt:lpstr>
      <vt:lpstr>Michael  Faraday (1791-1867) </vt:lpstr>
      <vt:lpstr>  Isambard Kingdom Brunel (1806 - 1859) </vt:lpstr>
      <vt:lpstr>Charles Robert Darwin (1809-1882) </vt:lpstr>
      <vt:lpstr>Francis Crick (1916 – 2004) </vt:lpstr>
      <vt:lpstr>Rosalind Franklin  (1920-1958) </vt:lpstr>
      <vt:lpstr>Marie Curie (1867-1934) </vt:lpstr>
      <vt:lpstr>Sir Isaac Newton (1642-1727) </vt:lpstr>
      <vt:lpstr>James Hutton  (1726–97) </vt:lpstr>
      <vt:lpstr>Albert Einstein (1879-1955) </vt:lpstr>
      <vt:lpstr>Mary Anning (1799-1847)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Ernest Rutherford (1871-1937)</dc:title>
  <dc:creator>Burke. Joanne</dc:creator>
  <cp:lastModifiedBy>Lowdon. Rebecca</cp:lastModifiedBy>
  <cp:revision>3</cp:revision>
  <dcterms:created xsi:type="dcterms:W3CDTF">2020-06-25T10:33:56Z</dcterms:created>
  <dcterms:modified xsi:type="dcterms:W3CDTF">2020-07-01T13:23:49Z</dcterms:modified>
</cp:coreProperties>
</file>