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70" r:id="rId7"/>
    <p:sldId id="271" r:id="rId8"/>
    <p:sldId id="272" r:id="rId9"/>
    <p:sldId id="269" r:id="rId10"/>
    <p:sldId id="261" r:id="rId11"/>
    <p:sldId id="273" r:id="rId12"/>
    <p:sldId id="263" r:id="rId13"/>
    <p:sldId id="264" r:id="rId14"/>
    <p:sldId id="265" r:id="rId15"/>
    <p:sldId id="268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628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424C-A5CC-4C04-89C2-30E8547E3483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8E7F-2BA4-46EB-A4CD-9C52D3EC1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1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baseline="0" dirty="0" smtClean="0"/>
              <a:t>Section of DNA that codes for a specific protein by coding for the sequence of amino acids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Long chain of amino acids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Nucleotide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0F85-F292-4307-AEA9-B28B91CDA2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104E-45DA-4D40-A383-E846D3F4F5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 DNA is a double</a:t>
            </a:r>
            <a:r>
              <a:rPr lang="en-GB" baseline="0" dirty="0" smtClean="0"/>
              <a:t> helix. This means that it contains two polynucleotide chains joined together by hydrogen bonds. The whole thing is then twisted into a helix to give it more stability.</a:t>
            </a:r>
          </a:p>
          <a:p>
            <a:r>
              <a:rPr lang="en-GB" baseline="0" dirty="0" smtClean="0"/>
              <a:t>Explain that Adenine always binds with thymine. Cytosine with guanine.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0F85-F292-4307-AEA9-B28B91CDA2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9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6DBF-ECC3-4AF4-8A8E-608FE386F3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2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6DBF-ECC3-4AF4-8A8E-608FE386F3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7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38E7F-2BA4-46EB-A4CD-9C52D3EC1A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1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0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7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2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8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8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0E72-7C54-4A5C-8E8A-7297F6149C8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5A9D-3D25-4D81-A702-B38F3A8E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hyperlink" Target="https://www.bbcgoodfood.com/howto/guide/baking-equip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_b80fHmuWw" TargetMode="External"/><Relationship Id="rId7" Type="http://schemas.openxmlformats.org/officeDocument/2006/relationships/hyperlink" Target="https://bishopstopford.fireflycloud.net/sixth-form/year-11-into-12-induction-summer-2021/biolog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hyperlink" Target="https://bishopstopford.fireflycloud.net/sixth-form/year-11---looking-ahead/biology" TargetMode="External"/><Relationship Id="rId4" Type="http://schemas.openxmlformats.org/officeDocument/2006/relationships/hyperlink" Target="https://www.youtube.com/watch?v=gG7uCskUO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Biology Induction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83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GA2-03-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3132" y="285728"/>
            <a:ext cx="3774797" cy="6095600"/>
          </a:xfrm>
        </p:spPr>
      </p:pic>
      <p:sp>
        <p:nvSpPr>
          <p:cNvPr id="5" name="TextBox 4"/>
          <p:cNvSpPr txBox="1"/>
          <p:nvPr/>
        </p:nvSpPr>
        <p:spPr>
          <a:xfrm>
            <a:off x="6113061" y="1103040"/>
            <a:ext cx="4648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The mRNA codon (triplet of bases) binds  with its complimentary  </a:t>
            </a:r>
            <a:r>
              <a:rPr lang="en-GB" sz="2400" dirty="0" err="1"/>
              <a:t>tRNA</a:t>
            </a:r>
            <a:r>
              <a:rPr lang="en-GB" sz="2400" dirty="0"/>
              <a:t> anticodon.  This ensures amino acids are joined in the correct sequence.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5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416" y="274638"/>
            <a:ext cx="9382018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Codon table (mRNA) – The Genetic Code</a:t>
            </a:r>
            <a:endParaRPr lang="en-GB" dirty="0"/>
          </a:p>
        </p:txBody>
      </p:sp>
      <p:pic>
        <p:nvPicPr>
          <p:cNvPr id="4" name="Content Placeholder 3" descr="codon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7536"/>
          <a:stretch/>
        </p:blipFill>
        <p:spPr>
          <a:xfrm>
            <a:off x="1452081" y="857232"/>
            <a:ext cx="9006688" cy="62483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Synthesis – an overview</a:t>
            </a:r>
            <a:endParaRPr lang="en-GB" dirty="0"/>
          </a:p>
        </p:txBody>
      </p:sp>
      <p:pic>
        <p:nvPicPr>
          <p:cNvPr id="4" name="Picture 8" descr="S691806_aw_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484784"/>
            <a:ext cx="7272808" cy="51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CHAPTER 17 - Mrs. Castelluc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" y="0"/>
            <a:ext cx="6240780" cy="6858000"/>
          </a:xfrm>
          <a:prstGeom prst="rect">
            <a:avLst/>
          </a:prstGeom>
        </p:spPr>
      </p:pic>
      <p:pic>
        <p:nvPicPr>
          <p:cNvPr id="1028" name="Picture 4" descr="http://1.bp.blogspot.com/-J4cSvUFLqa0/UREIZomcEwI/AAAAAAAAASU/loHRae7Z_8o/s320/baker-whisk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11" y="3711819"/>
            <a:ext cx="2171664" cy="30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t of 2 Bookshelves &quot;U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1298" r="41766" b="13869"/>
          <a:stretch/>
        </p:blipFill>
        <p:spPr bwMode="auto">
          <a:xfrm>
            <a:off x="6627576" y="120923"/>
            <a:ext cx="1751749" cy="22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Cake Clipart Transparent Background, Download Free Cake Clipart Transparent  Background png images, Free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792" y="4161034"/>
            <a:ext cx="1281808" cy="17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973372" y="365125"/>
            <a:ext cx="2001499" cy="1423566"/>
            <a:chOff x="8973372" y="365125"/>
            <a:chExt cx="2001499" cy="1423566"/>
          </a:xfrm>
        </p:grpSpPr>
        <p:pic>
          <p:nvPicPr>
            <p:cNvPr id="1032" name="Picture 8" descr="168,194 Open Book Photos - Free &amp;amp; Royalty-Free Stock Photos from Dreamstim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372" y="365125"/>
              <a:ext cx="2001499" cy="142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174822" y="376061"/>
              <a:ext cx="180004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b="1" dirty="0" smtClean="0">
                  <a:solidFill>
                    <a:srgbClr val="333333"/>
                  </a:solidFill>
                  <a:latin typeface="corporate-s"/>
                </a:rPr>
                <a:t>Cake Recipe</a:t>
              </a:r>
              <a:endParaRPr lang="en-GB" sz="600" b="1" dirty="0">
                <a:solidFill>
                  <a:srgbClr val="333333"/>
                </a:solidFill>
                <a:latin typeface="corporate-s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>
                  <a:solidFill>
                    <a:srgbClr val="333333"/>
                  </a:solidFill>
                  <a:latin typeface="corporate-s"/>
                </a:rPr>
                <a:t>STEP 1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Heat oven to 190C/fan 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1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 smtClean="0">
                  <a:solidFill>
                    <a:srgbClr val="333333"/>
                  </a:solidFill>
                  <a:latin typeface="corporate-s"/>
                </a:rPr>
                <a:t>STEP 2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IAdd 200g 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caster sugar, 200g softened butter, 4 beaten eggs, 200g self-raising flour, 1 tsp baking powder and 2 </a:t>
              </a:r>
              <a:r>
                <a:rPr lang="en-GB" sz="600" dirty="0" err="1">
                  <a:solidFill>
                    <a:srgbClr val="333333"/>
                  </a:solidFill>
                  <a:latin typeface="corporate-s"/>
                </a:rPr>
                <a:t>tbsp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 milk together until you have a smooth, soft batter.</a:t>
              </a:r>
            </a:p>
            <a:p>
              <a:r>
                <a:rPr lang="en-GB" sz="600" b="1" dirty="0" smtClean="0">
                  <a:solidFill>
                    <a:srgbClr val="333333"/>
                  </a:solidFill>
                  <a:latin typeface="corporate-s"/>
                </a:rPr>
                <a:t>STEP 3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Bake 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for about 20 </a:t>
              </a:r>
              <a:r>
                <a:rPr lang="en-GB" sz="600" dirty="0" err="1">
                  <a:solidFill>
                    <a:srgbClr val="333333"/>
                  </a:solidFill>
                  <a:latin typeface="corporate-s"/>
                </a:rPr>
                <a:t>mins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 until golden and the cake springs back when pressed.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>
                  <a:solidFill>
                    <a:srgbClr val="333333"/>
                  </a:solidFill>
                  <a:latin typeface="corporate-s"/>
                </a:rPr>
                <a:t>STEP </a:t>
              </a:r>
              <a:r>
                <a:rPr lang="en-GB" sz="600" b="1" dirty="0" smtClean="0">
                  <a:solidFill>
                    <a:srgbClr val="333333"/>
                  </a:solidFill>
                  <a:latin typeface="corporate-s"/>
                </a:rPr>
                <a:t>4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Turn 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onto a </a:t>
              </a:r>
              <a:r>
                <a:rPr lang="en-GB" sz="600" u="sng" dirty="0">
                  <a:solidFill>
                    <a:srgbClr val="BE2A77"/>
                  </a:solidFill>
                  <a:latin typeface="corporate-s"/>
                  <a:hlinkClick r:id="rId9"/>
                </a:rPr>
                <a:t>cooling rack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 and leave to cool completely.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>
                  <a:solidFill>
                    <a:srgbClr val="333333"/>
                  </a:solidFill>
                  <a:latin typeface="corporate-s"/>
                </a:rPr>
                <a:t>STEP </a:t>
              </a:r>
              <a:r>
                <a:rPr lang="en-GB" sz="600" b="1" dirty="0" smtClean="0">
                  <a:solidFill>
                    <a:srgbClr val="333333"/>
                  </a:solidFill>
                  <a:latin typeface="corporate-s"/>
                </a:rPr>
                <a:t>5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To </a:t>
              </a:r>
              <a:r>
                <a:rPr lang="en-GB" sz="600" dirty="0">
                  <a:solidFill>
                    <a:srgbClr val="333333"/>
                  </a:solidFill>
                  <a:latin typeface="corporate-s"/>
                </a:rPr>
                <a:t>make the filling, beat the 100g softened butter until smooth and creamy, then gradually beat in 140g sifted icing sugar and a drop of vanilla extract (if you’re using it</a:t>
              </a:r>
              <a:r>
                <a:rPr lang="en-GB" sz="600" dirty="0" smtClean="0">
                  <a:solidFill>
                    <a:srgbClr val="333333"/>
                  </a:solidFill>
                  <a:latin typeface="corporate-s"/>
                </a:rPr>
                <a:t>).</a:t>
              </a:r>
              <a:endParaRPr lang="en-GB" sz="600" dirty="0">
                <a:solidFill>
                  <a:srgbClr val="333333"/>
                </a:solidFill>
                <a:latin typeface="corporate-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878528" y="2268084"/>
            <a:ext cx="1159180" cy="1506579"/>
            <a:chOff x="9906087" y="1973418"/>
            <a:chExt cx="1159180" cy="1506579"/>
          </a:xfrm>
        </p:grpSpPr>
        <p:pic>
          <p:nvPicPr>
            <p:cNvPr id="1038" name="Picture 14" descr="Note Pad clip art screensho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87" y="1973418"/>
              <a:ext cx="1159180" cy="150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906087" y="2210767"/>
              <a:ext cx="115918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b="1" dirty="0">
                  <a:solidFill>
                    <a:srgbClr val="333333"/>
                  </a:solidFill>
                  <a:latin typeface="Ink Free" panose="03080402000500000000" pitchFamily="66" charset="0"/>
                </a:rPr>
                <a:t>Cake </a:t>
              </a:r>
              <a:r>
                <a:rPr lang="en-GB" sz="600" b="1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Recipe</a:t>
              </a:r>
              <a:endParaRPr lang="en-GB" sz="600" b="1" dirty="0">
                <a:solidFill>
                  <a:srgbClr val="333333"/>
                </a:solidFill>
                <a:latin typeface="Ink Free" panose="03080402000500000000" pitchFamily="66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>
                  <a:solidFill>
                    <a:srgbClr val="333333"/>
                  </a:solidFill>
                  <a:latin typeface="Ink Free" panose="03080402000500000000" pitchFamily="66" charset="0"/>
                </a:rPr>
                <a:t>STEP 1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Heat oven to 190C/fan 1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>
                  <a:solidFill>
                    <a:srgbClr val="333333"/>
                  </a:solidFill>
                  <a:latin typeface="Ink Free" panose="03080402000500000000" pitchFamily="66" charset="0"/>
                </a:rPr>
                <a:t>STEP 2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IAdd </a:t>
              </a:r>
              <a:r>
                <a:rPr lang="en-GB" sz="600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ingredients and together 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until you have a smooth, soft batter.</a:t>
              </a:r>
            </a:p>
            <a:p>
              <a:r>
                <a:rPr lang="en-GB" sz="600" b="1" dirty="0">
                  <a:solidFill>
                    <a:srgbClr val="333333"/>
                  </a:solidFill>
                  <a:latin typeface="Ink Free" panose="03080402000500000000" pitchFamily="66" charset="0"/>
                </a:rPr>
                <a:t>STEP </a:t>
              </a:r>
              <a:r>
                <a:rPr lang="en-GB" sz="600" b="1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3</a:t>
              </a:r>
              <a:r>
                <a:rPr lang="en-GB" sz="600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Bake 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for about 20 </a:t>
              </a:r>
              <a:r>
                <a:rPr lang="en-GB" sz="600" dirty="0" err="1">
                  <a:solidFill>
                    <a:srgbClr val="333333"/>
                  </a:solidFill>
                  <a:latin typeface="Ink Free" panose="03080402000500000000" pitchFamily="66" charset="0"/>
                </a:rPr>
                <a:t>mins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 </a:t>
              </a:r>
              <a:endParaRPr lang="en-GB" sz="600" dirty="0" smtClean="0">
                <a:solidFill>
                  <a:srgbClr val="333333"/>
                </a:solidFill>
                <a:latin typeface="Ink Free" panose="03080402000500000000" pitchFamily="66" charset="0"/>
              </a:endParaRPr>
            </a:p>
            <a:p>
              <a:r>
                <a:rPr lang="en-GB" sz="600" b="1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STEP 4</a:t>
              </a:r>
              <a:r>
                <a:rPr lang="en-GB" sz="600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Turn 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onto a </a:t>
              </a:r>
              <a:r>
                <a:rPr lang="en-GB" sz="600" u="sng" dirty="0">
                  <a:solidFill>
                    <a:srgbClr val="BE2A77"/>
                  </a:solidFill>
                  <a:latin typeface="Ink Free" panose="03080402000500000000" pitchFamily="66" charset="0"/>
                  <a:hlinkClick r:id="rId9"/>
                </a:rPr>
                <a:t>cooling rack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 </a:t>
              </a:r>
              <a:endParaRPr lang="en-GB" sz="600" dirty="0" smtClean="0">
                <a:solidFill>
                  <a:srgbClr val="333333"/>
                </a:solidFill>
                <a:latin typeface="Ink Free" panose="03080402000500000000" pitchFamily="66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600" b="1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STEP 5</a:t>
              </a:r>
              <a:r>
                <a:rPr lang="en-GB" sz="600" dirty="0" smtClean="0">
                  <a:solidFill>
                    <a:srgbClr val="333333"/>
                  </a:solidFill>
                  <a:latin typeface="Ink Free" panose="03080402000500000000" pitchFamily="66" charset="0"/>
                </a:rPr>
                <a:t>To </a:t>
              </a:r>
              <a:r>
                <a:rPr lang="en-GB" sz="600" dirty="0">
                  <a:solidFill>
                    <a:srgbClr val="333333"/>
                  </a:solidFill>
                  <a:latin typeface="Ink Free" panose="03080402000500000000" pitchFamily="66" charset="0"/>
                </a:rPr>
                <a:t>make the filling, 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8568647" y="1006867"/>
            <a:ext cx="404725" cy="46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4388743">
            <a:off x="9956076" y="1776220"/>
            <a:ext cx="404725" cy="46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4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1927 7.40741E-7 C -0.17278 7.40741E-7 -0.23841 0.08426 -0.23841 0.15255 L -0.23841 0.3055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" y="1"/>
            <a:ext cx="10515600" cy="914400"/>
          </a:xfrm>
        </p:spPr>
        <p:txBody>
          <a:bodyPr/>
          <a:lstStyle/>
          <a:p>
            <a:r>
              <a:rPr lang="en-GB" dirty="0" smtClean="0"/>
              <a:t>Follow up tasks: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2" y="708916"/>
            <a:ext cx="11654481" cy="428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1) Watch the following videos to go over DNA structure and Protein Synthesis:</a:t>
            </a:r>
          </a:p>
          <a:p>
            <a:pPr marL="0" indent="0">
              <a:buNone/>
            </a:pPr>
            <a:r>
              <a:rPr lang="en-GB" sz="2200" dirty="0"/>
              <a:t>DNA: </a:t>
            </a:r>
            <a:r>
              <a:rPr lang="en-GB" sz="2200" dirty="0">
                <a:hlinkClick r:id="rId3"/>
              </a:rPr>
              <a:t>https://</a:t>
            </a:r>
            <a:r>
              <a:rPr lang="en-GB" sz="2200" dirty="0" smtClean="0">
                <a:hlinkClick r:id="rId3"/>
              </a:rPr>
              <a:t>www.youtube.com/watch?v=0_b80fHmuWw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Protein Synthesis</a:t>
            </a:r>
            <a:r>
              <a:rPr lang="en-GB" sz="2200" dirty="0"/>
              <a:t>: </a:t>
            </a:r>
            <a:r>
              <a:rPr lang="en-GB" sz="2200" dirty="0">
                <a:hlinkClick r:id="rId4"/>
              </a:rPr>
              <a:t>https://</a:t>
            </a:r>
            <a:r>
              <a:rPr lang="en-GB" sz="2200" dirty="0" smtClean="0">
                <a:hlinkClick r:id="rId4"/>
              </a:rPr>
              <a:t>www.youtube.com/watch?v=gG7uCskUOrA</a:t>
            </a: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2) Complete the GCSE </a:t>
            </a:r>
            <a:r>
              <a:rPr lang="en-GB" sz="2200" dirty="0" smtClean="0">
                <a:sym typeface="Wingdings" panose="05000000000000000000" pitchFamily="2" charset="2"/>
              </a:rPr>
              <a:t> A level </a:t>
            </a:r>
            <a:r>
              <a:rPr lang="en-GB" sz="2200" dirty="0" smtClean="0"/>
              <a:t>transition task and bring to your first Biology lesson. In the first couple of weeks we will have a transition test on the content of this task</a:t>
            </a:r>
          </a:p>
          <a:p>
            <a:pPr marL="0" indent="0">
              <a:buNone/>
            </a:pPr>
            <a:r>
              <a:rPr lang="en-GB" sz="2200" dirty="0" smtClean="0">
                <a:hlinkClick r:id="rId5"/>
              </a:rPr>
              <a:t>https</a:t>
            </a:r>
            <a:r>
              <a:rPr lang="en-GB" sz="2200" dirty="0">
                <a:hlinkClick r:id="rId5"/>
              </a:rPr>
              <a:t>://bishopstopford.fireflycloud.net/sixth-form/year-11---</a:t>
            </a:r>
            <a:r>
              <a:rPr lang="en-GB" sz="2200" dirty="0" smtClean="0">
                <a:hlinkClick r:id="rId5"/>
              </a:rPr>
              <a:t>looking-ahead/biology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3) Look at the Year 12 Induction materials for A Level Biology </a:t>
            </a:r>
          </a:p>
          <a:p>
            <a:pPr marL="0" indent="0">
              <a:buNone/>
            </a:pPr>
            <a:r>
              <a:rPr lang="en-GB" sz="2200" dirty="0" smtClean="0"/>
              <a:t>(including a copy of this PowerPoint)</a:t>
            </a: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70616"/>
            <a:ext cx="4483443" cy="2786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362" y="4948696"/>
            <a:ext cx="6457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hlinkClick r:id="rId7"/>
              </a:rPr>
              <a:t>https://bishopstopford.fireflycloud.net/sixth-form/year-11-into-12-induction-summer-2021/biology</a:t>
            </a:r>
            <a:endParaRPr lang="en-GB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7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synthesis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7141" y="1595656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LO: </a:t>
            </a:r>
            <a:r>
              <a:rPr lang="en-GB" sz="2400" dirty="0" smtClean="0"/>
              <a:t> Explain </a:t>
            </a:r>
            <a:r>
              <a:rPr lang="en-GB" sz="2400" dirty="0"/>
              <a:t>how transcription and translation of genes result in the synthesis of </a:t>
            </a:r>
            <a:r>
              <a:rPr lang="en-GB" sz="2400" dirty="0" smtClean="0"/>
              <a:t>polypeptides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7141" y="2691259"/>
            <a:ext cx="1040089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Starter: GCSE Knowledge 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What is gene?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What is a protein?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 DNA is a polymer. What name do we give to the monomer from which it is formed? </a:t>
            </a:r>
          </a:p>
          <a:p>
            <a:r>
              <a:rPr lang="en-GB" sz="2400" u="sng" dirty="0" smtClean="0"/>
              <a:t>Extension: Transition</a:t>
            </a:r>
          </a:p>
          <a:p>
            <a:r>
              <a:rPr lang="en-GB" sz="2400" dirty="0" smtClean="0"/>
              <a:t>What do you understand by the term ‘complimentary base pairing’</a:t>
            </a:r>
          </a:p>
          <a:p>
            <a:endParaRPr lang="en-GB" sz="2400" u="sng" dirty="0" smtClean="0"/>
          </a:p>
          <a:p>
            <a:endParaRPr lang="en-GB" sz="2400" dirty="0" smtClean="0"/>
          </a:p>
          <a:p>
            <a:pPr marL="342900" indent="-342900">
              <a:buAutoNum type="arabicParenR"/>
            </a:pPr>
            <a:endParaRPr lang="en-GB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Reminder: The Structure of DNA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471397"/>
            <a:ext cx="111668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ea typeface="Calibri" panose="020F0502020204030204" pitchFamily="34" charset="0"/>
                <a:cs typeface="HelveticaNeueLTStd-Roman"/>
              </a:rPr>
              <a:t>DNA </a:t>
            </a:r>
            <a:r>
              <a:rPr lang="en-GB" sz="2400" dirty="0">
                <a:ea typeface="Calibri" panose="020F0502020204030204" pitchFamily="34" charset="0"/>
                <a:cs typeface="HelveticaNeueLTStd-Roman"/>
              </a:rPr>
              <a:t>is a polymer made up </a:t>
            </a:r>
            <a:r>
              <a:rPr lang="en-GB" sz="2400" b="1" dirty="0" smtClean="0">
                <a:ea typeface="Calibri" panose="020F0502020204030204" pitchFamily="34" charset="0"/>
                <a:cs typeface="HelveticaNeueLTStd-Roman"/>
              </a:rPr>
              <a:t>nucleotide</a:t>
            </a:r>
            <a:r>
              <a:rPr lang="en-GB" sz="2400" dirty="0" smtClean="0">
                <a:ea typeface="Calibri" panose="020F0502020204030204" pitchFamily="34" charset="0"/>
                <a:cs typeface="HelveticaNeueLTStd-Roman"/>
              </a:rPr>
              <a:t> monomers. </a:t>
            </a:r>
          </a:p>
          <a:p>
            <a:pPr marL="0" indent="0">
              <a:buNone/>
            </a:pPr>
            <a:r>
              <a:rPr lang="en-GB" sz="2400" dirty="0" smtClean="0">
                <a:ea typeface="Calibri" panose="020F0502020204030204" pitchFamily="34" charset="0"/>
                <a:cs typeface="HelveticaNeueLTStd-Roman"/>
              </a:rPr>
              <a:t>There are 4 types of nucleotide monomer – G, T, A, C,</a:t>
            </a:r>
          </a:p>
          <a:p>
            <a:pPr marL="0" indent="0">
              <a:buNone/>
            </a:pPr>
            <a:r>
              <a:rPr lang="en-GB" sz="2400" dirty="0" smtClean="0">
                <a:ea typeface="Calibri" panose="020F0502020204030204" pitchFamily="34" charset="0"/>
                <a:cs typeface="HelveticaNeueLTStd-Roman"/>
              </a:rPr>
              <a:t>A DNA molecule has </a:t>
            </a:r>
            <a:r>
              <a:rPr lang="en-GB" sz="2400" dirty="0">
                <a:ea typeface="Calibri" panose="020F0502020204030204" pitchFamily="34" charset="0"/>
                <a:cs typeface="HelveticaNeueLTStd-Roman"/>
              </a:rPr>
              <a:t>two strands forming a double </a:t>
            </a:r>
            <a:r>
              <a:rPr lang="en-GB" sz="2400" dirty="0" smtClean="0">
                <a:ea typeface="Calibri" panose="020F0502020204030204" pitchFamily="34" charset="0"/>
                <a:cs typeface="HelveticaNeueLTStd-Roman"/>
              </a:rPr>
              <a:t>helix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27" y="2981740"/>
            <a:ext cx="2837761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16271"/>
            <a:ext cx="3350683" cy="2150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933" y="3396894"/>
            <a:ext cx="557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DNA nucleotide (monomer)</a:t>
            </a:r>
            <a:endParaRPr lang="en-GB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r="25104"/>
          <a:stretch/>
        </p:blipFill>
        <p:spPr>
          <a:xfrm>
            <a:off x="9110133" y="2981740"/>
            <a:ext cx="2472267" cy="3352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9" y="0"/>
            <a:ext cx="10515600" cy="1325563"/>
          </a:xfrm>
        </p:spPr>
        <p:txBody>
          <a:bodyPr/>
          <a:lstStyle/>
          <a:p>
            <a:r>
              <a:rPr lang="en-GB" dirty="0"/>
              <a:t>GCSE Reminder</a:t>
            </a:r>
            <a:r>
              <a:rPr lang="en-GB" dirty="0" smtClean="0"/>
              <a:t>: (Triple only)</a:t>
            </a:r>
            <a:endParaRPr lang="en-GB" dirty="0"/>
          </a:p>
        </p:txBody>
      </p:sp>
      <p:pic>
        <p:nvPicPr>
          <p:cNvPr id="4" name="Picture 8" descr="S691806_aw_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186" y="1140431"/>
            <a:ext cx="2479318" cy="5546153"/>
          </a:xfrm>
          <a:prstGeom prst="rect">
            <a:avLst/>
          </a:prstGeom>
          <a:noFill/>
        </p:spPr>
      </p:pic>
      <p:pic>
        <p:nvPicPr>
          <p:cNvPr id="5" name="Picture 8" descr="S691806_aw_1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281" y="1654513"/>
            <a:ext cx="5836198" cy="5139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06831" y="1140431"/>
            <a:ext cx="5472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Complementary base pairing: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89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would be the complementary strand?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T G T A C </a:t>
            </a:r>
            <a:r>
              <a:rPr lang="en-GB" dirty="0" err="1" smtClean="0"/>
              <a:t>C</a:t>
            </a:r>
            <a:r>
              <a:rPr lang="en-GB" dirty="0" smtClean="0"/>
              <a:t> G A T </a:t>
            </a:r>
            <a:r>
              <a:rPr lang="en-GB" dirty="0" err="1" smtClean="0"/>
              <a:t>T</a:t>
            </a:r>
            <a:endParaRPr lang="en-GB" dirty="0"/>
          </a:p>
        </p:txBody>
      </p:sp>
      <p:pic>
        <p:nvPicPr>
          <p:cNvPr id="4" name="Picture 8" descr="S691806_aw_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022" y="1399669"/>
            <a:ext cx="5297753" cy="4665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4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synthesis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 how do we get from a gene (section of DNA) to a protein (sequence of amino acids?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Stage 1: Transcription</a:t>
            </a:r>
          </a:p>
          <a:p>
            <a:pPr marL="0" indent="0">
              <a:buNone/>
            </a:pPr>
            <a:r>
              <a:rPr lang="en-GB" dirty="0" smtClean="0"/>
              <a:t>Stage 2: Translation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3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8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Transcription-making a copy of the </a:t>
            </a:r>
            <a:r>
              <a:rPr lang="en-GB" sz="3600" dirty="0" smtClean="0"/>
              <a:t>DNA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24496" y="1500175"/>
            <a:ext cx="271464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40524" y="1500175"/>
            <a:ext cx="6648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RNA polymerase enzyme attaches to the double helix at the beginning of a gene </a:t>
            </a:r>
            <a:r>
              <a:rPr lang="en-GB" sz="2400" dirty="0" smtClean="0"/>
              <a:t>and the bonds </a:t>
            </a:r>
            <a:r>
              <a:rPr lang="en-GB" sz="2400" dirty="0"/>
              <a:t>between the 2 DNA strands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Only one side of the DNA molecule is </a:t>
            </a:r>
            <a:r>
              <a:rPr lang="en-GB" sz="2400" dirty="0" smtClean="0"/>
              <a:t>copied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RNA polymerase moves along the DNA adding complimentary mRNA </a:t>
            </a:r>
            <a:r>
              <a:rPr lang="en-GB" sz="2400" dirty="0" smtClean="0"/>
              <a:t>nucleotides </a:t>
            </a:r>
            <a:r>
              <a:rPr lang="en-GB" sz="2400" dirty="0"/>
              <a:t>to the DNA bases to form a complimentary strand of mRNA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12288"/>
            <a:ext cx="3437011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7741" y="5103341"/>
            <a:ext cx="54616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Note: There is no T mRNA nucleotide. Instead of a T there is a 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1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4496" y="1500175"/>
            <a:ext cx="271464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58160"/>
            <a:ext cx="6648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would the complimentary mRNA strand be to this DNA sequence?</a:t>
            </a:r>
          </a:p>
          <a:p>
            <a:endParaRPr lang="en-GB" sz="2400" dirty="0"/>
          </a:p>
          <a:p>
            <a:r>
              <a:rPr lang="en-GB" sz="2400" dirty="0" smtClean="0"/>
              <a:t>C  G  A  T </a:t>
            </a:r>
            <a:r>
              <a:rPr lang="en-GB" sz="2400" dirty="0" err="1" smtClean="0"/>
              <a:t>T</a:t>
            </a:r>
            <a:r>
              <a:rPr lang="en-GB" sz="2400" dirty="0" smtClean="0"/>
              <a:t> A G A C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92114" y="4945467"/>
            <a:ext cx="54616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Remember: There is no T mRNA nucleotide. Instead of a T there is a 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check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Translation- </a:t>
            </a:r>
            <a:r>
              <a:rPr lang="en-GB" sz="3600" dirty="0" smtClean="0"/>
              <a:t>mRNA </a:t>
            </a:r>
            <a:r>
              <a:rPr lang="en-GB" sz="3600" dirty="0"/>
              <a:t>is translated to make a polypeptide</a:t>
            </a:r>
          </a:p>
        </p:txBody>
      </p:sp>
      <p:pic>
        <p:nvPicPr>
          <p:cNvPr id="4" name="Picture 8" descr="S691806_aw_1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706"/>
          <a:stretch>
            <a:fillRect/>
          </a:stretch>
        </p:blipFill>
        <p:spPr bwMode="auto">
          <a:xfrm>
            <a:off x="1809720" y="1560472"/>
            <a:ext cx="4429156" cy="54088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09720" y="5214950"/>
            <a:ext cx="17859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72064" y="1628801"/>
            <a:ext cx="3714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/>
              <a:t>mRNA moves out of the nucleus through a </a:t>
            </a:r>
            <a:r>
              <a:rPr lang="en-GB" sz="2400" dirty="0">
                <a:solidFill>
                  <a:srgbClr val="FF0000"/>
                </a:solidFill>
              </a:rPr>
              <a:t>nuclear pore and </a:t>
            </a:r>
            <a:r>
              <a:rPr lang="en-GB" sz="2400" dirty="0"/>
              <a:t>attaches to a ribosome</a:t>
            </a:r>
            <a:r>
              <a:rPr lang="en-GB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The mRNA is read 3 bases at a time (triplet code).</a:t>
            </a: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err="1">
                <a:solidFill>
                  <a:srgbClr val="FF0000"/>
                </a:solidFill>
              </a:rPr>
              <a:t>tRNA</a:t>
            </a:r>
            <a:r>
              <a:rPr lang="en-GB" sz="2400" dirty="0"/>
              <a:t> </a:t>
            </a:r>
            <a:r>
              <a:rPr lang="en-GB" sz="2400" dirty="0" smtClean="0"/>
              <a:t>bring the correct </a:t>
            </a:r>
            <a:r>
              <a:rPr lang="en-GB" sz="2400" dirty="0">
                <a:solidFill>
                  <a:srgbClr val="FF0000"/>
                </a:solidFill>
              </a:rPr>
              <a:t>amino acids </a:t>
            </a:r>
            <a:r>
              <a:rPr lang="en-GB" sz="2400" dirty="0"/>
              <a:t>to the mRNA molecule </a:t>
            </a: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The </a:t>
            </a:r>
            <a:r>
              <a:rPr lang="en-GB" sz="2400" dirty="0"/>
              <a:t>amino acids are joined with </a:t>
            </a:r>
            <a:r>
              <a:rPr lang="en-GB" sz="2400" dirty="0">
                <a:solidFill>
                  <a:srgbClr val="FF0000"/>
                </a:solidFill>
              </a:rPr>
              <a:t>peptide bonds </a:t>
            </a:r>
            <a:r>
              <a:rPr lang="en-GB" sz="2400" dirty="0"/>
              <a:t>to form the </a:t>
            </a:r>
            <a:r>
              <a:rPr lang="en-GB" sz="2400" dirty="0" smtClean="0"/>
              <a:t>of </a:t>
            </a:r>
            <a:r>
              <a:rPr lang="en-GB" sz="2400" dirty="0"/>
              <a:t>the polypeptide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5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33ABCE43DCD4999119B5277F91D15" ma:contentTypeVersion="34" ma:contentTypeDescription="Create a new document." ma:contentTypeScope="" ma:versionID="a9b1d09936f4a25a74540ad8922f2db8">
  <xsd:schema xmlns:xsd="http://www.w3.org/2001/XMLSchema" xmlns:xs="http://www.w3.org/2001/XMLSchema" xmlns:p="http://schemas.microsoft.com/office/2006/metadata/properties" xmlns:ns3="a6bb0e75-b5ef-466e-a769-8646c7b3d8fc" xmlns:ns4="45a4554f-a3d9-4912-91b5-62a70f1deb06" targetNamespace="http://schemas.microsoft.com/office/2006/metadata/properties" ma:root="true" ma:fieldsID="1eee0d65ba382e5b1ae27d010d565b5c" ns3:_="" ns4:_="">
    <xsd:import namespace="a6bb0e75-b5ef-466e-a769-8646c7b3d8fc"/>
    <xsd:import namespace="45a4554f-a3d9-4912-91b5-62a70f1deb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b0e75-b5ef-466e-a769-8646c7b3d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554f-a3d9-4912-91b5-62a70f1de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a6bb0e75-b5ef-466e-a769-8646c7b3d8fc" xsi:nil="true"/>
    <Templates xmlns="a6bb0e75-b5ef-466e-a769-8646c7b3d8fc" xsi:nil="true"/>
    <Has_Teacher_Only_SectionGroup xmlns="a6bb0e75-b5ef-466e-a769-8646c7b3d8fc" xsi:nil="true"/>
    <Self_Registration_Enabled xmlns="a6bb0e75-b5ef-466e-a769-8646c7b3d8fc" xsi:nil="true"/>
    <FolderType xmlns="a6bb0e75-b5ef-466e-a769-8646c7b3d8fc" xsi:nil="true"/>
    <Distribution_Groups xmlns="a6bb0e75-b5ef-466e-a769-8646c7b3d8fc" xsi:nil="true"/>
    <Invited_Students xmlns="a6bb0e75-b5ef-466e-a769-8646c7b3d8fc" xsi:nil="true"/>
    <IsNotebookLocked xmlns="a6bb0e75-b5ef-466e-a769-8646c7b3d8fc" xsi:nil="true"/>
    <LMS_Mappings xmlns="a6bb0e75-b5ef-466e-a769-8646c7b3d8fc" xsi:nil="true"/>
    <Is_Collaboration_Space_Locked xmlns="a6bb0e75-b5ef-466e-a769-8646c7b3d8fc" xsi:nil="true"/>
    <CultureName xmlns="a6bb0e75-b5ef-466e-a769-8646c7b3d8fc" xsi:nil="true"/>
    <AppVersion xmlns="a6bb0e75-b5ef-466e-a769-8646c7b3d8fc" xsi:nil="true"/>
    <DefaultSectionNames xmlns="a6bb0e75-b5ef-466e-a769-8646c7b3d8fc" xsi:nil="true"/>
    <Owner xmlns="a6bb0e75-b5ef-466e-a769-8646c7b3d8fc">
      <UserInfo>
        <DisplayName/>
        <AccountId xsi:nil="true"/>
        <AccountType/>
      </UserInfo>
    </Owner>
    <Teachers xmlns="a6bb0e75-b5ef-466e-a769-8646c7b3d8fc">
      <UserInfo>
        <DisplayName/>
        <AccountId xsi:nil="true"/>
        <AccountType/>
      </UserInfo>
    </Teachers>
    <Students xmlns="a6bb0e75-b5ef-466e-a769-8646c7b3d8fc">
      <UserInfo>
        <DisplayName/>
        <AccountId xsi:nil="true"/>
        <AccountType/>
      </UserInfo>
    </Students>
    <TeamsChannelId xmlns="a6bb0e75-b5ef-466e-a769-8646c7b3d8fc" xsi:nil="true"/>
    <Math_Settings xmlns="a6bb0e75-b5ef-466e-a769-8646c7b3d8fc" xsi:nil="true"/>
    <NotebookType xmlns="a6bb0e75-b5ef-466e-a769-8646c7b3d8fc" xsi:nil="true"/>
    <Student_Groups xmlns="a6bb0e75-b5ef-466e-a769-8646c7b3d8fc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5E74F856-3870-419D-A121-09C64173D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FD247-9148-40F3-A6C0-1549608E7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b0e75-b5ef-466e-a769-8646c7b3d8fc"/>
    <ds:schemaRef ds:uri="45a4554f-a3d9-4912-91b5-62a70f1de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13366C-7B73-47EC-9647-94C11FE1FB25}">
  <ds:schemaRefs>
    <ds:schemaRef ds:uri="http://purl.org/dc/terms/"/>
    <ds:schemaRef ds:uri="a6bb0e75-b5ef-466e-a769-8646c7b3d8fc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5a4554f-a3d9-4912-91b5-62a70f1deb0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722</Words>
  <Application>Microsoft Office PowerPoint</Application>
  <PresentationFormat>Widescreen</PresentationFormat>
  <Paragraphs>108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corporate-s</vt:lpstr>
      <vt:lpstr>HelveticaNeueLTStd-Roman</vt:lpstr>
      <vt:lpstr>Ink Free</vt:lpstr>
      <vt:lpstr>Wingdings</vt:lpstr>
      <vt:lpstr>Office Theme</vt:lpstr>
      <vt:lpstr>Biology Induction</vt:lpstr>
      <vt:lpstr>Protein synthesis</vt:lpstr>
      <vt:lpstr>GCSE Reminder: The Structure of DNA </vt:lpstr>
      <vt:lpstr>GCSE Reminder: (Triple only)</vt:lpstr>
      <vt:lpstr>Quick Check</vt:lpstr>
      <vt:lpstr>Protein synthesis </vt:lpstr>
      <vt:lpstr>Transcription-making a copy of the DNA</vt:lpstr>
      <vt:lpstr>Quick check</vt:lpstr>
      <vt:lpstr>Translation- mRNA is translated to make a polypeptide</vt:lpstr>
      <vt:lpstr>PowerPoint Presentation</vt:lpstr>
      <vt:lpstr>Codon table (mRNA) – The Genetic Code</vt:lpstr>
      <vt:lpstr>Protein Synthesis – an overview</vt:lpstr>
      <vt:lpstr>PowerPoint Presentation</vt:lpstr>
      <vt:lpstr>Follow up tasks: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Induction</dc:title>
  <dc:creator>Goswell. Harriet</dc:creator>
  <cp:lastModifiedBy>Harwood. Arthur</cp:lastModifiedBy>
  <cp:revision>15</cp:revision>
  <dcterms:created xsi:type="dcterms:W3CDTF">2021-06-18T08:19:26Z</dcterms:created>
  <dcterms:modified xsi:type="dcterms:W3CDTF">2021-06-21T09:43:17Z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0x010100F4A33ABCE43DCD4999119B5277F91D15</vt:lpwstr>
  </property>
</Properties>
</file>