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9" r:id="rId7"/>
    <p:sldId id="25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68" y="2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ABEF-293E-4F80-B013-3EFDAB28328F}" type="datetimeFigureOut">
              <a:rPr lang="en-GB" smtClean="0"/>
              <a:t>30/01/2023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0538DCAB-D30B-4DBB-BB10-37CE59A717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359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ABEF-293E-4F80-B013-3EFDAB28328F}" type="datetimeFigureOut">
              <a:rPr lang="en-GB" smtClean="0"/>
              <a:t>30/01/2023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8DCAB-D30B-4DBB-BB10-37CE59A717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51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ABEF-293E-4F80-B013-3EFDAB28328F}" type="datetimeFigureOut">
              <a:rPr lang="en-GB" smtClean="0"/>
              <a:t>30/01/2023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8DCAB-D30B-4DBB-BB10-37CE59A717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650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ABEF-293E-4F80-B013-3EFDAB28328F}" type="datetimeFigureOut">
              <a:rPr lang="en-GB" smtClean="0"/>
              <a:t>30/01/2023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8DCAB-D30B-4DBB-BB10-37CE59A717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774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70A3ABEF-293E-4F80-B013-3EFDAB28328F}" type="datetimeFigureOut">
              <a:rPr lang="en-GB" smtClean="0"/>
              <a:t>30/01/2023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0538DCAB-D30B-4DBB-BB10-37CE59A717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924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ABEF-293E-4F80-B013-3EFDAB28328F}" type="datetimeFigureOut">
              <a:rPr lang="en-GB" smtClean="0"/>
              <a:t>30/01/2023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8DCAB-D30B-4DBB-BB10-37CE59A717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568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ABEF-293E-4F80-B013-3EFDAB28328F}" type="datetimeFigureOut">
              <a:rPr lang="en-GB" smtClean="0"/>
              <a:t>30/01/2023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8DCAB-D30B-4DBB-BB10-37CE59A717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87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ABEF-293E-4F80-B013-3EFDAB28328F}" type="datetimeFigureOut">
              <a:rPr lang="en-GB" smtClean="0"/>
              <a:t>30/01/2023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8DCAB-D30B-4DBB-BB10-37CE59A717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418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ABEF-293E-4F80-B013-3EFDAB28328F}" type="datetimeFigureOut">
              <a:rPr lang="en-GB" smtClean="0"/>
              <a:t>30/01/2023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8DCAB-D30B-4DBB-BB10-37CE59A717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587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ABEF-293E-4F80-B013-3EFDAB28328F}" type="datetimeFigureOut">
              <a:rPr lang="en-GB" smtClean="0"/>
              <a:t>30/01/2023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8DCAB-D30B-4DBB-BB10-37CE59A717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864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ABEF-293E-4F80-B013-3EFDAB28328F}" type="datetimeFigureOut">
              <a:rPr lang="en-GB" smtClean="0"/>
              <a:t>30/01/2023</a:t>
            </a:fld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8DCAB-D30B-4DBB-BB10-37CE59A717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265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70A3ABEF-293E-4F80-B013-3EFDAB28328F}" type="datetimeFigureOut">
              <a:rPr lang="en-GB" smtClean="0"/>
              <a:t>30/01/2023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0538DCAB-D30B-4DBB-BB10-37CE59A717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35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bout.jstor.org/whats-in-jstor/journals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hyperlink" Target="http://about.jstor.org/whats-in-jstor/primary-sources/" TargetMode="External"/><Relationship Id="rId4" Type="http://schemas.openxmlformats.org/officeDocument/2006/relationships/hyperlink" Target="http://about.jstor.org/whats-in-jstor/book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hyperlink" Target="https://daily.jstor.org/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An introduction to JSTOR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473200"/>
          </a:xfrm>
        </p:spPr>
        <p:txBody>
          <a:bodyPr>
            <a:normAutofit/>
          </a:bodyPr>
          <a:lstStyle/>
          <a:p>
            <a:r>
              <a:rPr lang="en-GB" dirty="0"/>
              <a:t>Bishop Stopford staff &amp; students now have access to this exciting new online subscription service!</a:t>
            </a:r>
          </a:p>
          <a:p>
            <a:r>
              <a:rPr lang="en-GB" b="1" dirty="0"/>
              <a:t>WHAT IS IT ALL ABOUT?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0554" r="20104"/>
          <a:stretch/>
        </p:blipFill>
        <p:spPr>
          <a:xfrm>
            <a:off x="8546628" y="3556000"/>
            <a:ext cx="3500592" cy="29162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0250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244436"/>
            <a:ext cx="10058400" cy="3927764"/>
          </a:xfrm>
        </p:spPr>
        <p:txBody>
          <a:bodyPr/>
          <a:lstStyle/>
          <a:p>
            <a:r>
              <a:rPr lang="en-GB" sz="2400" b="1" dirty="0"/>
              <a:t>JSTOR is essentially a digital library and research platform</a:t>
            </a:r>
          </a:p>
          <a:p>
            <a:r>
              <a:rPr lang="en-GB" sz="2400" b="1" dirty="0"/>
              <a:t>It provides access to more than 12 million </a:t>
            </a:r>
            <a:r>
              <a:rPr lang="en-GB" sz="2400" b="1" dirty="0">
                <a:hlinkClick r:id="rId3"/>
              </a:rPr>
              <a:t>academic journal articles</a:t>
            </a:r>
            <a:r>
              <a:rPr lang="en-GB" sz="2400" b="1" dirty="0"/>
              <a:t>, </a:t>
            </a:r>
            <a:r>
              <a:rPr lang="en-GB" sz="2400" b="1" dirty="0">
                <a:hlinkClick r:id="rId4"/>
              </a:rPr>
              <a:t>books</a:t>
            </a:r>
            <a:r>
              <a:rPr lang="en-GB" sz="2400" b="1" dirty="0"/>
              <a:t>, and </a:t>
            </a:r>
            <a:r>
              <a:rPr lang="en-GB" sz="2400" b="1" dirty="0">
                <a:hlinkClick r:id="rId5"/>
              </a:rPr>
              <a:t>primary sources</a:t>
            </a:r>
            <a:r>
              <a:rPr lang="en-GB" sz="2400" b="1" dirty="0"/>
              <a:t> in 75 disciplines.</a:t>
            </a:r>
          </a:p>
          <a:p>
            <a:r>
              <a:rPr lang="en-GB" sz="2400" b="1" dirty="0"/>
              <a:t>Usually only accessibly for university students due to subscription costs</a:t>
            </a:r>
          </a:p>
          <a:p>
            <a:r>
              <a:rPr lang="en-GB" sz="2400" b="1" dirty="0"/>
              <a:t>Especially good for any extended research projects at A Level or GCSE!</a:t>
            </a:r>
          </a:p>
          <a:p>
            <a:endParaRPr lang="en-GB" b="1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0"/>
            <a:ext cx="12209235" cy="20939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5084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47004"/>
          </a:xfrm>
        </p:spPr>
        <p:txBody>
          <a:bodyPr/>
          <a:lstStyle/>
          <a:p>
            <a:r>
              <a:rPr lang="en-GB" dirty="0"/>
              <a:t>Other features of JSTOR…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5522" y="1431636"/>
            <a:ext cx="9139924" cy="4142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4835" y="3619426"/>
            <a:ext cx="5104730" cy="841737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44976" y="5569234"/>
            <a:ext cx="10058400" cy="9450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/>
            </a:solidFill>
            <a:prstDash val="sysDash"/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hlinkClick r:id="rId5"/>
              </a:rPr>
              <a:t>JSTOR Daily</a:t>
            </a:r>
            <a:r>
              <a:rPr lang="en-GB" dirty="0"/>
              <a:t>: free online magazine that pairs news and current events with freely accessible scholarship. Stories are organized into subject areas that make it easy to find course-aligned content that is educational and engaging.</a:t>
            </a:r>
          </a:p>
        </p:txBody>
      </p:sp>
      <p:sp>
        <p:nvSpPr>
          <p:cNvPr id="7" name="32-Point Star 6"/>
          <p:cNvSpPr/>
          <p:nvPr/>
        </p:nvSpPr>
        <p:spPr>
          <a:xfrm>
            <a:off x="8359091" y="67873"/>
            <a:ext cx="3850640" cy="146304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9108526" y="442631"/>
            <a:ext cx="23640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‘Research Basics’ course is a must for anyone aiming to go to university!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1567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JSTOR Login details: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Username:</a:t>
            </a:r>
            <a:r>
              <a:rPr lang="en-GB" sz="2800" dirty="0"/>
              <a:t> </a:t>
            </a:r>
            <a:r>
              <a:rPr lang="en-GB" sz="2800" dirty="0" err="1"/>
              <a:t>bishopstopford</a:t>
            </a:r>
            <a:endParaRPr lang="en-GB" sz="2800" dirty="0"/>
          </a:p>
          <a:p>
            <a:r>
              <a:rPr lang="en-GB" sz="2800" b="1" dirty="0"/>
              <a:t>Password: </a:t>
            </a:r>
            <a:r>
              <a:rPr lang="en-GB" sz="2800" dirty="0"/>
              <a:t>library2020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560" y="3859530"/>
            <a:ext cx="6858000" cy="28575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115560" y="3435096"/>
            <a:ext cx="6814312" cy="592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Happy researching!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3925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26992E59130740B520F984D4DED435" ma:contentTypeVersion="9" ma:contentTypeDescription="Create a new document." ma:contentTypeScope="" ma:versionID="b8174b94846654b90b7e1b1281417bc5">
  <xsd:schema xmlns:xsd="http://www.w3.org/2001/XMLSchema" xmlns:xs="http://www.w3.org/2001/XMLSchema" xmlns:p="http://schemas.microsoft.com/office/2006/metadata/properties" xmlns:ns3="ed20abd5-d905-48fb-b404-06f096b58ef4" targetNamespace="http://schemas.microsoft.com/office/2006/metadata/properties" ma:root="true" ma:fieldsID="3166d277b397060f852bd8d75e62ed61" ns3:_="">
    <xsd:import namespace="ed20abd5-d905-48fb-b404-06f096b58ef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20abd5-d905-48fb-b404-06f096b58e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0AB8D8-93C4-4D7B-A174-DCF4411737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08C9D9-C920-4164-92B0-4E9D13DC810D}">
  <ds:schemaRefs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ed20abd5-d905-48fb-b404-06f096b58ef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C3CCFFE-5E5C-4C6E-92ED-12DE6BB0C1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20abd5-d905-48fb-b404-06f096b58e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0</TotalTime>
  <Words>150</Words>
  <Application>Microsoft Office PowerPoint</Application>
  <PresentationFormat>Widescreen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Rockwell</vt:lpstr>
      <vt:lpstr>Rockwell Condensed</vt:lpstr>
      <vt:lpstr>Wingdings</vt:lpstr>
      <vt:lpstr>Wood Type</vt:lpstr>
      <vt:lpstr>An introduction to JSTOR</vt:lpstr>
      <vt:lpstr>PowerPoint Presentation</vt:lpstr>
      <vt:lpstr>Other features of JSTOR…</vt:lpstr>
      <vt:lpstr>JSTOR Login details:</vt:lpstr>
    </vt:vector>
  </TitlesOfParts>
  <Company>Bishop Stopford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JSTOR…</dc:title>
  <dc:creator>Hainsworth. Rosie</dc:creator>
  <cp:lastModifiedBy>Gerard Kirke</cp:lastModifiedBy>
  <cp:revision>6</cp:revision>
  <dcterms:created xsi:type="dcterms:W3CDTF">2020-10-11T18:54:00Z</dcterms:created>
  <dcterms:modified xsi:type="dcterms:W3CDTF">2023-01-30T08:50:27Z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0x010100FB26992E59130740B520F984D4DED435</vt:lpwstr>
  </property>
</Properties>
</file>