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264" r:id="rId6"/>
    <p:sldId id="265" r:id="rId7"/>
    <p:sldId id="274" r:id="rId8"/>
    <p:sldId id="270" r:id="rId9"/>
    <p:sldId id="271" r:id="rId10"/>
    <p:sldId id="296" r:id="rId11"/>
    <p:sldId id="297" r:id="rId12"/>
    <p:sldId id="266" r:id="rId13"/>
    <p:sldId id="267" r:id="rId14"/>
    <p:sldId id="304" r:id="rId15"/>
    <p:sldId id="268"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85356" autoAdjust="0"/>
  </p:normalViewPr>
  <p:slideViewPr>
    <p:cSldViewPr>
      <p:cViewPr varScale="1">
        <p:scale>
          <a:sx n="55" d="100"/>
          <a:sy n="55" d="100"/>
        </p:scale>
        <p:origin x="1476"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1F7E35E-D8C4-4AE6-B16A-0386783F3E0E}" type="datetimeFigureOut">
              <a:rPr lang="en-GB" smtClean="0"/>
              <a:t>04/06/2020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176DFE8-D37B-4475-94B2-CB8DE6C234B2}" type="slidenum">
              <a:rPr lang="en-GB" smtClean="0"/>
              <a:t>‹#›</a:t>
            </a:fld>
            <a:endParaRPr lang="en-GB"/>
          </a:p>
        </p:txBody>
      </p:sp>
    </p:spTree>
    <p:extLst>
      <p:ext uri="{BB962C8B-B14F-4D97-AF65-F5344CB8AC3E}">
        <p14:creationId xmlns:p14="http://schemas.microsoft.com/office/powerpoint/2010/main" val="274673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49252C-A4CC-49B2-ACA4-330344AB7322}" type="slidenum">
              <a:rPr lang="en-GB" smtClean="0"/>
              <a:t>7</a:t>
            </a:fld>
            <a:endParaRPr lang="en-GB"/>
          </a:p>
        </p:txBody>
      </p:sp>
    </p:spTree>
    <p:extLst>
      <p:ext uri="{BB962C8B-B14F-4D97-AF65-F5344CB8AC3E}">
        <p14:creationId xmlns:p14="http://schemas.microsoft.com/office/powerpoint/2010/main" val="253207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76DFE8-D37B-4475-94B2-CB8DE6C234B2}" type="slidenum">
              <a:rPr lang="en-GB" smtClean="0"/>
              <a:t>9</a:t>
            </a:fld>
            <a:endParaRPr lang="en-GB"/>
          </a:p>
        </p:txBody>
      </p:sp>
    </p:spTree>
    <p:extLst>
      <p:ext uri="{BB962C8B-B14F-4D97-AF65-F5344CB8AC3E}">
        <p14:creationId xmlns:p14="http://schemas.microsoft.com/office/powerpoint/2010/main" val="93734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6/4/2020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6/4/2020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6/4/2020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4BF2C9-8CFE-4AD7-A8F1-4D86749D6CC2}" type="datetimeFigureOut">
              <a:rPr lang="en-US" smtClean="0"/>
              <a:t>6/4/2020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BF2C9-8CFE-4AD7-A8F1-4D86749D6CC2}" type="datetimeFigureOut">
              <a:rPr lang="en-US" smtClean="0"/>
              <a:t>6/4/2020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4BF2C9-8CFE-4AD7-A8F1-4D86749D6CC2}" type="datetimeFigureOut">
              <a:rPr lang="en-US" smtClean="0"/>
              <a:t>6/4/2020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4BF2C9-8CFE-4AD7-A8F1-4D86749D6CC2}" type="datetimeFigureOut">
              <a:rPr lang="en-US" smtClean="0"/>
              <a:t>6/4/2020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4BF2C9-8CFE-4AD7-A8F1-4D86749D6CC2}" type="datetimeFigureOut">
              <a:rPr lang="en-US" smtClean="0"/>
              <a:t>6/4/2020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F2C9-8CFE-4AD7-A8F1-4D86749D6CC2}" type="datetimeFigureOut">
              <a:rPr lang="en-US" smtClean="0"/>
              <a:t>6/4/2020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BF2C9-8CFE-4AD7-A8F1-4D86749D6CC2}" type="datetimeFigureOut">
              <a:rPr lang="en-US" smtClean="0"/>
              <a:t>6/4/2020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BF2C9-8CFE-4AD7-A8F1-4D86749D6CC2}" type="datetimeFigureOut">
              <a:rPr lang="en-US" smtClean="0"/>
              <a:t>6/4/2020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9E6692-B1BD-446B-A5E9-4AB78060444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F2C9-8CFE-4AD7-A8F1-4D86749D6CC2}" type="datetimeFigureOut">
              <a:rPr lang="en-US" smtClean="0"/>
              <a:t>6/4/2020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E6692-B1BD-446B-A5E9-4AB78060444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2.png"/><Relationship Id="rId2" Type="http://schemas.microsoft.com/office/2007/relationships/media" Target="../media/media10.m4a"/><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image" Target="../media/image25.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media2.m4a"/><Relationship Id="rId7" Type="http://schemas.openxmlformats.org/officeDocument/2006/relationships/image" Target="../media/image5.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3.m4a"/><Relationship Id="rId7" Type="http://schemas.openxmlformats.org/officeDocument/2006/relationships/image" Target="../media/image7.jp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hyperlink" Target="mailto:pjennings@bishopstopford.com" TargetMode="Externa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media4.m4a"/><Relationship Id="rId7" Type="http://schemas.openxmlformats.org/officeDocument/2006/relationships/image" Target="../media/image9.jpe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http://tbn0.google.com/images?q=tbn:FOnBTfPd1NPzqM:http://www.portcities.org.uk/london/upload/img_400/BHC2763.jpg" TargetMode="External"/><Relationship Id="rId5" Type="http://schemas.openxmlformats.org/officeDocument/2006/relationships/image" Target="../media/image8.jpeg"/><Relationship Id="rId10" Type="http://schemas.openxmlformats.org/officeDocument/2006/relationships/image" Target="../media/image2.png"/><Relationship Id="rId4" Type="http://schemas.openxmlformats.org/officeDocument/2006/relationships/slideLayout" Target="../slideLayouts/slideLayout2.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media5.m4a"/><Relationship Id="rId7" Type="http://schemas.openxmlformats.org/officeDocument/2006/relationships/image" Target="../media/image13.jpeg"/><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media6.m4a"/><Relationship Id="rId7" Type="http://schemas.openxmlformats.org/officeDocument/2006/relationships/image" Target="../media/image16.png"/><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media7.m4a"/><Relationship Id="rId7" Type="http://schemas.openxmlformats.org/officeDocument/2006/relationships/image" Target="../media/image18.jpeg"/><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17.jpeg"/><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media8.m4a"/><Relationship Id="rId7" Type="http://schemas.openxmlformats.org/officeDocument/2006/relationships/image" Target="../media/image21.png"/><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20.png"/><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media/image6.jpeg"/><Relationship Id="rId4" Type="http://schemas.openxmlformats.org/officeDocument/2006/relationships/slideLayout" Target="../slideLayouts/slideLayout2.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9.m4a"/><Relationship Id="rId7" Type="http://schemas.openxmlformats.org/officeDocument/2006/relationships/image" Target="../media/image6.jpeg"/><Relationship Id="rId2" Type="http://schemas.microsoft.com/office/2007/relationships/media" Target="../media/media9.m4a"/><Relationship Id="rId1" Type="http://schemas.openxmlformats.org/officeDocument/2006/relationships/tags" Target="../tags/tag9.xml"/><Relationship Id="rId6" Type="http://schemas.openxmlformats.org/officeDocument/2006/relationships/image" Target="../media/image24.jp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chemeClr val="bg1"/>
                </a:solidFill>
                <a:latin typeface="+mn-lt"/>
                <a:cs typeface="Comic Sans MS"/>
              </a:rPr>
              <a:t>History A Level</a:t>
            </a:r>
            <a:endParaRPr lang="en-US" sz="6600" b="1" dirty="0">
              <a:solidFill>
                <a:schemeClr val="bg1"/>
              </a:solidFill>
              <a:latin typeface="+mn-lt"/>
              <a:cs typeface="Comic Sans MS"/>
            </a:endParaRPr>
          </a:p>
        </p:txBody>
      </p:sp>
      <p:pic>
        <p:nvPicPr>
          <p:cNvPr id="3" name="Slide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332656"/>
            <a:ext cx="1152128" cy="1152128"/>
          </a:xfrm>
          <a:prstGeom prst="rect">
            <a:avLst/>
          </a:prstGeom>
        </p:spPr>
      </p:pic>
    </p:spTree>
    <p:custDataLst>
      <p:tags r:id="rId1"/>
    </p:custDataLst>
    <p:extLst>
      <p:ext uri="{BB962C8B-B14F-4D97-AF65-F5344CB8AC3E}">
        <p14:creationId xmlns:p14="http://schemas.microsoft.com/office/powerpoint/2010/main" val="1288111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8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anose="020F0502020204030204" pitchFamily="34" charset="0"/>
                <a:cs typeface="Calibri" panose="020F0502020204030204" pitchFamily="34" charset="0"/>
              </a:rPr>
              <a:t>Entry Requirements</a:t>
            </a:r>
            <a:endParaRPr lang="en-GB"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600201"/>
            <a:ext cx="2818656" cy="4349080"/>
          </a:xfrm>
        </p:spPr>
        <p:txBody>
          <a:bodyPr>
            <a:normAutofit fontScale="92500" lnSpcReduction="20000"/>
          </a:bodyPr>
          <a:lstStyle/>
          <a:p>
            <a:pPr>
              <a:lnSpc>
                <a:spcPct val="120000"/>
              </a:lnSpc>
              <a:spcBef>
                <a:spcPts val="0"/>
              </a:spcBef>
            </a:pPr>
            <a:r>
              <a:rPr lang="en-GB" u="sng" dirty="0">
                <a:latin typeface="Calibri" panose="020F0502020204030204" pitchFamily="34" charset="0"/>
                <a:cs typeface="Calibri" panose="020F0502020204030204" pitchFamily="34" charset="0"/>
              </a:rPr>
              <a:t>5</a:t>
            </a:r>
            <a:r>
              <a:rPr lang="en-GB" u="sng" dirty="0" smtClean="0">
                <a:latin typeface="Calibri" panose="020F0502020204030204" pitchFamily="34" charset="0"/>
                <a:cs typeface="Calibri" panose="020F0502020204030204" pitchFamily="34" charset="0"/>
              </a:rPr>
              <a:t> </a:t>
            </a:r>
            <a:r>
              <a:rPr lang="en-GB" u="sng" dirty="0">
                <a:latin typeface="Calibri" panose="020F0502020204030204" pitchFamily="34" charset="0"/>
                <a:cs typeface="Calibri" panose="020F0502020204030204" pitchFamily="34" charset="0"/>
              </a:rPr>
              <a:t>or above in GCSE </a:t>
            </a:r>
            <a:r>
              <a:rPr lang="en-GB" u="sng" dirty="0" smtClean="0">
                <a:latin typeface="Calibri" panose="020F0502020204030204" pitchFamily="34" charset="0"/>
                <a:cs typeface="Calibri" panose="020F0502020204030204" pitchFamily="34" charset="0"/>
              </a:rPr>
              <a:t>History</a:t>
            </a:r>
          </a:p>
          <a:p>
            <a:pPr>
              <a:lnSpc>
                <a:spcPct val="120000"/>
              </a:lnSpc>
              <a:spcBef>
                <a:spcPts val="0"/>
              </a:spcBef>
            </a:pPr>
            <a:endParaRPr lang="en-GB" u="sng" dirty="0">
              <a:latin typeface="Calibri" panose="020F0502020204030204" pitchFamily="34" charset="0"/>
              <a:cs typeface="Calibri" panose="020F0502020204030204" pitchFamily="34" charset="0"/>
            </a:endParaRPr>
          </a:p>
          <a:p>
            <a:pPr>
              <a:lnSpc>
                <a:spcPct val="120000"/>
              </a:lnSpc>
              <a:spcBef>
                <a:spcPts val="0"/>
              </a:spcBef>
            </a:pPr>
            <a:r>
              <a:rPr lang="en-GB" dirty="0" smtClean="0">
                <a:latin typeface="Calibri" panose="020F0502020204030204" pitchFamily="34" charset="0"/>
                <a:cs typeface="Calibri" panose="020F0502020204030204" pitchFamily="34" charset="0"/>
              </a:rPr>
              <a:t>Or, 5</a:t>
            </a:r>
            <a:r>
              <a:rPr lang="en-GB" u="sng" dirty="0" smtClean="0">
                <a:latin typeface="Calibri" panose="020F0502020204030204" pitchFamily="34" charset="0"/>
                <a:cs typeface="Calibri" panose="020F0502020204030204" pitchFamily="34" charset="0"/>
              </a:rPr>
              <a:t> </a:t>
            </a:r>
            <a:r>
              <a:rPr lang="en-GB" u="sng" dirty="0">
                <a:latin typeface="Calibri" panose="020F0502020204030204" pitchFamily="34" charset="0"/>
                <a:cs typeface="Calibri" panose="020F0502020204030204" pitchFamily="34" charset="0"/>
              </a:rPr>
              <a:t>or above in GCSE English</a:t>
            </a:r>
            <a:r>
              <a:rPr lang="en-GB" dirty="0">
                <a:latin typeface="Calibri" panose="020F0502020204030204" pitchFamily="34" charset="0"/>
                <a:cs typeface="Calibri" panose="020F0502020204030204" pitchFamily="34" charset="0"/>
              </a:rPr>
              <a:t> if History has not been taken</a:t>
            </a:r>
          </a:p>
        </p:txBody>
      </p:sp>
      <p:pic>
        <p:nvPicPr>
          <p:cNvPr id="4" name="Picture 3"/>
          <p:cNvPicPr>
            <a:picLocks noChangeAspect="1"/>
          </p:cNvPicPr>
          <p:nvPr/>
        </p:nvPicPr>
        <p:blipFill>
          <a:blip r:embed="rId5"/>
          <a:stretch>
            <a:fillRect/>
          </a:stretch>
        </p:blipFill>
        <p:spPr>
          <a:xfrm>
            <a:off x="5220072" y="1600201"/>
            <a:ext cx="3181350" cy="46482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7681" y="0"/>
            <a:ext cx="847570" cy="1052736"/>
          </a:xfrm>
          <a:prstGeom prst="rect">
            <a:avLst/>
          </a:prstGeom>
        </p:spPr>
      </p:pic>
      <p:pic>
        <p:nvPicPr>
          <p:cNvPr id="7" name="Slide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318931" y="80450"/>
            <a:ext cx="972285" cy="972285"/>
          </a:xfrm>
          <a:prstGeom prst="rect">
            <a:avLst/>
          </a:prstGeom>
        </p:spPr>
      </p:pic>
    </p:spTree>
    <p:custDataLst>
      <p:tags r:id="rId1"/>
    </p:custDataLst>
    <p:extLst>
      <p:ext uri="{BB962C8B-B14F-4D97-AF65-F5344CB8AC3E}">
        <p14:creationId xmlns:p14="http://schemas.microsoft.com/office/powerpoint/2010/main" val="10084379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6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i="1" dirty="0" smtClean="0">
                <a:latin typeface="Calibri" panose="020F0502020204030204" pitchFamily="34" charset="0"/>
                <a:cs typeface="Calibri" panose="020F0502020204030204" pitchFamily="34" charset="0"/>
              </a:rPr>
              <a:t>“Any </a:t>
            </a:r>
            <a:r>
              <a:rPr lang="en-US" i="1" dirty="0">
                <a:latin typeface="Calibri" panose="020F0502020204030204" pitchFamily="34" charset="0"/>
                <a:cs typeface="Calibri" panose="020F0502020204030204" pitchFamily="34" charset="0"/>
              </a:rPr>
              <a:t>fool can make history, but it takes a genius to write it."</a:t>
            </a:r>
          </a:p>
        </p:txBody>
      </p:sp>
      <p:sp>
        <p:nvSpPr>
          <p:cNvPr id="5" name="Subtitle 4"/>
          <p:cNvSpPr>
            <a:spLocks noGrp="1"/>
          </p:cNvSpPr>
          <p:nvPr>
            <p:ph type="subTitle" idx="1"/>
          </p:nvPr>
        </p:nvSpPr>
        <p:spPr/>
        <p:txBody>
          <a:bodyPr/>
          <a:lstStyle/>
          <a:p>
            <a:r>
              <a:rPr lang="en-US" dirty="0" smtClean="0">
                <a:solidFill>
                  <a:schemeClr val="tx1">
                    <a:lumMod val="95000"/>
                    <a:lumOff val="5000"/>
                  </a:schemeClr>
                </a:solidFill>
                <a:latin typeface="Calibri" panose="020F0502020204030204" pitchFamily="34" charset="0"/>
                <a:cs typeface="Calibri" panose="020F0502020204030204" pitchFamily="34" charset="0"/>
              </a:rPr>
              <a:t>Oscar Wilde</a:t>
            </a:r>
            <a:endParaRPr lang="en-US"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2" name="Slide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67199" y="4797370"/>
            <a:ext cx="1007893" cy="1007893"/>
          </a:xfrm>
          <a:prstGeom prst="rect">
            <a:avLst/>
          </a:prstGeom>
        </p:spPr>
      </p:pic>
    </p:spTree>
    <p:custDataLst>
      <p:tags r:id="rId1"/>
    </p:custDataLst>
    <p:extLst>
      <p:ext uri="{BB962C8B-B14F-4D97-AF65-F5344CB8AC3E}">
        <p14:creationId xmlns:p14="http://schemas.microsoft.com/office/powerpoint/2010/main" val="2656763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1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cs typeface="Comic Sans MS"/>
              </a:rPr>
              <a:t>Why </a:t>
            </a:r>
            <a:r>
              <a:rPr lang="en-US" b="1" dirty="0" smtClean="0">
                <a:latin typeface="+mn-lt"/>
                <a:cs typeface="Calibri" panose="020F0502020204030204" pitchFamily="34" charset="0"/>
              </a:rPr>
              <a:t>choose</a:t>
            </a:r>
            <a:r>
              <a:rPr lang="en-US" b="1" dirty="0" smtClean="0">
                <a:latin typeface="+mn-lt"/>
                <a:cs typeface="Comic Sans MS"/>
              </a:rPr>
              <a:t> History at A-level?</a:t>
            </a:r>
            <a:endParaRPr lang="en-US" b="1" dirty="0">
              <a:latin typeface="+mn-lt"/>
              <a:cs typeface="Comic Sans MS"/>
            </a:endParaRPr>
          </a:p>
        </p:txBody>
      </p:sp>
      <p:sp>
        <p:nvSpPr>
          <p:cNvPr id="5" name="Content Placeholder 4"/>
          <p:cNvSpPr>
            <a:spLocks noGrp="1"/>
          </p:cNvSpPr>
          <p:nvPr>
            <p:ph idx="1"/>
          </p:nvPr>
        </p:nvSpPr>
        <p:spPr/>
        <p:txBody>
          <a:bodyPr>
            <a:normAutofit fontScale="70000" lnSpcReduction="20000"/>
          </a:bodyPr>
          <a:lstStyle/>
          <a:p>
            <a:pPr>
              <a:lnSpc>
                <a:spcPct val="120000"/>
              </a:lnSpc>
              <a:spcBef>
                <a:spcPts val="0"/>
              </a:spcBef>
            </a:pPr>
            <a:r>
              <a:rPr lang="en-US" dirty="0" smtClean="0">
                <a:cs typeface="Comic Sans MS"/>
              </a:rPr>
              <a:t>History is stimulating, challenging and rewarding.  It can totally change your view of the world.</a:t>
            </a:r>
          </a:p>
          <a:p>
            <a:pPr>
              <a:lnSpc>
                <a:spcPct val="120000"/>
              </a:lnSpc>
              <a:spcBef>
                <a:spcPts val="0"/>
              </a:spcBef>
            </a:pPr>
            <a:endParaRPr lang="en-US" dirty="0" smtClean="0">
              <a:cs typeface="Comic Sans MS"/>
            </a:endParaRPr>
          </a:p>
          <a:p>
            <a:pPr>
              <a:lnSpc>
                <a:spcPct val="120000"/>
              </a:lnSpc>
              <a:spcBef>
                <a:spcPts val="0"/>
              </a:spcBef>
            </a:pPr>
            <a:r>
              <a:rPr lang="en-GB" altLang="en-US" dirty="0"/>
              <a:t>In our course we journey back from the present to explore the rich tapestry of the past. </a:t>
            </a:r>
            <a:r>
              <a:rPr lang="en-GB" altLang="en-US" dirty="0" smtClean="0"/>
              <a:t>We focus in </a:t>
            </a:r>
            <a:r>
              <a:rPr lang="en-GB" altLang="en-US" dirty="0"/>
              <a:t>on sixteenth century England to look at dynastic struggles in the </a:t>
            </a:r>
            <a:r>
              <a:rPr lang="en-GB" altLang="en-US" u="sng" dirty="0"/>
              <a:t>Early Tudor</a:t>
            </a:r>
            <a:r>
              <a:rPr lang="en-GB" altLang="en-US" dirty="0"/>
              <a:t> period, before focusing on the </a:t>
            </a:r>
            <a:r>
              <a:rPr lang="en-GB" altLang="en-US" dirty="0" smtClean="0"/>
              <a:t>twentieth </a:t>
            </a:r>
            <a:r>
              <a:rPr lang="en-GB" altLang="en-US" dirty="0"/>
              <a:t>century to consider the radical changes in </a:t>
            </a:r>
            <a:r>
              <a:rPr lang="en-GB" altLang="en-US" u="sng" dirty="0"/>
              <a:t>Revolutionary Russia</a:t>
            </a:r>
            <a:r>
              <a:rPr lang="en-GB" altLang="en-US" dirty="0"/>
              <a:t> and </a:t>
            </a:r>
            <a:r>
              <a:rPr lang="en-GB" altLang="en-US" u="sng" dirty="0"/>
              <a:t>post-war USA</a:t>
            </a:r>
            <a:r>
              <a:rPr lang="en-GB" altLang="en-US" dirty="0"/>
              <a:t>.  We also investigate the rise and decline of </a:t>
            </a:r>
            <a:r>
              <a:rPr lang="en-GB" altLang="en-US" u="sng" dirty="0"/>
              <a:t>witchcraft during the 16</a:t>
            </a:r>
            <a:r>
              <a:rPr lang="en-GB" altLang="en-US" u="sng" baseline="30000" dirty="0"/>
              <a:t>th</a:t>
            </a:r>
            <a:r>
              <a:rPr lang="en-GB" altLang="en-US" u="sng" dirty="0"/>
              <a:t> and 17</a:t>
            </a:r>
            <a:r>
              <a:rPr lang="en-GB" altLang="en-US" u="sng" baseline="30000" dirty="0"/>
              <a:t>th</a:t>
            </a:r>
            <a:r>
              <a:rPr lang="en-GB" altLang="en-US" u="sng" dirty="0"/>
              <a:t> centuries</a:t>
            </a:r>
            <a:r>
              <a:rPr lang="en-GB" altLang="en-US" dirty="0"/>
              <a:t> and how far it emerged out of the popular culture of the time.  By looking in depth we illuminate wider historical themes and equip ourselves with the skills to see patterns in </a:t>
            </a:r>
            <a:r>
              <a:rPr lang="en-GB" altLang="en-US" b="1" dirty="0"/>
              <a:t>any</a:t>
            </a:r>
            <a:r>
              <a:rPr lang="en-GB" altLang="en-US" dirty="0"/>
              <a:t> period of the </a:t>
            </a:r>
            <a:r>
              <a:rPr lang="en-GB" altLang="en-US" dirty="0" smtClean="0"/>
              <a:t>past.</a:t>
            </a:r>
            <a:endParaRPr lang="en-US" dirty="0">
              <a:cs typeface="Comic Sans MS"/>
            </a:endParaRPr>
          </a:p>
        </p:txBody>
      </p:sp>
      <p:pic>
        <p:nvPicPr>
          <p:cNvPr id="6" name="Picture 5"/>
          <p:cNvPicPr>
            <a:picLocks noChangeAspect="1"/>
          </p:cNvPicPr>
          <p:nvPr/>
        </p:nvPicPr>
        <p:blipFill>
          <a:blip r:embed="rId5"/>
          <a:stretch>
            <a:fillRect/>
          </a:stretch>
        </p:blipFill>
        <p:spPr>
          <a:xfrm>
            <a:off x="7900836" y="5661248"/>
            <a:ext cx="1243164" cy="1196752"/>
          </a:xfrm>
          <a:prstGeom prst="rect">
            <a:avLst/>
          </a:prstGeom>
        </p:spPr>
      </p:pic>
      <p:pic>
        <p:nvPicPr>
          <p:cNvPr id="7" name="Picture 6"/>
          <p:cNvPicPr>
            <a:picLocks noChangeAspect="1"/>
          </p:cNvPicPr>
          <p:nvPr/>
        </p:nvPicPr>
        <p:blipFill>
          <a:blip r:embed="rId6"/>
          <a:stretch>
            <a:fillRect/>
          </a:stretch>
        </p:blipFill>
        <p:spPr>
          <a:xfrm>
            <a:off x="31254" y="5650531"/>
            <a:ext cx="1372394" cy="1216005"/>
          </a:xfrm>
          <a:prstGeom prst="rect">
            <a:avLst/>
          </a:prstGeom>
        </p:spPr>
      </p:pic>
      <p:pic>
        <p:nvPicPr>
          <p:cNvPr id="8" name="Picture 7"/>
          <p:cNvPicPr>
            <a:picLocks noChangeAspect="1"/>
          </p:cNvPicPr>
          <p:nvPr/>
        </p:nvPicPr>
        <p:blipFill>
          <a:blip r:embed="rId7"/>
          <a:stretch>
            <a:fillRect/>
          </a:stretch>
        </p:blipFill>
        <p:spPr>
          <a:xfrm>
            <a:off x="4427984" y="5614490"/>
            <a:ext cx="1143000" cy="1270000"/>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pic>
        <p:nvPicPr>
          <p:cNvPr id="4" name="Slide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010053" y="1107386"/>
            <a:ext cx="1169780" cy="1169780"/>
          </a:xfrm>
          <a:prstGeom prst="rect">
            <a:avLst/>
          </a:prstGeom>
        </p:spPr>
      </p:pic>
    </p:spTree>
    <p:custDataLst>
      <p:tags r:id="rId1"/>
    </p:custDataLst>
    <p:extLst>
      <p:ext uri="{BB962C8B-B14F-4D97-AF65-F5344CB8AC3E}">
        <p14:creationId xmlns:p14="http://schemas.microsoft.com/office/powerpoint/2010/main" val="24486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2600"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alibri" panose="020F0502020204030204" pitchFamily="34" charset="0"/>
                <a:cs typeface="Calibri" panose="020F0502020204030204" pitchFamily="34" charset="0"/>
              </a:rPr>
              <a:t>Structure of the course</a:t>
            </a:r>
            <a:endParaRPr lang="en-GB"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23785" y="1312568"/>
            <a:ext cx="7246640" cy="5356791"/>
          </a:xfrm>
        </p:spPr>
        <p:txBody>
          <a:bodyPr>
            <a:noAutofit/>
          </a:bodyPr>
          <a:lstStyle/>
          <a:p>
            <a:pPr marL="0" indent="0">
              <a:lnSpc>
                <a:spcPct val="120000"/>
              </a:lnSpc>
              <a:spcBef>
                <a:spcPts val="0"/>
              </a:spcBef>
              <a:buNone/>
            </a:pPr>
            <a:r>
              <a:rPr lang="en-GB" sz="2200" u="sng" dirty="0" smtClean="0">
                <a:latin typeface="Calibri" panose="020F0502020204030204" pitchFamily="34" charset="0"/>
                <a:cs typeface="Calibri" panose="020F0502020204030204" pitchFamily="34" charset="0"/>
              </a:rPr>
              <a:t>Specification: OCR H505</a:t>
            </a:r>
          </a:p>
          <a:p>
            <a:pPr marL="0" indent="0">
              <a:lnSpc>
                <a:spcPct val="120000"/>
              </a:lnSpc>
              <a:spcBef>
                <a:spcPts val="0"/>
              </a:spcBef>
              <a:buNone/>
            </a:pPr>
            <a:r>
              <a:rPr lang="en-GB" sz="2200" u="sng" dirty="0" smtClean="0">
                <a:latin typeface="Calibri" panose="020F0502020204030204" pitchFamily="34" charset="0"/>
                <a:cs typeface="Calibri" panose="020F0502020204030204" pitchFamily="34" charset="0"/>
              </a:rPr>
              <a:t>Year 12:</a:t>
            </a:r>
          </a:p>
          <a:p>
            <a:pPr>
              <a:lnSpc>
                <a:spcPct val="120000"/>
              </a:lnSpc>
              <a:spcBef>
                <a:spcPts val="0"/>
              </a:spcBef>
            </a:pPr>
            <a:r>
              <a:rPr lang="en-GB" sz="2200" dirty="0" smtClean="0">
                <a:latin typeface="Calibri" panose="020F0502020204030204" pitchFamily="34" charset="0"/>
                <a:cs typeface="Calibri" panose="020F0502020204030204" pitchFamily="34" charset="0"/>
              </a:rPr>
              <a:t>Unit 1 (25% A-Level) British Period Study </a:t>
            </a:r>
          </a:p>
          <a:p>
            <a:pPr>
              <a:lnSpc>
                <a:spcPct val="120000"/>
              </a:lnSpc>
              <a:spcBef>
                <a:spcPts val="0"/>
              </a:spcBef>
            </a:pPr>
            <a:r>
              <a:rPr lang="en-GB" sz="2200" dirty="0" smtClean="0">
                <a:latin typeface="Calibri" panose="020F0502020204030204" pitchFamily="34" charset="0"/>
                <a:cs typeface="Calibri" panose="020F0502020204030204" pitchFamily="34" charset="0"/>
              </a:rPr>
              <a:t>Unit 2 (15% A-Level) Non-British Period Study</a:t>
            </a:r>
          </a:p>
          <a:p>
            <a:pPr>
              <a:lnSpc>
                <a:spcPct val="120000"/>
              </a:lnSpc>
              <a:spcBef>
                <a:spcPts val="0"/>
              </a:spcBef>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r>
              <a:rPr lang="en-GB" sz="2200" u="sng" dirty="0" smtClean="0">
                <a:latin typeface="Calibri" panose="020F0502020204030204" pitchFamily="34" charset="0"/>
                <a:cs typeface="Calibri" panose="020F0502020204030204" pitchFamily="34" charset="0"/>
              </a:rPr>
              <a:t>Year 13:</a:t>
            </a:r>
          </a:p>
          <a:p>
            <a:pPr>
              <a:lnSpc>
                <a:spcPct val="120000"/>
              </a:lnSpc>
              <a:spcBef>
                <a:spcPts val="0"/>
              </a:spcBef>
            </a:pPr>
            <a:r>
              <a:rPr lang="en-GB" sz="2200" dirty="0" smtClean="0">
                <a:latin typeface="Calibri" panose="020F0502020204030204" pitchFamily="34" charset="0"/>
                <a:cs typeface="Calibri" panose="020F0502020204030204" pitchFamily="34" charset="0"/>
              </a:rPr>
              <a:t>Unit 3 (40%) Thematic Study and historical Interpretations </a:t>
            </a:r>
          </a:p>
          <a:p>
            <a:pPr>
              <a:lnSpc>
                <a:spcPct val="120000"/>
              </a:lnSpc>
              <a:spcBef>
                <a:spcPts val="0"/>
              </a:spcBef>
            </a:pPr>
            <a:r>
              <a:rPr lang="en-GB" sz="2200" dirty="0" smtClean="0">
                <a:latin typeface="Calibri" panose="020F0502020204030204" pitchFamily="34" charset="0"/>
                <a:cs typeface="Calibri" panose="020F0502020204030204" pitchFamily="34" charset="0"/>
              </a:rPr>
              <a:t>Unit 4 (20%) Coursework</a:t>
            </a:r>
          </a:p>
          <a:p>
            <a:pPr>
              <a:lnSpc>
                <a:spcPct val="120000"/>
              </a:lnSpc>
              <a:spcBef>
                <a:spcPts val="0"/>
              </a:spcBef>
            </a:pPr>
            <a:endParaRPr lang="en-GB" sz="2200" dirty="0">
              <a:latin typeface="Calibri" panose="020F0502020204030204" pitchFamily="34" charset="0"/>
              <a:cs typeface="Calibri" panose="020F0502020204030204" pitchFamily="34" charset="0"/>
            </a:endParaRPr>
          </a:p>
          <a:p>
            <a:pPr>
              <a:lnSpc>
                <a:spcPct val="120000"/>
              </a:lnSpc>
              <a:spcBef>
                <a:spcPts val="0"/>
              </a:spcBef>
            </a:pPr>
            <a:r>
              <a:rPr lang="en-GB" sz="2200" dirty="0" smtClean="0">
                <a:latin typeface="Calibri" panose="020F0502020204030204" pitchFamily="34" charset="0"/>
                <a:cs typeface="Calibri" panose="020F0502020204030204" pitchFamily="34" charset="0"/>
              </a:rPr>
              <a:t>Exams for units 1,2 and 3 will be taken at the end of Year 13</a:t>
            </a:r>
          </a:p>
          <a:p>
            <a:pPr>
              <a:lnSpc>
                <a:spcPct val="120000"/>
              </a:lnSpc>
              <a:spcBef>
                <a:spcPts val="0"/>
              </a:spcBef>
            </a:pPr>
            <a:endParaRPr lang="en-GB" sz="2200" dirty="0">
              <a:latin typeface="Calibri" panose="020F0502020204030204" pitchFamily="34" charset="0"/>
              <a:cs typeface="Calibri" panose="020F0502020204030204" pitchFamily="34" charset="0"/>
            </a:endParaRPr>
          </a:p>
          <a:p>
            <a:pPr marL="0" indent="0">
              <a:lnSpc>
                <a:spcPct val="120000"/>
              </a:lnSpc>
              <a:spcBef>
                <a:spcPts val="0"/>
              </a:spcBef>
              <a:buNone/>
            </a:pPr>
            <a:r>
              <a:rPr lang="en-GB" sz="2200" dirty="0" smtClean="0">
                <a:latin typeface="Calibri" panose="020F0502020204030204" pitchFamily="34" charset="0"/>
                <a:cs typeface="Calibri" panose="020F0502020204030204" pitchFamily="34" charset="0"/>
              </a:rPr>
              <a:t>Head of Subject: Mr Jennings </a:t>
            </a:r>
            <a:r>
              <a:rPr lang="en-GB" sz="2200" dirty="0" smtClean="0">
                <a:latin typeface="Calibri" panose="020F0502020204030204" pitchFamily="34" charset="0"/>
                <a:cs typeface="Calibri" panose="020F0502020204030204" pitchFamily="34" charset="0"/>
                <a:hlinkClick r:id="rId5"/>
              </a:rPr>
              <a:t>pjennings@bishopstopford.com</a:t>
            </a:r>
            <a:r>
              <a:rPr lang="en-GB" sz="2200" dirty="0" smtClean="0">
                <a:latin typeface="Calibri" panose="020F0502020204030204" pitchFamily="34" charset="0"/>
                <a:cs typeface="Calibri" panose="020F0502020204030204" pitchFamily="34" charset="0"/>
              </a:rPr>
              <a:t> </a:t>
            </a:r>
            <a:endParaRPr lang="en-GB" sz="22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20469" t="14563" r="20469" b="14563"/>
          <a:stretch/>
        </p:blipFill>
        <p:spPr>
          <a:xfrm>
            <a:off x="7703840" y="4941168"/>
            <a:ext cx="1440160" cy="1728192"/>
          </a:xfrm>
          <a:prstGeom prst="rect">
            <a:avLst/>
          </a:prstGeom>
        </p:spPr>
      </p:pic>
      <p:pic>
        <p:nvPicPr>
          <p:cNvPr id="7" name="Slide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956376" y="1326457"/>
            <a:ext cx="1035224" cy="1035224"/>
          </a:xfrm>
          <a:prstGeom prst="rect">
            <a:avLst/>
          </a:prstGeom>
        </p:spPr>
      </p:pic>
    </p:spTree>
    <p:custDataLst>
      <p:tags r:id="rId1"/>
    </p:custDataLst>
    <p:extLst>
      <p:ext uri="{BB962C8B-B14F-4D97-AF65-F5344CB8AC3E}">
        <p14:creationId xmlns:p14="http://schemas.microsoft.com/office/powerpoint/2010/main" val="1308887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93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137323"/>
          </a:xfrm>
        </p:spPr>
        <p:txBody>
          <a:bodyPr/>
          <a:lstStyle/>
          <a:p>
            <a:pPr marL="0" lvl="0" indent="0" algn="ctr" eaLnBrk="0" fontAlgn="base" hangingPunct="0">
              <a:spcBef>
                <a:spcPct val="0"/>
              </a:spcBef>
              <a:spcAft>
                <a:spcPct val="0"/>
              </a:spcAft>
              <a:buNone/>
            </a:pPr>
            <a:r>
              <a:rPr lang="en-GB" u="sng" dirty="0"/>
              <a:t>England 1485-1558: </a:t>
            </a:r>
            <a:r>
              <a:rPr lang="en-GB" u="sng" dirty="0" smtClean="0"/>
              <a:t>the </a:t>
            </a:r>
            <a:r>
              <a:rPr lang="en-GB" u="sng" dirty="0"/>
              <a:t>Early Tudors</a:t>
            </a:r>
            <a:endParaRPr lang="en-GB" altLang="ko-KR" u="sng" dirty="0" smtClean="0">
              <a:solidFill>
                <a:srgbClr val="000000"/>
              </a:solidFill>
              <a:cs typeface="Arial" pitchFamily="34" charset="0"/>
            </a:endParaRPr>
          </a:p>
          <a:p>
            <a:pPr marL="0" lvl="0" indent="0" algn="ctr" eaLnBrk="0" fontAlgn="base" hangingPunct="0">
              <a:spcBef>
                <a:spcPct val="0"/>
              </a:spcBef>
              <a:spcAft>
                <a:spcPct val="0"/>
              </a:spcAft>
              <a:buNone/>
            </a:pPr>
            <a:endParaRPr kumimoji="0" lang="en-GB" altLang="ko-KR" sz="1400" b="0" i="0" u="none" strike="noStrike" cap="none" normalizeH="0" baseline="0" dirty="0" smtClean="0">
              <a:ln>
                <a:noFill/>
              </a:ln>
              <a:solidFill>
                <a:schemeClr val="tx1"/>
              </a:solidFill>
              <a:effectLst/>
            </a:endParaRPr>
          </a:p>
          <a:p>
            <a:endParaRPr lang="en-GB" dirty="0"/>
          </a:p>
        </p:txBody>
      </p:sp>
      <p:sp>
        <p:nvSpPr>
          <p:cNvPr id="8" name="TextBox 7"/>
          <p:cNvSpPr txBox="1"/>
          <p:nvPr/>
        </p:nvSpPr>
        <p:spPr>
          <a:xfrm>
            <a:off x="285720" y="571480"/>
            <a:ext cx="8501122" cy="1200329"/>
          </a:xfrm>
          <a:prstGeom prst="rect">
            <a:avLst/>
          </a:prstGeom>
          <a:noFill/>
        </p:spPr>
        <p:txBody>
          <a:bodyPr wrap="square" rtlCol="0">
            <a:spAutoFit/>
          </a:bodyPr>
          <a:lstStyle/>
          <a:p>
            <a:pPr algn="ctr"/>
            <a:r>
              <a:rPr lang="en-GB" sz="3600" b="1" dirty="0">
                <a:latin typeface="Calibri" panose="020F0502020204030204" pitchFamily="34" charset="0"/>
                <a:cs typeface="Calibri" panose="020F0502020204030204" pitchFamily="34" charset="0"/>
              </a:rPr>
              <a:t>Unit </a:t>
            </a:r>
            <a:r>
              <a:rPr lang="en-GB" sz="3600" b="1" dirty="0" smtClean="0">
                <a:latin typeface="Calibri" panose="020F0502020204030204" pitchFamily="34" charset="0"/>
                <a:cs typeface="Calibri" panose="020F0502020204030204" pitchFamily="34" charset="0"/>
              </a:rPr>
              <a:t>1 (25%): </a:t>
            </a:r>
            <a:r>
              <a:rPr lang="en-GB" sz="3600" b="1" dirty="0">
                <a:latin typeface="Calibri" panose="020F0502020204030204" pitchFamily="34" charset="0"/>
                <a:cs typeface="Calibri" panose="020F0502020204030204" pitchFamily="34" charset="0"/>
              </a:rPr>
              <a:t>British period study and enquiry</a:t>
            </a:r>
            <a:endParaRPr lang="en-GB" sz="3600" b="1" u="sng" dirty="0">
              <a:latin typeface="Calibri" panose="020F0502020204030204" pitchFamily="34" charset="0"/>
              <a:cs typeface="Calibri" panose="020F0502020204030204" pitchFamily="34" charset="0"/>
            </a:endParaRPr>
          </a:p>
        </p:txBody>
      </p:sp>
      <p:pic>
        <p:nvPicPr>
          <p:cNvPr id="11" name="Picture 1" descr="http://tbn0.google.com/images?q=tbn:FOnBTfPd1NPzqM:http://www.portcities.org.uk/london/upload/img_400/BHC2763.jpg"/>
          <p:cNvPicPr>
            <a:picLocks noChangeAspect="1" noChangeArrowheads="1"/>
          </p:cNvPicPr>
          <p:nvPr/>
        </p:nvPicPr>
        <p:blipFill>
          <a:blip r:embed="rId5" r:link="rId6"/>
          <a:srcRect/>
          <a:stretch>
            <a:fillRect/>
          </a:stretch>
        </p:blipFill>
        <p:spPr bwMode="auto">
          <a:xfrm>
            <a:off x="3398041" y="2857496"/>
            <a:ext cx="2276479" cy="3293900"/>
          </a:xfrm>
          <a:prstGeom prst="rect">
            <a:avLst/>
          </a:prstGeom>
          <a:noFill/>
        </p:spPr>
      </p:pic>
      <p:pic>
        <p:nvPicPr>
          <p:cNvPr id="1026" name="Picture 2" descr="http://upload.wikimedia.org/wikipedia/commons/thumb/9/9b/Henry_Seven_England.jpg/210px-Henry_Seven_Englan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3061408"/>
            <a:ext cx="2000250" cy="288607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descr="https://c1.staticflickr.com/9/8300/8003410684_22faff640a_z.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http://gwydir.demon.co.uk/jo/history/mary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3792" y="3282864"/>
            <a:ext cx="2524602" cy="24431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94609" y="0"/>
            <a:ext cx="847570" cy="1052736"/>
          </a:xfrm>
          <a:prstGeom prst="rect">
            <a:avLst/>
          </a:prstGeom>
        </p:spPr>
      </p:pic>
      <p:pic>
        <p:nvPicPr>
          <p:cNvPr id="2" name="Slide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7999321" y="1319415"/>
            <a:ext cx="1023873" cy="1023873"/>
          </a:xfrm>
          <a:prstGeom prst="rect">
            <a:avLst/>
          </a:prstGeom>
        </p:spPr>
      </p:pic>
    </p:spTree>
    <p:custDataLst>
      <p:tags r:id="rId1"/>
    </p:custDataLst>
    <p:extLst>
      <p:ext uri="{BB962C8B-B14F-4D97-AF65-F5344CB8AC3E}">
        <p14:creationId xmlns:p14="http://schemas.microsoft.com/office/powerpoint/2010/main" val="1920742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eaLnBrk="0" fontAlgn="base" hangingPunct="0">
              <a:spcBef>
                <a:spcPct val="0"/>
              </a:spcBef>
              <a:spcAft>
                <a:spcPct val="0"/>
              </a:spcAft>
              <a:buNone/>
            </a:pPr>
            <a:r>
              <a:rPr lang="en-GB" u="sng" dirty="0" smtClean="0"/>
              <a:t>Russia, 1894-1941</a:t>
            </a:r>
            <a:endParaRPr lang="en-GB" altLang="ko-KR" u="sng" dirty="0" smtClean="0">
              <a:solidFill>
                <a:srgbClr val="000000"/>
              </a:solidFill>
              <a:cs typeface="Arial" pitchFamily="34" charset="0"/>
            </a:endParaRPr>
          </a:p>
          <a:p>
            <a:pPr marL="0" lvl="0" indent="0" algn="ctr" eaLnBrk="0" fontAlgn="base" hangingPunct="0">
              <a:spcBef>
                <a:spcPct val="0"/>
              </a:spcBef>
              <a:spcAft>
                <a:spcPct val="0"/>
              </a:spcAft>
              <a:buNone/>
            </a:pPr>
            <a:endParaRPr kumimoji="0" lang="en-GB" altLang="ko-KR" sz="1400" b="0" i="0" u="none" strike="noStrike" cap="none" normalizeH="0" baseline="0" dirty="0" smtClean="0">
              <a:ln>
                <a:noFill/>
              </a:ln>
              <a:solidFill>
                <a:schemeClr val="tx1"/>
              </a:solidFill>
              <a:effectLst/>
            </a:endParaRPr>
          </a:p>
          <a:p>
            <a:endParaRPr lang="en-GB" dirty="0"/>
          </a:p>
        </p:txBody>
      </p:sp>
      <p:sp>
        <p:nvSpPr>
          <p:cNvPr id="8" name="TextBox 7"/>
          <p:cNvSpPr txBox="1"/>
          <p:nvPr/>
        </p:nvSpPr>
        <p:spPr>
          <a:xfrm>
            <a:off x="285720" y="571480"/>
            <a:ext cx="8501122" cy="615553"/>
          </a:xfrm>
          <a:prstGeom prst="rect">
            <a:avLst/>
          </a:prstGeom>
          <a:noFill/>
        </p:spPr>
        <p:txBody>
          <a:bodyPr wrap="square" rtlCol="0">
            <a:spAutoFit/>
          </a:bodyPr>
          <a:lstStyle/>
          <a:p>
            <a:pPr algn="ctr"/>
            <a:r>
              <a:rPr lang="en-GB" sz="3400" b="1" dirty="0">
                <a:latin typeface="Calibri" panose="020F0502020204030204" pitchFamily="34" charset="0"/>
                <a:cs typeface="Calibri" panose="020F0502020204030204" pitchFamily="34" charset="0"/>
              </a:rPr>
              <a:t>Unit </a:t>
            </a:r>
            <a:r>
              <a:rPr lang="en-GB" sz="3400" b="1" dirty="0" smtClean="0">
                <a:latin typeface="Calibri" panose="020F0502020204030204" pitchFamily="34" charset="0"/>
                <a:cs typeface="Calibri" panose="020F0502020204030204" pitchFamily="34" charset="0"/>
              </a:rPr>
              <a:t>2 (15%): Non-British </a:t>
            </a:r>
            <a:r>
              <a:rPr lang="en-GB" sz="3400" b="1" dirty="0">
                <a:latin typeface="Calibri" panose="020F0502020204030204" pitchFamily="34" charset="0"/>
                <a:cs typeface="Calibri" panose="020F0502020204030204" pitchFamily="34" charset="0"/>
              </a:rPr>
              <a:t>period </a:t>
            </a:r>
            <a:r>
              <a:rPr lang="en-GB" sz="3400" b="1" dirty="0" smtClean="0">
                <a:latin typeface="Calibri" panose="020F0502020204030204" pitchFamily="34" charset="0"/>
                <a:cs typeface="Calibri" panose="020F0502020204030204" pitchFamily="34" charset="0"/>
              </a:rPr>
              <a:t>study</a:t>
            </a:r>
            <a:endParaRPr lang="en-GB" sz="3400" b="1" u="sng" dirty="0">
              <a:latin typeface="Calibri" panose="020F0502020204030204" pitchFamily="34" charset="0"/>
              <a:cs typeface="Calibri" panose="020F0502020204030204" pitchFamily="34" charset="0"/>
            </a:endParaRPr>
          </a:p>
        </p:txBody>
      </p:sp>
      <p:sp>
        <p:nvSpPr>
          <p:cNvPr id="10" name="AutoShape 4" descr="https://c1.staticflickr.com/9/8300/8003410684_22faff640a_z.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http://www.nytimes.com/images/2011/11/10/learning/nov7LN2/nov7LN2-blog4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2929413"/>
            <a:ext cx="310188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1.dailyrecord.co.uk/incoming/article1572130.ece/alternates/s615b/On-This-Day-19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2661187"/>
            <a:ext cx="2061215" cy="27885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cting-man.com/blog/media/2011/01/nikolai-i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748" y="2729138"/>
            <a:ext cx="2136060" cy="27205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96430" y="-1785"/>
            <a:ext cx="847570" cy="1052736"/>
          </a:xfrm>
          <a:prstGeom prst="rect">
            <a:avLst/>
          </a:prstGeom>
        </p:spPr>
      </p:pic>
      <p:pic>
        <p:nvPicPr>
          <p:cNvPr id="2" name="Slide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028384" y="1293375"/>
            <a:ext cx="963216" cy="963216"/>
          </a:xfrm>
          <a:prstGeom prst="rect">
            <a:avLst/>
          </a:prstGeom>
        </p:spPr>
      </p:pic>
    </p:spTree>
    <p:custDataLst>
      <p:tags r:id="rId1"/>
    </p:custDataLst>
    <p:extLst>
      <p:ext uri="{BB962C8B-B14F-4D97-AF65-F5344CB8AC3E}">
        <p14:creationId xmlns:p14="http://schemas.microsoft.com/office/powerpoint/2010/main" val="3512263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7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137323"/>
          </a:xfrm>
        </p:spPr>
        <p:txBody>
          <a:bodyPr/>
          <a:lstStyle/>
          <a:p>
            <a:pPr marL="0" lvl="0" indent="0" algn="ctr" eaLnBrk="0" fontAlgn="base" hangingPunct="0">
              <a:spcBef>
                <a:spcPct val="0"/>
              </a:spcBef>
              <a:spcAft>
                <a:spcPct val="0"/>
              </a:spcAft>
              <a:buNone/>
            </a:pPr>
            <a:r>
              <a:rPr lang="en-GB" altLang="ko-KR" u="sng" dirty="0">
                <a:solidFill>
                  <a:srgbClr val="000000"/>
                </a:solidFill>
                <a:latin typeface="Calibri" panose="020F0502020204030204" pitchFamily="34" charset="0"/>
                <a:ea typeface="Batang" charset="-127"/>
                <a:cs typeface="Calibri" panose="020F0502020204030204" pitchFamily="34" charset="0"/>
              </a:rPr>
              <a:t>Civil Rights in the USA 1865–1992</a:t>
            </a:r>
            <a:endParaRPr lang="en-GB" u="sng" dirty="0">
              <a:latin typeface="Calibri" panose="020F0502020204030204" pitchFamily="34" charset="0"/>
              <a:cs typeface="Calibri" panose="020F0502020204030204" pitchFamily="34" charset="0"/>
            </a:endParaRPr>
          </a:p>
        </p:txBody>
      </p:sp>
      <p:sp>
        <p:nvSpPr>
          <p:cNvPr id="8" name="TextBox 7"/>
          <p:cNvSpPr txBox="1"/>
          <p:nvPr/>
        </p:nvSpPr>
        <p:spPr>
          <a:xfrm>
            <a:off x="285720" y="571480"/>
            <a:ext cx="8501122" cy="1200329"/>
          </a:xfrm>
          <a:prstGeom prst="rect">
            <a:avLst/>
          </a:prstGeom>
          <a:noFill/>
        </p:spPr>
        <p:txBody>
          <a:bodyPr wrap="square" rtlCol="0">
            <a:spAutoFit/>
          </a:bodyPr>
          <a:lstStyle/>
          <a:p>
            <a:pPr algn="ctr"/>
            <a:r>
              <a:rPr lang="en-GB" sz="3600" b="1" dirty="0">
                <a:latin typeface="Calibri" panose="020F0502020204030204" pitchFamily="34" charset="0"/>
                <a:cs typeface="Calibri" panose="020F0502020204030204" pitchFamily="34" charset="0"/>
              </a:rPr>
              <a:t>Unit </a:t>
            </a:r>
            <a:r>
              <a:rPr lang="en-GB" sz="3600" b="1" dirty="0" smtClean="0">
                <a:latin typeface="Calibri" panose="020F0502020204030204" pitchFamily="34" charset="0"/>
                <a:cs typeface="Calibri" panose="020F0502020204030204" pitchFamily="34" charset="0"/>
              </a:rPr>
              <a:t>3 (40%): thematic study and </a:t>
            </a:r>
          </a:p>
          <a:p>
            <a:pPr algn="ctr"/>
            <a:r>
              <a:rPr lang="en-GB" sz="3600" b="1" dirty="0" smtClean="0">
                <a:latin typeface="Calibri" panose="020F0502020204030204" pitchFamily="34" charset="0"/>
                <a:cs typeface="Calibri" panose="020F0502020204030204" pitchFamily="34" charset="0"/>
              </a:rPr>
              <a:t>historical interpretations</a:t>
            </a:r>
            <a:endParaRPr lang="en-GB" sz="3600" b="1" u="sng" dirty="0">
              <a:latin typeface="Calibri" panose="020F0502020204030204" pitchFamily="34" charset="0"/>
              <a:cs typeface="Calibri" panose="020F0502020204030204" pitchFamily="34" charset="0"/>
            </a:endParaRPr>
          </a:p>
        </p:txBody>
      </p:sp>
      <p:sp>
        <p:nvSpPr>
          <p:cNvPr id="10" name="AutoShape 4" descr="https://c1.staticflickr.com/9/8300/8003410684_22faff640a_z.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6240" y="3140968"/>
            <a:ext cx="33051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0" y="5013176"/>
            <a:ext cx="23812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0" y="2913112"/>
            <a:ext cx="2989853" cy="1812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96430" y="-22374"/>
            <a:ext cx="847570" cy="1052736"/>
          </a:xfrm>
          <a:prstGeom prst="rect">
            <a:avLst/>
          </a:prstGeom>
        </p:spPr>
      </p:pic>
      <p:pic>
        <p:nvPicPr>
          <p:cNvPr id="2" name="Slide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034835" y="1408897"/>
            <a:ext cx="956765" cy="956765"/>
          </a:xfrm>
          <a:prstGeom prst="rect">
            <a:avLst/>
          </a:prstGeom>
        </p:spPr>
      </p:pic>
    </p:spTree>
    <p:custDataLst>
      <p:tags r:id="rId1"/>
    </p:custDataLst>
    <p:extLst>
      <p:ext uri="{BB962C8B-B14F-4D97-AF65-F5344CB8AC3E}">
        <p14:creationId xmlns:p14="http://schemas.microsoft.com/office/powerpoint/2010/main" val="2012980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1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altLang="ko-KR" sz="3600" b="1" dirty="0">
                <a:solidFill>
                  <a:srgbClr val="000000"/>
                </a:solidFill>
                <a:latin typeface="Calibri" panose="020F0502020204030204" pitchFamily="34" charset="0"/>
                <a:ea typeface="Batang" charset="-127"/>
                <a:cs typeface="Calibri" panose="020F0502020204030204" pitchFamily="34" charset="0"/>
              </a:rPr>
              <a:t>Unit </a:t>
            </a:r>
            <a:r>
              <a:rPr lang="en-GB" altLang="ko-KR" sz="3600" b="1" dirty="0" smtClean="0">
                <a:solidFill>
                  <a:srgbClr val="000000"/>
                </a:solidFill>
                <a:latin typeface="Calibri" panose="020F0502020204030204" pitchFamily="34" charset="0"/>
                <a:ea typeface="Batang" charset="-127"/>
                <a:cs typeface="Calibri" panose="020F0502020204030204" pitchFamily="34" charset="0"/>
              </a:rPr>
              <a:t>4 (20%): Coursework</a:t>
            </a:r>
            <a:endParaRPr lang="en-GB" sz="3600" dirty="0">
              <a:latin typeface="Calibri" panose="020F0502020204030204" pitchFamily="34" charset="0"/>
              <a:cs typeface="Calibri" panose="020F0502020204030204" pitchFamily="34" charset="0"/>
            </a:endParaRP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 name="Content Placeholder 2"/>
          <p:cNvSpPr>
            <a:spLocks noGrp="1"/>
          </p:cNvSpPr>
          <p:nvPr>
            <p:ph idx="1"/>
          </p:nvPr>
        </p:nvSpPr>
        <p:spPr/>
        <p:txBody>
          <a:bodyPr/>
          <a:lstStyle/>
          <a:p>
            <a:pPr marL="0" lvl="0" indent="0" algn="ctr" eaLnBrk="0" fontAlgn="base" hangingPunct="0">
              <a:spcBef>
                <a:spcPct val="0"/>
              </a:spcBef>
              <a:spcAft>
                <a:spcPct val="0"/>
              </a:spcAft>
              <a:buNone/>
            </a:pPr>
            <a:r>
              <a:rPr lang="en-GB" u="sng" dirty="0">
                <a:latin typeface="Calibri" panose="020F0502020204030204" pitchFamily="34" charset="0"/>
                <a:cs typeface="Calibri" panose="020F0502020204030204" pitchFamily="34" charset="0"/>
              </a:rPr>
              <a:t>Popular Culture and the </a:t>
            </a:r>
            <a:r>
              <a:rPr lang="en-GB" u="sng" dirty="0" err="1">
                <a:latin typeface="Calibri" panose="020F0502020204030204" pitchFamily="34" charset="0"/>
                <a:cs typeface="Calibri" panose="020F0502020204030204" pitchFamily="34" charset="0"/>
              </a:rPr>
              <a:t>Witchcraze</a:t>
            </a:r>
            <a:r>
              <a:rPr lang="en-GB" u="sng" dirty="0">
                <a:latin typeface="Calibri" panose="020F0502020204030204" pitchFamily="34" charset="0"/>
                <a:cs typeface="Calibri" panose="020F0502020204030204" pitchFamily="34" charset="0"/>
              </a:rPr>
              <a:t> of the 16</a:t>
            </a:r>
            <a:r>
              <a:rPr lang="en-GB" u="sng" baseline="30000" dirty="0">
                <a:latin typeface="Calibri" panose="020F0502020204030204" pitchFamily="34" charset="0"/>
                <a:cs typeface="Calibri" panose="020F0502020204030204" pitchFamily="34" charset="0"/>
              </a:rPr>
              <a:t>th</a:t>
            </a:r>
            <a:r>
              <a:rPr lang="en-GB" u="sng" dirty="0">
                <a:latin typeface="Calibri" panose="020F0502020204030204" pitchFamily="34" charset="0"/>
                <a:cs typeface="Calibri" panose="020F0502020204030204" pitchFamily="34" charset="0"/>
              </a:rPr>
              <a:t> and 17</a:t>
            </a:r>
            <a:r>
              <a:rPr lang="en-GB" u="sng" baseline="30000" dirty="0">
                <a:latin typeface="Calibri" panose="020F0502020204030204" pitchFamily="34" charset="0"/>
                <a:cs typeface="Calibri" panose="020F0502020204030204" pitchFamily="34" charset="0"/>
              </a:rPr>
              <a:t>th</a:t>
            </a:r>
            <a:r>
              <a:rPr lang="en-GB" u="sng" dirty="0">
                <a:latin typeface="Calibri" panose="020F0502020204030204" pitchFamily="34" charset="0"/>
                <a:cs typeface="Calibri" panose="020F0502020204030204" pitchFamily="34" charset="0"/>
              </a:rPr>
              <a:t> Centuries</a:t>
            </a:r>
            <a:endParaRPr lang="en-GB" altLang="ko-KR" u="sng" dirty="0">
              <a:latin typeface="Calibri" panose="020F0502020204030204" pitchFamily="34" charset="0"/>
              <a:cs typeface="Calibri" panose="020F0502020204030204" pitchFamily="34" charset="0"/>
            </a:endParaRPr>
          </a:p>
        </p:txBody>
      </p:sp>
      <p:pic>
        <p:nvPicPr>
          <p:cNvPr id="7" name="Picture 2" descr="http://upload.wikimedia.org/wikipedia/commons/f/f0/Witches'Familiars157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396" y="3573016"/>
            <a:ext cx="3757885" cy="25052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dianawlym.files.wordpress.com/2013/10/witch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3573016"/>
            <a:ext cx="3127276" cy="2519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96430" y="0"/>
            <a:ext cx="847570" cy="1052736"/>
          </a:xfrm>
          <a:prstGeom prst="rect">
            <a:avLst/>
          </a:prstGeom>
        </p:spPr>
      </p:pic>
      <p:pic>
        <p:nvPicPr>
          <p:cNvPr id="4" name="Slide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7884368" y="2430016"/>
            <a:ext cx="1021662" cy="1021662"/>
          </a:xfrm>
          <a:prstGeom prst="rect">
            <a:avLst/>
          </a:prstGeom>
        </p:spPr>
      </p:pic>
    </p:spTree>
    <p:custDataLst>
      <p:tags r:id="rId1"/>
    </p:custDataLst>
    <p:extLst>
      <p:ext uri="{BB962C8B-B14F-4D97-AF65-F5344CB8AC3E}">
        <p14:creationId xmlns:p14="http://schemas.microsoft.com/office/powerpoint/2010/main" val="1287662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9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Methods of study</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cs typeface="Calibri" panose="020F0502020204030204" pitchFamily="34" charset="0"/>
              </a:rPr>
              <a:t>Reading</a:t>
            </a:r>
          </a:p>
          <a:p>
            <a:r>
              <a:rPr lang="en-US" sz="2800" dirty="0" smtClean="0">
                <a:latin typeface="Calibri" panose="020F0502020204030204" pitchFamily="34" charset="0"/>
                <a:cs typeface="Calibri" panose="020F0502020204030204" pitchFamily="34" charset="0"/>
              </a:rPr>
              <a:t>Note taking</a:t>
            </a:r>
          </a:p>
          <a:p>
            <a:r>
              <a:rPr lang="en-US" sz="2800" dirty="0" smtClean="0">
                <a:latin typeface="Calibri" panose="020F0502020204030204" pitchFamily="34" charset="0"/>
                <a:cs typeface="Calibri" panose="020F0502020204030204" pitchFamily="34" charset="0"/>
              </a:rPr>
              <a:t>Discussions</a:t>
            </a:r>
          </a:p>
          <a:p>
            <a:r>
              <a:rPr lang="en-US" sz="2800" dirty="0" smtClean="0">
                <a:latin typeface="Calibri" panose="020F0502020204030204" pitchFamily="34" charset="0"/>
                <a:cs typeface="Calibri" panose="020F0502020204030204" pitchFamily="34" charset="0"/>
              </a:rPr>
              <a:t>Presentations</a:t>
            </a:r>
          </a:p>
          <a:p>
            <a:r>
              <a:rPr lang="en-US" sz="2800" dirty="0" smtClean="0">
                <a:latin typeface="Calibri" panose="020F0502020204030204" pitchFamily="34" charset="0"/>
                <a:cs typeface="Calibri" panose="020F0502020204030204" pitchFamily="34" charset="0"/>
              </a:rPr>
              <a:t>Document analysis</a:t>
            </a:r>
          </a:p>
          <a:p>
            <a:r>
              <a:rPr lang="en-US" sz="2800" u="sng" dirty="0" smtClean="0">
                <a:latin typeface="Calibri" panose="020F0502020204030204" pitchFamily="34" charset="0"/>
                <a:cs typeface="Calibri" panose="020F0502020204030204" pitchFamily="34" charset="0"/>
              </a:rPr>
              <a:t>Essay writing</a:t>
            </a:r>
          </a:p>
          <a:p>
            <a:r>
              <a:rPr lang="en-US" sz="2800" dirty="0" smtClean="0">
                <a:latin typeface="Calibri" panose="020F0502020204030204" pitchFamily="34" charset="0"/>
                <a:cs typeface="Calibri" panose="020F0502020204030204" pitchFamily="34" charset="0"/>
              </a:rPr>
              <a:t>Trips</a:t>
            </a:r>
            <a:endParaRPr lang="en-US" sz="2800" dirty="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5"/>
          <a:stretch>
            <a:fillRect/>
          </a:stretch>
        </p:blipFill>
        <p:spPr>
          <a:xfrm>
            <a:off x="273317" y="5348271"/>
            <a:ext cx="1134942" cy="1191313"/>
          </a:xfrm>
          <a:prstGeom prst="rect">
            <a:avLst/>
          </a:prstGeom>
        </p:spPr>
      </p:pic>
      <p:pic>
        <p:nvPicPr>
          <p:cNvPr id="5" name="Picture 4"/>
          <p:cNvPicPr>
            <a:picLocks noChangeAspect="1"/>
          </p:cNvPicPr>
          <p:nvPr/>
        </p:nvPicPr>
        <p:blipFill>
          <a:blip r:embed="rId6"/>
          <a:stretch>
            <a:fillRect/>
          </a:stretch>
        </p:blipFill>
        <p:spPr>
          <a:xfrm>
            <a:off x="1829004" y="5343986"/>
            <a:ext cx="1244509" cy="1195598"/>
          </a:xfrm>
          <a:prstGeom prst="rect">
            <a:avLst/>
          </a:prstGeom>
        </p:spPr>
      </p:pic>
      <p:pic>
        <p:nvPicPr>
          <p:cNvPr id="6" name="Picture 5"/>
          <p:cNvPicPr>
            <a:picLocks noChangeAspect="1"/>
          </p:cNvPicPr>
          <p:nvPr/>
        </p:nvPicPr>
        <p:blipFill>
          <a:blip r:embed="rId7"/>
          <a:stretch>
            <a:fillRect/>
          </a:stretch>
        </p:blipFill>
        <p:spPr>
          <a:xfrm>
            <a:off x="5148064" y="1484784"/>
            <a:ext cx="2827164" cy="1985219"/>
          </a:xfrm>
          <a:prstGeom prst="rect">
            <a:avLst/>
          </a:prstGeom>
        </p:spPr>
      </p:pic>
      <p:pic>
        <p:nvPicPr>
          <p:cNvPr id="7" name="Picture 6"/>
          <p:cNvPicPr>
            <a:picLocks noChangeAspect="1"/>
          </p:cNvPicPr>
          <p:nvPr/>
        </p:nvPicPr>
        <p:blipFill>
          <a:blip r:embed="rId8"/>
          <a:stretch>
            <a:fillRect/>
          </a:stretch>
        </p:blipFill>
        <p:spPr>
          <a:xfrm>
            <a:off x="6012160" y="3717032"/>
            <a:ext cx="2970478" cy="2285876"/>
          </a:xfrm>
          <a:prstGeom prst="rect">
            <a:avLst/>
          </a:prstGeom>
        </p:spPr>
      </p:pic>
      <p:pic>
        <p:nvPicPr>
          <p:cNvPr id="8" name="Picture 7"/>
          <p:cNvPicPr>
            <a:picLocks noChangeAspect="1"/>
          </p:cNvPicPr>
          <p:nvPr/>
        </p:nvPicPr>
        <p:blipFill>
          <a:blip r:embed="rId9"/>
          <a:stretch>
            <a:fillRect/>
          </a:stretch>
        </p:blipFill>
        <p:spPr>
          <a:xfrm>
            <a:off x="3494259" y="5013176"/>
            <a:ext cx="2291904" cy="1526408"/>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96430" y="-3859"/>
            <a:ext cx="847570" cy="1052736"/>
          </a:xfrm>
          <a:prstGeom prst="rect">
            <a:avLst/>
          </a:prstGeom>
        </p:spPr>
      </p:pic>
      <p:pic>
        <p:nvPicPr>
          <p:cNvPr id="11" name="Slide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185948" y="1281336"/>
            <a:ext cx="923527" cy="923527"/>
          </a:xfrm>
          <a:prstGeom prst="rect">
            <a:avLst/>
          </a:prstGeom>
        </p:spPr>
      </p:pic>
    </p:spTree>
    <p:custDataLst>
      <p:tags r:id="rId1"/>
    </p:custDataLst>
    <p:extLst>
      <p:ext uri="{BB962C8B-B14F-4D97-AF65-F5344CB8AC3E}">
        <p14:creationId xmlns:p14="http://schemas.microsoft.com/office/powerpoint/2010/main" val="2549202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400"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166" y="1988840"/>
            <a:ext cx="4660083" cy="3500702"/>
          </a:xfrm>
          <a:prstGeom prst="rect">
            <a:avLst/>
          </a:prstGeom>
        </p:spPr>
      </p:pic>
      <p:sp>
        <p:nvSpPr>
          <p:cNvPr id="2" name="Title 1"/>
          <p:cNvSpPr>
            <a:spLocks noGrp="1"/>
          </p:cNvSpPr>
          <p:nvPr>
            <p:ph type="title"/>
          </p:nvPr>
        </p:nvSpPr>
        <p:spPr/>
        <p:txBody>
          <a:bodyPr/>
          <a:lstStyle/>
          <a:p>
            <a:r>
              <a:rPr lang="en-US" b="1" dirty="0" smtClean="0">
                <a:latin typeface="Calibri" panose="020F0502020204030204" pitchFamily="34" charset="0"/>
                <a:cs typeface="Calibri" panose="020F0502020204030204" pitchFamily="34" charset="0"/>
              </a:rPr>
              <a:t>Future career options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417638"/>
            <a:ext cx="4618856" cy="4525963"/>
          </a:xfrm>
        </p:spPr>
        <p:txBody>
          <a:bodyPr>
            <a:normAutofit fontScale="55000" lnSpcReduction="20000"/>
          </a:bodyPr>
          <a:lstStyle/>
          <a:p>
            <a:pPr>
              <a:lnSpc>
                <a:spcPct val="120000"/>
              </a:lnSpc>
              <a:spcBef>
                <a:spcPts val="0"/>
              </a:spcBef>
            </a:pPr>
            <a:r>
              <a:rPr lang="en-US" dirty="0" smtClean="0">
                <a:latin typeface="Calibri" panose="020F0502020204030204" pitchFamily="34" charset="0"/>
                <a:cs typeface="Calibri" panose="020F0502020204030204" pitchFamily="34" charset="0"/>
              </a:rPr>
              <a:t>The methods of investigation, study and research involved in History are very useful training for a variety of careers, from journalism to personnel management and law to entertainment</a:t>
            </a:r>
          </a:p>
          <a:p>
            <a:pPr>
              <a:lnSpc>
                <a:spcPct val="120000"/>
              </a:lnSpc>
              <a:spcBef>
                <a:spcPts val="0"/>
              </a:spcBef>
            </a:pPr>
            <a:endParaRPr lang="en-US" dirty="0" smtClean="0">
              <a:latin typeface="Calibri" panose="020F0502020204030204" pitchFamily="34" charset="0"/>
              <a:cs typeface="Calibri" panose="020F0502020204030204" pitchFamily="34" charset="0"/>
            </a:endParaRPr>
          </a:p>
          <a:p>
            <a:pPr>
              <a:lnSpc>
                <a:spcPct val="120000"/>
              </a:lnSpc>
              <a:spcBef>
                <a:spcPts val="0"/>
              </a:spcBef>
            </a:pPr>
            <a:r>
              <a:rPr lang="en-US" dirty="0" smtClean="0">
                <a:latin typeface="Calibri" panose="020F0502020204030204" pitchFamily="34" charset="0"/>
                <a:cs typeface="Calibri" panose="020F0502020204030204" pitchFamily="34" charset="0"/>
              </a:rPr>
              <a:t>History teaches you to make informed judgements, to justify your arguments and to write in a concise and logical manner.</a:t>
            </a:r>
          </a:p>
          <a:p>
            <a:pPr>
              <a:lnSpc>
                <a:spcPct val="120000"/>
              </a:lnSpc>
              <a:spcBef>
                <a:spcPts val="0"/>
              </a:spcBef>
            </a:pPr>
            <a:endParaRPr lang="en-US" dirty="0" smtClean="0">
              <a:latin typeface="Calibri" panose="020F0502020204030204" pitchFamily="34" charset="0"/>
              <a:cs typeface="Calibri" panose="020F0502020204030204" pitchFamily="34" charset="0"/>
            </a:endParaRPr>
          </a:p>
          <a:p>
            <a:pPr>
              <a:lnSpc>
                <a:spcPct val="120000"/>
              </a:lnSpc>
              <a:spcBef>
                <a:spcPts val="0"/>
              </a:spcBef>
            </a:pPr>
            <a:r>
              <a:rPr lang="en-US" dirty="0" smtClean="0">
                <a:latin typeface="Calibri" panose="020F0502020204030204" pitchFamily="34" charset="0"/>
                <a:cs typeface="Calibri" panose="020F0502020204030204" pitchFamily="34" charset="0"/>
              </a:rPr>
              <a:t>History develops the intrinsic skills of analysis, evaluation, interpretation and explanation, all of which are highly valued in the modern workplace.</a:t>
            </a:r>
          </a:p>
          <a:p>
            <a:pPr>
              <a:lnSpc>
                <a:spcPct val="120000"/>
              </a:lnSpc>
              <a:spcBef>
                <a:spcPts val="0"/>
              </a:spcBef>
            </a:pPr>
            <a:endParaRPr lang="en-US"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847570" cy="105273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6430" y="-6340"/>
            <a:ext cx="847570" cy="1052736"/>
          </a:xfrm>
          <a:prstGeom prst="rect">
            <a:avLst/>
          </a:prstGeom>
        </p:spPr>
      </p:pic>
      <p:sp>
        <p:nvSpPr>
          <p:cNvPr id="9" name="TextBox 8"/>
          <p:cNvSpPr txBox="1"/>
          <p:nvPr/>
        </p:nvSpPr>
        <p:spPr>
          <a:xfrm>
            <a:off x="5220072" y="5589240"/>
            <a:ext cx="3168352" cy="523220"/>
          </a:xfrm>
          <a:prstGeom prst="rect">
            <a:avLst/>
          </a:prstGeom>
          <a:noFill/>
        </p:spPr>
        <p:txBody>
          <a:bodyPr wrap="square" rtlCol="0">
            <a:spAutoFit/>
          </a:bodyPr>
          <a:lstStyle/>
          <a:p>
            <a:pPr algn="ctr"/>
            <a:r>
              <a:rPr lang="en-GB" sz="1400" i="1" dirty="0" smtClean="0"/>
              <a:t>All of these famous faces are History graduates!</a:t>
            </a:r>
            <a:endParaRPr lang="en-GB" sz="1400" i="1" dirty="0"/>
          </a:p>
        </p:txBody>
      </p:sp>
      <p:pic>
        <p:nvPicPr>
          <p:cNvPr id="4" name="Slide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226688" y="1082863"/>
            <a:ext cx="806728" cy="806728"/>
          </a:xfrm>
          <a:prstGeom prst="rect">
            <a:avLst/>
          </a:prstGeom>
        </p:spPr>
      </p:pic>
    </p:spTree>
    <p:custDataLst>
      <p:tags r:id="rId1"/>
    </p:custDataLst>
    <p:extLst>
      <p:ext uri="{BB962C8B-B14F-4D97-AF65-F5344CB8AC3E}">
        <p14:creationId xmlns:p14="http://schemas.microsoft.com/office/powerpoint/2010/main" val="313663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2647" fill="hold"/>
                                        <p:tgtEl>
                                          <p:spTgt spid="4"/>
                                        </p:tgtEl>
                                      </p:cBhvr>
                                    </p:cmd>
                                  </p:childTnLst>
                                </p:cTn>
                              </p:par>
                            </p:childTnLst>
                          </p:cTn>
                        </p:par>
                      </p:childTnLst>
                    </p:cTn>
                  </p:par>
                </p:childTnLst>
              </p:cTn>
              <p:nextCondLst>
                <p:cond evt="onClick" delay="0">
                  <p:tgtEl>
                    <p:spTgt spid="4"/>
                  </p:tgtEl>
                </p:cond>
              </p:nextCondLst>
            </p:seq>
            <p:audio>
              <p:cMediaNode vol="80000">
                <p:cTn id="26"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198BF45696F74F890E6D52C663E8AF" ma:contentTypeVersion="1" ma:contentTypeDescription="Create a new document." ma:contentTypeScope="" ma:versionID="e6211bf5b8883ea1ed2ddd6bd8286f8d">
  <xsd:schema xmlns:xsd="http://www.w3.org/2001/XMLSchema" xmlns:xs="http://www.w3.org/2001/XMLSchema" xmlns:p="http://schemas.microsoft.com/office/2006/metadata/properties" xmlns:ns2="c111592f-cc7e-4487-a174-9ea6445e247c" targetNamespace="http://schemas.microsoft.com/office/2006/metadata/properties" ma:root="true" ma:fieldsID="3e1d1247f49d05b0872ef99a8456c9b7" ns2:_="">
    <xsd:import namespace="c111592f-cc7e-4487-a174-9ea6445e247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1592f-cc7e-4487-a174-9ea6445e24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111592f-cc7e-4487-a174-9ea6445e247c">HQRAFPPYU6ZM-2-28534</_dlc_DocId>
    <_dlc_DocIdUrl xmlns="c111592f-cc7e-4487-a174-9ea6445e247c">
      <Url>https://portal.bishopstopford.com/sites/humanities/_layouts/DocIdRedir.aspx?ID=HQRAFPPYU6ZM-2-28534</Url>
      <Description>HQRAFPPYU6ZM-2-28534</Description>
    </_dlc_DocIdUrl>
  </documentManagement>
</p:properties>
</file>

<file path=customXml/itemProps1.xml><?xml version="1.0" encoding="utf-8"?>
<ds:datastoreItem xmlns:ds="http://schemas.openxmlformats.org/officeDocument/2006/customXml" ds:itemID="{67B4D5E9-473B-4CA9-8E77-C16DA1427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1592f-cc7e-4487-a174-9ea6445e24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761BB2-CD63-4E37-B79F-4649CADE7E9F}">
  <ds:schemaRefs>
    <ds:schemaRef ds:uri="http://schemas.microsoft.com/sharepoint/events"/>
  </ds:schemaRefs>
</ds:datastoreItem>
</file>

<file path=customXml/itemProps3.xml><?xml version="1.0" encoding="utf-8"?>
<ds:datastoreItem xmlns:ds="http://schemas.openxmlformats.org/officeDocument/2006/customXml" ds:itemID="{32D88C0C-AF82-4B62-986B-4490A8CF5367}">
  <ds:schemaRefs>
    <ds:schemaRef ds:uri="http://schemas.microsoft.com/sharepoint/v3/contenttype/forms"/>
  </ds:schemaRefs>
</ds:datastoreItem>
</file>

<file path=customXml/itemProps4.xml><?xml version="1.0" encoding="utf-8"?>
<ds:datastoreItem xmlns:ds="http://schemas.openxmlformats.org/officeDocument/2006/customXml" ds:itemID="{A01CDB24-BC8B-47D5-A4D8-7CCB8A030DCA}">
  <ds:schemaRefs>
    <ds:schemaRef ds:uri="http://schemas.microsoft.com/office/2006/metadata/properties"/>
    <ds:schemaRef ds:uri="http://schemas.microsoft.com/office/2006/documentManagement/types"/>
    <ds:schemaRef ds:uri="http://purl.org/dc/terms/"/>
    <ds:schemaRef ds:uri="http://purl.org/dc/elements/1.1/"/>
    <ds:schemaRef ds:uri="c111592f-cc7e-4487-a174-9ea6445e247c"/>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2134</TotalTime>
  <Words>411</Words>
  <Application>Microsoft Office PowerPoint</Application>
  <PresentationFormat>On-screen Show (4:3)</PresentationFormat>
  <Paragraphs>50</Paragraphs>
  <Slides>11</Slides>
  <Notes>2</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맑은 고딕</vt:lpstr>
      <vt:lpstr>Arial</vt:lpstr>
      <vt:lpstr>Batang</vt:lpstr>
      <vt:lpstr>Calibri</vt:lpstr>
      <vt:lpstr>Comic Sans MS</vt:lpstr>
      <vt:lpstr>Office Theme</vt:lpstr>
      <vt:lpstr>History A Level</vt:lpstr>
      <vt:lpstr>Why choose History at A-level?</vt:lpstr>
      <vt:lpstr>Structure of the course</vt:lpstr>
      <vt:lpstr>PowerPoint Presentation</vt:lpstr>
      <vt:lpstr>PowerPoint Presentation</vt:lpstr>
      <vt:lpstr>PowerPoint Presentation</vt:lpstr>
      <vt:lpstr>Unit 4 (20%): Coursework</vt:lpstr>
      <vt:lpstr>Methods of study</vt:lpstr>
      <vt:lpstr>Future career options</vt:lpstr>
      <vt:lpstr>Entry Requirements</vt:lpstr>
      <vt:lpstr>“Any fool can make history, but it takes a genius to write it."</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cgodfrey</dc:creator>
  <cp:lastModifiedBy>Green. Claire</cp:lastModifiedBy>
  <cp:revision>66</cp:revision>
  <cp:lastPrinted>2017-06-22T09:45:38Z</cp:lastPrinted>
  <dcterms:created xsi:type="dcterms:W3CDTF">2009-12-09T09:29:40Z</dcterms:created>
  <dcterms:modified xsi:type="dcterms:W3CDTF">2020-06-04T15:53:31Z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0x010100FF198BF45696F74F890E6D52C663E8AF</vt:lpwstr>
  </property>
  <property fmtid="{D5CDD505-2E9C-101B-9397-08002B2CF9AE}" pid="3" name="_dlc_DocIdItemGuid">
    <vt:lpwstr>d6526ddb-f376-4153-b12f-5b7d5c7f56ed</vt:lpwstr>
  </property>
</Properties>
</file>