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92" r:id="rId2"/>
    <p:sldId id="393" r:id="rId3"/>
    <p:sldId id="394" r:id="rId4"/>
    <p:sldId id="395" r:id="rId5"/>
    <p:sldId id="396" r:id="rId6"/>
    <p:sldId id="397" r:id="rId7"/>
    <p:sldId id="3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91E30-C38A-41C3-8E85-D7D9BC3C32A8}" v="1" dt="2022-09-06T20:15:59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Stock" userId="c5fd0e820cb9bfab" providerId="LiveId" clId="{D7791E30-C38A-41C3-8E85-D7D9BC3C32A8}"/>
    <pc:docChg chg="custSel delSld modSld">
      <pc:chgData name="Gina Stock" userId="c5fd0e820cb9bfab" providerId="LiveId" clId="{D7791E30-C38A-41C3-8E85-D7D9BC3C32A8}" dt="2022-09-14T08:06:23.992" v="911" actId="1076"/>
      <pc:docMkLst>
        <pc:docMk/>
      </pc:docMkLst>
      <pc:sldChg chg="modSp mod">
        <pc:chgData name="Gina Stock" userId="c5fd0e820cb9bfab" providerId="LiveId" clId="{D7791E30-C38A-41C3-8E85-D7D9BC3C32A8}" dt="2022-09-06T20:18:15.491" v="299" actId="404"/>
        <pc:sldMkLst>
          <pc:docMk/>
          <pc:sldMk cId="841895357" sldId="392"/>
        </pc:sldMkLst>
        <pc:spChg chg="mod">
          <ac:chgData name="Gina Stock" userId="c5fd0e820cb9bfab" providerId="LiveId" clId="{D7791E30-C38A-41C3-8E85-D7D9BC3C32A8}" dt="2022-09-06T20:18:15.491" v="299" actId="404"/>
          <ac:spMkLst>
            <pc:docMk/>
            <pc:sldMk cId="841895357" sldId="392"/>
            <ac:spMk id="9" creationId="{A6C4F736-09C4-4E20-9A5C-CB008A8C1E02}"/>
          </ac:spMkLst>
        </pc:spChg>
      </pc:sldChg>
      <pc:sldChg chg="modSp mod">
        <pc:chgData name="Gina Stock" userId="c5fd0e820cb9bfab" providerId="LiveId" clId="{D7791E30-C38A-41C3-8E85-D7D9BC3C32A8}" dt="2022-09-14T07:55:18.319" v="504" actId="20577"/>
        <pc:sldMkLst>
          <pc:docMk/>
          <pc:sldMk cId="1254516576" sldId="393"/>
        </pc:sldMkLst>
        <pc:spChg chg="mod">
          <ac:chgData name="Gina Stock" userId="c5fd0e820cb9bfab" providerId="LiveId" clId="{D7791E30-C38A-41C3-8E85-D7D9BC3C32A8}" dt="2022-09-14T07:55:18.319" v="504" actId="20577"/>
          <ac:spMkLst>
            <pc:docMk/>
            <pc:sldMk cId="1254516576" sldId="393"/>
            <ac:spMk id="6" creationId="{77ACADB4-C9B8-07F7-B688-CE53056B03E1}"/>
          </ac:spMkLst>
        </pc:spChg>
      </pc:sldChg>
      <pc:sldChg chg="modSp mod">
        <pc:chgData name="Gina Stock" userId="c5fd0e820cb9bfab" providerId="LiveId" clId="{D7791E30-C38A-41C3-8E85-D7D9BC3C32A8}" dt="2022-09-14T07:56:07.498" v="529" actId="20577"/>
        <pc:sldMkLst>
          <pc:docMk/>
          <pc:sldMk cId="1281230128" sldId="394"/>
        </pc:sldMkLst>
        <pc:spChg chg="mod">
          <ac:chgData name="Gina Stock" userId="c5fd0e820cb9bfab" providerId="LiveId" clId="{D7791E30-C38A-41C3-8E85-D7D9BC3C32A8}" dt="2022-09-14T07:56:07.498" v="529" actId="20577"/>
          <ac:spMkLst>
            <pc:docMk/>
            <pc:sldMk cId="1281230128" sldId="394"/>
            <ac:spMk id="3" creationId="{631E3F60-1535-873B-C583-4659E3D8CDF4}"/>
          </ac:spMkLst>
        </pc:spChg>
        <pc:spChg chg="mod">
          <ac:chgData name="Gina Stock" userId="c5fd0e820cb9bfab" providerId="LiveId" clId="{D7791E30-C38A-41C3-8E85-D7D9BC3C32A8}" dt="2022-09-06T20:19:25.311" v="456" actId="20577"/>
          <ac:spMkLst>
            <pc:docMk/>
            <pc:sldMk cId="1281230128" sldId="394"/>
            <ac:spMk id="4" creationId="{374D6892-6071-C0E2-4322-CDFA9BF4714B}"/>
          </ac:spMkLst>
        </pc:spChg>
      </pc:sldChg>
      <pc:sldChg chg="modSp mod">
        <pc:chgData name="Gina Stock" userId="c5fd0e820cb9bfab" providerId="LiveId" clId="{D7791E30-C38A-41C3-8E85-D7D9BC3C32A8}" dt="2022-09-14T08:06:03.683" v="906" actId="20577"/>
        <pc:sldMkLst>
          <pc:docMk/>
          <pc:sldMk cId="1049774988" sldId="395"/>
        </pc:sldMkLst>
        <pc:spChg chg="mod">
          <ac:chgData name="Gina Stock" userId="c5fd0e820cb9bfab" providerId="LiveId" clId="{D7791E30-C38A-41C3-8E85-D7D9BC3C32A8}" dt="2022-09-14T08:06:03.683" v="906" actId="20577"/>
          <ac:spMkLst>
            <pc:docMk/>
            <pc:sldMk cId="1049774988" sldId="395"/>
            <ac:spMk id="4" creationId="{7A62DA02-FC47-C142-B7D2-49D83506FAD9}"/>
          </ac:spMkLst>
        </pc:spChg>
      </pc:sldChg>
      <pc:sldChg chg="modSp mod">
        <pc:chgData name="Gina Stock" userId="c5fd0e820cb9bfab" providerId="LiveId" clId="{D7791E30-C38A-41C3-8E85-D7D9BC3C32A8}" dt="2022-09-14T07:59:47.141" v="881" actId="20577"/>
        <pc:sldMkLst>
          <pc:docMk/>
          <pc:sldMk cId="317291621" sldId="396"/>
        </pc:sldMkLst>
        <pc:spChg chg="mod">
          <ac:chgData name="Gina Stock" userId="c5fd0e820cb9bfab" providerId="LiveId" clId="{D7791E30-C38A-41C3-8E85-D7D9BC3C32A8}" dt="2022-09-14T07:59:43.089" v="873" actId="20577"/>
          <ac:spMkLst>
            <pc:docMk/>
            <pc:sldMk cId="317291621" sldId="396"/>
            <ac:spMk id="4" creationId="{68555078-86FE-FDEE-6DC5-0F9D75CE6E6A}"/>
          </ac:spMkLst>
        </pc:spChg>
        <pc:spChg chg="mod">
          <ac:chgData name="Gina Stock" userId="c5fd0e820cb9bfab" providerId="LiveId" clId="{D7791E30-C38A-41C3-8E85-D7D9BC3C32A8}" dt="2022-09-14T07:59:47.141" v="881" actId="20577"/>
          <ac:spMkLst>
            <pc:docMk/>
            <pc:sldMk cId="317291621" sldId="396"/>
            <ac:spMk id="6" creationId="{62BAD500-6A5D-FAEE-A031-D8F822885CD8}"/>
          </ac:spMkLst>
        </pc:spChg>
      </pc:sldChg>
      <pc:sldChg chg="addSp modSp mod">
        <pc:chgData name="Gina Stock" userId="c5fd0e820cb9bfab" providerId="LiveId" clId="{D7791E30-C38A-41C3-8E85-D7D9BC3C32A8}" dt="2022-09-06T20:17:12.843" v="194" actId="20577"/>
        <pc:sldMkLst>
          <pc:docMk/>
          <pc:sldMk cId="1204467894" sldId="397"/>
        </pc:sldMkLst>
        <pc:spChg chg="mod">
          <ac:chgData name="Gina Stock" userId="c5fd0e820cb9bfab" providerId="LiveId" clId="{D7791E30-C38A-41C3-8E85-D7D9BC3C32A8}" dt="2022-09-06T20:17:12.843" v="194" actId="20577"/>
          <ac:spMkLst>
            <pc:docMk/>
            <pc:sldMk cId="1204467894" sldId="397"/>
            <ac:spMk id="3" creationId="{D5BEF7EF-84A6-BE32-8866-D9848548FFD8}"/>
          </ac:spMkLst>
        </pc:spChg>
        <pc:spChg chg="add mod">
          <ac:chgData name="Gina Stock" userId="c5fd0e820cb9bfab" providerId="LiveId" clId="{D7791E30-C38A-41C3-8E85-D7D9BC3C32A8}" dt="2022-09-06T20:16:25.852" v="87" actId="1076"/>
          <ac:spMkLst>
            <pc:docMk/>
            <pc:sldMk cId="1204467894" sldId="397"/>
            <ac:spMk id="4" creationId="{C1263378-5923-3BB8-15ED-E9F93F614B1D}"/>
          </ac:spMkLst>
        </pc:spChg>
      </pc:sldChg>
      <pc:sldChg chg="delSp del mod">
        <pc:chgData name="Gina Stock" userId="c5fd0e820cb9bfab" providerId="LiveId" clId="{D7791E30-C38A-41C3-8E85-D7D9BC3C32A8}" dt="2022-09-14T07:56:59.155" v="531" actId="47"/>
        <pc:sldMkLst>
          <pc:docMk/>
          <pc:sldMk cId="3835364808" sldId="398"/>
        </pc:sldMkLst>
        <pc:picChg chg="del">
          <ac:chgData name="Gina Stock" userId="c5fd0e820cb9bfab" providerId="LiveId" clId="{D7791E30-C38A-41C3-8E85-D7D9BC3C32A8}" dt="2022-09-14T07:56:56.688" v="530" actId="478"/>
          <ac:picMkLst>
            <pc:docMk/>
            <pc:sldMk cId="3835364808" sldId="398"/>
            <ac:picMk id="2" creationId="{87110ABC-68A3-22C1-EB0A-584E66F85FDE}"/>
          </ac:picMkLst>
        </pc:picChg>
      </pc:sldChg>
      <pc:sldChg chg="modSp mod">
        <pc:chgData name="Gina Stock" userId="c5fd0e820cb9bfab" providerId="LiveId" clId="{D7791E30-C38A-41C3-8E85-D7D9BC3C32A8}" dt="2022-09-14T08:06:23.992" v="911" actId="1076"/>
        <pc:sldMkLst>
          <pc:docMk/>
          <pc:sldMk cId="399517567" sldId="399"/>
        </pc:sldMkLst>
        <pc:picChg chg="mod">
          <ac:chgData name="Gina Stock" userId="c5fd0e820cb9bfab" providerId="LiveId" clId="{D7791E30-C38A-41C3-8E85-D7D9BC3C32A8}" dt="2022-09-14T08:06:17.997" v="908" actId="1076"/>
          <ac:picMkLst>
            <pc:docMk/>
            <pc:sldMk cId="399517567" sldId="399"/>
            <ac:picMk id="4" creationId="{7E03B015-A419-B97E-D761-A15BD78E1177}"/>
          </ac:picMkLst>
        </pc:picChg>
        <pc:picChg chg="mod">
          <ac:chgData name="Gina Stock" userId="c5fd0e820cb9bfab" providerId="LiveId" clId="{D7791E30-C38A-41C3-8E85-D7D9BC3C32A8}" dt="2022-09-14T08:06:19.615" v="909" actId="1076"/>
          <ac:picMkLst>
            <pc:docMk/>
            <pc:sldMk cId="399517567" sldId="399"/>
            <ac:picMk id="5" creationId="{DB09B8D8-541E-688F-3EAF-86C75BA636A6}"/>
          </ac:picMkLst>
        </pc:picChg>
        <pc:picChg chg="mod">
          <ac:chgData name="Gina Stock" userId="c5fd0e820cb9bfab" providerId="LiveId" clId="{D7791E30-C38A-41C3-8E85-D7D9BC3C32A8}" dt="2022-09-14T08:06:21.480" v="910" actId="1076"/>
          <ac:picMkLst>
            <pc:docMk/>
            <pc:sldMk cId="399517567" sldId="399"/>
            <ac:picMk id="6" creationId="{1F8494AE-86F1-235D-411B-7E8DFA060AFC}"/>
          </ac:picMkLst>
        </pc:picChg>
        <pc:picChg chg="mod">
          <ac:chgData name="Gina Stock" userId="c5fd0e820cb9bfab" providerId="LiveId" clId="{D7791E30-C38A-41C3-8E85-D7D9BC3C32A8}" dt="2022-09-14T08:06:23.992" v="911" actId="1076"/>
          <ac:picMkLst>
            <pc:docMk/>
            <pc:sldMk cId="399517567" sldId="399"/>
            <ac:picMk id="7" creationId="{3DE86E7B-59AF-EBED-2285-54145B3238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48AC-A94E-4921-939A-6109CD08B90D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F2F5-E986-4AA6-8352-24F8D47AD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Welcome to the application support webinar hosted by Downing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3C36-F9F3-45E6-AEDE-5035D6277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3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18FDF19-1BA8-41EB-B4D2-FA61B3C7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0" y="1260000"/>
            <a:ext cx="6189474" cy="20446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D4321C-75B3-4E9C-AD75-52EE775E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r="10419" b="13073"/>
          <a:stretch/>
        </p:blipFill>
        <p:spPr>
          <a:xfrm>
            <a:off x="0" y="0"/>
            <a:ext cx="393031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9931B1-3D01-494B-B5F9-6F733C7B51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84" y="436039"/>
            <a:ext cx="3133350" cy="2916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62942-E39B-49BC-BFF1-8AEEB04D6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000" y="4905709"/>
            <a:ext cx="3060198" cy="10789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B260DE-DC5E-4098-8642-990B1F1148DD}"/>
              </a:ext>
            </a:extLst>
          </p:cNvPr>
          <p:cNvSpPr/>
          <p:nvPr userDrawn="1"/>
        </p:nvSpPr>
        <p:spPr>
          <a:xfrm>
            <a:off x="11647967" y="6182833"/>
            <a:ext cx="544033" cy="627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E1A3-54B1-484F-BDB1-746CCAAC4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0313" y="3352800"/>
            <a:ext cx="6189161" cy="1219200"/>
          </a:xfrm>
          <a:prstGeom prst="rect">
            <a:avLst/>
          </a:prstGeom>
        </p:spPr>
        <p:txBody>
          <a:bodyPr/>
          <a:lstStyle/>
          <a:p>
            <a:r>
              <a:rPr lang="en-US" sz="3500" b="0" i="0" cap="none" baseline="0" dirty="0"/>
              <a:t>Sub title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13021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549B15E5-3661-42BD-9CD2-EB7E8605F4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0610B-BE48-4A35-9D7B-6A2FBF439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99" y="5930456"/>
            <a:ext cx="3816104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B9000B-25D0-4459-811C-72B994453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00" y="726600"/>
            <a:ext cx="10555600" cy="16737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EC7FCE-326A-46A6-9532-1E9D9DF4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549B15E5-3661-42BD-9CD2-EB7E8605F4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33A9D-4D94-4BA7-B05D-5778CD96A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99" y="5930456"/>
            <a:ext cx="3816104" cy="719329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4C9A81E-69C6-4741-855D-CC2CF7CFD174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23913" y="2400300"/>
            <a:ext cx="10555287" cy="29797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/>
              <a:t>Click to edit table</a:t>
            </a:r>
          </a:p>
        </p:txBody>
      </p:sp>
    </p:spTree>
    <p:extLst>
      <p:ext uri="{BB962C8B-B14F-4D97-AF65-F5344CB8AC3E}">
        <p14:creationId xmlns:p14="http://schemas.microsoft.com/office/powerpoint/2010/main" val="27627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0930B-464F-4922-A801-749182301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99" y="5930456"/>
            <a:ext cx="3816104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C8A21B-3C20-43D6-ADD4-82088E1A7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36" y="1260000"/>
            <a:ext cx="6189474" cy="20446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End Comment HERE IN UPPER 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4203D-6DB7-46B2-B8C7-3D8ED8FED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r="4850" b="8794"/>
          <a:stretch/>
        </p:blipFill>
        <p:spPr>
          <a:xfrm>
            <a:off x="8261684" y="0"/>
            <a:ext cx="393031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73B57-20DD-4AA0-AF76-3978902212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168" y="436039"/>
            <a:ext cx="3133350" cy="2916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5983D-6226-4D1C-9A86-17426D356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575" y="4905709"/>
            <a:ext cx="3060198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8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B1D819-DF21-4CA5-B3B3-455A8E74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607" y="5873711"/>
            <a:ext cx="3816428" cy="72548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>
                <a:blipFill>
                  <a:blip r:embed="rId8"/>
                  <a:stretch>
                    <a:fillRect/>
                  </a:stretch>
                </a:blip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B047250-3F89-4338-847D-B98279259EE0}"/>
              </a:ext>
            </a:extLst>
          </p:cNvPr>
          <p:cNvSpPr txBox="1">
            <a:spLocks/>
          </p:cNvSpPr>
          <p:nvPr userDrawn="1"/>
        </p:nvSpPr>
        <p:spPr>
          <a:xfrm>
            <a:off x="11652000" y="6318000"/>
            <a:ext cx="54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9B15E5-3661-42BD-9CD2-EB7E8605F4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5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8FA5CC-C487-4112-B262-563414C9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3" y="2000200"/>
            <a:ext cx="6189474" cy="2044674"/>
          </a:xfrm>
        </p:spPr>
        <p:txBody>
          <a:bodyPr/>
          <a:lstStyle/>
          <a:p>
            <a:r>
              <a:rPr lang="en-GB" dirty="0"/>
              <a:t>APPLYING TO CAMBRIDGE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C4F736-09C4-4E20-9A5C-CB008A8C1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313" y="3517750"/>
            <a:ext cx="6596516" cy="1054249"/>
          </a:xfrm>
        </p:spPr>
        <p:txBody>
          <a:bodyPr/>
          <a:lstStyle/>
          <a:p>
            <a:r>
              <a:rPr lang="en-GB" dirty="0"/>
              <a:t>Gina Stock</a:t>
            </a:r>
          </a:p>
          <a:p>
            <a:r>
              <a:rPr lang="en-GB" sz="2400" dirty="0"/>
              <a:t>Bishop alumni, going in to second year History</a:t>
            </a:r>
          </a:p>
        </p:txBody>
      </p:sp>
    </p:spTree>
    <p:extLst>
      <p:ext uri="{BB962C8B-B14F-4D97-AF65-F5344CB8AC3E}">
        <p14:creationId xmlns:p14="http://schemas.microsoft.com/office/powerpoint/2010/main" val="84189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102E11-EB9A-F04A-F349-9F7A45368375}"/>
              </a:ext>
            </a:extLst>
          </p:cNvPr>
          <p:cNvSpPr txBox="1"/>
          <p:nvPr/>
        </p:nvSpPr>
        <p:spPr>
          <a:xfrm>
            <a:off x="590550" y="379452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APPLICATION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CADB4-C9B8-07F7-B688-CE53056B03E1}"/>
              </a:ext>
            </a:extLst>
          </p:cNvPr>
          <p:cNvSpPr txBox="1"/>
          <p:nvPr/>
        </p:nvSpPr>
        <p:spPr>
          <a:xfrm>
            <a:off x="476250" y="933450"/>
            <a:ext cx="50006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Choose course and college</a:t>
            </a:r>
          </a:p>
          <a:p>
            <a:pPr marL="285750" indent="-285750">
              <a:buFontTx/>
              <a:buChar char="-"/>
            </a:pPr>
            <a:r>
              <a:rPr lang="en-GB" dirty="0"/>
              <a:t>Check ADMISSIONS ASSESMENT deadlines – all colleges have different requirements and some require you to sign up to do an admissions test so </a:t>
            </a:r>
            <a:r>
              <a:rPr lang="en-GB" i="1" dirty="0"/>
              <a:t>check this out </a:t>
            </a:r>
          </a:p>
          <a:p>
            <a:pPr marL="285750" indent="-285750">
              <a:buFontTx/>
              <a:buChar char="-"/>
            </a:pPr>
            <a:r>
              <a:rPr lang="en-GB" dirty="0"/>
              <a:t>Apply – 15</a:t>
            </a:r>
            <a:r>
              <a:rPr lang="en-GB" baseline="30000" dirty="0"/>
              <a:t>th</a:t>
            </a:r>
            <a:r>
              <a:rPr lang="en-GB" dirty="0"/>
              <a:t> October when UCAS is due, but you will have an internal deadline sooner. This includes personal statements, predicted grades, personal information and super-curricular courses e.g. I participated in a Sutton Trust history day and one at John’s College Oxford which I was able to put on the UCAS form itself. Can also put music grades/ D of E on UCAS form, instead of wasting personal statement words. </a:t>
            </a:r>
          </a:p>
          <a:p>
            <a:pPr marL="285750" indent="-285750">
              <a:buFontTx/>
              <a:buChar char="-"/>
            </a:pPr>
            <a:r>
              <a:rPr lang="en-GB" dirty="0"/>
              <a:t>Cambridge only – SAQ form. Will ask specific questions about why you want to do the course and other circumstances during your A levels.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C704E-6DFD-2999-5886-457025516986}"/>
              </a:ext>
            </a:extLst>
          </p:cNvPr>
          <p:cNvSpPr txBox="1"/>
          <p:nvPr/>
        </p:nvSpPr>
        <p:spPr>
          <a:xfrm>
            <a:off x="6172200" y="616982"/>
            <a:ext cx="4933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Wait to hear about interview. Around 75% of Cambridge Applicants and 25% of Oxford applicants get offered an interview.</a:t>
            </a:r>
          </a:p>
          <a:p>
            <a:pPr marL="285750" indent="-285750">
              <a:buFontTx/>
              <a:buChar char="-"/>
            </a:pPr>
            <a:r>
              <a:rPr lang="en-GB" dirty="0"/>
              <a:t>Do interview in early December – online most likely. </a:t>
            </a:r>
          </a:p>
          <a:p>
            <a:pPr marL="285750" indent="-285750">
              <a:buFontTx/>
              <a:buChar char="-"/>
            </a:pPr>
            <a:r>
              <a:rPr lang="en-GB" dirty="0"/>
              <a:t>Hear back in mid January – can be put in Winter Pool. (What is Winter Pool?)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A9334-BEC8-5055-F294-F132F6E72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3362325"/>
            <a:ext cx="1933574" cy="19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89949E-2385-09EE-B846-D67073FAA544}"/>
              </a:ext>
            </a:extLst>
          </p:cNvPr>
          <p:cNvSpPr txBox="1"/>
          <p:nvPr/>
        </p:nvSpPr>
        <p:spPr>
          <a:xfrm>
            <a:off x="485775" y="276225"/>
            <a:ext cx="561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 STATEMENT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E3F60-1535-873B-C583-4659E3D8CDF4}"/>
              </a:ext>
            </a:extLst>
          </p:cNvPr>
          <p:cNvSpPr txBox="1"/>
          <p:nvPr/>
        </p:nvSpPr>
        <p:spPr>
          <a:xfrm>
            <a:off x="1714500" y="737890"/>
            <a:ext cx="358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Include super-curricular activities you have done which prove your interest goes beyond the classroom. </a:t>
            </a:r>
          </a:p>
          <a:p>
            <a:pPr marL="285750" indent="-285750">
              <a:buFontTx/>
              <a:buChar char="-"/>
            </a:pPr>
            <a:r>
              <a:rPr lang="en-GB" dirty="0"/>
              <a:t>Have a thread linking your activities together. E.g. this book inspired me to take this course, which got me thinking about this so I went and watched this lecture.</a:t>
            </a:r>
          </a:p>
          <a:p>
            <a:pPr marL="285750" indent="-285750">
              <a:buFontTx/>
              <a:buChar char="-"/>
            </a:pPr>
            <a:r>
              <a:rPr lang="en-GB" dirty="0"/>
              <a:t>Don’t start with something cliché (easier said than done). </a:t>
            </a:r>
          </a:p>
          <a:p>
            <a:pPr marL="285750" indent="-285750">
              <a:buFontTx/>
              <a:buChar char="-"/>
            </a:pPr>
            <a:r>
              <a:rPr lang="en-GB" dirty="0"/>
              <a:t>Make it readable. </a:t>
            </a:r>
          </a:p>
          <a:p>
            <a:pPr marL="285750" indent="-285750">
              <a:buFontTx/>
              <a:buChar char="-"/>
            </a:pPr>
            <a:r>
              <a:rPr lang="en-GB" dirty="0"/>
              <a:t>Include extra curriculars (yet Oxbridge discourages it) as you are applying to 4 other unis. Link the extracurricular to a valuable skill for your course – e.g. leadership skills. I linked dance to the history of dance then history!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D6892-6071-C0E2-4322-CDFA9BF4714B}"/>
              </a:ext>
            </a:extLst>
          </p:cNvPr>
          <p:cNvSpPr txBox="1"/>
          <p:nvPr/>
        </p:nvSpPr>
        <p:spPr>
          <a:xfrm>
            <a:off x="6238875" y="737890"/>
            <a:ext cx="487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</a:t>
            </a:r>
            <a:r>
              <a:rPr lang="en-GB" dirty="0" err="1"/>
              <a:t>supercurriculars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Lectures (Ted talks, other university lectures)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courses (See </a:t>
            </a:r>
            <a:r>
              <a:rPr lang="en-GB" dirty="0" err="1"/>
              <a:t>FutureLearn</a:t>
            </a:r>
            <a:r>
              <a:rPr lang="en-GB" dirty="0"/>
              <a:t> for free courses ran by universities with masses of lectures and resources)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 days relating to your 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Sutton Trust Courses (specifically aimed at state school students and has a fabulous alumni network)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Books and Articles (Bishop should still have a </a:t>
            </a:r>
            <a:r>
              <a:rPr lang="en-GB" dirty="0" err="1"/>
              <a:t>Jstor</a:t>
            </a:r>
            <a:r>
              <a:rPr lang="en-GB" dirty="0"/>
              <a:t> login)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 experience / volunteering (particularly for medicine)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Writing articles and submitting them to journals or essay competitions (Bishop Magazine!)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Bishop, being head of your relevant society and being on the leadership team/ a reading partner helps!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23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B3393-48F5-1AE7-D0A3-1832532E5852}"/>
              </a:ext>
            </a:extLst>
          </p:cNvPr>
          <p:cNvSpPr txBox="1"/>
          <p:nvPr/>
        </p:nvSpPr>
        <p:spPr>
          <a:xfrm>
            <a:off x="266700" y="266700"/>
            <a:ext cx="600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INTERVIEW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2DD53-87D7-94A1-CD58-5ADEDA601243}"/>
              </a:ext>
            </a:extLst>
          </p:cNvPr>
          <p:cNvSpPr txBox="1"/>
          <p:nvPr/>
        </p:nvSpPr>
        <p:spPr>
          <a:xfrm>
            <a:off x="409575" y="1019175"/>
            <a:ext cx="5191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Wear something you are comfortable in, but most importantly are confident in. They are not the same thing!</a:t>
            </a:r>
          </a:p>
          <a:p>
            <a:pPr marL="285750" indent="-285750">
              <a:buFontTx/>
              <a:buChar char="-"/>
            </a:pPr>
            <a:r>
              <a:rPr lang="en-GB" dirty="0"/>
              <a:t>Read as much as you can around your subject the week before. E.g. academic journals. Vast range of knowledge to pull from short term memory. </a:t>
            </a:r>
          </a:p>
          <a:p>
            <a:pPr marL="285750" indent="-285750">
              <a:buFontTx/>
              <a:buChar char="-"/>
            </a:pPr>
            <a:r>
              <a:rPr lang="en-GB" dirty="0"/>
              <a:t>Make sure you have an answer to the question ‘What have you read since you submitted your application.’ </a:t>
            </a:r>
          </a:p>
          <a:p>
            <a:pPr marL="285750" indent="-285750">
              <a:buFontTx/>
              <a:buChar char="-"/>
            </a:pPr>
            <a:r>
              <a:rPr lang="en-GB" dirty="0"/>
              <a:t>If you have submitted essays or you wrote an admissions test, make sure you are ready to talk about it, and </a:t>
            </a:r>
            <a:r>
              <a:rPr lang="en-GB" i="1" dirty="0"/>
              <a:t>are ready to admit your mistakes in it. </a:t>
            </a:r>
            <a:r>
              <a:rPr lang="en-GB" dirty="0"/>
              <a:t>Don’t be afraid to notice a contradiction or flaw in your argument at any point. </a:t>
            </a:r>
          </a:p>
          <a:p>
            <a:pPr marL="285750" indent="-285750">
              <a:buFontTx/>
              <a:buChar char="-"/>
            </a:pPr>
            <a:r>
              <a:rPr lang="en-GB" dirty="0"/>
              <a:t>Know your course. When they ask what interests you in first year specifically you need an answer.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2DA02-FC47-C142-B7D2-49D83506FAD9}"/>
              </a:ext>
            </a:extLst>
          </p:cNvPr>
          <p:cNvSpPr txBox="1"/>
          <p:nvPr/>
        </p:nvSpPr>
        <p:spPr>
          <a:xfrm>
            <a:off x="6264275" y="1019175"/>
            <a:ext cx="51911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Practice pre-reading. Be ready for absolutely masses and do not get freaked out about it – they were not expecting me to digest every detail of the 23 pages they gave me!</a:t>
            </a:r>
          </a:p>
          <a:p>
            <a:pPr marL="285750" indent="-285750">
              <a:buFontTx/>
              <a:buChar char="-"/>
            </a:pPr>
            <a:r>
              <a:rPr lang="en-GB" dirty="0"/>
              <a:t>Take time to think. If you’re not sure, </a:t>
            </a:r>
            <a:r>
              <a:rPr lang="en-GB" i="1" dirty="0"/>
              <a:t>narrate your thinking process. </a:t>
            </a:r>
            <a:r>
              <a:rPr lang="en-GB" dirty="0"/>
              <a:t>‘I’m not sure, but this is where my thoughts are initially leading me to…’</a:t>
            </a:r>
          </a:p>
          <a:p>
            <a:pPr marL="285750" indent="-285750">
              <a:buFontTx/>
              <a:buChar char="-"/>
            </a:pPr>
            <a:r>
              <a:rPr lang="en-GB" dirty="0"/>
              <a:t>Don’t google or read your interviewers academic papers. Commenting on this is seen as a little too keen. </a:t>
            </a:r>
          </a:p>
          <a:p>
            <a:pPr marL="285750" indent="-285750">
              <a:buFontTx/>
              <a:buChar char="-"/>
            </a:pPr>
            <a:r>
              <a:rPr lang="en-GB" dirty="0"/>
              <a:t>Don’t sit on the fence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At interview/ pre interview assessments: </a:t>
            </a:r>
          </a:p>
          <a:p>
            <a:pPr marL="285750" indent="-285750">
              <a:buFontTx/>
              <a:buChar char="-"/>
            </a:pPr>
            <a:r>
              <a:rPr lang="en-GB" dirty="0"/>
              <a:t>Natural sciences/ engineering – stay familiar with A level content, determined which students understood the content rather than crammed into short term memory.</a:t>
            </a:r>
          </a:p>
          <a:p>
            <a:pPr marL="285750" indent="-285750">
              <a:buFontTx/>
              <a:buChar char="-"/>
            </a:pPr>
            <a:r>
              <a:rPr lang="en-GB" dirty="0"/>
              <a:t>Sample papers are online, often on university websites. </a:t>
            </a:r>
          </a:p>
        </p:txBody>
      </p:sp>
    </p:spTree>
    <p:extLst>
      <p:ext uri="{BB962C8B-B14F-4D97-AF65-F5344CB8AC3E}">
        <p14:creationId xmlns:p14="http://schemas.microsoft.com/office/powerpoint/2010/main" val="104977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4B34C-6D64-4AB9-2566-F3CE3DF3A1FB}"/>
              </a:ext>
            </a:extLst>
          </p:cNvPr>
          <p:cNvSpPr txBox="1"/>
          <p:nvPr/>
        </p:nvSpPr>
        <p:spPr>
          <a:xfrm>
            <a:off x="428625" y="400050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CAMBRIDGE OR OXFORD?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55078-86FE-FDEE-6DC5-0F9D75CE6E6A}"/>
              </a:ext>
            </a:extLst>
          </p:cNvPr>
          <p:cNvSpPr txBox="1"/>
          <p:nvPr/>
        </p:nvSpPr>
        <p:spPr>
          <a:xfrm>
            <a:off x="523875" y="1019175"/>
            <a:ext cx="400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Depends on your course. </a:t>
            </a:r>
          </a:p>
          <a:p>
            <a:pPr marL="285750" indent="-285750">
              <a:buFontTx/>
              <a:buChar char="-"/>
            </a:pPr>
            <a:r>
              <a:rPr lang="en-GB" dirty="0"/>
              <a:t>PPE only available at Oxford, HSPS only at Cambridge. </a:t>
            </a:r>
          </a:p>
          <a:p>
            <a:pPr marL="285750" indent="-285750">
              <a:buFontTx/>
              <a:buChar char="-"/>
            </a:pPr>
            <a:r>
              <a:rPr lang="en-GB" dirty="0"/>
              <a:t>Different combinations of degrees. E.g. Cambridge does not offer English and History, Oxford does. </a:t>
            </a:r>
          </a:p>
          <a:p>
            <a:pPr marL="285750" indent="-285750">
              <a:buFontTx/>
              <a:buChar char="-"/>
            </a:pPr>
            <a:r>
              <a:rPr lang="en-GB" dirty="0"/>
              <a:t>STEM/Humanities is a myth.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CD138-5A65-6D8C-E8FA-1E5309AFE2B2}"/>
              </a:ext>
            </a:extLst>
          </p:cNvPr>
          <p:cNvSpPr txBox="1"/>
          <p:nvPr/>
        </p:nvSpPr>
        <p:spPr>
          <a:xfrm>
            <a:off x="6096000" y="400050"/>
            <a:ext cx="489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 I PICK A COLLEGE?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AD500-6A5D-FAEE-A031-D8F822885CD8}"/>
              </a:ext>
            </a:extLst>
          </p:cNvPr>
          <p:cNvSpPr txBox="1"/>
          <p:nvPr/>
        </p:nvSpPr>
        <p:spPr>
          <a:xfrm>
            <a:off x="6096000" y="1123950"/>
            <a:ext cx="46291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Location. Central colleges often have accommodation way out of town that you might be put in. </a:t>
            </a:r>
          </a:p>
          <a:p>
            <a:pPr marL="285750" indent="-285750">
              <a:buFontTx/>
              <a:buChar char="-"/>
            </a:pPr>
            <a:r>
              <a:rPr lang="en-GB" dirty="0"/>
              <a:t>Size – some are big, some are small. </a:t>
            </a:r>
          </a:p>
          <a:p>
            <a:pPr marL="285750" indent="-285750">
              <a:buFontTx/>
              <a:buChar char="-"/>
            </a:pPr>
            <a:r>
              <a:rPr lang="en-GB" dirty="0"/>
              <a:t>Your course – some don’t offer some courses!</a:t>
            </a:r>
          </a:p>
          <a:p>
            <a:pPr marL="285750" indent="-285750">
              <a:buFontTx/>
              <a:buChar char="-"/>
            </a:pPr>
            <a:r>
              <a:rPr lang="en-GB" dirty="0"/>
              <a:t>Architecture – some are classic, old style, whereas some are more modern. </a:t>
            </a:r>
          </a:p>
          <a:p>
            <a:pPr marL="285750" indent="-285750">
              <a:buFontTx/>
              <a:buChar char="-"/>
            </a:pPr>
            <a:r>
              <a:rPr lang="en-GB" dirty="0"/>
              <a:t>Facilities – gyms, theatres, pools, chapels, bars. </a:t>
            </a:r>
          </a:p>
          <a:p>
            <a:pPr marL="285750" indent="-285750">
              <a:buFontTx/>
              <a:buChar char="-"/>
            </a:pPr>
            <a:r>
              <a:rPr lang="en-GB" dirty="0"/>
              <a:t>Kitchens! – many, many Oxbridge colleges do not have ovens or freezers as they expect most students to eat in halls most days. </a:t>
            </a:r>
          </a:p>
          <a:p>
            <a:pPr marL="285750" indent="-285750">
              <a:buFontTx/>
              <a:buChar char="-"/>
            </a:pPr>
            <a:r>
              <a:rPr lang="en-GB" dirty="0"/>
              <a:t>Accommodation – </a:t>
            </a:r>
            <a:r>
              <a:rPr lang="en-GB" dirty="0" err="1"/>
              <a:t>en</a:t>
            </a:r>
            <a:r>
              <a:rPr lang="en-GB" dirty="0"/>
              <a:t> suites, double beds. </a:t>
            </a:r>
          </a:p>
          <a:p>
            <a:pPr marL="285750" indent="-285750">
              <a:buFontTx/>
              <a:buChar char="-"/>
            </a:pPr>
            <a:r>
              <a:rPr lang="en-GB" dirty="0"/>
              <a:t>Gowns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9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4E525-1324-17E9-DFE0-2ADF8C9AD69D}"/>
              </a:ext>
            </a:extLst>
          </p:cNvPr>
          <p:cNvSpPr txBox="1"/>
          <p:nvPr/>
        </p:nvSpPr>
        <p:spPr>
          <a:xfrm>
            <a:off x="476250" y="47625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 I NEED TO APPLY?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EF7EF-84A6-BE32-8866-D9848548FFD8}"/>
              </a:ext>
            </a:extLst>
          </p:cNvPr>
          <p:cNvSpPr txBox="1"/>
          <p:nvPr/>
        </p:nvSpPr>
        <p:spPr>
          <a:xfrm>
            <a:off x="476250" y="1143000"/>
            <a:ext cx="7343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A passion for your subject</a:t>
            </a:r>
          </a:p>
          <a:p>
            <a:pPr marL="285750" indent="-285750">
              <a:buFontTx/>
              <a:buChar char="-"/>
            </a:pPr>
            <a:r>
              <a:rPr lang="en-GB" dirty="0"/>
              <a:t>Good predicted grades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Confidence to succeed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r>
              <a:rPr lang="en-GB" dirty="0"/>
              <a:t>To-do list:</a:t>
            </a:r>
          </a:p>
          <a:p>
            <a:pPr marL="285750" indent="-285750">
              <a:buFontTx/>
              <a:buChar char="-"/>
            </a:pPr>
            <a:r>
              <a:rPr lang="en-GB" dirty="0"/>
              <a:t>Personal statement</a:t>
            </a:r>
          </a:p>
          <a:p>
            <a:pPr marL="285750" indent="-285750">
              <a:buFontTx/>
              <a:buChar char="-"/>
            </a:pPr>
            <a:r>
              <a:rPr lang="en-GB" dirty="0"/>
              <a:t>SAQ (received immediately after submitting your UCAS)</a:t>
            </a:r>
          </a:p>
          <a:p>
            <a:pPr marL="285750" indent="-285750">
              <a:buFontTx/>
              <a:buChar char="-"/>
            </a:pPr>
            <a:r>
              <a:rPr lang="en-GB" dirty="0"/>
              <a:t>Interview Prep </a:t>
            </a:r>
          </a:p>
          <a:p>
            <a:pPr marL="285750" indent="-285750">
              <a:buFontTx/>
              <a:buChar char="-"/>
            </a:pPr>
            <a:r>
              <a:rPr lang="en-GB" dirty="0"/>
              <a:t>Admissions test &amp; signing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63378-5923-3BB8-15ED-E9F93F614B1D}"/>
              </a:ext>
            </a:extLst>
          </p:cNvPr>
          <p:cNvSpPr txBox="1"/>
          <p:nvPr/>
        </p:nvSpPr>
        <p:spPr>
          <a:xfrm>
            <a:off x="3571875" y="1152525"/>
            <a:ext cx="296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And that is all! Have confidence that you have what it takes.</a:t>
            </a:r>
          </a:p>
        </p:txBody>
      </p:sp>
    </p:spTree>
    <p:extLst>
      <p:ext uri="{BB962C8B-B14F-4D97-AF65-F5344CB8AC3E}">
        <p14:creationId xmlns:p14="http://schemas.microsoft.com/office/powerpoint/2010/main" val="120446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4169C-A5AA-8A1F-8395-FD8F0EAFE83B}"/>
              </a:ext>
            </a:extLst>
          </p:cNvPr>
          <p:cNvSpPr txBox="1"/>
          <p:nvPr/>
        </p:nvSpPr>
        <p:spPr>
          <a:xfrm>
            <a:off x="314325" y="323850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15DBF-EA0E-EBB2-FAA8-6F1CB8A03F77}"/>
              </a:ext>
            </a:extLst>
          </p:cNvPr>
          <p:cNvSpPr txBox="1"/>
          <p:nvPr/>
        </p:nvSpPr>
        <p:spPr>
          <a:xfrm>
            <a:off x="495300" y="1009650"/>
            <a:ext cx="4057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Ask me about:</a:t>
            </a:r>
          </a:p>
          <a:p>
            <a:pPr marL="285750" indent="-285750">
              <a:buFontTx/>
              <a:buChar char="-"/>
            </a:pPr>
            <a:r>
              <a:rPr lang="en-GB" dirty="0"/>
              <a:t>Specific Cambridge Colleges</a:t>
            </a:r>
          </a:p>
          <a:p>
            <a:pPr marL="285750" indent="-285750">
              <a:buFontTx/>
              <a:buChar char="-"/>
            </a:pPr>
            <a:r>
              <a:rPr lang="en-GB" dirty="0"/>
              <a:t>My degree / my college</a:t>
            </a:r>
          </a:p>
          <a:p>
            <a:pPr marL="285750" indent="-285750">
              <a:buFontTx/>
              <a:buChar char="-"/>
            </a:pPr>
            <a:r>
              <a:rPr lang="en-GB" dirty="0"/>
              <a:t>Life at Cambridge</a:t>
            </a:r>
          </a:p>
          <a:p>
            <a:pPr marL="285750" indent="-285750">
              <a:buFontTx/>
              <a:buChar char="-"/>
            </a:pPr>
            <a:r>
              <a:rPr lang="en-GB" dirty="0"/>
              <a:t>Academic pressure of Cambridge</a:t>
            </a:r>
          </a:p>
          <a:p>
            <a:pPr marL="285750" indent="-285750">
              <a:buFontTx/>
              <a:buChar char="-"/>
            </a:pPr>
            <a:r>
              <a:rPr lang="en-GB" dirty="0"/>
              <a:t>Advice for you on statements/interviews</a:t>
            </a:r>
          </a:p>
          <a:p>
            <a:pPr marL="285750" indent="-285750">
              <a:buFontTx/>
              <a:buChar char="-"/>
            </a:pPr>
            <a:r>
              <a:rPr lang="en-GB" dirty="0"/>
              <a:t>Questions about admissions process/ winter and summer pools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3B015-A419-B97E-D761-A15BD78E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268" y="242667"/>
            <a:ext cx="3259407" cy="2445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9B8D8-541E-688F-3EAF-86C75BA6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116075"/>
            <a:ext cx="2383743" cy="3188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494AE-86F1-235D-411B-7E8DFA060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219" y="3524393"/>
            <a:ext cx="4633362" cy="3090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86E7B-59AF-EBED-2285-54145B323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930" y="3757553"/>
            <a:ext cx="2273945" cy="28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5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iscover Downing">
      <a:dk1>
        <a:srgbClr val="3E3E3E"/>
      </a:dk1>
      <a:lt1>
        <a:sysClr val="window" lastClr="FFFFFF"/>
      </a:lt1>
      <a:dk2>
        <a:srgbClr val="3E3E3E"/>
      </a:dk2>
      <a:lt2>
        <a:srgbClr val="FFFFFF"/>
      </a:lt2>
      <a:accent1>
        <a:srgbClr val="A61367"/>
      </a:accent1>
      <a:accent2>
        <a:srgbClr val="1B5673"/>
      </a:accent2>
      <a:accent3>
        <a:srgbClr val="45AD66"/>
      </a:accent3>
      <a:accent4>
        <a:srgbClr val="F1CE18"/>
      </a:accent4>
      <a:accent5>
        <a:srgbClr val="37567A"/>
      </a:accent5>
      <a:accent6>
        <a:srgbClr val="6FA86A"/>
      </a:accent6>
      <a:hlink>
        <a:srgbClr val="0563C1"/>
      </a:hlink>
      <a:folHlink>
        <a:srgbClr val="954F72"/>
      </a:folHlink>
    </a:clrScheme>
    <a:fontScheme name="Discover Downing">
      <a:majorFont>
        <a:latin typeface="Flama"/>
        <a:ea typeface=""/>
        <a:cs typeface=""/>
      </a:majorFont>
      <a:minorFont>
        <a:latin typeface="Fla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cover Downing 2a" id="{C896295F-B687-4358-B7A9-97809FDEF9FF}" vid="{CA182F24-F3C1-4EA2-8022-73AF697982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961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Flama</vt:lpstr>
      <vt:lpstr>1_Office Theme</vt:lpstr>
      <vt:lpstr>APPLYING TO CAMBRIDGE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CAMBRIDGE</dc:title>
  <dc:creator>Gina Stock</dc:creator>
  <cp:lastModifiedBy>Gina Stock</cp:lastModifiedBy>
  <cp:revision>1</cp:revision>
  <dcterms:created xsi:type="dcterms:W3CDTF">2022-09-06T19:25:47Z</dcterms:created>
  <dcterms:modified xsi:type="dcterms:W3CDTF">2022-09-14T08:06:25Z</dcterms:modified>
</cp:coreProperties>
</file>