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66" r:id="rId4"/>
    <p:sldId id="257" r:id="rId5"/>
    <p:sldId id="258" r:id="rId6"/>
    <p:sldId id="259" r:id="rId7"/>
    <p:sldId id="260" r:id="rId8"/>
    <p:sldId id="261" r:id="rId9"/>
    <p:sldId id="262" r:id="rId10"/>
    <p:sldId id="263"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05" autoAdjust="0"/>
    <p:restoredTop sz="94411" autoAdjust="0"/>
  </p:normalViewPr>
  <p:slideViewPr>
    <p:cSldViewPr snapToGrid="0">
      <p:cViewPr varScale="1">
        <p:scale>
          <a:sx n="73" d="100"/>
          <a:sy n="73" d="100"/>
        </p:scale>
        <p:origin x="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C73BB-A1A7-41D0-9146-F6B2182B2065}"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708CF-264F-4162-A1C3-DC90E7C8E800}" type="slidenum">
              <a:rPr lang="en-GB" smtClean="0"/>
              <a:t>‹#›</a:t>
            </a:fld>
            <a:endParaRPr lang="en-GB"/>
          </a:p>
        </p:txBody>
      </p:sp>
    </p:spTree>
    <p:extLst>
      <p:ext uri="{BB962C8B-B14F-4D97-AF65-F5344CB8AC3E}">
        <p14:creationId xmlns:p14="http://schemas.microsoft.com/office/powerpoint/2010/main" val="102226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Sailsbury</a:t>
            </a:r>
            <a:endParaRPr lang="en-GB" dirty="0" smtClean="0"/>
          </a:p>
          <a:p>
            <a:r>
              <a:rPr lang="en-GB" sz="1200" b="0" i="0" kern="1200" dirty="0" smtClean="0">
                <a:solidFill>
                  <a:schemeClr val="tx1"/>
                </a:solidFill>
                <a:effectLst/>
                <a:latin typeface="+mn-lt"/>
                <a:ea typeface="+mn-ea"/>
                <a:cs typeface="+mn-cs"/>
              </a:rPr>
              <a:t>Jesus of Nazareth, King of the Jews</a:t>
            </a:r>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9708CF-264F-4162-A1C3-DC90E7C8E800}" type="slidenum">
              <a:rPr lang="en-GB" smtClean="0"/>
              <a:t>4</a:t>
            </a:fld>
            <a:endParaRPr lang="en-GB"/>
          </a:p>
        </p:txBody>
      </p:sp>
    </p:spTree>
    <p:extLst>
      <p:ext uri="{BB962C8B-B14F-4D97-AF65-F5344CB8AC3E}">
        <p14:creationId xmlns:p14="http://schemas.microsoft.com/office/powerpoint/2010/main" val="108714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smtClean="0">
                <a:solidFill>
                  <a:schemeClr val="tx1"/>
                </a:solidFill>
                <a:effectLst/>
                <a:latin typeface="+mn-lt"/>
                <a:ea typeface="+mn-ea"/>
                <a:cs typeface="+mn-cs"/>
              </a:rPr>
              <a:t>God divides light from darkness on the first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One panel in the Great East Window reproduced in the book (above) shows the first day of creation – the scene in which God divides the light from the darkness. God is portrayed as a bearded man in long white robes, his hands raised to the heavens. Rays of blinding light radiate from his head. Beyond him, Lucifer and his rebel angels, depicted in blood red, are seen plunging to hell. Above them are three of God’s loyal angels, their hands held before their chests as though they’re about to pray.</a:t>
            </a:r>
          </a:p>
          <a:p>
            <a:endParaRPr lang="en-GB" dirty="0"/>
          </a:p>
        </p:txBody>
      </p:sp>
      <p:sp>
        <p:nvSpPr>
          <p:cNvPr id="4" name="Slide Number Placeholder 3"/>
          <p:cNvSpPr>
            <a:spLocks noGrp="1"/>
          </p:cNvSpPr>
          <p:nvPr>
            <p:ph type="sldNum" sz="quarter" idx="10"/>
          </p:nvPr>
        </p:nvSpPr>
        <p:spPr/>
        <p:txBody>
          <a:bodyPr/>
          <a:lstStyle/>
          <a:p>
            <a:fld id="{769708CF-264F-4162-A1C3-DC90E7C8E800}" type="slidenum">
              <a:rPr lang="en-GB" smtClean="0"/>
              <a:t>5</a:t>
            </a:fld>
            <a:endParaRPr lang="en-GB"/>
          </a:p>
        </p:txBody>
      </p:sp>
    </p:spTree>
    <p:extLst>
      <p:ext uri="{BB962C8B-B14F-4D97-AF65-F5344CB8AC3E}">
        <p14:creationId xmlns:p14="http://schemas.microsoft.com/office/powerpoint/2010/main" val="158948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9708CF-264F-4162-A1C3-DC90E7C8E800}" type="slidenum">
              <a:rPr lang="en-GB" smtClean="0"/>
              <a:t>6</a:t>
            </a:fld>
            <a:endParaRPr lang="en-GB"/>
          </a:p>
        </p:txBody>
      </p:sp>
    </p:spTree>
    <p:extLst>
      <p:ext uri="{BB962C8B-B14F-4D97-AF65-F5344CB8AC3E}">
        <p14:creationId xmlns:p14="http://schemas.microsoft.com/office/powerpoint/2010/main" val="81495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69708CF-264F-4162-A1C3-DC90E7C8E800}" type="slidenum">
              <a:rPr lang="en-GB" smtClean="0"/>
              <a:t>7</a:t>
            </a:fld>
            <a:endParaRPr lang="en-GB"/>
          </a:p>
        </p:txBody>
      </p:sp>
    </p:spTree>
    <p:extLst>
      <p:ext uri="{BB962C8B-B14F-4D97-AF65-F5344CB8AC3E}">
        <p14:creationId xmlns:p14="http://schemas.microsoft.com/office/powerpoint/2010/main" val="199432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708CF-264F-4162-A1C3-DC90E7C8E800}" type="slidenum">
              <a:rPr lang="en-GB" smtClean="0"/>
              <a:t>8</a:t>
            </a:fld>
            <a:endParaRPr lang="en-GB"/>
          </a:p>
        </p:txBody>
      </p:sp>
    </p:spTree>
    <p:extLst>
      <p:ext uri="{BB962C8B-B14F-4D97-AF65-F5344CB8AC3E}">
        <p14:creationId xmlns:p14="http://schemas.microsoft.com/office/powerpoint/2010/main" val="179189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708CF-264F-4162-A1C3-DC90E7C8E800}" type="slidenum">
              <a:rPr lang="en-GB" smtClean="0"/>
              <a:t>9</a:t>
            </a:fld>
            <a:endParaRPr lang="en-GB"/>
          </a:p>
        </p:txBody>
      </p:sp>
    </p:spTree>
    <p:extLst>
      <p:ext uri="{BB962C8B-B14F-4D97-AF65-F5344CB8AC3E}">
        <p14:creationId xmlns:p14="http://schemas.microsoft.com/office/powerpoint/2010/main" val="120150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708CF-264F-4162-A1C3-DC90E7C8E800}" type="slidenum">
              <a:rPr lang="en-GB" smtClean="0"/>
              <a:t>10</a:t>
            </a:fld>
            <a:endParaRPr lang="en-GB"/>
          </a:p>
        </p:txBody>
      </p:sp>
    </p:spTree>
    <p:extLst>
      <p:ext uri="{BB962C8B-B14F-4D97-AF65-F5344CB8AC3E}">
        <p14:creationId xmlns:p14="http://schemas.microsoft.com/office/powerpoint/2010/main" val="74874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708CF-264F-4162-A1C3-DC90E7C8E800}" type="slidenum">
              <a:rPr lang="en-GB" smtClean="0"/>
              <a:t>11</a:t>
            </a:fld>
            <a:endParaRPr lang="en-GB"/>
          </a:p>
        </p:txBody>
      </p:sp>
    </p:spTree>
    <p:extLst>
      <p:ext uri="{BB962C8B-B14F-4D97-AF65-F5344CB8AC3E}">
        <p14:creationId xmlns:p14="http://schemas.microsoft.com/office/powerpoint/2010/main" val="187512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C73671-4ACB-4F1E-8B9B-E20BDB584F87}"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12435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73671-4ACB-4F1E-8B9B-E20BDB584F87}"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188412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73671-4ACB-4F1E-8B9B-E20BDB584F87}"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75272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73671-4ACB-4F1E-8B9B-E20BDB584F87}"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146429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C73671-4ACB-4F1E-8B9B-E20BDB584F87}"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2765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C73671-4ACB-4F1E-8B9B-E20BDB584F87}"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136196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C73671-4ACB-4F1E-8B9B-E20BDB584F87}"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20814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C73671-4ACB-4F1E-8B9B-E20BDB584F87}"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201283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73671-4ACB-4F1E-8B9B-E20BDB584F87}"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311818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C73671-4ACB-4F1E-8B9B-E20BDB584F87}"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76561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C73671-4ACB-4F1E-8B9B-E20BDB584F87}"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2E2B1-1F5B-48A7-BC7C-6C78E08A6A40}" type="slidenum">
              <a:rPr lang="en-GB" smtClean="0"/>
              <a:t>‹#›</a:t>
            </a:fld>
            <a:endParaRPr lang="en-GB"/>
          </a:p>
        </p:txBody>
      </p:sp>
    </p:spTree>
    <p:extLst>
      <p:ext uri="{BB962C8B-B14F-4D97-AF65-F5344CB8AC3E}">
        <p14:creationId xmlns:p14="http://schemas.microsoft.com/office/powerpoint/2010/main" val="254468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73671-4ACB-4F1E-8B9B-E20BDB584F87}" type="datetimeFigureOut">
              <a:rPr lang="en-GB" smtClean="0"/>
              <a:t>16/06/2020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2E2B1-1F5B-48A7-BC7C-6C78E08A6A40}" type="slidenum">
              <a:rPr lang="en-GB" smtClean="0"/>
              <a:t>‹#›</a:t>
            </a:fld>
            <a:endParaRPr lang="en-GB"/>
          </a:p>
        </p:txBody>
      </p:sp>
    </p:spTree>
    <p:extLst>
      <p:ext uri="{BB962C8B-B14F-4D97-AF65-F5344CB8AC3E}">
        <p14:creationId xmlns:p14="http://schemas.microsoft.com/office/powerpoint/2010/main" val="3900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8648700" cy="6872870"/>
          </a:xfrm>
          <a:prstGeom prst="rect">
            <a:avLst/>
          </a:prstGeom>
        </p:spPr>
      </p:pic>
      <p:sp>
        <p:nvSpPr>
          <p:cNvPr id="5" name="Rectangle 4"/>
          <p:cNvSpPr/>
          <p:nvPr/>
        </p:nvSpPr>
        <p:spPr>
          <a:xfrm>
            <a:off x="6361309" y="298562"/>
            <a:ext cx="5830691" cy="1754326"/>
          </a:xfrm>
          <a:prstGeom prst="rect">
            <a:avLst/>
          </a:prstGeom>
          <a:noFill/>
          <a:ln>
            <a:noFill/>
          </a:ln>
        </p:spPr>
        <p:txBody>
          <a:bodyPr wrap="square" lIns="91440" tIns="45720" rIns="91440" bIns="45720">
            <a:spAutoFit/>
          </a:bodyPr>
          <a:lstStyle/>
          <a:p>
            <a:pPr algn="ctr"/>
            <a:r>
              <a:rPr lang="en-US" sz="5400" dirty="0" smtClean="0">
                <a:ln w="0"/>
                <a:solidFill>
                  <a:schemeClr val="bg1"/>
                </a:solidFill>
                <a:effectLst>
                  <a:outerShdw blurRad="38100" dist="19050" dir="2700000" algn="tl" rotWithShape="0">
                    <a:schemeClr val="dk1">
                      <a:alpha val="40000"/>
                    </a:schemeClr>
                  </a:outerShdw>
                </a:effectLst>
                <a:latin typeface="Gill Sans MT" panose="020B0502020104020203" pitchFamily="34" charset="0"/>
              </a:rPr>
              <a:t>Stained glass windows</a:t>
            </a:r>
            <a:endParaRPr lang="en-US" sz="5400" dirty="0">
              <a:ln w="0"/>
              <a:solidFill>
                <a:schemeClr val="bg1"/>
              </a:solidFill>
              <a:effectLst>
                <a:outerShdw blurRad="38100" dist="19050" dir="2700000" algn="tl" rotWithShape="0">
                  <a:schemeClr val="dk1">
                    <a:alpha val="40000"/>
                  </a:schemeClr>
                </a:outerShdw>
              </a:effectLst>
              <a:latin typeface="Gill Sans MT" panose="020B0502020104020203" pitchFamily="34" charset="0"/>
            </a:endParaRPr>
          </a:p>
        </p:txBody>
      </p:sp>
      <p:sp>
        <p:nvSpPr>
          <p:cNvPr id="6" name="Rectangle 5"/>
          <p:cNvSpPr/>
          <p:nvPr/>
        </p:nvSpPr>
        <p:spPr>
          <a:xfrm>
            <a:off x="7006856" y="6001157"/>
            <a:ext cx="5015023" cy="646331"/>
          </a:xfrm>
          <a:prstGeom prst="rect">
            <a:avLst/>
          </a:prstGeom>
          <a:noFill/>
          <a:ln>
            <a:noFill/>
          </a:ln>
        </p:spPr>
        <p:txBody>
          <a:bodyPr wrap="square" lIns="91440" tIns="45720" rIns="91440" bIns="45720">
            <a:spAutoFit/>
          </a:bodyPr>
          <a:lstStyle/>
          <a:p>
            <a:pPr algn="ctr"/>
            <a:r>
              <a:rPr lang="en-US" sz="3600" dirty="0" smtClean="0">
                <a:ln w="0"/>
                <a:solidFill>
                  <a:schemeClr val="bg1"/>
                </a:solidFill>
                <a:effectLst>
                  <a:outerShdw blurRad="38100" dist="19050" dir="2700000" algn="tl" rotWithShape="0">
                    <a:schemeClr val="dk1">
                      <a:alpha val="40000"/>
                    </a:schemeClr>
                  </a:outerShdw>
                </a:effectLst>
                <a:latin typeface="Gill Sans MT" panose="020B0502020104020203" pitchFamily="34" charset="0"/>
              </a:rPr>
              <a:t>RE introductory lesson</a:t>
            </a:r>
            <a:endParaRPr lang="en-US" sz="3600" dirty="0">
              <a:ln w="0"/>
              <a:solidFill>
                <a:schemeClr val="bg1"/>
              </a:solidFill>
              <a:effectLst>
                <a:outerShdw blurRad="38100" dist="19050" dir="2700000" algn="tl" rotWithShape="0">
                  <a:schemeClr val="dk1">
                    <a:alpha val="40000"/>
                  </a:schemeClr>
                </a:outerShdw>
              </a:effectLst>
              <a:latin typeface="Gill Sans MT" panose="020B0502020104020203" pitchFamily="34" charset="0"/>
            </a:endParaRPr>
          </a:p>
        </p:txBody>
      </p:sp>
    </p:spTree>
    <p:custDataLst>
      <p:tags r:id="rId1"/>
    </p:custDataLst>
    <p:extLst>
      <p:ext uri="{BB962C8B-B14F-4D97-AF65-F5344CB8AC3E}">
        <p14:creationId xmlns:p14="http://schemas.microsoft.com/office/powerpoint/2010/main" val="571822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 the Good Shepher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23" t="1361" r="2737" b="1392"/>
          <a:stretch/>
        </p:blipFill>
        <p:spPr bwMode="auto">
          <a:xfrm>
            <a:off x="0" y="11530"/>
            <a:ext cx="3882189" cy="68464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82188" y="11530"/>
            <a:ext cx="8309811" cy="707886"/>
          </a:xfrm>
          <a:prstGeom prst="rect">
            <a:avLst/>
          </a:prstGeom>
          <a:solidFill>
            <a:schemeClr val="accent1">
              <a:lumMod val="40000"/>
              <a:lumOff val="60000"/>
            </a:schemeClr>
          </a:solidFill>
        </p:spPr>
        <p:txBody>
          <a:bodyPr wrap="square">
            <a:spAutoFit/>
          </a:bodyPr>
          <a:lstStyle/>
          <a:p>
            <a:pPr algn="ctr"/>
            <a:r>
              <a:rPr lang="en-GB" sz="4000" dirty="0" smtClean="0">
                <a:latin typeface="Gill Sans MT" panose="020B0502020104020203" pitchFamily="34" charset="0"/>
              </a:rPr>
              <a:t>Ely</a:t>
            </a:r>
            <a:r>
              <a:rPr lang="en-GB" sz="4000" b="0" i="0" dirty="0" smtClean="0">
                <a:effectLst/>
                <a:latin typeface="Gill Sans MT" panose="020B0502020104020203" pitchFamily="34" charset="0"/>
              </a:rPr>
              <a:t> Cathedral</a:t>
            </a:r>
            <a:endParaRPr lang="en-GB" sz="4000" dirty="0">
              <a:latin typeface="Gill Sans MT" panose="020B0502020104020203" pitchFamily="34" charset="0"/>
            </a:endParaRPr>
          </a:p>
        </p:txBody>
      </p:sp>
      <p:sp>
        <p:nvSpPr>
          <p:cNvPr id="7" name="Rectangle 6"/>
          <p:cNvSpPr/>
          <p:nvPr/>
        </p:nvSpPr>
        <p:spPr>
          <a:xfrm>
            <a:off x="4214692" y="719416"/>
            <a:ext cx="7736007" cy="1077218"/>
          </a:xfrm>
          <a:prstGeom prst="rect">
            <a:avLst/>
          </a:prstGeom>
          <a:noFill/>
        </p:spPr>
        <p:txBody>
          <a:bodyPr wrap="square" lIns="91440" tIns="45720" rIns="91440" bIns="45720">
            <a:spAutoFit/>
          </a:bodyPr>
          <a:lstStyle/>
          <a:p>
            <a:r>
              <a:rPr lang="en-US" sz="3200" dirty="0" smtClean="0">
                <a:ln w="0"/>
                <a:latin typeface="Gill Sans MT" panose="020B0502020104020203" pitchFamily="34" charset="0"/>
              </a:rPr>
              <a:t>This stained glass window shows Jesus as the Good Shepherd.</a:t>
            </a:r>
            <a:endParaRPr lang="en-US" sz="3200" b="0" cap="none" spc="0" dirty="0" smtClean="0">
              <a:ln w="0"/>
              <a:solidFill>
                <a:schemeClr val="tx1"/>
              </a:solidFill>
              <a:latin typeface="Gill Sans MT" panose="020B0502020104020203" pitchFamily="34" charset="0"/>
            </a:endParaRPr>
          </a:p>
        </p:txBody>
      </p:sp>
      <p:sp>
        <p:nvSpPr>
          <p:cNvPr id="8" name="Rectangle 7"/>
          <p:cNvSpPr/>
          <p:nvPr/>
        </p:nvSpPr>
        <p:spPr>
          <a:xfrm>
            <a:off x="4724400" y="2008640"/>
            <a:ext cx="6464300" cy="1323439"/>
          </a:xfrm>
          <a:prstGeom prst="rect">
            <a:avLst/>
          </a:prstGeom>
        </p:spPr>
        <p:txBody>
          <a:bodyPr wrap="square">
            <a:spAutoFit/>
          </a:bodyPr>
          <a:lstStyle/>
          <a:p>
            <a:pPr algn="ctr"/>
            <a:r>
              <a:rPr lang="en-GB" sz="4000" b="0" i="0" dirty="0" smtClean="0">
                <a:effectLst/>
                <a:latin typeface="Gill Sans MT" panose="020B0502020104020203" pitchFamily="34" charset="0"/>
              </a:rPr>
              <a:t>Why do you think Jesus is called the Good Shepherd?</a:t>
            </a:r>
            <a:endParaRPr lang="en-GB" sz="4000" dirty="0">
              <a:latin typeface="Gill Sans MT" panose="020B0502020104020203" pitchFamily="34" charset="0"/>
            </a:endParaRPr>
          </a:p>
        </p:txBody>
      </p:sp>
      <p:sp>
        <p:nvSpPr>
          <p:cNvPr id="9" name="Rounded Rectangle 8"/>
          <p:cNvSpPr/>
          <p:nvPr/>
        </p:nvSpPr>
        <p:spPr>
          <a:xfrm>
            <a:off x="4337725" y="3848100"/>
            <a:ext cx="2786975"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He is a role model</a:t>
            </a:r>
            <a:endParaRPr lang="en-GB" sz="3600" dirty="0">
              <a:latin typeface="Gill Sans MT" panose="020B0502020104020203" pitchFamily="34" charset="0"/>
            </a:endParaRPr>
          </a:p>
        </p:txBody>
      </p:sp>
      <p:sp>
        <p:nvSpPr>
          <p:cNvPr id="10" name="Rounded Rectangle 9"/>
          <p:cNvSpPr/>
          <p:nvPr/>
        </p:nvSpPr>
        <p:spPr>
          <a:xfrm>
            <a:off x="10276306" y="4009009"/>
            <a:ext cx="1824788"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He is a caring</a:t>
            </a:r>
            <a:endParaRPr lang="en-GB" sz="3600" dirty="0">
              <a:latin typeface="Gill Sans MT" panose="020B0502020104020203" pitchFamily="34" charset="0"/>
            </a:endParaRPr>
          </a:p>
        </p:txBody>
      </p:sp>
      <p:sp>
        <p:nvSpPr>
          <p:cNvPr id="11" name="Rounded Rectangle 10"/>
          <p:cNvSpPr/>
          <p:nvPr/>
        </p:nvSpPr>
        <p:spPr>
          <a:xfrm>
            <a:off x="7338936" y="3434765"/>
            <a:ext cx="2786975"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He protects his flock</a:t>
            </a:r>
            <a:endParaRPr lang="en-GB" sz="3600" dirty="0">
              <a:latin typeface="Gill Sans MT" panose="020B0502020104020203" pitchFamily="34" charset="0"/>
            </a:endParaRPr>
          </a:p>
        </p:txBody>
      </p:sp>
      <p:sp>
        <p:nvSpPr>
          <p:cNvPr id="12" name="Rounded Rectangle 11"/>
          <p:cNvSpPr/>
          <p:nvPr/>
        </p:nvSpPr>
        <p:spPr>
          <a:xfrm>
            <a:off x="4914900" y="5185430"/>
            <a:ext cx="2209799"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He saves us from sin</a:t>
            </a:r>
            <a:endParaRPr lang="en-GB" sz="3600" dirty="0">
              <a:latin typeface="Gill Sans MT" panose="020B0502020104020203" pitchFamily="34" charset="0"/>
            </a:endParaRPr>
          </a:p>
        </p:txBody>
      </p:sp>
      <p:sp>
        <p:nvSpPr>
          <p:cNvPr id="13" name="Rounded Rectangle 12"/>
          <p:cNvSpPr/>
          <p:nvPr/>
        </p:nvSpPr>
        <p:spPr>
          <a:xfrm>
            <a:off x="7489332" y="5004688"/>
            <a:ext cx="2636580"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He guides us</a:t>
            </a:r>
            <a:endParaRPr lang="en-GB" sz="36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28951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1"/>
            <a:ext cx="4545485" cy="6858000"/>
          </a:xfrm>
          <a:prstGeom prst="rect">
            <a:avLst/>
          </a:prstGeom>
        </p:spPr>
      </p:pic>
      <p:sp>
        <p:nvSpPr>
          <p:cNvPr id="5" name="Rectangle 4"/>
          <p:cNvSpPr/>
          <p:nvPr/>
        </p:nvSpPr>
        <p:spPr>
          <a:xfrm>
            <a:off x="4545485" y="1"/>
            <a:ext cx="7646515" cy="707886"/>
          </a:xfrm>
          <a:prstGeom prst="rect">
            <a:avLst/>
          </a:prstGeom>
          <a:solidFill>
            <a:schemeClr val="accent1">
              <a:lumMod val="40000"/>
              <a:lumOff val="60000"/>
            </a:schemeClr>
          </a:solidFill>
        </p:spPr>
        <p:txBody>
          <a:bodyPr wrap="square">
            <a:spAutoFit/>
          </a:bodyPr>
          <a:lstStyle/>
          <a:p>
            <a:pPr algn="ctr"/>
            <a:r>
              <a:rPr lang="en-GB" sz="4000" dirty="0" smtClean="0">
                <a:latin typeface="Gill Sans MT" panose="020B0502020104020203" pitchFamily="34" charset="0"/>
              </a:rPr>
              <a:t>Peterborough</a:t>
            </a:r>
            <a:r>
              <a:rPr lang="en-GB" sz="4000" b="0" i="0" dirty="0" smtClean="0">
                <a:effectLst/>
                <a:latin typeface="Gill Sans MT" panose="020B0502020104020203" pitchFamily="34" charset="0"/>
              </a:rPr>
              <a:t> Cathedral</a:t>
            </a:r>
            <a:endParaRPr lang="en-GB" sz="4000" dirty="0">
              <a:latin typeface="Gill Sans MT" panose="020B0502020104020203" pitchFamily="34" charset="0"/>
            </a:endParaRPr>
          </a:p>
        </p:txBody>
      </p:sp>
      <p:sp>
        <p:nvSpPr>
          <p:cNvPr id="6" name="Rectangle 5"/>
          <p:cNvSpPr/>
          <p:nvPr/>
        </p:nvSpPr>
        <p:spPr>
          <a:xfrm>
            <a:off x="4800600" y="707887"/>
            <a:ext cx="7023100" cy="1569660"/>
          </a:xfrm>
          <a:prstGeom prst="rect">
            <a:avLst/>
          </a:prstGeom>
          <a:noFill/>
        </p:spPr>
        <p:txBody>
          <a:bodyPr wrap="square" lIns="91440" tIns="45720" rIns="91440" bIns="45720">
            <a:spAutoFit/>
          </a:bodyPr>
          <a:lstStyle/>
          <a:p>
            <a:r>
              <a:rPr lang="en-US" sz="3200" dirty="0" smtClean="0">
                <a:ln w="0"/>
                <a:latin typeface="Gill Sans MT" panose="020B0502020104020203" pitchFamily="34" charset="0"/>
              </a:rPr>
              <a:t>Here we can see examples of sacraments (rituals) such as Baptism and Communion.</a:t>
            </a:r>
            <a:endParaRPr lang="en-US" sz="3200" b="0" cap="none" spc="0" dirty="0" smtClean="0">
              <a:ln w="0"/>
              <a:solidFill>
                <a:schemeClr val="tx1"/>
              </a:solidFill>
              <a:latin typeface="Gill Sans MT" panose="020B0502020104020203" pitchFamily="34" charset="0"/>
            </a:endParaRPr>
          </a:p>
        </p:txBody>
      </p:sp>
      <p:sp>
        <p:nvSpPr>
          <p:cNvPr id="7" name="Rectangle 6"/>
          <p:cNvSpPr/>
          <p:nvPr/>
        </p:nvSpPr>
        <p:spPr>
          <a:xfrm>
            <a:off x="4800600" y="2323713"/>
            <a:ext cx="7150100" cy="1323439"/>
          </a:xfrm>
          <a:prstGeom prst="rect">
            <a:avLst/>
          </a:prstGeom>
        </p:spPr>
        <p:txBody>
          <a:bodyPr wrap="square">
            <a:spAutoFit/>
          </a:bodyPr>
          <a:lstStyle/>
          <a:p>
            <a:pPr algn="ctr"/>
            <a:r>
              <a:rPr lang="en-GB" sz="4000" b="0" i="0" dirty="0" smtClean="0">
                <a:effectLst/>
                <a:latin typeface="Gill Sans MT" panose="020B0502020104020203" pitchFamily="34" charset="0"/>
              </a:rPr>
              <a:t>What are Baptism and Communion?</a:t>
            </a:r>
            <a:endParaRPr lang="en-GB" sz="4000" dirty="0">
              <a:latin typeface="Gill Sans MT" panose="020B0502020104020203" pitchFamily="34" charset="0"/>
            </a:endParaRPr>
          </a:p>
        </p:txBody>
      </p:sp>
      <p:sp>
        <p:nvSpPr>
          <p:cNvPr id="8" name="Rounded Rectangle 7"/>
          <p:cNvSpPr/>
          <p:nvPr/>
        </p:nvSpPr>
        <p:spPr>
          <a:xfrm>
            <a:off x="4896525" y="3784600"/>
            <a:ext cx="6927175"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Baptism: a symbolic way of joining the Church</a:t>
            </a:r>
            <a:endParaRPr lang="en-GB" sz="3600" dirty="0">
              <a:latin typeface="Gill Sans MT" panose="020B0502020104020203" pitchFamily="34" charset="0"/>
            </a:endParaRPr>
          </a:p>
        </p:txBody>
      </p:sp>
      <p:sp>
        <p:nvSpPr>
          <p:cNvPr id="9" name="Rounded Rectangle 8"/>
          <p:cNvSpPr/>
          <p:nvPr/>
        </p:nvSpPr>
        <p:spPr>
          <a:xfrm>
            <a:off x="4896525" y="5088434"/>
            <a:ext cx="6927175" cy="11663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Communion: service that remembers Jesus’ sacrifice; it uses bread and wine</a:t>
            </a:r>
            <a:endParaRPr lang="en-GB" sz="36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16900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3330"/>
          </a:xfrm>
          <a:prstGeom prst="rect">
            <a:avLst/>
          </a:prstGeom>
          <a:solidFill>
            <a:schemeClr val="accent1">
              <a:lumMod val="40000"/>
              <a:lumOff val="60000"/>
            </a:schemeClr>
          </a:solid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Your task</a:t>
            </a:r>
            <a:endParaRPr lang="en-US" sz="54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ndParaRPr>
          </a:p>
        </p:txBody>
      </p:sp>
      <p:sp>
        <p:nvSpPr>
          <p:cNvPr id="5" name="Rectangle 4"/>
          <p:cNvSpPr/>
          <p:nvPr/>
        </p:nvSpPr>
        <p:spPr>
          <a:xfrm>
            <a:off x="304800" y="1088886"/>
            <a:ext cx="11582400" cy="5509200"/>
          </a:xfrm>
          <a:prstGeom prst="rect">
            <a:avLst/>
          </a:prstGeom>
          <a:noFill/>
        </p:spPr>
        <p:txBody>
          <a:bodyPr wrap="square" lIns="91440" tIns="45720" rIns="91440" bIns="45720">
            <a:spAutoFit/>
          </a:bodyPr>
          <a:lstStyle/>
          <a:p>
            <a:r>
              <a:rPr lang="en-US" sz="3200" dirty="0" smtClean="0">
                <a:ln w="0"/>
                <a:latin typeface="Gill Sans MT" panose="020B0502020104020203" pitchFamily="34" charset="0"/>
              </a:rPr>
              <a:t>Create your own stained glass window! </a:t>
            </a:r>
            <a:endParaRPr lang="en-US" sz="3200" dirty="0">
              <a:ln w="0"/>
              <a:latin typeface="Gill Sans MT" panose="020B0502020104020203" pitchFamily="34" charset="0"/>
            </a:endParaRPr>
          </a:p>
          <a:p>
            <a:r>
              <a:rPr lang="en-US" sz="3200" b="0" cap="none" spc="0" dirty="0" smtClean="0">
                <a:ln w="0"/>
                <a:solidFill>
                  <a:schemeClr val="tx1"/>
                </a:solidFill>
                <a:latin typeface="Gill Sans MT" panose="020B0502020104020203" pitchFamily="34" charset="0"/>
              </a:rPr>
              <a:t>You can be as creative as you </a:t>
            </a:r>
            <a:r>
              <a:rPr lang="en-US" sz="3200" dirty="0" smtClean="0">
                <a:ln w="0"/>
                <a:latin typeface="Gill Sans MT" panose="020B0502020104020203" pitchFamily="34" charset="0"/>
              </a:rPr>
              <a:t>like</a:t>
            </a:r>
            <a:r>
              <a:rPr lang="en-US" sz="3200" b="0" cap="none" spc="0" dirty="0" smtClean="0">
                <a:ln w="0"/>
                <a:solidFill>
                  <a:schemeClr val="tx1"/>
                </a:solidFill>
                <a:latin typeface="Gill Sans MT" panose="020B0502020104020203" pitchFamily="34" charset="0"/>
              </a:rPr>
              <a:t>. </a:t>
            </a:r>
            <a:r>
              <a:rPr lang="en-US" sz="3200" dirty="0" smtClean="0">
                <a:ln w="0"/>
                <a:latin typeface="Gill Sans MT" panose="020B0502020104020203" pitchFamily="34" charset="0"/>
              </a:rPr>
              <a:t> You could</a:t>
            </a:r>
            <a:r>
              <a:rPr lang="en-US" sz="3200" b="0" cap="none" spc="0" dirty="0" smtClean="0">
                <a:ln w="0"/>
                <a:solidFill>
                  <a:schemeClr val="tx1"/>
                </a:solidFill>
                <a:latin typeface="Gill Sans MT" panose="020B0502020104020203" pitchFamily="34" charset="0"/>
              </a:rPr>
              <a:t> use colored pencils, paint or anything you find around your house (please ask for permission first!) – it could even be 3D!</a:t>
            </a:r>
          </a:p>
          <a:p>
            <a:endParaRPr lang="en-US" sz="3200" dirty="0">
              <a:ln w="0"/>
              <a:latin typeface="Gill Sans MT" panose="020B0502020104020203" pitchFamily="34" charset="0"/>
            </a:endParaRPr>
          </a:p>
          <a:p>
            <a:r>
              <a:rPr lang="en-US" sz="3200" dirty="0" smtClean="0">
                <a:ln w="0"/>
                <a:latin typeface="Gill Sans MT" panose="020B0502020104020203" pitchFamily="34" charset="0"/>
              </a:rPr>
              <a:t>Use the previous slides as inspiration; remember a stained glass window can depict anything from key events of Jesus’ life, miracles, stories like Creation to key moments in history.</a:t>
            </a:r>
          </a:p>
          <a:p>
            <a:endParaRPr lang="en-US" sz="3200" b="0" cap="none" spc="0" dirty="0">
              <a:ln w="0"/>
              <a:solidFill>
                <a:schemeClr val="tx1"/>
              </a:solidFill>
              <a:latin typeface="Gill Sans MT" panose="020B0502020104020203" pitchFamily="34" charset="0"/>
            </a:endParaRPr>
          </a:p>
          <a:p>
            <a:r>
              <a:rPr lang="en-US" sz="3200" dirty="0" smtClean="0">
                <a:ln w="0"/>
                <a:latin typeface="Gill Sans MT" panose="020B0502020104020203" pitchFamily="34" charset="0"/>
              </a:rPr>
              <a:t>We are really excited to see your creations!</a:t>
            </a:r>
          </a:p>
          <a:p>
            <a:r>
              <a:rPr lang="en-US" sz="3200" b="0" cap="none" spc="0" dirty="0" smtClean="0">
                <a:ln w="0"/>
                <a:solidFill>
                  <a:schemeClr val="tx1"/>
                </a:solidFill>
                <a:latin typeface="Gill Sans MT" panose="020B0502020104020203" pitchFamily="34" charset="0"/>
              </a:rPr>
              <a:t>Please email cmoloney@bishopstopford.com</a:t>
            </a:r>
          </a:p>
        </p:txBody>
      </p:sp>
    </p:spTree>
    <p:custDataLst>
      <p:tags r:id="rId1"/>
    </p:custDataLst>
    <p:extLst>
      <p:ext uri="{BB962C8B-B14F-4D97-AF65-F5344CB8AC3E}">
        <p14:creationId xmlns:p14="http://schemas.microsoft.com/office/powerpoint/2010/main" val="1820904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4852035" cy="6858000"/>
          </a:xfrm>
          <a:prstGeom prst="rect">
            <a:avLst/>
          </a:prstGeom>
        </p:spPr>
      </p:pic>
      <p:sp>
        <p:nvSpPr>
          <p:cNvPr id="5" name="Rectangle 4"/>
          <p:cNvSpPr/>
          <p:nvPr/>
        </p:nvSpPr>
        <p:spPr>
          <a:xfrm>
            <a:off x="5197643" y="208547"/>
            <a:ext cx="6561222" cy="6186309"/>
          </a:xfrm>
          <a:prstGeom prst="rect">
            <a:avLst/>
          </a:prstGeom>
          <a:noFill/>
        </p:spPr>
        <p:txBody>
          <a:bodyPr wrap="square" lIns="91440" tIns="45720" rIns="91440" bIns="45720">
            <a:spAutoFit/>
          </a:bodyPr>
          <a:lstStyle/>
          <a:p>
            <a:r>
              <a:rPr lang="en-US" sz="3600" b="0" cap="none" spc="0" dirty="0" smtClean="0">
                <a:ln w="0"/>
                <a:solidFill>
                  <a:schemeClr val="tx1"/>
                </a:solidFill>
                <a:latin typeface="Gill Sans MT" panose="020B0502020104020203" pitchFamily="34" charset="0"/>
              </a:rPr>
              <a:t>At Bishop Stopford School, each year group is split into eight houses. These are named after great Church of England cathedrals: Canterbury, Durham, Ely, Gloucester, Peterborough, Salisbury, Winchester and York.</a:t>
            </a:r>
          </a:p>
          <a:p>
            <a:endParaRPr lang="en-US" sz="3600" dirty="0" smtClean="0">
              <a:ln w="0"/>
              <a:latin typeface="Gill Sans MT" panose="020B0502020104020203" pitchFamily="34" charset="0"/>
            </a:endParaRPr>
          </a:p>
          <a:p>
            <a:r>
              <a:rPr lang="en-US" sz="3600" dirty="0" smtClean="0">
                <a:ln w="0"/>
                <a:latin typeface="Gill Sans MT" panose="020B0502020104020203" pitchFamily="34" charset="0"/>
              </a:rPr>
              <a:t>These cathedrals are known for their beautiful stained glass windows.</a:t>
            </a:r>
            <a:endParaRPr lang="en-US" sz="3600" b="0" cap="none" spc="0" dirty="0">
              <a:ln w="0"/>
              <a:solidFill>
                <a:schemeClr val="tx1"/>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429282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6667" t="59926" r="25000" b="9259"/>
          <a:stretch/>
        </p:blipFill>
        <p:spPr>
          <a:xfrm>
            <a:off x="876382" y="2053711"/>
            <a:ext cx="3352800" cy="3169920"/>
          </a:xfrm>
          <a:prstGeom prst="rect">
            <a:avLst/>
          </a:prstGeom>
        </p:spPr>
      </p:pic>
      <p:pic>
        <p:nvPicPr>
          <p:cNvPr id="5" name="Picture 4"/>
          <p:cNvPicPr>
            <a:picLocks noChangeAspect="1"/>
          </p:cNvPicPr>
          <p:nvPr/>
        </p:nvPicPr>
        <p:blipFill>
          <a:blip r:embed="rId4"/>
          <a:stretch>
            <a:fillRect/>
          </a:stretch>
        </p:blipFill>
        <p:spPr>
          <a:xfrm>
            <a:off x="4698622" y="2053711"/>
            <a:ext cx="3886409" cy="3169920"/>
          </a:xfrm>
          <a:prstGeom prst="rect">
            <a:avLst/>
          </a:prstGeom>
        </p:spPr>
      </p:pic>
      <p:pic>
        <p:nvPicPr>
          <p:cNvPr id="6" name="Picture 5"/>
          <p:cNvPicPr>
            <a:picLocks noChangeAspect="1"/>
          </p:cNvPicPr>
          <p:nvPr/>
        </p:nvPicPr>
        <p:blipFill>
          <a:blip r:embed="rId5"/>
          <a:stretch>
            <a:fillRect/>
          </a:stretch>
        </p:blipFill>
        <p:spPr>
          <a:xfrm>
            <a:off x="9054471" y="2053711"/>
            <a:ext cx="1838116" cy="3169920"/>
          </a:xfrm>
          <a:prstGeom prst="rect">
            <a:avLst/>
          </a:prstGeom>
        </p:spPr>
      </p:pic>
      <p:sp>
        <p:nvSpPr>
          <p:cNvPr id="7" name="Rectangle 6"/>
          <p:cNvSpPr/>
          <p:nvPr/>
        </p:nvSpPr>
        <p:spPr>
          <a:xfrm>
            <a:off x="0" y="214991"/>
            <a:ext cx="12192000" cy="1600438"/>
          </a:xfrm>
          <a:prstGeom prst="rect">
            <a:avLst/>
          </a:prstGeom>
          <a:noFill/>
        </p:spPr>
        <p:txBody>
          <a:bodyPr wrap="square" lIns="91440" tIns="45720" rIns="91440" bIns="45720">
            <a:spAutoFit/>
          </a:bodyPr>
          <a:lstStyle/>
          <a:p>
            <a:pPr algn="ctr">
              <a:spcAft>
                <a:spcPts val="1200"/>
              </a:spcAft>
            </a:pPr>
            <a:r>
              <a:rPr lang="en-US" sz="44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What do the stained glass windows below show?</a:t>
            </a:r>
          </a:p>
          <a:p>
            <a:pPr algn="ctr">
              <a:spcAft>
                <a:spcPts val="1200"/>
              </a:spcAft>
            </a:pPr>
            <a:r>
              <a:rPr lang="en-US" sz="4400" dirty="0" smtClean="0">
                <a:ln w="0"/>
                <a:effectLst>
                  <a:outerShdw blurRad="38100" dist="19050" dir="2700000" algn="tl" rotWithShape="0">
                    <a:schemeClr val="dk1">
                      <a:alpha val="40000"/>
                    </a:schemeClr>
                  </a:outerShdw>
                </a:effectLst>
                <a:latin typeface="Gill Sans MT" panose="020B0502020104020203" pitchFamily="34" charset="0"/>
              </a:rPr>
              <a:t>Why do you think these images are important?</a:t>
            </a:r>
            <a:endParaRPr lang="en-US" sz="44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ndParaRPr>
          </a:p>
        </p:txBody>
      </p:sp>
      <p:sp>
        <p:nvSpPr>
          <p:cNvPr id="9" name="Rounded Rectangle 8"/>
          <p:cNvSpPr/>
          <p:nvPr/>
        </p:nvSpPr>
        <p:spPr>
          <a:xfrm>
            <a:off x="5513832" y="5608217"/>
            <a:ext cx="2468880" cy="7406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smtClean="0">
                <a:latin typeface="Gill Sans MT" panose="020B0502020104020203" pitchFamily="34" charset="0"/>
              </a:rPr>
              <a:t>The Last Supper (bird’s eye view)</a:t>
            </a:r>
            <a:endParaRPr lang="en-GB" sz="2000" dirty="0">
              <a:latin typeface="Gill Sans MT" panose="020B0502020104020203" pitchFamily="34" charset="0"/>
            </a:endParaRPr>
          </a:p>
        </p:txBody>
      </p:sp>
      <p:sp>
        <p:nvSpPr>
          <p:cNvPr id="10" name="Rounded Rectangle 9"/>
          <p:cNvSpPr/>
          <p:nvPr/>
        </p:nvSpPr>
        <p:spPr>
          <a:xfrm>
            <a:off x="938866" y="5608217"/>
            <a:ext cx="3227832" cy="7406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smtClean="0">
                <a:latin typeface="Gill Sans MT" panose="020B0502020104020203" pitchFamily="34" charset="0"/>
              </a:rPr>
              <a:t>The three wise men on their journey to visit Jesus</a:t>
            </a:r>
            <a:endParaRPr lang="en-GB" sz="2000" dirty="0">
              <a:latin typeface="Gill Sans MT" panose="020B0502020104020203" pitchFamily="34" charset="0"/>
            </a:endParaRPr>
          </a:p>
        </p:txBody>
      </p:sp>
      <p:sp>
        <p:nvSpPr>
          <p:cNvPr id="11" name="Rounded Rectangle 10"/>
          <p:cNvSpPr/>
          <p:nvPr/>
        </p:nvSpPr>
        <p:spPr>
          <a:xfrm>
            <a:off x="9054471" y="5460286"/>
            <a:ext cx="2028057" cy="121483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smtClean="0">
                <a:latin typeface="Gill Sans MT" panose="020B0502020104020203" pitchFamily="34" charset="0"/>
              </a:rPr>
              <a:t>Jesus working with Joseph as a carpenter</a:t>
            </a:r>
            <a:endParaRPr lang="en-GB" sz="20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8417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0"/>
            <a:ext cx="5743074" cy="6858000"/>
          </a:xfrm>
          <a:prstGeom prst="rect">
            <a:avLst/>
          </a:prstGeom>
        </p:spPr>
      </p:pic>
      <p:sp>
        <p:nvSpPr>
          <p:cNvPr id="9" name="Rectangle 8"/>
          <p:cNvSpPr/>
          <p:nvPr/>
        </p:nvSpPr>
        <p:spPr>
          <a:xfrm>
            <a:off x="5743074" y="17866"/>
            <a:ext cx="6448926" cy="707886"/>
          </a:xfrm>
          <a:prstGeom prst="rect">
            <a:avLst/>
          </a:prstGeom>
          <a:solidFill>
            <a:schemeClr val="accent1">
              <a:lumMod val="40000"/>
              <a:lumOff val="60000"/>
            </a:schemeClr>
          </a:solidFill>
        </p:spPr>
        <p:txBody>
          <a:bodyPr wrap="square">
            <a:spAutoFit/>
          </a:bodyPr>
          <a:lstStyle/>
          <a:p>
            <a:pPr algn="ctr"/>
            <a:r>
              <a:rPr lang="en-GB" sz="4000" b="0" i="0" dirty="0" smtClean="0">
                <a:effectLst/>
                <a:latin typeface="Gill Sans MT" panose="020B0502020104020203" pitchFamily="34" charset="0"/>
              </a:rPr>
              <a:t>Salisbury Cathedral</a:t>
            </a:r>
            <a:endParaRPr lang="en-GB" sz="4000" dirty="0">
              <a:latin typeface="Gill Sans MT" panose="020B0502020104020203" pitchFamily="34" charset="0"/>
            </a:endParaRPr>
          </a:p>
        </p:txBody>
      </p:sp>
      <p:sp>
        <p:nvSpPr>
          <p:cNvPr id="10" name="Rectangle 9"/>
          <p:cNvSpPr/>
          <p:nvPr/>
        </p:nvSpPr>
        <p:spPr>
          <a:xfrm>
            <a:off x="5883443" y="840052"/>
            <a:ext cx="6140917" cy="2554545"/>
          </a:xfrm>
          <a:prstGeom prst="rect">
            <a:avLst/>
          </a:prstGeom>
          <a:noFill/>
        </p:spPr>
        <p:txBody>
          <a:bodyPr wrap="square" lIns="91440" tIns="45720" rIns="91440" bIns="45720">
            <a:spAutoFit/>
          </a:bodyPr>
          <a:lstStyle/>
          <a:p>
            <a:r>
              <a:rPr lang="en-US" sz="3200" b="0" cap="none" spc="0" dirty="0" smtClean="0">
                <a:ln w="0"/>
                <a:solidFill>
                  <a:schemeClr val="tx1"/>
                </a:solidFill>
                <a:latin typeface="Gill Sans MT" panose="020B0502020104020203" pitchFamily="34" charset="0"/>
              </a:rPr>
              <a:t>Here we can see Jesus’ crucifixion; which is a very important event for Christianity. It is where Jesus sacrificed himself to save humanity from their sins.</a:t>
            </a:r>
          </a:p>
        </p:txBody>
      </p:sp>
      <p:sp>
        <p:nvSpPr>
          <p:cNvPr id="12" name="Rectangle 11"/>
          <p:cNvSpPr/>
          <p:nvPr/>
        </p:nvSpPr>
        <p:spPr>
          <a:xfrm>
            <a:off x="6435423" y="3748540"/>
            <a:ext cx="5036956" cy="707886"/>
          </a:xfrm>
          <a:prstGeom prst="rect">
            <a:avLst/>
          </a:prstGeom>
        </p:spPr>
        <p:txBody>
          <a:bodyPr wrap="none">
            <a:spAutoFit/>
          </a:bodyPr>
          <a:lstStyle/>
          <a:p>
            <a:r>
              <a:rPr lang="en-GB" sz="4000" b="0" i="0" dirty="0" smtClean="0">
                <a:effectLst/>
                <a:latin typeface="Gill Sans MT" panose="020B0502020104020203" pitchFamily="34" charset="0"/>
              </a:rPr>
              <a:t>What does INRI mean?</a:t>
            </a:r>
            <a:endParaRPr lang="en-GB" sz="4000" dirty="0">
              <a:latin typeface="Gill Sans MT" panose="020B0502020104020203" pitchFamily="34" charset="0"/>
            </a:endParaRPr>
          </a:p>
        </p:txBody>
      </p:sp>
      <p:sp>
        <p:nvSpPr>
          <p:cNvPr id="13" name="Rounded Rectangle 12"/>
          <p:cNvSpPr/>
          <p:nvPr/>
        </p:nvSpPr>
        <p:spPr>
          <a:xfrm>
            <a:off x="7253116" y="4894984"/>
            <a:ext cx="3381355" cy="114005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smtClean="0"/>
              <a:t>“Jesus of Nazareth, King of Jews”</a:t>
            </a:r>
            <a:endParaRPr lang="en-GB" sz="2800" dirty="0"/>
          </a:p>
        </p:txBody>
      </p:sp>
    </p:spTree>
    <p:custDataLst>
      <p:tags r:id="rId1"/>
    </p:custDataLst>
    <p:extLst>
      <p:ext uri="{BB962C8B-B14F-4D97-AF65-F5344CB8AC3E}">
        <p14:creationId xmlns:p14="http://schemas.microsoft.com/office/powerpoint/2010/main" val="19352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 y="0"/>
            <a:ext cx="6393925" cy="6858000"/>
          </a:xfrm>
          <a:prstGeom prst="rect">
            <a:avLst/>
          </a:prstGeom>
        </p:spPr>
      </p:pic>
      <p:sp>
        <p:nvSpPr>
          <p:cNvPr id="9" name="Rectangle 8"/>
          <p:cNvSpPr/>
          <p:nvPr/>
        </p:nvSpPr>
        <p:spPr>
          <a:xfrm>
            <a:off x="6393924" y="-7534"/>
            <a:ext cx="5798075" cy="707886"/>
          </a:xfrm>
          <a:prstGeom prst="rect">
            <a:avLst/>
          </a:prstGeom>
          <a:solidFill>
            <a:schemeClr val="accent1">
              <a:lumMod val="40000"/>
              <a:lumOff val="60000"/>
            </a:schemeClr>
          </a:solidFill>
        </p:spPr>
        <p:txBody>
          <a:bodyPr wrap="square">
            <a:spAutoFit/>
          </a:bodyPr>
          <a:lstStyle/>
          <a:p>
            <a:pPr algn="ctr"/>
            <a:r>
              <a:rPr lang="en-GB" sz="4000" dirty="0" smtClean="0">
                <a:latin typeface="Gill Sans MT" panose="020B0502020104020203" pitchFamily="34" charset="0"/>
              </a:rPr>
              <a:t>York Cathedral</a:t>
            </a:r>
            <a:endParaRPr lang="en-GB" sz="4000" dirty="0">
              <a:latin typeface="Gill Sans MT" panose="020B0502020104020203" pitchFamily="34" charset="0"/>
            </a:endParaRPr>
          </a:p>
        </p:txBody>
      </p:sp>
      <p:sp>
        <p:nvSpPr>
          <p:cNvPr id="10" name="Rectangle 9"/>
          <p:cNvSpPr/>
          <p:nvPr/>
        </p:nvSpPr>
        <p:spPr>
          <a:xfrm>
            <a:off x="6527800" y="840052"/>
            <a:ext cx="5496560" cy="3046988"/>
          </a:xfrm>
          <a:prstGeom prst="rect">
            <a:avLst/>
          </a:prstGeom>
          <a:noFill/>
        </p:spPr>
        <p:txBody>
          <a:bodyPr wrap="square" lIns="91440" tIns="45720" rIns="91440" bIns="45720">
            <a:spAutoFit/>
          </a:bodyPr>
          <a:lstStyle/>
          <a:p>
            <a:r>
              <a:rPr lang="en-US" sz="3200" b="0" cap="none" spc="0" dirty="0" smtClean="0">
                <a:ln w="0"/>
                <a:solidFill>
                  <a:schemeClr val="tx1"/>
                </a:solidFill>
                <a:latin typeface="Gill Sans MT" panose="020B0502020104020203" pitchFamily="34" charset="0"/>
              </a:rPr>
              <a:t>In this cathedral, the Great Eas</a:t>
            </a:r>
            <a:r>
              <a:rPr lang="en-US" sz="3200" dirty="0" smtClean="0">
                <a:ln w="0"/>
                <a:latin typeface="Gill Sans MT" panose="020B0502020104020203" pitchFamily="34" charset="0"/>
              </a:rPr>
              <a:t>t Window contains 81 panels, they tell the story of Creation.</a:t>
            </a:r>
          </a:p>
          <a:p>
            <a:r>
              <a:rPr lang="en-US" sz="3200" b="0" cap="none" spc="0" dirty="0" smtClean="0">
                <a:ln w="0"/>
                <a:solidFill>
                  <a:schemeClr val="tx1"/>
                </a:solidFill>
                <a:latin typeface="Gill Sans MT" panose="020B0502020104020203" pitchFamily="34" charset="0"/>
              </a:rPr>
              <a:t>This panel shows how God divides light from darkness on the first day.</a:t>
            </a:r>
          </a:p>
        </p:txBody>
      </p:sp>
      <p:sp>
        <p:nvSpPr>
          <p:cNvPr id="11" name="Rounded Rectangle 10"/>
          <p:cNvSpPr/>
          <p:nvPr/>
        </p:nvSpPr>
        <p:spPr>
          <a:xfrm>
            <a:off x="6781238" y="5169740"/>
            <a:ext cx="4989684" cy="137076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smtClean="0">
                <a:latin typeface="Gill Sans MT" panose="020B0502020104020203" pitchFamily="34" charset="0"/>
              </a:rPr>
              <a:t>Where God created the world in six days and rested on the seventh.</a:t>
            </a:r>
            <a:endParaRPr lang="en-GB" sz="2800" dirty="0">
              <a:latin typeface="Gill Sans MT" panose="020B0502020104020203" pitchFamily="34" charset="0"/>
            </a:endParaRPr>
          </a:p>
        </p:txBody>
      </p:sp>
      <p:sp>
        <p:nvSpPr>
          <p:cNvPr id="12" name="Rectangle 11"/>
          <p:cNvSpPr/>
          <p:nvPr/>
        </p:nvSpPr>
        <p:spPr>
          <a:xfrm>
            <a:off x="6647764" y="3866671"/>
            <a:ext cx="5290394" cy="1323439"/>
          </a:xfrm>
          <a:prstGeom prst="rect">
            <a:avLst/>
          </a:prstGeom>
        </p:spPr>
        <p:txBody>
          <a:bodyPr wrap="square">
            <a:spAutoFit/>
          </a:bodyPr>
          <a:lstStyle/>
          <a:p>
            <a:pPr algn="ctr"/>
            <a:r>
              <a:rPr lang="en-GB" sz="4000" b="0" i="0" dirty="0" smtClean="0">
                <a:effectLst/>
                <a:latin typeface="Gill Sans MT" panose="020B0502020104020203" pitchFamily="34" charset="0"/>
              </a:rPr>
              <a:t>What is the creation story?</a:t>
            </a:r>
            <a:endParaRPr lang="en-GB" sz="40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24055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etty.edu/art/exhibitions/canterbury/images/cant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3" y="714416"/>
            <a:ext cx="60960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54667" t="55926" r="23000" b="15630"/>
          <a:stretch/>
        </p:blipFill>
        <p:spPr>
          <a:xfrm>
            <a:off x="24871680" y="609600"/>
            <a:ext cx="4084320" cy="2926080"/>
          </a:xfrm>
          <a:prstGeom prst="rect">
            <a:avLst/>
          </a:prstGeom>
        </p:spPr>
      </p:pic>
      <p:sp>
        <p:nvSpPr>
          <p:cNvPr id="8" name="Rectangle 7"/>
          <p:cNvSpPr/>
          <p:nvPr/>
        </p:nvSpPr>
        <p:spPr>
          <a:xfrm>
            <a:off x="3252783" y="6530"/>
            <a:ext cx="6095999" cy="707886"/>
          </a:xfrm>
          <a:prstGeom prst="rect">
            <a:avLst/>
          </a:prstGeom>
          <a:solidFill>
            <a:schemeClr val="accent1">
              <a:lumMod val="40000"/>
              <a:lumOff val="60000"/>
            </a:schemeClr>
          </a:solidFill>
        </p:spPr>
        <p:txBody>
          <a:bodyPr wrap="square">
            <a:spAutoFit/>
          </a:bodyPr>
          <a:lstStyle/>
          <a:p>
            <a:pPr algn="ctr"/>
            <a:r>
              <a:rPr lang="en-GB" sz="4000" dirty="0" smtClean="0">
                <a:latin typeface="Gill Sans MT" panose="020B0502020104020203" pitchFamily="34" charset="0"/>
              </a:rPr>
              <a:t>Canterbury</a:t>
            </a:r>
            <a:r>
              <a:rPr lang="en-GB" sz="4000" b="0" i="0" dirty="0" smtClean="0">
                <a:effectLst/>
                <a:latin typeface="Gill Sans MT" panose="020B0502020104020203" pitchFamily="34" charset="0"/>
              </a:rPr>
              <a:t> Cathedral</a:t>
            </a:r>
            <a:endParaRPr lang="en-GB" sz="4000" dirty="0">
              <a:latin typeface="Gill Sans MT" panose="020B0502020104020203" pitchFamily="34" charset="0"/>
            </a:endParaRPr>
          </a:p>
        </p:txBody>
      </p:sp>
      <p:sp>
        <p:nvSpPr>
          <p:cNvPr id="9" name="Rectangle 8"/>
          <p:cNvSpPr/>
          <p:nvPr/>
        </p:nvSpPr>
        <p:spPr>
          <a:xfrm>
            <a:off x="3162300" y="4883191"/>
            <a:ext cx="6186483" cy="1938992"/>
          </a:xfrm>
          <a:prstGeom prst="rect">
            <a:avLst/>
          </a:prstGeom>
          <a:noFill/>
        </p:spPr>
        <p:txBody>
          <a:bodyPr wrap="square" lIns="91440" tIns="45720" rIns="91440" bIns="45720">
            <a:spAutoFit/>
          </a:bodyPr>
          <a:lstStyle/>
          <a:p>
            <a:r>
              <a:rPr lang="en-US" sz="3000" b="0" cap="none" spc="0" dirty="0" smtClean="0">
                <a:ln w="0"/>
                <a:solidFill>
                  <a:schemeClr val="tx1"/>
                </a:solidFill>
                <a:latin typeface="Gill Sans MT" panose="020B0502020104020203" pitchFamily="34" charset="0"/>
              </a:rPr>
              <a:t>This stain glass window shows us the male ancestors of Christ from the Old Testament. </a:t>
            </a:r>
          </a:p>
          <a:p>
            <a:r>
              <a:rPr lang="en-US" sz="3000" b="0" cap="none" spc="0" dirty="0" smtClean="0">
                <a:ln w="0"/>
                <a:solidFill>
                  <a:schemeClr val="tx1"/>
                </a:solidFill>
                <a:latin typeface="Gill Sans MT" panose="020B0502020104020203" pitchFamily="34" charset="0"/>
              </a:rPr>
              <a:t>Can you name them?</a:t>
            </a:r>
          </a:p>
        </p:txBody>
      </p:sp>
      <p:sp>
        <p:nvSpPr>
          <p:cNvPr id="10" name="Rounded Rectangle 9"/>
          <p:cNvSpPr/>
          <p:nvPr/>
        </p:nvSpPr>
        <p:spPr>
          <a:xfrm>
            <a:off x="342900" y="1607716"/>
            <a:ext cx="2705100" cy="18085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Gill Sans MT" panose="020B0502020104020203" pitchFamily="34" charset="0"/>
              </a:rPr>
              <a:t>Left: Noah</a:t>
            </a:r>
          </a:p>
          <a:p>
            <a:pPr algn="ctr"/>
            <a:r>
              <a:rPr lang="en-GB" dirty="0" smtClean="0">
                <a:latin typeface="Gill Sans MT" panose="020B0502020104020203" pitchFamily="34" charset="0"/>
              </a:rPr>
              <a:t>He built the Arc that saved himself and his family, as well as every land animal from the Great Flood</a:t>
            </a:r>
            <a:endParaRPr lang="en-GB" dirty="0">
              <a:latin typeface="Gill Sans MT" panose="020B0502020104020203" pitchFamily="34" charset="0"/>
            </a:endParaRPr>
          </a:p>
        </p:txBody>
      </p:sp>
      <p:sp>
        <p:nvSpPr>
          <p:cNvPr id="11" name="Rounded Rectangle 10"/>
          <p:cNvSpPr/>
          <p:nvPr/>
        </p:nvSpPr>
        <p:spPr>
          <a:xfrm>
            <a:off x="215900" y="4470399"/>
            <a:ext cx="2705100" cy="126798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Gill Sans MT" panose="020B0502020104020203" pitchFamily="34" charset="0"/>
              </a:rPr>
              <a:t>Middle: </a:t>
            </a:r>
            <a:r>
              <a:rPr lang="en-GB" dirty="0" err="1" smtClean="0">
                <a:latin typeface="Gill Sans MT" panose="020B0502020104020203" pitchFamily="34" charset="0"/>
              </a:rPr>
              <a:t>Lamech</a:t>
            </a:r>
            <a:endParaRPr lang="en-GB" dirty="0" smtClean="0">
              <a:latin typeface="Gill Sans MT" panose="020B0502020104020203" pitchFamily="34" charset="0"/>
            </a:endParaRPr>
          </a:p>
          <a:p>
            <a:pPr algn="ctr"/>
            <a:r>
              <a:rPr lang="en-GB" dirty="0" smtClean="0">
                <a:latin typeface="Gill Sans MT" panose="020B0502020104020203" pitchFamily="34" charset="0"/>
              </a:rPr>
              <a:t>A descendent of Cain and the Father of Noah</a:t>
            </a:r>
            <a:endParaRPr lang="en-GB" dirty="0">
              <a:latin typeface="Gill Sans MT" panose="020B0502020104020203" pitchFamily="34" charset="0"/>
            </a:endParaRPr>
          </a:p>
        </p:txBody>
      </p:sp>
      <p:sp>
        <p:nvSpPr>
          <p:cNvPr id="12" name="Rounded Rectangle 11"/>
          <p:cNvSpPr/>
          <p:nvPr/>
        </p:nvSpPr>
        <p:spPr>
          <a:xfrm>
            <a:off x="9617066" y="2057399"/>
            <a:ext cx="2244734" cy="126798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Gill Sans MT" panose="020B0502020104020203" pitchFamily="34" charset="0"/>
              </a:rPr>
              <a:t>Right: </a:t>
            </a:r>
            <a:r>
              <a:rPr lang="en-GB" dirty="0" err="1" smtClean="0">
                <a:latin typeface="Gill Sans MT" panose="020B0502020104020203" pitchFamily="34" charset="0"/>
              </a:rPr>
              <a:t>Thara</a:t>
            </a:r>
            <a:endParaRPr lang="en-GB" dirty="0" smtClean="0">
              <a:latin typeface="Gill Sans MT" panose="020B0502020104020203" pitchFamily="34" charset="0"/>
            </a:endParaRPr>
          </a:p>
          <a:p>
            <a:pPr algn="ctr"/>
            <a:r>
              <a:rPr lang="en-GB" dirty="0" smtClean="0">
                <a:latin typeface="Gill Sans MT" panose="020B0502020104020203" pitchFamily="34" charset="0"/>
              </a:rPr>
              <a:t>The Father of Abraham</a:t>
            </a:r>
            <a:endParaRPr lang="en-GB"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37621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0"/>
            <a:ext cx="6833938" cy="6858000"/>
          </a:xfrm>
          <a:prstGeom prst="rect">
            <a:avLst/>
          </a:prstGeom>
        </p:spPr>
      </p:pic>
      <p:sp>
        <p:nvSpPr>
          <p:cNvPr id="6" name="Rectangle 5"/>
          <p:cNvSpPr/>
          <p:nvPr/>
        </p:nvSpPr>
        <p:spPr>
          <a:xfrm>
            <a:off x="6833936" y="-7534"/>
            <a:ext cx="5358063" cy="707886"/>
          </a:xfrm>
          <a:prstGeom prst="rect">
            <a:avLst/>
          </a:prstGeom>
          <a:solidFill>
            <a:schemeClr val="accent1">
              <a:lumMod val="40000"/>
              <a:lumOff val="60000"/>
            </a:schemeClr>
          </a:solidFill>
        </p:spPr>
        <p:txBody>
          <a:bodyPr wrap="square">
            <a:spAutoFit/>
          </a:bodyPr>
          <a:lstStyle/>
          <a:p>
            <a:pPr algn="ctr"/>
            <a:r>
              <a:rPr lang="en-GB" sz="4000" b="0" i="0" dirty="0" smtClean="0">
                <a:effectLst/>
                <a:latin typeface="Gill Sans MT" panose="020B0502020104020203" pitchFamily="34" charset="0"/>
              </a:rPr>
              <a:t>Durham Cathedral</a:t>
            </a:r>
            <a:endParaRPr lang="en-GB" sz="4000" dirty="0">
              <a:latin typeface="Gill Sans MT" panose="020B0502020104020203" pitchFamily="34" charset="0"/>
            </a:endParaRPr>
          </a:p>
        </p:txBody>
      </p:sp>
      <p:sp>
        <p:nvSpPr>
          <p:cNvPr id="7" name="Rectangle 6"/>
          <p:cNvSpPr/>
          <p:nvPr/>
        </p:nvSpPr>
        <p:spPr>
          <a:xfrm>
            <a:off x="7048500" y="840052"/>
            <a:ext cx="4975860" cy="2554545"/>
          </a:xfrm>
          <a:prstGeom prst="rect">
            <a:avLst/>
          </a:prstGeom>
          <a:noFill/>
        </p:spPr>
        <p:txBody>
          <a:bodyPr wrap="square" lIns="91440" tIns="45720" rIns="91440" bIns="45720">
            <a:spAutoFit/>
          </a:bodyPr>
          <a:lstStyle/>
          <a:p>
            <a:r>
              <a:rPr lang="en-US" sz="3200" dirty="0" smtClean="0">
                <a:ln w="0"/>
                <a:latin typeface="Gill Sans MT" panose="020B0502020104020203" pitchFamily="34" charset="0"/>
              </a:rPr>
              <a:t>This is an </a:t>
            </a:r>
            <a:r>
              <a:rPr lang="en-US" sz="3200" b="0" cap="none" spc="0" dirty="0" smtClean="0">
                <a:ln w="0"/>
                <a:solidFill>
                  <a:schemeClr val="tx1"/>
                </a:solidFill>
                <a:latin typeface="Gill Sans MT" panose="020B0502020104020203" pitchFamily="34" charset="0"/>
              </a:rPr>
              <a:t>example of a Rose window.  We can see Jesus in the </a:t>
            </a:r>
            <a:r>
              <a:rPr lang="en-US" sz="3200" b="0" cap="none" spc="0" dirty="0" smtClean="0">
                <a:ln w="0"/>
                <a:solidFill>
                  <a:schemeClr val="tx1"/>
                </a:solidFill>
                <a:latin typeface="Gill Sans MT" panose="020B0502020104020203" pitchFamily="34" charset="0"/>
              </a:rPr>
              <a:t>middle surrounded </a:t>
            </a:r>
            <a:r>
              <a:rPr lang="en-US" sz="3200" b="0" cap="none" spc="0" dirty="0" smtClean="0">
                <a:ln w="0"/>
                <a:solidFill>
                  <a:schemeClr val="tx1"/>
                </a:solidFill>
                <a:latin typeface="Gill Sans MT" panose="020B0502020104020203" pitchFamily="34" charset="0"/>
              </a:rPr>
              <a:t>by his disciples, prophets and saints.</a:t>
            </a:r>
          </a:p>
        </p:txBody>
      </p:sp>
      <p:sp>
        <p:nvSpPr>
          <p:cNvPr id="8" name="Rectangle 7"/>
          <p:cNvSpPr/>
          <p:nvPr/>
        </p:nvSpPr>
        <p:spPr>
          <a:xfrm>
            <a:off x="7048501" y="3888240"/>
            <a:ext cx="4975860" cy="1323439"/>
          </a:xfrm>
          <a:prstGeom prst="rect">
            <a:avLst/>
          </a:prstGeom>
        </p:spPr>
        <p:txBody>
          <a:bodyPr wrap="square">
            <a:spAutoFit/>
          </a:bodyPr>
          <a:lstStyle/>
          <a:p>
            <a:r>
              <a:rPr lang="en-GB" sz="4000" b="0" i="0" dirty="0" smtClean="0">
                <a:effectLst/>
                <a:latin typeface="Gill Sans MT" panose="020B0502020104020203" pitchFamily="34" charset="0"/>
              </a:rPr>
              <a:t>Why do you think Jesus is in the middle?</a:t>
            </a:r>
            <a:endParaRPr lang="en-GB" sz="4000" dirty="0">
              <a:latin typeface="Gill Sans MT" panose="020B0502020104020203" pitchFamily="34" charset="0"/>
            </a:endParaRPr>
          </a:p>
        </p:txBody>
      </p:sp>
      <p:sp>
        <p:nvSpPr>
          <p:cNvPr id="9" name="Rounded Rectangle 8"/>
          <p:cNvSpPr/>
          <p:nvPr/>
        </p:nvSpPr>
        <p:spPr>
          <a:xfrm>
            <a:off x="7291696" y="5333999"/>
            <a:ext cx="4163704" cy="126798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smtClean="0">
                <a:latin typeface="Gill Sans MT" panose="020B0502020104020203" pitchFamily="34" charset="0"/>
              </a:rPr>
              <a:t>He is the Son of God and is known as the Saviour</a:t>
            </a:r>
            <a:endParaRPr lang="en-GB" sz="28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149387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707886"/>
            <a:ext cx="6076950" cy="6150114"/>
          </a:xfrm>
          <a:prstGeom prst="rect">
            <a:avLst/>
          </a:prstGeom>
        </p:spPr>
      </p:pic>
      <p:sp>
        <p:nvSpPr>
          <p:cNvPr id="5" name="Rectangle 4"/>
          <p:cNvSpPr/>
          <p:nvPr/>
        </p:nvSpPr>
        <p:spPr>
          <a:xfrm>
            <a:off x="0" y="0"/>
            <a:ext cx="6076950" cy="707886"/>
          </a:xfrm>
          <a:prstGeom prst="rect">
            <a:avLst/>
          </a:prstGeom>
          <a:solidFill>
            <a:schemeClr val="accent1">
              <a:lumMod val="40000"/>
              <a:lumOff val="60000"/>
            </a:schemeClr>
          </a:solidFill>
        </p:spPr>
        <p:txBody>
          <a:bodyPr wrap="square">
            <a:spAutoFit/>
          </a:bodyPr>
          <a:lstStyle/>
          <a:p>
            <a:pPr algn="ctr"/>
            <a:r>
              <a:rPr lang="en-GB" sz="4000" dirty="0" smtClean="0">
                <a:latin typeface="Gill Sans MT" panose="020B0502020104020203" pitchFamily="34" charset="0"/>
              </a:rPr>
              <a:t>Winchester</a:t>
            </a:r>
            <a:r>
              <a:rPr lang="en-GB" sz="4000" b="0" i="0" dirty="0" smtClean="0">
                <a:effectLst/>
                <a:latin typeface="Gill Sans MT" panose="020B0502020104020203" pitchFamily="34" charset="0"/>
              </a:rPr>
              <a:t> Cathedral</a:t>
            </a:r>
            <a:endParaRPr lang="en-GB" sz="4000" dirty="0">
              <a:latin typeface="Gill Sans MT" panose="020B0502020104020203" pitchFamily="34" charset="0"/>
            </a:endParaRPr>
          </a:p>
        </p:txBody>
      </p:sp>
      <p:sp>
        <p:nvSpPr>
          <p:cNvPr id="6" name="Rectangle 5"/>
          <p:cNvSpPr/>
          <p:nvPr/>
        </p:nvSpPr>
        <p:spPr>
          <a:xfrm>
            <a:off x="6375400" y="192352"/>
            <a:ext cx="5435600" cy="4031873"/>
          </a:xfrm>
          <a:prstGeom prst="rect">
            <a:avLst/>
          </a:prstGeom>
          <a:noFill/>
        </p:spPr>
        <p:txBody>
          <a:bodyPr wrap="square" lIns="91440" tIns="45720" rIns="91440" bIns="45720">
            <a:spAutoFit/>
          </a:bodyPr>
          <a:lstStyle/>
          <a:p>
            <a:r>
              <a:rPr lang="en-US" sz="3200" dirty="0" smtClean="0">
                <a:ln w="0"/>
                <a:latin typeface="Gill Sans MT" panose="020B0502020104020203" pitchFamily="34" charset="0"/>
              </a:rPr>
              <a:t>The cathedral’s huge medieval stained glass window was smashed deliberately during the Civil war in 1641. After the restoration of the monarchy in 1660, the broken pieces of glass were put together randomly to create a mosaic.</a:t>
            </a:r>
            <a:endParaRPr lang="en-US" sz="3200" b="0" cap="none" spc="0" dirty="0" smtClean="0">
              <a:ln w="0"/>
              <a:solidFill>
                <a:schemeClr val="tx1"/>
              </a:solidFill>
              <a:latin typeface="Gill Sans MT" panose="020B0502020104020203" pitchFamily="34" charset="0"/>
            </a:endParaRPr>
          </a:p>
        </p:txBody>
      </p:sp>
      <p:sp>
        <p:nvSpPr>
          <p:cNvPr id="7" name="Rectangle 6"/>
          <p:cNvSpPr/>
          <p:nvPr/>
        </p:nvSpPr>
        <p:spPr>
          <a:xfrm>
            <a:off x="6490970" y="4447040"/>
            <a:ext cx="5421630" cy="1938992"/>
          </a:xfrm>
          <a:prstGeom prst="rect">
            <a:avLst/>
          </a:prstGeom>
        </p:spPr>
        <p:txBody>
          <a:bodyPr wrap="square">
            <a:spAutoFit/>
          </a:bodyPr>
          <a:lstStyle/>
          <a:p>
            <a:r>
              <a:rPr lang="en-GB" sz="4000" b="0" i="0" dirty="0" smtClean="0">
                <a:effectLst/>
                <a:latin typeface="Gill Sans MT" panose="020B0502020104020203" pitchFamily="34" charset="0"/>
              </a:rPr>
              <a:t>Why do you think they put the glass back together this way?</a:t>
            </a:r>
            <a:endParaRPr lang="en-GB" sz="40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51722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5085347" cy="6864361"/>
          </a:xfrm>
          <a:prstGeom prst="rect">
            <a:avLst/>
          </a:prstGeom>
        </p:spPr>
      </p:pic>
      <p:sp>
        <p:nvSpPr>
          <p:cNvPr id="5" name="Rectangle 4"/>
          <p:cNvSpPr/>
          <p:nvPr/>
        </p:nvSpPr>
        <p:spPr>
          <a:xfrm>
            <a:off x="5085346" y="0"/>
            <a:ext cx="7106653" cy="707886"/>
          </a:xfrm>
          <a:prstGeom prst="rect">
            <a:avLst/>
          </a:prstGeom>
          <a:solidFill>
            <a:schemeClr val="accent1">
              <a:lumMod val="40000"/>
              <a:lumOff val="60000"/>
            </a:schemeClr>
          </a:solidFill>
        </p:spPr>
        <p:txBody>
          <a:bodyPr wrap="square">
            <a:spAutoFit/>
          </a:bodyPr>
          <a:lstStyle/>
          <a:p>
            <a:pPr algn="ctr"/>
            <a:r>
              <a:rPr lang="en-GB" sz="4000" dirty="0" smtClean="0">
                <a:latin typeface="Gill Sans MT" panose="020B0502020104020203" pitchFamily="34" charset="0"/>
              </a:rPr>
              <a:t>Gloucester</a:t>
            </a:r>
            <a:r>
              <a:rPr lang="en-GB" sz="4000" b="0" i="0" dirty="0" smtClean="0">
                <a:effectLst/>
                <a:latin typeface="Gill Sans MT" panose="020B0502020104020203" pitchFamily="34" charset="0"/>
              </a:rPr>
              <a:t> Cathedral</a:t>
            </a:r>
            <a:endParaRPr lang="en-GB" sz="4000" dirty="0">
              <a:latin typeface="Gill Sans MT" panose="020B0502020104020203" pitchFamily="34" charset="0"/>
            </a:endParaRPr>
          </a:p>
        </p:txBody>
      </p:sp>
      <p:sp>
        <p:nvSpPr>
          <p:cNvPr id="6" name="Rectangle 5"/>
          <p:cNvSpPr/>
          <p:nvPr/>
        </p:nvSpPr>
        <p:spPr>
          <a:xfrm>
            <a:off x="5295900" y="707886"/>
            <a:ext cx="6502400" cy="3539430"/>
          </a:xfrm>
          <a:prstGeom prst="rect">
            <a:avLst/>
          </a:prstGeom>
          <a:noFill/>
        </p:spPr>
        <p:txBody>
          <a:bodyPr wrap="square" lIns="91440" tIns="45720" rIns="91440" bIns="45720">
            <a:spAutoFit/>
          </a:bodyPr>
          <a:lstStyle/>
          <a:p>
            <a:r>
              <a:rPr lang="en-US" sz="3200" dirty="0" smtClean="0">
                <a:ln w="0"/>
                <a:latin typeface="Gill Sans MT" panose="020B0502020104020203" pitchFamily="34" charset="0"/>
              </a:rPr>
              <a:t>This is the Great East Window and it is as big as a tennis court!</a:t>
            </a:r>
          </a:p>
          <a:p>
            <a:r>
              <a:rPr lang="en-US" sz="3200" dirty="0" smtClean="0">
                <a:ln w="0"/>
                <a:latin typeface="Gill Sans MT" panose="020B0502020104020203" pitchFamily="34" charset="0"/>
              </a:rPr>
              <a:t>It shows the hierarchal nature of medieval society, from earth to heaven. It shows bishops, saints and angels. The centerpiece is the virgin Mary and Jesus Christ.</a:t>
            </a:r>
            <a:endParaRPr lang="en-US" sz="3200" b="0" cap="none" spc="0" dirty="0" smtClean="0">
              <a:ln w="0"/>
              <a:solidFill>
                <a:schemeClr val="tx1"/>
              </a:solidFill>
              <a:latin typeface="Gill Sans MT" panose="020B0502020104020203" pitchFamily="34" charset="0"/>
            </a:endParaRPr>
          </a:p>
        </p:txBody>
      </p:sp>
      <p:sp>
        <p:nvSpPr>
          <p:cNvPr id="7" name="Rectangle 6"/>
          <p:cNvSpPr/>
          <p:nvPr/>
        </p:nvSpPr>
        <p:spPr>
          <a:xfrm>
            <a:off x="5493425" y="4447040"/>
            <a:ext cx="6096000" cy="707886"/>
          </a:xfrm>
          <a:prstGeom prst="rect">
            <a:avLst/>
          </a:prstGeom>
        </p:spPr>
        <p:txBody>
          <a:bodyPr wrap="square">
            <a:spAutoFit/>
          </a:bodyPr>
          <a:lstStyle/>
          <a:p>
            <a:r>
              <a:rPr lang="en-GB" sz="4000" b="0" i="0" dirty="0" smtClean="0">
                <a:effectLst/>
                <a:latin typeface="Gill Sans MT" panose="020B0502020104020203" pitchFamily="34" charset="0"/>
              </a:rPr>
              <a:t>What does hierarchy mean?</a:t>
            </a:r>
            <a:endParaRPr lang="en-GB" sz="4000" dirty="0">
              <a:latin typeface="Gill Sans MT" panose="020B0502020104020203" pitchFamily="34" charset="0"/>
            </a:endParaRPr>
          </a:p>
        </p:txBody>
      </p:sp>
      <p:sp>
        <p:nvSpPr>
          <p:cNvPr id="8" name="Rounded Rectangle 7"/>
          <p:cNvSpPr/>
          <p:nvPr/>
        </p:nvSpPr>
        <p:spPr>
          <a:xfrm>
            <a:off x="5493425" y="5333999"/>
            <a:ext cx="5961975" cy="126798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latin typeface="Gill Sans MT" panose="020B0502020104020203" pitchFamily="34" charset="0"/>
              </a:rPr>
              <a:t>A </a:t>
            </a:r>
            <a:r>
              <a:rPr lang="en-GB" sz="2400" dirty="0">
                <a:latin typeface="Gill Sans MT" panose="020B0502020104020203" pitchFamily="34" charset="0"/>
              </a:rPr>
              <a:t>system in which members of </a:t>
            </a:r>
            <a:r>
              <a:rPr lang="en-GB" sz="2400" dirty="0" smtClean="0">
                <a:latin typeface="Gill Sans MT" panose="020B0502020104020203" pitchFamily="34" charset="0"/>
              </a:rPr>
              <a:t>a society </a:t>
            </a:r>
            <a:r>
              <a:rPr lang="en-GB" sz="2400" dirty="0">
                <a:latin typeface="Gill Sans MT" panose="020B0502020104020203" pitchFamily="34" charset="0"/>
              </a:rPr>
              <a:t>are ranked </a:t>
            </a:r>
            <a:r>
              <a:rPr lang="en-GB" sz="2400" dirty="0" smtClean="0">
                <a:latin typeface="Gill Sans MT" panose="020B0502020104020203" pitchFamily="34" charset="0"/>
              </a:rPr>
              <a:t>according to their </a:t>
            </a:r>
            <a:r>
              <a:rPr lang="en-GB" sz="2400" dirty="0">
                <a:latin typeface="Gill Sans MT" panose="020B0502020104020203" pitchFamily="34" charset="0"/>
              </a:rPr>
              <a:t>status or authority.</a:t>
            </a:r>
            <a:endParaRPr lang="en-GB" sz="36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14257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756</Words>
  <Application>Microsoft Office PowerPoint</Application>
  <PresentationFormat>Widescreen</PresentationFormat>
  <Paragraphs>73</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Moloney. Charlotte</dc:creator>
  <cp:lastModifiedBy>Moloney. Charlotte</cp:lastModifiedBy>
  <cp:revision>21</cp:revision>
  <dcterms:created xsi:type="dcterms:W3CDTF">2020-05-19T10:29:21Z</dcterms:created>
  <dcterms:modified xsi:type="dcterms:W3CDTF">2020-06-16T13:33:21Z</dcterms:modified>
</cp:coreProperties>
</file>