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2"/>
  </p:notesMasterIdLst>
  <p:sldIdLst>
    <p:sldId id="300" r:id="rId6"/>
    <p:sldId id="256" r:id="rId7"/>
    <p:sldId id="257" r:id="rId8"/>
    <p:sldId id="258" r:id="rId9"/>
    <p:sldId id="260" r:id="rId10"/>
    <p:sldId id="262" r:id="rId11"/>
    <p:sldId id="263" r:id="rId12"/>
    <p:sldId id="264" r:id="rId13"/>
    <p:sldId id="265" r:id="rId14"/>
    <p:sldId id="301" r:id="rId15"/>
    <p:sldId id="267" r:id="rId16"/>
    <p:sldId id="268" r:id="rId17"/>
    <p:sldId id="269" r:id="rId18"/>
    <p:sldId id="270" r:id="rId19"/>
    <p:sldId id="271" r:id="rId20"/>
    <p:sldId id="272" r:id="rId21"/>
    <p:sldId id="273" r:id="rId22"/>
    <p:sldId id="274" r:id="rId23"/>
    <p:sldId id="277" r:id="rId24"/>
    <p:sldId id="278" r:id="rId25"/>
    <p:sldId id="279" r:id="rId26"/>
    <p:sldId id="280"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304"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varScale="1">
        <p:scale>
          <a:sx n="115" d="100"/>
          <a:sy n="115" d="100"/>
        </p:scale>
        <p:origin x="31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65807-78A4-43E2-A2FB-4F81B03A2661}" type="datetimeFigureOut">
              <a:rPr lang="en-GB" smtClean="0"/>
              <a:t>08/07/2021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6FDBFA-42D2-43C0-BCAB-30BF64222278}" type="slidenum">
              <a:rPr lang="en-GB" smtClean="0"/>
              <a:t>‹#›</a:t>
            </a:fld>
            <a:endParaRPr lang="en-GB"/>
          </a:p>
        </p:txBody>
      </p:sp>
    </p:spTree>
    <p:extLst>
      <p:ext uri="{BB962C8B-B14F-4D97-AF65-F5344CB8AC3E}">
        <p14:creationId xmlns:p14="http://schemas.microsoft.com/office/powerpoint/2010/main" val="1753758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SAQ – Supplementary</a:t>
            </a:r>
            <a:r>
              <a:rPr lang="en-GB" baseline="0" dirty="0" smtClean="0"/>
              <a:t> Application Questionnaire – Cam only – completed online</a:t>
            </a:r>
            <a:endParaRPr lang="en-GB" dirty="0"/>
          </a:p>
        </p:txBody>
      </p:sp>
      <p:sp>
        <p:nvSpPr>
          <p:cNvPr id="4" name="Slide Number Placeholder 3"/>
          <p:cNvSpPr>
            <a:spLocks noGrp="1"/>
          </p:cNvSpPr>
          <p:nvPr>
            <p:ph type="sldNum" sz="quarter" idx="10"/>
          </p:nvPr>
        </p:nvSpPr>
        <p:spPr/>
        <p:txBody>
          <a:bodyPr/>
          <a:lstStyle/>
          <a:p>
            <a:fld id="{826FDBFA-42D2-43C0-BCAB-30BF64222278}" type="slidenum">
              <a:rPr lang="en-GB" smtClean="0"/>
              <a:t>7</a:t>
            </a:fld>
            <a:endParaRPr lang="en-GB"/>
          </a:p>
        </p:txBody>
      </p:sp>
    </p:spTree>
    <p:extLst>
      <p:ext uri="{BB962C8B-B14F-4D97-AF65-F5344CB8AC3E}">
        <p14:creationId xmlns:p14="http://schemas.microsoft.com/office/powerpoint/2010/main" val="2584822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UKCAT!</a:t>
            </a:r>
            <a:endParaRPr lang="en-GB" dirty="0"/>
          </a:p>
        </p:txBody>
      </p:sp>
      <p:sp>
        <p:nvSpPr>
          <p:cNvPr id="4" name="Slide Number Placeholder 3"/>
          <p:cNvSpPr>
            <a:spLocks noGrp="1"/>
          </p:cNvSpPr>
          <p:nvPr>
            <p:ph type="sldNum" sz="quarter" idx="10"/>
          </p:nvPr>
        </p:nvSpPr>
        <p:spPr/>
        <p:txBody>
          <a:bodyPr/>
          <a:lstStyle/>
          <a:p>
            <a:fld id="{826FDBFA-42D2-43C0-BCAB-30BF64222278}" type="slidenum">
              <a:rPr lang="en-GB" smtClean="0"/>
              <a:t>21</a:t>
            </a:fld>
            <a:endParaRPr lang="en-GB"/>
          </a:p>
        </p:txBody>
      </p:sp>
    </p:spTree>
    <p:extLst>
      <p:ext uri="{BB962C8B-B14F-4D97-AF65-F5344CB8AC3E}">
        <p14:creationId xmlns:p14="http://schemas.microsoft.com/office/powerpoint/2010/main" val="2454776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730BC-B05E-4D93-917F-BA4F166C5279}"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406172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730BC-B05E-4D93-917F-BA4F166C5279}"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211697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730BC-B05E-4D93-917F-BA4F166C5279}"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1910838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0725910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3755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E41CD3-0EAB-43A3-B3EE-6B19B8878654}"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647829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E41CD3-0EAB-43A3-B3EE-6B19B8878654}"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2855856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E41CD3-0EAB-43A3-B3EE-6B19B8878654}" type="datetimeFigureOut">
              <a:rPr lang="en-GB" smtClean="0"/>
              <a:t>08/07/2021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646405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E41CD3-0EAB-43A3-B3EE-6B19B8878654}" type="datetimeFigureOut">
              <a:rPr lang="en-GB" smtClean="0"/>
              <a:t>08/07/2021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2334801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E41CD3-0EAB-43A3-B3EE-6B19B8878654}" type="datetimeFigureOut">
              <a:rPr lang="en-GB" smtClean="0"/>
              <a:t>08/07/2021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23014446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41CD3-0EAB-43A3-B3EE-6B19B8878654}"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256886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7730BC-B05E-4D93-917F-BA4F166C5279}"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505804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E41CD3-0EAB-43A3-B3EE-6B19B8878654}"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266219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36724819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E41CD3-0EAB-43A3-B3EE-6B19B8878654}"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96C58D6-E904-4FF7-829C-2D3048F71475}" type="slidenum">
              <a:rPr lang="en-GB" smtClean="0"/>
              <a:t>‹#›</a:t>
            </a:fld>
            <a:endParaRPr lang="en-GB"/>
          </a:p>
        </p:txBody>
      </p:sp>
    </p:spTree>
    <p:extLst>
      <p:ext uri="{BB962C8B-B14F-4D97-AF65-F5344CB8AC3E}">
        <p14:creationId xmlns:p14="http://schemas.microsoft.com/office/powerpoint/2010/main" val="153372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27730BC-B05E-4D93-917F-BA4F166C5279}" type="datetimeFigureOut">
              <a:rPr lang="en-GB" smtClean="0"/>
              <a:t>08/07/2021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3739949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7730BC-B05E-4D93-917F-BA4F166C5279}"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4177673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7730BC-B05E-4D93-917F-BA4F166C5279}" type="datetimeFigureOut">
              <a:rPr lang="en-GB" smtClean="0"/>
              <a:t>08/07/2021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3097161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7730BC-B05E-4D93-917F-BA4F166C5279}" type="datetimeFigureOut">
              <a:rPr lang="en-GB" smtClean="0"/>
              <a:t>08/07/2021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3561897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730BC-B05E-4D93-917F-BA4F166C5279}" type="datetimeFigureOut">
              <a:rPr lang="en-GB" smtClean="0"/>
              <a:t>08/07/2021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1245230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7730BC-B05E-4D93-917F-BA4F166C5279}"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2962097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27730BC-B05E-4D93-917F-BA4F166C5279}" type="datetimeFigureOut">
              <a:rPr lang="en-GB" smtClean="0"/>
              <a:t>08/07/2021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AEAA4C-A121-4533-A07A-A9375316651F}" type="slidenum">
              <a:rPr lang="en-GB" smtClean="0"/>
              <a:t>‹#›</a:t>
            </a:fld>
            <a:endParaRPr lang="en-GB"/>
          </a:p>
        </p:txBody>
      </p:sp>
    </p:spTree>
    <p:extLst>
      <p:ext uri="{BB962C8B-B14F-4D97-AF65-F5344CB8AC3E}">
        <p14:creationId xmlns:p14="http://schemas.microsoft.com/office/powerpoint/2010/main" val="3876605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7730BC-B05E-4D93-917F-BA4F166C5279}" type="datetimeFigureOut">
              <a:rPr lang="en-GB" smtClean="0"/>
              <a:t>08/07/2021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EAA4C-A121-4533-A07A-A9375316651F}" type="slidenum">
              <a:rPr lang="en-GB" smtClean="0"/>
              <a:t>‹#›</a:t>
            </a:fld>
            <a:endParaRPr lang="en-GB"/>
          </a:p>
        </p:txBody>
      </p:sp>
    </p:spTree>
    <p:extLst>
      <p:ext uri="{BB962C8B-B14F-4D97-AF65-F5344CB8AC3E}">
        <p14:creationId xmlns:p14="http://schemas.microsoft.com/office/powerpoint/2010/main" val="1322927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E41CD3-0EAB-43A3-B3EE-6B19B8878654}" type="datetimeFigureOut">
              <a:rPr lang="en-GB" smtClean="0"/>
              <a:t>08/07/2021</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C58D6-E904-4FF7-829C-2D3048F71475}" type="slidenum">
              <a:rPr lang="en-GB" smtClean="0"/>
              <a:t>‹#›</a:t>
            </a:fld>
            <a:endParaRPr lang="en-GB"/>
          </a:p>
        </p:txBody>
      </p:sp>
    </p:spTree>
    <p:extLst>
      <p:ext uri="{BB962C8B-B14F-4D97-AF65-F5344CB8AC3E}">
        <p14:creationId xmlns:p14="http://schemas.microsoft.com/office/powerpoint/2010/main" val="3549127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hyperlink" Target="https://www.youtube.com/watch?v=CXiQtJXTZSo" TargetMode="Externa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hyperlink" Target="https://www.youtube.com/watch?v=dUwN6GI-0EQ" TargetMode="External"/><Relationship Id="rId5" Type="http://schemas.openxmlformats.org/officeDocument/2006/relationships/hyperlink" Target="https://www.youtube.com/watch?v=8S4rTLibYQw&amp;t=1s" TargetMode="External"/><Relationship Id="rId4" Type="http://schemas.openxmlformats.org/officeDocument/2006/relationships/hyperlink" Target="https://www.youtube.com/watch?v=giEHFXS-Vk4&amp;t=3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hyperlink" Target="https://www.admissionstesting.org/for-test-takers/thinking-skills-assessment/tsa-oxford/preparing-for-tsa-oxfor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5.xml.rels><?xml version="1.0" encoding="UTF-8" standalone="yes"?>
<Relationships xmlns="http://schemas.openxmlformats.org/package/2006/relationships"><Relationship Id="rId3" Type="http://schemas.openxmlformats.org/officeDocument/2006/relationships/hyperlink" Target="https://www.ucas.com/events/ucasdiscovery-demand-393976" TargetMode="External"/><Relationship Id="rId2" Type="http://schemas.openxmlformats.org/officeDocument/2006/relationships/slideLayout" Target="../slideLayouts/slideLayout13.xml"/><Relationship Id="rId1" Type="http://schemas.openxmlformats.org/officeDocument/2006/relationships/tags" Target="../tags/tag35.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60000"/>
              <a:lumOff val="40000"/>
            </a:schemeClr>
          </a:solidFill>
        </p:spPr>
        <p:txBody>
          <a:bodyPr/>
          <a:lstStyle/>
          <a:p>
            <a:r>
              <a:rPr lang="en-GB" b="1" dirty="0" smtClean="0"/>
              <a:t>Objectives for the Session</a:t>
            </a:r>
            <a:endParaRPr lang="en-GB" b="1" dirty="0"/>
          </a:p>
        </p:txBody>
      </p:sp>
      <p:sp>
        <p:nvSpPr>
          <p:cNvPr id="3" name="Content Placeholder 2"/>
          <p:cNvSpPr>
            <a:spLocks noGrp="1"/>
          </p:cNvSpPr>
          <p:nvPr>
            <p:ph idx="1"/>
          </p:nvPr>
        </p:nvSpPr>
        <p:spPr/>
        <p:txBody>
          <a:bodyPr>
            <a:normAutofit/>
          </a:bodyPr>
          <a:lstStyle/>
          <a:p>
            <a:r>
              <a:rPr lang="en-GB" sz="3200" dirty="0" smtClean="0"/>
              <a:t>Outline the application process</a:t>
            </a:r>
          </a:p>
          <a:p>
            <a:r>
              <a:rPr lang="en-GB" sz="3200" dirty="0" smtClean="0"/>
              <a:t>Explain how to structure an effective personal statement</a:t>
            </a:r>
            <a:endParaRPr lang="en-GB"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0675" y="4338637"/>
            <a:ext cx="2143125" cy="2143125"/>
          </a:xfrm>
          <a:prstGeom prst="rect">
            <a:avLst/>
          </a:prstGeom>
        </p:spPr>
      </p:pic>
    </p:spTree>
    <p:custDataLst>
      <p:tags r:id="rId1"/>
    </p:custDataLst>
    <p:extLst>
      <p:ext uri="{BB962C8B-B14F-4D97-AF65-F5344CB8AC3E}">
        <p14:creationId xmlns:p14="http://schemas.microsoft.com/office/powerpoint/2010/main" val="3729906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Overall Success </a:t>
            </a:r>
            <a:r>
              <a:rPr lang="en-GB" dirty="0" smtClean="0"/>
              <a:t>Rate </a:t>
            </a:r>
            <a:r>
              <a:rPr lang="en-GB" dirty="0"/>
              <a:t>(for 2021 </a:t>
            </a:r>
            <a:r>
              <a:rPr lang="en-GB" dirty="0" smtClean="0"/>
              <a:t>entry)</a:t>
            </a:r>
            <a:endParaRPr lang="en-GB" dirty="0"/>
          </a:p>
        </p:txBody>
      </p:sp>
      <p:sp>
        <p:nvSpPr>
          <p:cNvPr id="3" name="Content Placeholder 2"/>
          <p:cNvSpPr>
            <a:spLocks noGrp="1"/>
          </p:cNvSpPr>
          <p:nvPr>
            <p:ph idx="1"/>
          </p:nvPr>
        </p:nvSpPr>
        <p:spPr/>
        <p:txBody>
          <a:bodyPr/>
          <a:lstStyle/>
          <a:p>
            <a:r>
              <a:rPr lang="en-GB" dirty="0" smtClean="0"/>
              <a:t>Your </a:t>
            </a:r>
            <a:r>
              <a:rPr lang="en-GB" dirty="0"/>
              <a:t>chances of obtaining an offer from Oxford or Cambridge (before you have confirmed your course and college choice, sat your potential admissions test, and been invited up for interview) are roughly </a:t>
            </a:r>
            <a:r>
              <a:rPr lang="en-GB" dirty="0" smtClean="0">
                <a:solidFill>
                  <a:srgbClr val="FF0000"/>
                </a:solidFill>
              </a:rPr>
              <a:t>17%</a:t>
            </a:r>
          </a:p>
          <a:p>
            <a:r>
              <a:rPr lang="en-GB" dirty="0" smtClean="0"/>
              <a:t>46,000 </a:t>
            </a:r>
            <a:r>
              <a:rPr lang="en-GB" dirty="0"/>
              <a:t>applicants chasing 8,000 places at the two </a:t>
            </a:r>
            <a:r>
              <a:rPr lang="en-GB" dirty="0" smtClean="0"/>
              <a:t>universities</a:t>
            </a:r>
          </a:p>
          <a:p>
            <a:r>
              <a:rPr lang="en-GB" dirty="0" smtClean="0"/>
              <a:t>Cambridge </a:t>
            </a:r>
            <a:r>
              <a:rPr lang="en-GB" dirty="0"/>
              <a:t>offered places to 4,245 out of their 22,788 </a:t>
            </a:r>
            <a:r>
              <a:rPr lang="en-GB" dirty="0" smtClean="0"/>
              <a:t>applicants </a:t>
            </a:r>
            <a:r>
              <a:rPr lang="en-GB" dirty="0" smtClean="0">
                <a:solidFill>
                  <a:srgbClr val="FF0000"/>
                </a:solidFill>
              </a:rPr>
              <a:t>(18.6%)</a:t>
            </a:r>
          </a:p>
          <a:p>
            <a:r>
              <a:rPr lang="en-GB" dirty="0" smtClean="0"/>
              <a:t>Oxford </a:t>
            </a:r>
            <a:r>
              <a:rPr lang="en-GB" dirty="0"/>
              <a:t>offered places to 3,932 out of 23,414 </a:t>
            </a:r>
            <a:r>
              <a:rPr lang="en-GB" dirty="0" smtClean="0"/>
              <a:t>applicants </a:t>
            </a:r>
            <a:r>
              <a:rPr lang="en-GB" dirty="0" smtClean="0">
                <a:solidFill>
                  <a:srgbClr val="FF0000"/>
                </a:solidFill>
              </a:rPr>
              <a:t>(16.8%)</a:t>
            </a:r>
            <a:endParaRPr lang="en-GB" dirty="0">
              <a:solidFill>
                <a:srgbClr val="FF0000"/>
              </a:solidFill>
            </a:endParaRPr>
          </a:p>
        </p:txBody>
      </p:sp>
    </p:spTree>
    <p:custDataLst>
      <p:tags r:id="rId1"/>
    </p:custDataLst>
    <p:extLst>
      <p:ext uri="{BB962C8B-B14F-4D97-AF65-F5344CB8AC3E}">
        <p14:creationId xmlns:p14="http://schemas.microsoft.com/office/powerpoint/2010/main" val="2162931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354974" y="88091"/>
            <a:ext cx="8905305" cy="6769909"/>
          </a:xfrm>
          <a:prstGeom prst="rect">
            <a:avLst/>
          </a:prstGeom>
        </p:spPr>
      </p:pic>
    </p:spTree>
    <p:custDataLst>
      <p:tags r:id="rId1"/>
    </p:custDataLst>
    <p:extLst>
      <p:ext uri="{BB962C8B-B14F-4D97-AF65-F5344CB8AC3E}">
        <p14:creationId xmlns:p14="http://schemas.microsoft.com/office/powerpoint/2010/main" val="3265376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02229" y="-22405"/>
            <a:ext cx="9157722" cy="6880405"/>
          </a:xfrm>
          <a:prstGeom prst="rect">
            <a:avLst/>
          </a:prstGeom>
        </p:spPr>
      </p:pic>
    </p:spTree>
    <p:custDataLst>
      <p:tags r:id="rId1"/>
    </p:custDataLst>
    <p:extLst>
      <p:ext uri="{BB962C8B-B14F-4D97-AF65-F5344CB8AC3E}">
        <p14:creationId xmlns:p14="http://schemas.microsoft.com/office/powerpoint/2010/main" val="2604314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02230" y="-69009"/>
            <a:ext cx="9096916" cy="6927009"/>
          </a:xfrm>
          <a:prstGeom prst="rect">
            <a:avLst/>
          </a:prstGeom>
        </p:spPr>
      </p:pic>
    </p:spTree>
    <p:custDataLst>
      <p:tags r:id="rId1"/>
    </p:custDataLst>
    <p:extLst>
      <p:ext uri="{BB962C8B-B14F-4D97-AF65-F5344CB8AC3E}">
        <p14:creationId xmlns:p14="http://schemas.microsoft.com/office/powerpoint/2010/main" val="341275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397725" y="-82597"/>
            <a:ext cx="9325693" cy="6970235"/>
          </a:xfrm>
          <a:prstGeom prst="rect">
            <a:avLst/>
          </a:prstGeom>
        </p:spPr>
      </p:pic>
    </p:spTree>
    <p:custDataLst>
      <p:tags r:id="rId1"/>
    </p:custDataLst>
    <p:extLst>
      <p:ext uri="{BB962C8B-B14F-4D97-AF65-F5344CB8AC3E}">
        <p14:creationId xmlns:p14="http://schemas.microsoft.com/office/powerpoint/2010/main" val="3256393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02229" y="-5928"/>
            <a:ext cx="9222377" cy="6895904"/>
          </a:xfrm>
          <a:prstGeom prst="rect">
            <a:avLst/>
          </a:prstGeom>
        </p:spPr>
      </p:pic>
    </p:spTree>
    <p:custDataLst>
      <p:tags r:id="rId1"/>
    </p:custDataLst>
    <p:extLst>
      <p:ext uri="{BB962C8B-B14F-4D97-AF65-F5344CB8AC3E}">
        <p14:creationId xmlns:p14="http://schemas.microsoft.com/office/powerpoint/2010/main" val="12901907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36915" y="-25046"/>
            <a:ext cx="9366068" cy="6943602"/>
          </a:xfrm>
          <a:prstGeom prst="rect">
            <a:avLst/>
          </a:prstGeom>
        </p:spPr>
      </p:pic>
    </p:spTree>
    <p:custDataLst>
      <p:tags r:id="rId1"/>
    </p:custDataLst>
    <p:extLst>
      <p:ext uri="{BB962C8B-B14F-4D97-AF65-F5344CB8AC3E}">
        <p14:creationId xmlns:p14="http://schemas.microsoft.com/office/powerpoint/2010/main" val="39290898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15290" y="-51618"/>
            <a:ext cx="9093487" cy="6909618"/>
          </a:xfrm>
          <a:prstGeom prst="rect">
            <a:avLst/>
          </a:prstGeom>
        </p:spPr>
      </p:pic>
    </p:spTree>
    <p:custDataLst>
      <p:tags r:id="rId1"/>
    </p:custDataLst>
    <p:extLst>
      <p:ext uri="{BB962C8B-B14F-4D97-AF65-F5344CB8AC3E}">
        <p14:creationId xmlns:p14="http://schemas.microsoft.com/office/powerpoint/2010/main" val="13639272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1541416" y="-7748"/>
            <a:ext cx="9130937" cy="6889924"/>
          </a:xfrm>
          <a:prstGeom prst="rect">
            <a:avLst/>
          </a:prstGeom>
        </p:spPr>
      </p:pic>
      <p:sp>
        <p:nvSpPr>
          <p:cNvPr id="5" name="Rectangle 4"/>
          <p:cNvSpPr/>
          <p:nvPr/>
        </p:nvSpPr>
        <p:spPr>
          <a:xfrm>
            <a:off x="6000669" y="4918319"/>
            <a:ext cx="5447710" cy="2031325"/>
          </a:xfrm>
          <a:prstGeom prst="rect">
            <a:avLst/>
          </a:prstGeom>
        </p:spPr>
        <p:txBody>
          <a:bodyPr wrap="none">
            <a:spAutoFit/>
          </a:bodyPr>
          <a:lstStyle/>
          <a:p>
            <a:r>
              <a:rPr lang="en-GB" dirty="0">
                <a:hlinkClick r:id="rId4"/>
              </a:rPr>
              <a:t>https://</a:t>
            </a:r>
            <a:r>
              <a:rPr lang="en-GB" dirty="0" smtClean="0">
                <a:hlinkClick r:id="rId4"/>
              </a:rPr>
              <a:t>www.youtube.com/watch?v=giEHFXS-Vk4&amp;t=3s</a:t>
            </a:r>
            <a:endParaRPr lang="en-GB" dirty="0" smtClean="0"/>
          </a:p>
          <a:p>
            <a:r>
              <a:rPr lang="en-GB" dirty="0">
                <a:hlinkClick r:id="rId5"/>
              </a:rPr>
              <a:t>https://</a:t>
            </a:r>
            <a:r>
              <a:rPr lang="en-GB" dirty="0" smtClean="0">
                <a:hlinkClick r:id="rId5"/>
              </a:rPr>
              <a:t>www.youtube.com/watch?v=8S4rTLibYQw&amp;t=1s</a:t>
            </a:r>
            <a:endParaRPr lang="en-GB" dirty="0" smtClean="0"/>
          </a:p>
          <a:p>
            <a:r>
              <a:rPr lang="en-GB" dirty="0">
                <a:hlinkClick r:id="rId6"/>
              </a:rPr>
              <a:t>https://</a:t>
            </a:r>
            <a:r>
              <a:rPr lang="en-GB" dirty="0" smtClean="0">
                <a:hlinkClick r:id="rId6"/>
              </a:rPr>
              <a:t>www.youtube.com/watch?v=dUwN6GI-0EQ</a:t>
            </a:r>
            <a:endParaRPr lang="en-GB" dirty="0" smtClean="0"/>
          </a:p>
          <a:p>
            <a:endParaRPr lang="en-GB" dirty="0"/>
          </a:p>
          <a:p>
            <a:r>
              <a:rPr lang="en-GB" dirty="0">
                <a:hlinkClick r:id="rId7"/>
              </a:rPr>
              <a:t>https://</a:t>
            </a:r>
            <a:r>
              <a:rPr lang="en-GB" dirty="0" smtClean="0">
                <a:hlinkClick r:id="rId7"/>
              </a:rPr>
              <a:t>www.youtube.com/watch?v=CXiQtJXTZSo</a:t>
            </a:r>
            <a:endParaRPr lang="en-GB" dirty="0" smtClean="0"/>
          </a:p>
          <a:p>
            <a:endParaRPr lang="en-GB" dirty="0" smtClean="0"/>
          </a:p>
          <a:p>
            <a:endParaRPr lang="en-GB" dirty="0"/>
          </a:p>
        </p:txBody>
      </p:sp>
    </p:spTree>
    <p:custDataLst>
      <p:tags r:id="rId1"/>
    </p:custDataLst>
    <p:extLst>
      <p:ext uri="{BB962C8B-B14F-4D97-AF65-F5344CB8AC3E}">
        <p14:creationId xmlns:p14="http://schemas.microsoft.com/office/powerpoint/2010/main" val="2668364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28354" y="-56672"/>
            <a:ext cx="8701555" cy="6640352"/>
          </a:xfrm>
          <a:prstGeom prst="rect">
            <a:avLst/>
          </a:prstGeom>
        </p:spPr>
      </p:pic>
    </p:spTree>
    <p:custDataLst>
      <p:tags r:id="rId1"/>
    </p:custDataLst>
    <p:extLst>
      <p:ext uri="{BB962C8B-B14F-4D97-AF65-F5344CB8AC3E}">
        <p14:creationId xmlns:p14="http://schemas.microsoft.com/office/powerpoint/2010/main" val="24724918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p:cNvPicPr>
            <a:picLocks noChangeAspect="1"/>
          </p:cNvPicPr>
          <p:nvPr/>
        </p:nvPicPr>
        <p:blipFill>
          <a:blip r:embed="rId3"/>
          <a:stretch>
            <a:fillRect/>
          </a:stretch>
        </p:blipFill>
        <p:spPr>
          <a:xfrm>
            <a:off x="1524000" y="0"/>
            <a:ext cx="9167938" cy="6858000"/>
          </a:xfrm>
          <a:prstGeom prst="rect">
            <a:avLst/>
          </a:prstGeom>
        </p:spPr>
      </p:pic>
    </p:spTree>
    <p:custDataLst>
      <p:tags r:id="rId1"/>
    </p:custDataLst>
    <p:extLst>
      <p:ext uri="{BB962C8B-B14F-4D97-AF65-F5344CB8AC3E}">
        <p14:creationId xmlns:p14="http://schemas.microsoft.com/office/powerpoint/2010/main" val="3798937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r="1707"/>
          <a:stretch/>
        </p:blipFill>
        <p:spPr>
          <a:xfrm>
            <a:off x="1358538" y="-131758"/>
            <a:ext cx="9026434" cy="6902241"/>
          </a:xfrm>
          <a:prstGeom prst="rect">
            <a:avLst/>
          </a:prstGeom>
        </p:spPr>
      </p:pic>
    </p:spTree>
    <p:custDataLst>
      <p:tags r:id="rId1"/>
    </p:custDataLst>
    <p:extLst>
      <p:ext uri="{BB962C8B-B14F-4D97-AF65-F5344CB8AC3E}">
        <p14:creationId xmlns:p14="http://schemas.microsoft.com/office/powerpoint/2010/main" val="1545797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4"/>
          <a:stretch>
            <a:fillRect/>
          </a:stretch>
        </p:blipFill>
        <p:spPr>
          <a:xfrm>
            <a:off x="1423851" y="-58490"/>
            <a:ext cx="9143437" cy="6825049"/>
          </a:xfrm>
          <a:prstGeom prst="rect">
            <a:avLst/>
          </a:prstGeom>
        </p:spPr>
      </p:pic>
      <p:sp>
        <p:nvSpPr>
          <p:cNvPr id="5" name="TextBox 4"/>
          <p:cNvSpPr txBox="1"/>
          <p:nvPr/>
        </p:nvSpPr>
        <p:spPr>
          <a:xfrm>
            <a:off x="4866468" y="4525506"/>
            <a:ext cx="2030278" cy="400110"/>
          </a:xfrm>
          <a:prstGeom prst="rect">
            <a:avLst/>
          </a:prstGeom>
          <a:solidFill>
            <a:schemeClr val="bg1"/>
          </a:solidFill>
        </p:spPr>
        <p:txBody>
          <a:bodyPr wrap="square" rtlCol="0">
            <a:spAutoFit/>
          </a:bodyPr>
          <a:lstStyle/>
          <a:p>
            <a:r>
              <a:rPr lang="en-GB" sz="2000" dirty="0" smtClean="0"/>
              <a:t>4</a:t>
            </a:r>
            <a:r>
              <a:rPr lang="en-GB" sz="2000" baseline="30000" dirty="0" smtClean="0"/>
              <a:t>th</a:t>
            </a:r>
            <a:r>
              <a:rPr lang="en-GB" sz="2000" dirty="0" smtClean="0"/>
              <a:t> November</a:t>
            </a:r>
            <a:endParaRPr lang="en-GB" sz="2000" dirty="0"/>
          </a:p>
        </p:txBody>
      </p:sp>
      <p:sp>
        <p:nvSpPr>
          <p:cNvPr id="6" name="TextBox 5"/>
          <p:cNvSpPr txBox="1"/>
          <p:nvPr/>
        </p:nvSpPr>
        <p:spPr>
          <a:xfrm>
            <a:off x="2743199" y="4525506"/>
            <a:ext cx="914401" cy="369332"/>
          </a:xfrm>
          <a:prstGeom prst="rect">
            <a:avLst/>
          </a:prstGeom>
          <a:solidFill>
            <a:schemeClr val="bg1"/>
          </a:solidFill>
        </p:spPr>
        <p:txBody>
          <a:bodyPr wrap="square" rtlCol="0">
            <a:spAutoFit/>
          </a:bodyPr>
          <a:lstStyle/>
          <a:p>
            <a:r>
              <a:rPr lang="en-GB" dirty="0" smtClean="0"/>
              <a:t>2021</a:t>
            </a:r>
            <a:endParaRPr lang="en-GB" dirty="0"/>
          </a:p>
        </p:txBody>
      </p:sp>
    </p:spTree>
    <p:custDataLst>
      <p:tags r:id="rId1"/>
    </p:custDataLst>
    <p:extLst>
      <p:ext uri="{BB962C8B-B14F-4D97-AF65-F5344CB8AC3E}">
        <p14:creationId xmlns:p14="http://schemas.microsoft.com/office/powerpoint/2010/main" val="19432412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36913" y="-53307"/>
            <a:ext cx="9246851" cy="6911307"/>
          </a:xfrm>
          <a:prstGeom prst="rect">
            <a:avLst/>
          </a:prstGeom>
        </p:spPr>
      </p:pic>
      <p:sp>
        <p:nvSpPr>
          <p:cNvPr id="5" name="Rectangle 4"/>
          <p:cNvSpPr/>
          <p:nvPr/>
        </p:nvSpPr>
        <p:spPr>
          <a:xfrm>
            <a:off x="266007" y="4593813"/>
            <a:ext cx="11612880" cy="923330"/>
          </a:xfrm>
          <a:prstGeom prst="rect">
            <a:avLst/>
          </a:prstGeom>
        </p:spPr>
        <p:txBody>
          <a:bodyPr wrap="square">
            <a:spAutoFit/>
          </a:bodyPr>
          <a:lstStyle/>
          <a:p>
            <a:r>
              <a:rPr lang="en-GB" dirty="0">
                <a:hlinkClick r:id="rId4"/>
              </a:rPr>
              <a:t>https://www.admissionstesting.org/for-test-takers/thinking-skills-assessment/tsa-cambridge/preparing-for-tsa-cambridge</a:t>
            </a:r>
            <a:r>
              <a:rPr lang="en-GB" dirty="0" smtClean="0">
                <a:hlinkClick r:id="rId4"/>
              </a:rPr>
              <a:t>/</a:t>
            </a:r>
          </a:p>
          <a:p>
            <a:r>
              <a:rPr lang="en-GB" dirty="0" smtClean="0">
                <a:hlinkClick r:id="rId4"/>
              </a:rPr>
              <a:t>https</a:t>
            </a:r>
            <a:r>
              <a:rPr lang="en-GB" dirty="0">
                <a:hlinkClick r:id="rId4"/>
              </a:rPr>
              <a:t>://www.admissionstesting.org/for-test-takers/thinking-skills-assessment/tsa-oxford/preparing-for-tsa-oxford</a:t>
            </a:r>
            <a:r>
              <a:rPr lang="en-GB" dirty="0" smtClean="0">
                <a:hlinkClick r:id="rId4"/>
              </a:rPr>
              <a:t>/</a:t>
            </a:r>
            <a:endParaRPr lang="en-GB" dirty="0" smtClean="0"/>
          </a:p>
          <a:p>
            <a:endParaRPr lang="en-GB" dirty="0"/>
          </a:p>
        </p:txBody>
      </p:sp>
    </p:spTree>
    <p:custDataLst>
      <p:tags r:id="rId1"/>
    </p:custDataLst>
    <p:extLst>
      <p:ext uri="{BB962C8B-B14F-4D97-AF65-F5344CB8AC3E}">
        <p14:creationId xmlns:p14="http://schemas.microsoft.com/office/powerpoint/2010/main" val="41758921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63040" y="-44225"/>
            <a:ext cx="9026434" cy="6766914"/>
          </a:xfrm>
          <a:prstGeom prst="rect">
            <a:avLst/>
          </a:prstGeom>
        </p:spPr>
      </p:pic>
    </p:spTree>
    <p:custDataLst>
      <p:tags r:id="rId1"/>
    </p:custDataLst>
    <p:extLst>
      <p:ext uri="{BB962C8B-B14F-4D97-AF65-F5344CB8AC3E}">
        <p14:creationId xmlns:p14="http://schemas.microsoft.com/office/powerpoint/2010/main" val="28840979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02229" y="-5874"/>
            <a:ext cx="9052560" cy="6768819"/>
          </a:xfrm>
          <a:prstGeom prst="rect">
            <a:avLst/>
          </a:prstGeom>
        </p:spPr>
      </p:pic>
    </p:spTree>
    <p:custDataLst>
      <p:tags r:id="rId1"/>
    </p:custDataLst>
    <p:extLst>
      <p:ext uri="{BB962C8B-B14F-4D97-AF65-F5344CB8AC3E}">
        <p14:creationId xmlns:p14="http://schemas.microsoft.com/office/powerpoint/2010/main" val="19347913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76103" y="-40440"/>
            <a:ext cx="9185943" cy="6898440"/>
          </a:xfrm>
          <a:prstGeom prst="rect">
            <a:avLst/>
          </a:prstGeom>
        </p:spPr>
      </p:pic>
    </p:spTree>
    <p:custDataLst>
      <p:tags r:id="rId1"/>
    </p:custDataLst>
    <p:extLst>
      <p:ext uri="{BB962C8B-B14F-4D97-AF65-F5344CB8AC3E}">
        <p14:creationId xmlns:p14="http://schemas.microsoft.com/office/powerpoint/2010/main" val="5459615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55696" y="0"/>
            <a:ext cx="9080608" cy="6857999"/>
          </a:xfrm>
          <a:prstGeom prst="rect">
            <a:avLst/>
          </a:prstGeom>
        </p:spPr>
      </p:pic>
    </p:spTree>
    <p:custDataLst>
      <p:tags r:id="rId1"/>
    </p:custDataLst>
    <p:extLst>
      <p:ext uri="{BB962C8B-B14F-4D97-AF65-F5344CB8AC3E}">
        <p14:creationId xmlns:p14="http://schemas.microsoft.com/office/powerpoint/2010/main" val="3379802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384663" y="-92360"/>
            <a:ext cx="9299103" cy="6950360"/>
          </a:xfrm>
          <a:prstGeom prst="rect">
            <a:avLst/>
          </a:prstGeom>
        </p:spPr>
      </p:pic>
    </p:spTree>
    <p:custDataLst>
      <p:tags r:id="rId1"/>
    </p:custDataLst>
    <p:extLst>
      <p:ext uri="{BB962C8B-B14F-4D97-AF65-F5344CB8AC3E}">
        <p14:creationId xmlns:p14="http://schemas.microsoft.com/office/powerpoint/2010/main" val="2408828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67543" y="25296"/>
            <a:ext cx="9090569" cy="6832703"/>
          </a:xfrm>
          <a:prstGeom prst="rect">
            <a:avLst/>
          </a:prstGeom>
        </p:spPr>
      </p:pic>
    </p:spTree>
    <p:custDataLst>
      <p:tags r:id="rId1"/>
    </p:custDataLst>
    <p:extLst>
      <p:ext uri="{BB962C8B-B14F-4D97-AF65-F5344CB8AC3E}">
        <p14:creationId xmlns:p14="http://schemas.microsoft.com/office/powerpoint/2010/main" val="1942138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54480" y="540"/>
            <a:ext cx="9083754" cy="6857460"/>
          </a:xfrm>
          <a:prstGeom prst="rect">
            <a:avLst/>
          </a:prstGeom>
        </p:spPr>
      </p:pic>
    </p:spTree>
    <p:custDataLst>
      <p:tags r:id="rId1"/>
    </p:custDataLst>
    <p:extLst>
      <p:ext uri="{BB962C8B-B14F-4D97-AF65-F5344CB8AC3E}">
        <p14:creationId xmlns:p14="http://schemas.microsoft.com/office/powerpoint/2010/main" val="3288033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91343" y="0"/>
            <a:ext cx="9159738" cy="6858000"/>
          </a:xfrm>
          <a:prstGeom prst="rect">
            <a:avLst/>
          </a:prstGeom>
        </p:spPr>
      </p:pic>
    </p:spTree>
    <p:custDataLst>
      <p:tags r:id="rId1"/>
    </p:custDataLst>
    <p:extLst>
      <p:ext uri="{BB962C8B-B14F-4D97-AF65-F5344CB8AC3E}">
        <p14:creationId xmlns:p14="http://schemas.microsoft.com/office/powerpoint/2010/main" val="29952431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41417" y="81938"/>
            <a:ext cx="9096236" cy="6684622"/>
          </a:xfrm>
          <a:prstGeom prst="rect">
            <a:avLst/>
          </a:prstGeom>
        </p:spPr>
      </p:pic>
      <p:sp>
        <p:nvSpPr>
          <p:cNvPr id="5" name="TextBox 4"/>
          <p:cNvSpPr txBox="1"/>
          <p:nvPr/>
        </p:nvSpPr>
        <p:spPr>
          <a:xfrm>
            <a:off x="1802674" y="4976948"/>
            <a:ext cx="3513908" cy="36933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Societies</a:t>
            </a:r>
            <a:endParaRPr lang="en-GB"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55719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175656" y="-245366"/>
            <a:ext cx="9354685" cy="6985799"/>
          </a:xfrm>
          <a:prstGeom prst="rect">
            <a:avLst/>
          </a:prstGeom>
        </p:spPr>
      </p:pic>
    </p:spTree>
    <p:custDataLst>
      <p:tags r:id="rId1"/>
    </p:custDataLst>
    <p:extLst>
      <p:ext uri="{BB962C8B-B14F-4D97-AF65-F5344CB8AC3E}">
        <p14:creationId xmlns:p14="http://schemas.microsoft.com/office/powerpoint/2010/main" val="22944403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227909" y="-244312"/>
            <a:ext cx="9412406" cy="7102311"/>
          </a:xfrm>
          <a:prstGeom prst="rect">
            <a:avLst/>
          </a:prstGeom>
        </p:spPr>
      </p:pic>
    </p:spTree>
    <p:custDataLst>
      <p:tags r:id="rId1"/>
    </p:custDataLst>
    <p:extLst>
      <p:ext uri="{BB962C8B-B14F-4D97-AF65-F5344CB8AC3E}">
        <p14:creationId xmlns:p14="http://schemas.microsoft.com/office/powerpoint/2010/main" val="4558790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332411" y="-219304"/>
            <a:ext cx="9261566" cy="7093184"/>
          </a:xfrm>
          <a:prstGeom prst="rect">
            <a:avLst/>
          </a:prstGeom>
        </p:spPr>
      </p:pic>
    </p:spTree>
    <p:custDataLst>
      <p:tags r:id="rId1"/>
    </p:custDataLst>
    <p:extLst>
      <p:ext uri="{BB962C8B-B14F-4D97-AF65-F5344CB8AC3E}">
        <p14:creationId xmlns:p14="http://schemas.microsoft.com/office/powerpoint/2010/main" val="18360809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410789" y="-121897"/>
            <a:ext cx="9209586" cy="6979897"/>
          </a:xfrm>
          <a:prstGeom prst="rect">
            <a:avLst/>
          </a:prstGeom>
        </p:spPr>
      </p:pic>
    </p:spTree>
    <p:custDataLst>
      <p:tags r:id="rId1"/>
    </p:custDataLst>
    <p:extLst>
      <p:ext uri="{BB962C8B-B14F-4D97-AF65-F5344CB8AC3E}">
        <p14:creationId xmlns:p14="http://schemas.microsoft.com/office/powerpoint/2010/main" val="2175836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79376" y="5949280"/>
            <a:ext cx="10972800" cy="680940"/>
          </a:xfrm>
        </p:spPr>
        <p:txBody>
          <a:bodyPr/>
          <a:lstStyle/>
          <a:p>
            <a:pPr marL="0" indent="0">
              <a:buNone/>
            </a:pPr>
            <a:r>
              <a:rPr lang="en-GB" dirty="0">
                <a:hlinkClick r:id="rId3"/>
              </a:rPr>
              <a:t>https://</a:t>
            </a:r>
            <a:r>
              <a:rPr lang="en-GB" dirty="0" smtClean="0">
                <a:hlinkClick r:id="rId3"/>
              </a:rPr>
              <a:t>www.ucas.com/events/ucasdiscovery-demand-393976</a:t>
            </a:r>
            <a:endParaRPr lang="en-GB" dirty="0" smtClean="0"/>
          </a:p>
        </p:txBody>
      </p:sp>
      <p:pic>
        <p:nvPicPr>
          <p:cNvPr id="4" name="Picture 3"/>
          <p:cNvPicPr>
            <a:picLocks noChangeAspect="1"/>
          </p:cNvPicPr>
          <p:nvPr/>
        </p:nvPicPr>
        <p:blipFill>
          <a:blip r:embed="rId4"/>
          <a:stretch>
            <a:fillRect/>
          </a:stretch>
        </p:blipFill>
        <p:spPr>
          <a:xfrm>
            <a:off x="609600" y="116632"/>
            <a:ext cx="10483596" cy="5949280"/>
          </a:xfrm>
          <a:prstGeom prst="rect">
            <a:avLst/>
          </a:prstGeom>
        </p:spPr>
      </p:pic>
    </p:spTree>
    <p:custDataLst>
      <p:tags r:id="rId1"/>
    </p:custDataLst>
    <p:extLst>
      <p:ext uri="{BB962C8B-B14F-4D97-AF65-F5344CB8AC3E}">
        <p14:creationId xmlns:p14="http://schemas.microsoft.com/office/powerpoint/2010/main" val="36648603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54480" y="12444"/>
            <a:ext cx="8921931" cy="6711911"/>
          </a:xfrm>
          <a:prstGeom prst="rect">
            <a:avLst/>
          </a:prstGeom>
        </p:spPr>
      </p:pic>
    </p:spTree>
    <p:custDataLst>
      <p:tags r:id="rId1"/>
    </p:custDataLst>
    <p:extLst>
      <p:ext uri="{BB962C8B-B14F-4D97-AF65-F5344CB8AC3E}">
        <p14:creationId xmlns:p14="http://schemas.microsoft.com/office/powerpoint/2010/main" val="107852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243148" y="0"/>
            <a:ext cx="9199180" cy="6858000"/>
          </a:xfrm>
          <a:prstGeom prst="rect">
            <a:avLst/>
          </a:prstGeom>
        </p:spPr>
      </p:pic>
    </p:spTree>
    <p:custDataLst>
      <p:tags r:id="rId1"/>
    </p:custDataLst>
    <p:extLst>
      <p:ext uri="{BB962C8B-B14F-4D97-AF65-F5344CB8AC3E}">
        <p14:creationId xmlns:p14="http://schemas.microsoft.com/office/powerpoint/2010/main" val="3059051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3"/>
          <a:srcRect r="1355"/>
          <a:stretch/>
        </p:blipFill>
        <p:spPr>
          <a:xfrm>
            <a:off x="1344088" y="0"/>
            <a:ext cx="9109452" cy="6858000"/>
          </a:xfrm>
          <a:prstGeom prst="rect">
            <a:avLst/>
          </a:prstGeom>
        </p:spPr>
      </p:pic>
    </p:spTree>
    <p:custDataLst>
      <p:tags r:id="rId1"/>
    </p:custDataLst>
    <p:extLst>
      <p:ext uri="{BB962C8B-B14F-4D97-AF65-F5344CB8AC3E}">
        <p14:creationId xmlns:p14="http://schemas.microsoft.com/office/powerpoint/2010/main" val="1045331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3"/>
          <a:stretch>
            <a:fillRect/>
          </a:stretch>
        </p:blipFill>
        <p:spPr>
          <a:xfrm>
            <a:off x="1364505" y="0"/>
            <a:ext cx="9317935" cy="6858000"/>
          </a:xfrm>
          <a:prstGeom prst="rect">
            <a:avLst/>
          </a:prstGeom>
        </p:spPr>
      </p:pic>
      <p:sp>
        <p:nvSpPr>
          <p:cNvPr id="5" name="Pentagon 4"/>
          <p:cNvSpPr/>
          <p:nvPr/>
        </p:nvSpPr>
        <p:spPr>
          <a:xfrm rot="10800000">
            <a:off x="6023473" y="2972319"/>
            <a:ext cx="3906982" cy="1676400"/>
          </a:xfrm>
          <a:prstGeom prst="homePlat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GB" dirty="0"/>
          </a:p>
        </p:txBody>
      </p:sp>
      <p:sp>
        <p:nvSpPr>
          <p:cNvPr id="6" name="TextBox 5"/>
          <p:cNvSpPr txBox="1"/>
          <p:nvPr/>
        </p:nvSpPr>
        <p:spPr>
          <a:xfrm>
            <a:off x="6946669" y="3188744"/>
            <a:ext cx="2590800" cy="1200329"/>
          </a:xfrm>
          <a:prstGeom prst="rect">
            <a:avLst/>
          </a:prstGeom>
          <a:noFill/>
        </p:spPr>
        <p:txBody>
          <a:bodyPr wrap="square" rtlCol="0">
            <a:spAutoFit/>
          </a:bodyPr>
          <a:lstStyle/>
          <a:p>
            <a:r>
              <a:rPr lang="en-GB" sz="2400" dirty="0" smtClean="0"/>
              <a:t>BSS deadline: </a:t>
            </a:r>
          </a:p>
          <a:p>
            <a:r>
              <a:rPr lang="en-GB" sz="2400" dirty="0" smtClean="0"/>
              <a:t>27</a:t>
            </a:r>
            <a:r>
              <a:rPr lang="en-GB" sz="2400" baseline="30000" dirty="0" smtClean="0"/>
              <a:t>th</a:t>
            </a:r>
            <a:r>
              <a:rPr lang="en-GB" sz="2400" dirty="0" smtClean="0"/>
              <a:t> September 2021</a:t>
            </a:r>
            <a:endParaRPr lang="en-GB" sz="2400" dirty="0"/>
          </a:p>
        </p:txBody>
      </p:sp>
    </p:spTree>
    <p:custDataLst>
      <p:tags r:id="rId1"/>
    </p:custDataLst>
    <p:extLst>
      <p:ext uri="{BB962C8B-B14F-4D97-AF65-F5344CB8AC3E}">
        <p14:creationId xmlns:p14="http://schemas.microsoft.com/office/powerpoint/2010/main" val="1446812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4"/>
          <a:srcRect r="1158"/>
          <a:stretch/>
        </p:blipFill>
        <p:spPr>
          <a:xfrm>
            <a:off x="1449977" y="-10729"/>
            <a:ext cx="9170126" cy="6868729"/>
          </a:xfrm>
          <a:prstGeom prst="rect">
            <a:avLst/>
          </a:prstGeom>
        </p:spPr>
      </p:pic>
    </p:spTree>
    <p:custDataLst>
      <p:tags r:id="rId1"/>
    </p:custDataLst>
    <p:extLst>
      <p:ext uri="{BB962C8B-B14F-4D97-AF65-F5344CB8AC3E}">
        <p14:creationId xmlns:p14="http://schemas.microsoft.com/office/powerpoint/2010/main" val="940157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21229" y="85559"/>
            <a:ext cx="9014272" cy="6772442"/>
          </a:xfrm>
          <a:prstGeom prst="rect">
            <a:avLst/>
          </a:prstGeom>
        </p:spPr>
      </p:pic>
    </p:spTree>
    <p:custDataLst>
      <p:tags r:id="rId1"/>
    </p:custDataLst>
    <p:extLst>
      <p:ext uri="{BB962C8B-B14F-4D97-AF65-F5344CB8AC3E}">
        <p14:creationId xmlns:p14="http://schemas.microsoft.com/office/powerpoint/2010/main" val="39014871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3"/>
          <a:stretch>
            <a:fillRect/>
          </a:stretch>
        </p:blipFill>
        <p:spPr>
          <a:xfrm>
            <a:off x="1529541" y="-10594"/>
            <a:ext cx="9118853" cy="6868593"/>
          </a:xfrm>
          <a:prstGeom prst="rect">
            <a:avLst/>
          </a:prstGeom>
        </p:spPr>
      </p:pic>
    </p:spTree>
    <p:custDataLst>
      <p:tags r:id="rId1"/>
    </p:custDataLst>
    <p:extLst>
      <p:ext uri="{BB962C8B-B14F-4D97-AF65-F5344CB8AC3E}">
        <p14:creationId xmlns:p14="http://schemas.microsoft.com/office/powerpoint/2010/main" val="128175338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1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0.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4A33ABCE43DCD4999119B5277F91D15" ma:contentTypeVersion="34" ma:contentTypeDescription="Create a new document." ma:contentTypeScope="" ma:versionID="a9b1d09936f4a25a74540ad8922f2db8">
  <xsd:schema xmlns:xsd="http://www.w3.org/2001/XMLSchema" xmlns:xs="http://www.w3.org/2001/XMLSchema" xmlns:p="http://schemas.microsoft.com/office/2006/metadata/properties" xmlns:ns3="a6bb0e75-b5ef-466e-a769-8646c7b3d8fc" xmlns:ns4="45a4554f-a3d9-4912-91b5-62a70f1deb06" targetNamespace="http://schemas.microsoft.com/office/2006/metadata/properties" ma:root="true" ma:fieldsID="1eee0d65ba382e5b1ae27d010d565b5c" ns3:_="" ns4:_="">
    <xsd:import namespace="a6bb0e75-b5ef-466e-a769-8646c7b3d8fc"/>
    <xsd:import namespace="45a4554f-a3d9-4912-91b5-62a70f1deb06"/>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NotebookType" minOccurs="0"/>
                <xsd:element ref="ns3:FolderType" minOccurs="0"/>
                <xsd:element ref="ns3:CultureName" minOccurs="0"/>
                <xsd:element ref="ns3:AppVersion" minOccurs="0"/>
                <xsd:element ref="ns3:TeamsChannelId" minOccurs="0"/>
                <xsd:element ref="ns3:Owner" minOccurs="0"/>
                <xsd:element ref="ns3:Math_Settings" minOccurs="0"/>
                <xsd:element ref="ns3:DefaultSectionNames" minOccurs="0"/>
                <xsd:element ref="ns3:Templates"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3:IsNotebookLocked" minOccurs="0"/>
                <xsd:element ref="ns3:MediaServiceGenerationTime" minOccurs="0"/>
                <xsd:element ref="ns3:MediaServiceEventHashCode" minOccurs="0"/>
                <xsd:element ref="ns3:MediaServiceAutoKeyPoints" minOccurs="0"/>
                <xsd:element ref="ns3:MediaServiceKeyPoints" minOccurs="0"/>
                <xsd:element ref="ns3:Distribution_Groups" minOccurs="0"/>
                <xsd:element ref="ns3:LMS_Mappin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bb0e75-b5ef-466e-a769-8646c7b3d8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NotebookType" ma:index="17" nillable="true" ma:displayName="Notebook Type" ma:internalName="NotebookType">
      <xsd:simpleType>
        <xsd:restriction base="dms:Text"/>
      </xsd:simpleType>
    </xsd:element>
    <xsd:element name="FolderType" ma:index="18" nillable="true" ma:displayName="Folder Type" ma:internalName="FolderType">
      <xsd:simpleType>
        <xsd:restriction base="dms:Text"/>
      </xsd:simpleType>
    </xsd:element>
    <xsd:element name="CultureName" ma:index="19" nillable="true" ma:displayName="Culture Name" ma:internalName="CultureName">
      <xsd:simpleType>
        <xsd:restriction base="dms:Text"/>
      </xsd:simpleType>
    </xsd:element>
    <xsd:element name="AppVersion" ma:index="20" nillable="true" ma:displayName="App Version" ma:internalName="AppVersion">
      <xsd:simpleType>
        <xsd:restriction base="dms:Text"/>
      </xsd:simpleType>
    </xsd:element>
    <xsd:element name="TeamsChannelId" ma:index="21" nillable="true" ma:displayName="Teams Channel Id" ma:internalName="TeamsChannelId">
      <xsd:simpleType>
        <xsd:restriction base="dms:Text"/>
      </xsd:simpleType>
    </xsd:element>
    <xsd:element name="Owner" ma:index="2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ath_Settings" ma:index="23" nillable="true" ma:displayName="Math Settings" ma:internalName="Math_Settings">
      <xsd:simpleType>
        <xsd:restriction base="dms:Text"/>
      </xsd:simpleType>
    </xsd:element>
    <xsd:element name="DefaultSectionNames" ma:index="24" nillable="true" ma:displayName="Default Section Names" ma:internalName="DefaultSectionNames">
      <xsd:simpleType>
        <xsd:restriction base="dms:Note">
          <xsd:maxLength value="255"/>
        </xsd:restriction>
      </xsd:simpleType>
    </xsd:element>
    <xsd:element name="Templates" ma:index="25" nillable="true" ma:displayName="Templates" ma:internalName="Templates">
      <xsd:simpleType>
        <xsd:restriction base="dms:Note">
          <xsd:maxLength value="255"/>
        </xsd:restriction>
      </xsd:simpleType>
    </xsd:element>
    <xsd:element name="Teachers" ma:index="26"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27"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8"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9" nillable="true" ma:displayName="Invited Teachers" ma:internalName="Invited_Teachers">
      <xsd:simpleType>
        <xsd:restriction base="dms:Note">
          <xsd:maxLength value="255"/>
        </xsd:restriction>
      </xsd:simpleType>
    </xsd:element>
    <xsd:element name="Invited_Students" ma:index="30" nillable="true" ma:displayName="Invited Students" ma:internalName="Invited_Students">
      <xsd:simpleType>
        <xsd:restriction base="dms:Note">
          <xsd:maxLength value="255"/>
        </xsd:restriction>
      </xsd:simpleType>
    </xsd:element>
    <xsd:element name="Self_Registration_Enabled" ma:index="31" nillable="true" ma:displayName="Self Registration Enabled" ma:internalName="Self_Registration_Enabled">
      <xsd:simpleType>
        <xsd:restriction base="dms:Boolean"/>
      </xsd:simpleType>
    </xsd:element>
    <xsd:element name="Has_Teacher_Only_SectionGroup" ma:index="32" nillable="true" ma:displayName="Has Teacher Only SectionGroup" ma:internalName="Has_Teacher_Only_SectionGroup">
      <xsd:simpleType>
        <xsd:restriction base="dms:Boolean"/>
      </xsd:simpleType>
    </xsd:element>
    <xsd:element name="Is_Collaboration_Space_Locked" ma:index="33" nillable="true" ma:displayName="Is Collaboration Space Locked" ma:internalName="Is_Collaboration_Space_Locked">
      <xsd:simpleType>
        <xsd:restriction base="dms:Boolean"/>
      </xsd:simpleType>
    </xsd:element>
    <xsd:element name="IsNotebookLocked" ma:index="34" nillable="true" ma:displayName="Is Notebook Locked" ma:internalName="IsNotebookLocked">
      <xsd:simpleType>
        <xsd:restriction base="dms:Boolean"/>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AutoKeyPoints" ma:index="37" nillable="true" ma:displayName="MediaServiceAutoKeyPoints" ma:hidden="true" ma:internalName="MediaServiceAutoKeyPoints" ma:readOnly="true">
      <xsd:simpleType>
        <xsd:restriction base="dms:Note"/>
      </xsd:simpleType>
    </xsd:element>
    <xsd:element name="MediaServiceKeyPoints" ma:index="38" nillable="true" ma:displayName="KeyPoints" ma:internalName="MediaServiceKeyPoints" ma:readOnly="true">
      <xsd:simpleType>
        <xsd:restriction base="dms:Note">
          <xsd:maxLength value="255"/>
        </xsd:restriction>
      </xsd:simpleType>
    </xsd:element>
    <xsd:element name="Distribution_Groups" ma:index="39" nillable="true" ma:displayName="Distribution Groups" ma:internalName="Distribution_Groups">
      <xsd:simpleType>
        <xsd:restriction base="dms:Note">
          <xsd:maxLength value="255"/>
        </xsd:restriction>
      </xsd:simpleType>
    </xsd:element>
    <xsd:element name="LMS_Mappings" ma:index="40" nillable="true" ma:displayName="LMS Mappings" ma:internalName="LMS_Mappings">
      <xsd:simpleType>
        <xsd:restriction base="dms:Note">
          <xsd:maxLength value="255"/>
        </xsd:restriction>
      </xsd:simpleType>
    </xsd:element>
    <xsd:element name="MediaLengthInSeconds" ma:index="4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5a4554f-a3d9-4912-91b5-62a70f1deb0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nvited_Teachers xmlns="a6bb0e75-b5ef-466e-a769-8646c7b3d8fc" xsi:nil="true"/>
    <Templates xmlns="a6bb0e75-b5ef-466e-a769-8646c7b3d8fc" xsi:nil="true"/>
    <Has_Teacher_Only_SectionGroup xmlns="a6bb0e75-b5ef-466e-a769-8646c7b3d8fc" xsi:nil="true"/>
    <Self_Registration_Enabled xmlns="a6bb0e75-b5ef-466e-a769-8646c7b3d8fc" xsi:nil="true"/>
    <FolderType xmlns="a6bb0e75-b5ef-466e-a769-8646c7b3d8fc" xsi:nil="true"/>
    <Distribution_Groups xmlns="a6bb0e75-b5ef-466e-a769-8646c7b3d8fc" xsi:nil="true"/>
    <Invited_Students xmlns="a6bb0e75-b5ef-466e-a769-8646c7b3d8fc" xsi:nil="true"/>
    <IsNotebookLocked xmlns="a6bb0e75-b5ef-466e-a769-8646c7b3d8fc" xsi:nil="true"/>
    <LMS_Mappings xmlns="a6bb0e75-b5ef-466e-a769-8646c7b3d8fc" xsi:nil="true"/>
    <Is_Collaboration_Space_Locked xmlns="a6bb0e75-b5ef-466e-a769-8646c7b3d8fc" xsi:nil="true"/>
    <CultureName xmlns="a6bb0e75-b5ef-466e-a769-8646c7b3d8fc" xsi:nil="true"/>
    <AppVersion xmlns="a6bb0e75-b5ef-466e-a769-8646c7b3d8fc" xsi:nil="true"/>
    <DefaultSectionNames xmlns="a6bb0e75-b5ef-466e-a769-8646c7b3d8fc" xsi:nil="true"/>
    <Owner xmlns="a6bb0e75-b5ef-466e-a769-8646c7b3d8fc">
      <UserInfo>
        <DisplayName/>
        <AccountId xsi:nil="true"/>
        <AccountType/>
      </UserInfo>
    </Owner>
    <Teachers xmlns="a6bb0e75-b5ef-466e-a769-8646c7b3d8fc">
      <UserInfo>
        <DisplayName/>
        <AccountId xsi:nil="true"/>
        <AccountType/>
      </UserInfo>
    </Teachers>
    <Students xmlns="a6bb0e75-b5ef-466e-a769-8646c7b3d8fc">
      <UserInfo>
        <DisplayName/>
        <AccountId xsi:nil="true"/>
        <AccountType/>
      </UserInfo>
    </Students>
    <TeamsChannelId xmlns="a6bb0e75-b5ef-466e-a769-8646c7b3d8fc" xsi:nil="true"/>
    <Math_Settings xmlns="a6bb0e75-b5ef-466e-a769-8646c7b3d8fc" xsi:nil="true"/>
    <NotebookType xmlns="a6bb0e75-b5ef-466e-a769-8646c7b3d8fc" xsi:nil="true"/>
    <Student_Groups xmlns="a6bb0e75-b5ef-466e-a769-8646c7b3d8fc">
      <UserInfo>
        <DisplayName/>
        <AccountId xsi:nil="true"/>
        <AccountType/>
      </UserInfo>
    </Student_Groups>
  </documentManagement>
</p:properties>
</file>

<file path=customXml/itemProps1.xml><?xml version="1.0" encoding="utf-8"?>
<ds:datastoreItem xmlns:ds="http://schemas.openxmlformats.org/officeDocument/2006/customXml" ds:itemID="{59E77FCF-2C43-475C-9DF7-703F98DEB6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bb0e75-b5ef-466e-a769-8646c7b3d8fc"/>
    <ds:schemaRef ds:uri="45a4554f-a3d9-4912-91b5-62a70f1deb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7C19839-F322-4EFA-BE98-76AD6F24327F}">
  <ds:schemaRefs>
    <ds:schemaRef ds:uri="http://schemas.microsoft.com/sharepoint/v3/contenttype/forms"/>
  </ds:schemaRefs>
</ds:datastoreItem>
</file>

<file path=customXml/itemProps3.xml><?xml version="1.0" encoding="utf-8"?>
<ds:datastoreItem xmlns:ds="http://schemas.openxmlformats.org/officeDocument/2006/customXml" ds:itemID="{B0DCFBD5-9427-423D-9553-6DBFED8CBABC}">
  <ds:schemaRefs>
    <ds:schemaRef ds:uri="45a4554f-a3d9-4912-91b5-62a70f1deb06"/>
    <ds:schemaRef ds:uri="http://purl.org/dc/terms/"/>
    <ds:schemaRef ds:uri="a6bb0e75-b5ef-466e-a769-8646c7b3d8fc"/>
    <ds:schemaRef ds:uri="http://schemas.microsoft.com/office/2006/documentManagement/types"/>
    <ds:schemaRef ds:uri="http://schemas.openxmlformats.org/package/2006/metadata/core-properties"/>
    <ds:schemaRef ds:uri="http://purl.org/dc/elements/1.1/"/>
    <ds:schemaRef ds:uri="http://purl.org/dc/dcmitype/"/>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6992</TotalTime>
  <Words>146</Words>
  <Application>Microsoft Office PowerPoint</Application>
  <PresentationFormat>Widescreen</PresentationFormat>
  <Paragraphs>25</Paragraphs>
  <Slides>36</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Arial</vt:lpstr>
      <vt:lpstr>Calibri</vt:lpstr>
      <vt:lpstr>Calibri Light</vt:lpstr>
      <vt:lpstr>Office Theme</vt:lpstr>
      <vt:lpstr>1_Office Theme</vt:lpstr>
      <vt:lpstr>Objectives for the Session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Overall Success Rate (for 2021 entry)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Claire</dc:creator>
  <cp:lastModifiedBy>Arthur Harwood</cp:lastModifiedBy>
  <cp:revision>74</cp:revision>
  <dcterms:created xsi:type="dcterms:W3CDTF">2018-06-25T10:36:20Z</dcterms:created>
  <dcterms:modified xsi:type="dcterms:W3CDTF">2021-07-08T10:28:10Z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0x010100F4A33ABCE43DCD4999119B5277F91D15</vt:lpwstr>
  </property>
</Properties>
</file>