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7" r:id="rId1"/>
  </p:sldMasterIdLst>
  <p:sldIdLst>
    <p:sldId id="256" r:id="rId2"/>
    <p:sldId id="257" r:id="rId3"/>
    <p:sldId id="268" r:id="rId4"/>
    <p:sldId id="258" r:id="rId5"/>
    <p:sldId id="264" r:id="rId6"/>
    <p:sldId id="265" r:id="rId7"/>
    <p:sldId id="266" r:id="rId8"/>
    <p:sldId id="259" r:id="rId9"/>
    <p:sldId id="260" r:id="rId10"/>
    <p:sldId id="261" r:id="rId11"/>
    <p:sldId id="262" r:id="rId12"/>
    <p:sldId id="263" r:id="rId13"/>
    <p:sldId id="270" r:id="rId14"/>
    <p:sldId id="269" r:id="rId15"/>
    <p:sldId id="267" r:id="rId16"/>
    <p:sldId id="271" r:id="rId17"/>
    <p:sldId id="272" r:id="rId18"/>
    <p:sldId id="275" r:id="rId19"/>
    <p:sldId id="276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64"/>
    <p:restoredTop sz="95964"/>
  </p:normalViewPr>
  <p:slideViewPr>
    <p:cSldViewPr snapToGrid="0" snapToObjects="1">
      <p:cViewPr varScale="1">
        <p:scale>
          <a:sx n="95" d="100"/>
          <a:sy n="95" d="100"/>
        </p:scale>
        <p:origin x="208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7/17/22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3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7/17/22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89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7/17/22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4063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7/17/22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495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7/17/22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4175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7/17/22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221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7/17/22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40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7/17/22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9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7/17/22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3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7/17/22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7/17/22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8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7/17/22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69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7/17/22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1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7/17/22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70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7/17/22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6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7/17/22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743F4-8769-40B4-85DF-6CB8DE9F66AA}" type="datetimeFigureOut">
              <a:rPr lang="en-US" smtClean="0"/>
              <a:pPr/>
              <a:t>7/17/22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1C743A-3ABF-8649-9E0C-07F5E60ABF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3062" y="4127644"/>
            <a:ext cx="8131550" cy="1126283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6B7DD-9235-3E46-A505-AD8D19603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3062" y="1864865"/>
            <a:ext cx="8653080" cy="2262781"/>
          </a:xfrm>
        </p:spPr>
        <p:txBody>
          <a:bodyPr>
            <a:normAutofit/>
          </a:bodyPr>
          <a:lstStyle/>
          <a:p>
            <a:r>
              <a:rPr lang="en-US" dirty="0"/>
              <a:t>Introduction to medicine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9" name="Group 25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39356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3785D-EE51-CF46-9D4C-078AE97F7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DE58A-1054-D34B-9CF2-56D3BBE8C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clinical or not</a:t>
            </a:r>
          </a:p>
          <a:p>
            <a:r>
              <a:rPr lang="en-US" dirty="0"/>
              <a:t>Clinical- apply via websites/email</a:t>
            </a:r>
          </a:p>
          <a:p>
            <a:r>
              <a:rPr lang="en-US" dirty="0"/>
              <a:t>Other: Guides/scouts, care homes, charity events</a:t>
            </a:r>
          </a:p>
        </p:txBody>
      </p:sp>
    </p:spTree>
    <p:extLst>
      <p:ext uri="{BB962C8B-B14F-4D97-AF65-F5344CB8AC3E}">
        <p14:creationId xmlns:p14="http://schemas.microsoft.com/office/powerpoint/2010/main" val="1617016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5EB8-47CB-C44E-91D3-8774571BA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5764B-217A-0D40-A1CF-D06EAFC8E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379495"/>
          </a:xfrm>
        </p:spPr>
        <p:txBody>
          <a:bodyPr>
            <a:normAutofit fontScale="92500"/>
          </a:bodyPr>
          <a:lstStyle/>
          <a:p>
            <a:r>
              <a:rPr lang="en-US" dirty="0"/>
              <a:t>Make a list, highlight your priorities</a:t>
            </a:r>
          </a:p>
          <a:p>
            <a:r>
              <a:rPr lang="en-US" dirty="0"/>
              <a:t>Make it easy to read- it doesn’t need to sound fancy</a:t>
            </a:r>
          </a:p>
          <a:p>
            <a:r>
              <a:rPr lang="en-US" dirty="0"/>
              <a:t>Don’t put in anything you wouldn’t be able to talk about at interview</a:t>
            </a:r>
          </a:p>
          <a:p>
            <a:pPr lvl="1"/>
            <a:r>
              <a:rPr lang="en-US" dirty="0"/>
              <a:t>If you’ve read a book, ensure you can talk about it</a:t>
            </a:r>
          </a:p>
          <a:p>
            <a:r>
              <a:rPr lang="en-US" dirty="0"/>
              <a:t>Reflect on what you’ve done and link this back to how it will assist you in pursuing medicine</a:t>
            </a:r>
          </a:p>
          <a:p>
            <a:pPr lvl="1"/>
            <a:r>
              <a:rPr lang="en-GB" dirty="0"/>
              <a:t>Customer service job- acting in a professional manner and communicating effectively to solve problems</a:t>
            </a:r>
          </a:p>
          <a:p>
            <a:pPr lvl="1"/>
            <a:r>
              <a:rPr lang="en-GB" dirty="0"/>
              <a:t>Volunteering at local youth group- responsibility, leadership skills and teamwork within leadership</a:t>
            </a:r>
            <a:endParaRPr lang="en-US" dirty="0"/>
          </a:p>
          <a:p>
            <a:r>
              <a:rPr lang="en-US" dirty="0"/>
              <a:t>Include academic aspects, people-focused aspects, any volunteering/work experience or substitutes and personal motivations to pursue medicine</a:t>
            </a:r>
          </a:p>
          <a:p>
            <a:r>
              <a:rPr lang="en-US" dirty="0"/>
              <a:t>Oxbridge personal statements should be mostly academic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728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E0398-6E3D-D44C-8CB8-5DC95860C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FE6E5-231B-4346-A531-1B40F2C81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and stay calm</a:t>
            </a:r>
          </a:p>
          <a:p>
            <a:r>
              <a:rPr lang="en-US" dirty="0"/>
              <a:t>Practice as many questions as possible</a:t>
            </a:r>
          </a:p>
          <a:p>
            <a:r>
              <a:rPr lang="en-US" dirty="0"/>
              <a:t>Take part in mock interviews</a:t>
            </a:r>
          </a:p>
          <a:p>
            <a:r>
              <a:rPr lang="en-US" dirty="0"/>
              <a:t>Do your research on the university and the course</a:t>
            </a:r>
          </a:p>
          <a:p>
            <a:r>
              <a:rPr lang="en-GB" dirty="0"/>
              <a:t>Remember that they want to give you a place, and that being stressed just shows that you care and that it’s perfectly normal. Be confident in the preparation you’ve done and try and enjoy the conversation and be yourself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526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5E05-9152-A243-965B-C8D9BF4D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where to apply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22F87-D88A-1243-819F-999A838837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94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599E9-7E99-5A42-9CBF-047F57775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2C562-4D8C-884D-BC15-15A7E0D9A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/>
          <a:lstStyle/>
          <a:p>
            <a:r>
              <a:rPr lang="en-US" dirty="0"/>
              <a:t>Traditional</a:t>
            </a:r>
          </a:p>
          <a:p>
            <a:r>
              <a:rPr lang="en-US" dirty="0"/>
              <a:t>3 pre-clinical(book learning) years</a:t>
            </a:r>
          </a:p>
          <a:p>
            <a:r>
              <a:rPr lang="en-US" dirty="0"/>
              <a:t>3 Clinical years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Integrated</a:t>
            </a:r>
          </a:p>
          <a:p>
            <a:r>
              <a:rPr lang="en-US" dirty="0"/>
              <a:t>Mix of both</a:t>
            </a:r>
          </a:p>
          <a:p>
            <a:r>
              <a:rPr lang="en-US" dirty="0"/>
              <a:t>Slowly include more clinical placements as course progresses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PBL(problem-based learning)</a:t>
            </a:r>
          </a:p>
          <a:p>
            <a:r>
              <a:rPr lang="en-US" dirty="0"/>
              <a:t>Lots of placement from the first year</a:t>
            </a:r>
          </a:p>
        </p:txBody>
      </p:sp>
    </p:spTree>
    <p:extLst>
      <p:ext uri="{BB962C8B-B14F-4D97-AF65-F5344CB8AC3E}">
        <p14:creationId xmlns:p14="http://schemas.microsoft.com/office/powerpoint/2010/main" val="4078835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B0EF9-ED57-424D-B4D3-7F211C6ED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38C43-1C9F-E746-8705-5339E9C31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Dissection</a:t>
            </a:r>
          </a:p>
          <a:p>
            <a:r>
              <a:rPr lang="en-US" dirty="0"/>
              <a:t>Prosection</a:t>
            </a:r>
          </a:p>
          <a:p>
            <a:r>
              <a:rPr lang="en-US" dirty="0"/>
              <a:t>Style</a:t>
            </a:r>
          </a:p>
          <a:p>
            <a:r>
              <a:rPr lang="en-US" dirty="0"/>
              <a:t>Time dedicated</a:t>
            </a:r>
          </a:p>
        </p:txBody>
      </p:sp>
    </p:spTree>
    <p:extLst>
      <p:ext uri="{BB962C8B-B14F-4D97-AF65-F5344CB8AC3E}">
        <p14:creationId xmlns:p14="http://schemas.microsoft.com/office/powerpoint/2010/main" val="4038489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10B70-2F6C-4B40-BDE4-CD3246344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at medical school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0E781-29EB-3540-8E93-D7481A7248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42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C62D7-058B-454A-B549-C5EB8DC74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typical week</a:t>
            </a:r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66C5A80-F5DF-824E-85AD-610491E28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016" b="19328"/>
          <a:stretch/>
        </p:blipFill>
        <p:spPr>
          <a:xfrm>
            <a:off x="325881" y="1389212"/>
            <a:ext cx="3066564" cy="4224779"/>
          </a:xfr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DF280AD-BE83-5849-9D63-8783B941D3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66" b="20645"/>
          <a:stretch/>
        </p:blipFill>
        <p:spPr>
          <a:xfrm>
            <a:off x="3785191" y="1389212"/>
            <a:ext cx="3686260" cy="4945423"/>
          </a:xfrm>
          <a:prstGeom prst="rect">
            <a:avLst/>
          </a:prstGeom>
        </p:spPr>
      </p:pic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199B8FCE-3D18-1348-BA70-5740A67D06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134" b="12924"/>
          <a:stretch/>
        </p:blipFill>
        <p:spPr>
          <a:xfrm>
            <a:off x="7655125" y="1389212"/>
            <a:ext cx="3556642" cy="538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1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6C048-29B2-874D-B794-68853D0AC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AABFD-A879-B345-9A2B-DE4D6CCA0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</a:t>
            </a:r>
          </a:p>
          <a:p>
            <a:r>
              <a:rPr lang="en-US" dirty="0"/>
              <a:t>Hospital</a:t>
            </a:r>
          </a:p>
        </p:txBody>
      </p:sp>
    </p:spTree>
    <p:extLst>
      <p:ext uri="{BB962C8B-B14F-4D97-AF65-F5344CB8AC3E}">
        <p14:creationId xmlns:p14="http://schemas.microsoft.com/office/powerpoint/2010/main" val="2020732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E53F5-0234-094F-801F-C06C7A562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extras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75FD1-9A79-D742-A9D5-EEC616647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 portal</a:t>
            </a:r>
          </a:p>
          <a:p>
            <a:r>
              <a:rPr lang="en-US" dirty="0"/>
              <a:t>BMJ</a:t>
            </a:r>
          </a:p>
          <a:p>
            <a:r>
              <a:rPr lang="en-US" dirty="0"/>
              <a:t>Good medical practice</a:t>
            </a:r>
          </a:p>
          <a:p>
            <a:r>
              <a:rPr lang="en-US"/>
              <a:t>Gillick competence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5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D18C-BC9C-6541-96AE-A3155B7CB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were going to cover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55374-6A11-CC4A-AB6A-92024ADBE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Admissions process</a:t>
            </a:r>
          </a:p>
          <a:p>
            <a:pPr lvl="1"/>
            <a:r>
              <a:rPr lang="en-US" dirty="0"/>
              <a:t>Entrance exams</a:t>
            </a:r>
          </a:p>
          <a:p>
            <a:pPr lvl="1"/>
            <a:r>
              <a:rPr lang="en-US" dirty="0"/>
              <a:t>Work experience</a:t>
            </a:r>
          </a:p>
          <a:p>
            <a:pPr lvl="1"/>
            <a:r>
              <a:rPr lang="en-US" dirty="0"/>
              <a:t>Personal statement</a:t>
            </a:r>
          </a:p>
          <a:p>
            <a:pPr lvl="1"/>
            <a:r>
              <a:rPr lang="en-US" dirty="0"/>
              <a:t>Interviews</a:t>
            </a:r>
          </a:p>
          <a:p>
            <a:r>
              <a:rPr lang="en-US" dirty="0"/>
              <a:t>Choosing where to apply</a:t>
            </a:r>
          </a:p>
          <a:p>
            <a:pPr lvl="1"/>
            <a:r>
              <a:rPr lang="en-US" dirty="0"/>
              <a:t>Course type/placements</a:t>
            </a:r>
          </a:p>
          <a:p>
            <a:pPr lvl="1"/>
            <a:r>
              <a:rPr lang="en-US" dirty="0"/>
              <a:t>Anatomy teaching</a:t>
            </a:r>
          </a:p>
          <a:p>
            <a:r>
              <a:rPr lang="en-US" dirty="0"/>
              <a:t>Life at medical school</a:t>
            </a:r>
          </a:p>
          <a:p>
            <a:pPr lvl="1"/>
            <a:r>
              <a:rPr lang="en-US" dirty="0"/>
              <a:t>Standard week in the life</a:t>
            </a:r>
          </a:p>
        </p:txBody>
      </p:sp>
    </p:spTree>
    <p:extLst>
      <p:ext uri="{BB962C8B-B14F-4D97-AF65-F5344CB8AC3E}">
        <p14:creationId xmlns:p14="http://schemas.microsoft.com/office/powerpoint/2010/main" val="1777775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25B7F-F0EC-F54A-B0C2-FB380917D1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6A4B8-80A6-9347-B338-20140324F5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63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7F51D-CE1F-6148-8270-B804CC3C2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 contact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441AC-D374-9144-B97F-20A412C57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Phone number: 07895710574</a:t>
            </a:r>
          </a:p>
          <a:p>
            <a:r>
              <a:rPr lang="en-US" dirty="0"/>
              <a:t>Instagram: </a:t>
            </a:r>
            <a:r>
              <a:rPr lang="en-US" dirty="0" err="1"/>
              <a:t>ee.vaburke</a:t>
            </a:r>
            <a:endParaRPr lang="en-US" dirty="0"/>
          </a:p>
          <a:p>
            <a:r>
              <a:rPr lang="en-US" dirty="0"/>
              <a:t>Email: </a:t>
            </a:r>
            <a:r>
              <a:rPr lang="en-US" dirty="0" err="1"/>
              <a:t>eva.e.burke@gmail.com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93519-890B-8F48-AADA-53D4C50B9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Admissions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11CB2-231B-9D48-86C1-A5223BACD0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0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37A76-2AFF-0B47-BF37-DB11CD75D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Entrance exams: </a:t>
            </a:r>
            <a:br>
              <a:rPr lang="en-US" dirty="0"/>
            </a:br>
            <a:r>
              <a:rPr lang="en-US" dirty="0"/>
              <a:t>UCAT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FC47-DC7A-BA49-8257-D736B9523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Register in early June, book late June</a:t>
            </a:r>
          </a:p>
          <a:p>
            <a:r>
              <a:rPr lang="en-US" dirty="0"/>
              <a:t>Tests from August-September</a:t>
            </a:r>
          </a:p>
          <a:p>
            <a:r>
              <a:rPr lang="en-US" dirty="0"/>
              <a:t>Done in a 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86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C19DE-503A-5A47-904C-4A0D7F798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FE3B4-D587-C645-91B0-7EE6F8D48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2-hour exam, 5 Sections</a:t>
            </a:r>
          </a:p>
          <a:p>
            <a:pPr lvl="1"/>
            <a:r>
              <a:rPr lang="en-US" dirty="0"/>
              <a:t>Verbal reasoning</a:t>
            </a:r>
          </a:p>
          <a:p>
            <a:pPr lvl="1"/>
            <a:r>
              <a:rPr lang="en-US" dirty="0"/>
              <a:t>Decision making</a:t>
            </a:r>
          </a:p>
          <a:p>
            <a:pPr lvl="1"/>
            <a:r>
              <a:rPr lang="en-US" dirty="0"/>
              <a:t>Quantitative reasoning</a:t>
            </a:r>
          </a:p>
          <a:p>
            <a:pPr lvl="1"/>
            <a:r>
              <a:rPr lang="en-US" dirty="0"/>
              <a:t>Abstract reasoning</a:t>
            </a:r>
          </a:p>
          <a:p>
            <a:pPr lvl="1"/>
            <a:r>
              <a:rPr lang="en-US" dirty="0"/>
              <a:t>Situational judgement</a:t>
            </a:r>
          </a:p>
          <a:p>
            <a:r>
              <a:rPr lang="en-US" dirty="0"/>
              <a:t>Scored out of 3600 (300-900 per section) and a band (1-4)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74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E80A1-0ED6-1444-BDDC-9833A0166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UCAT prep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F80E0-0F71-0D44-A9C2-35A8C84D9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would recommend:</a:t>
            </a:r>
          </a:p>
          <a:p>
            <a:pPr lvl="1"/>
            <a:r>
              <a:rPr lang="en-US" dirty="0"/>
              <a:t>1 month </a:t>
            </a:r>
            <a:r>
              <a:rPr lang="en-US" dirty="0" err="1"/>
              <a:t>medify</a:t>
            </a:r>
            <a:endParaRPr lang="en-US" dirty="0"/>
          </a:p>
          <a:p>
            <a:pPr lvl="1"/>
            <a:r>
              <a:rPr lang="en-US" dirty="0"/>
              <a:t>Week 1: Questions (untimed)</a:t>
            </a:r>
          </a:p>
          <a:p>
            <a:pPr lvl="1"/>
            <a:r>
              <a:rPr lang="en-US" dirty="0"/>
              <a:t>Week 2: Timed questions (Small batches)</a:t>
            </a:r>
          </a:p>
          <a:p>
            <a:pPr lvl="1"/>
            <a:r>
              <a:rPr lang="en-US" dirty="0"/>
              <a:t>Week 3:Timed questions/ section mocks</a:t>
            </a:r>
          </a:p>
          <a:p>
            <a:pPr lvl="1"/>
            <a:r>
              <a:rPr lang="en-US" dirty="0"/>
              <a:t>Week 4: Full mock/ section mocks</a:t>
            </a:r>
          </a:p>
        </p:txBody>
      </p:sp>
    </p:spTree>
    <p:extLst>
      <p:ext uri="{BB962C8B-B14F-4D97-AF65-F5344CB8AC3E}">
        <p14:creationId xmlns:p14="http://schemas.microsoft.com/office/powerpoint/2010/main" val="2315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34B9E-F03F-BF4A-9B55-941AA1A1E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C2DB6-7708-EC40-882F-B43279BA2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Register through the school</a:t>
            </a:r>
          </a:p>
          <a:p>
            <a:r>
              <a:rPr lang="en-US" dirty="0"/>
              <a:t>No registration fee</a:t>
            </a:r>
          </a:p>
          <a:p>
            <a:r>
              <a:rPr lang="en-US" dirty="0"/>
              <a:t>Normally 1</a:t>
            </a:r>
            <a:r>
              <a:rPr lang="en-US" baseline="30000" dirty="0"/>
              <a:t>st</a:t>
            </a:r>
            <a:r>
              <a:rPr lang="en-US" dirty="0"/>
              <a:t> September to register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341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0F390-0F8D-AA40-81CC-DBFCE01E3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2ED71-B223-8245-9C11-FDD2AC8A8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2-hour exam, 3 sections</a:t>
            </a:r>
          </a:p>
          <a:p>
            <a:pPr lvl="1"/>
            <a:r>
              <a:rPr lang="en-GB" dirty="0"/>
              <a:t>Section 1: </a:t>
            </a:r>
          </a:p>
          <a:p>
            <a:pPr marL="987552" lvl="2" indent="0">
              <a:buNone/>
            </a:pPr>
            <a:r>
              <a:rPr lang="en-GB" dirty="0"/>
              <a:t>Problem-solving, understanding arguments, data analysis and inference. </a:t>
            </a:r>
          </a:p>
          <a:p>
            <a:pPr lvl="1"/>
            <a:r>
              <a:rPr lang="en-GB" dirty="0"/>
              <a:t>Section 2: </a:t>
            </a:r>
          </a:p>
          <a:p>
            <a:pPr marL="987552" lvl="2" indent="0">
              <a:buNone/>
            </a:pPr>
            <a:r>
              <a:rPr lang="en-GB" dirty="0"/>
              <a:t>Application of GCSE level scientific/ mathematical knowledge </a:t>
            </a:r>
          </a:p>
          <a:p>
            <a:pPr lvl="1"/>
            <a:r>
              <a:rPr lang="en-GB" dirty="0"/>
              <a:t>Section 3: </a:t>
            </a:r>
          </a:p>
          <a:p>
            <a:pPr marL="987552" lvl="2" indent="0">
              <a:buNone/>
            </a:pPr>
            <a:r>
              <a:rPr lang="en-GB" dirty="0"/>
              <a:t>Select, develop and organise ideas, and communicate them in an essay</a:t>
            </a:r>
          </a:p>
          <a:p>
            <a:r>
              <a:rPr lang="en-GB" dirty="0"/>
              <a:t>Scored from 1.0-9.0 (av. 5.0)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639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F9C84-291D-3B45-9869-91CE146DA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BMAT prep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1F382-E311-4F41-ABB9-BAECDA2F1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Revise GCSE science/maths content for section 2</a:t>
            </a:r>
          </a:p>
          <a:p>
            <a:r>
              <a:rPr lang="en-US" dirty="0"/>
              <a:t>Practice answering questions in BMAT format</a:t>
            </a:r>
          </a:p>
          <a:p>
            <a:pPr lvl="1"/>
            <a:r>
              <a:rPr lang="en-US" dirty="0"/>
              <a:t>Use BMAT books or Medify for this</a:t>
            </a:r>
          </a:p>
          <a:p>
            <a:r>
              <a:rPr lang="en-US" dirty="0"/>
              <a:t>Write practice essays for section 3 under time pressure</a:t>
            </a:r>
          </a:p>
          <a:p>
            <a:r>
              <a:rPr lang="en-US" dirty="0"/>
              <a:t>Read BMAT specification and annotate this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9383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{DE3A772A-708B-0649-A49E-89BD5F15BB04}tf10001069</Template>
  <TotalTime>7178</TotalTime>
  <Words>538</Words>
  <Application>Microsoft Macintosh PowerPoint</Application>
  <PresentationFormat>Widescreen</PresentationFormat>
  <Paragraphs>111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Wisp</vt:lpstr>
      <vt:lpstr>Introduction to medicine</vt:lpstr>
      <vt:lpstr>What were going to cover </vt:lpstr>
      <vt:lpstr>Admissions process</vt:lpstr>
      <vt:lpstr>Entrance exams:  UCAT</vt:lpstr>
      <vt:lpstr>UCAT</vt:lpstr>
      <vt:lpstr>UCAT prep</vt:lpstr>
      <vt:lpstr>BMAT</vt:lpstr>
      <vt:lpstr>BMAT</vt:lpstr>
      <vt:lpstr>BMAT prep</vt:lpstr>
      <vt:lpstr>Work experience</vt:lpstr>
      <vt:lpstr>Personal statement</vt:lpstr>
      <vt:lpstr>Interviews</vt:lpstr>
      <vt:lpstr>Choosing where to apply</vt:lpstr>
      <vt:lpstr>Course types</vt:lpstr>
      <vt:lpstr>Anatomy teaching</vt:lpstr>
      <vt:lpstr>Life at medical school</vt:lpstr>
      <vt:lpstr>A typical week</vt:lpstr>
      <vt:lpstr>Placements</vt:lpstr>
      <vt:lpstr>Random extras</vt:lpstr>
      <vt:lpstr>Q&amp;A</vt:lpstr>
      <vt:lpstr>My contact details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medicine</dc:title>
  <dc:creator>Eva Burke</dc:creator>
  <cp:lastModifiedBy>Eva Burke</cp:lastModifiedBy>
  <cp:revision>4</cp:revision>
  <dcterms:created xsi:type="dcterms:W3CDTF">2022-07-12T10:48:07Z</dcterms:created>
  <dcterms:modified xsi:type="dcterms:W3CDTF">2022-07-17T10:41:08Z</dcterms:modified>
</cp:coreProperties>
</file>