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8" r:id="rId1"/>
  </p:sldMasterIdLst>
  <p:sldIdLst>
    <p:sldId id="256" r:id="rId2"/>
    <p:sldId id="257" r:id="rId3"/>
    <p:sldId id="271" r:id="rId4"/>
    <p:sldId id="272" r:id="rId5"/>
    <p:sldId id="273" r:id="rId6"/>
    <p:sldId id="274" r:id="rId7"/>
    <p:sldId id="260" r:id="rId8"/>
    <p:sldId id="262" r:id="rId9"/>
    <p:sldId id="263" r:id="rId10"/>
    <p:sldId id="264" r:id="rId11"/>
    <p:sldId id="268" r:id="rId12"/>
    <p:sldId id="269" r:id="rId13"/>
    <p:sldId id="270"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mford. Julia" initials="BJ" lastIdx="1" clrIdx="0">
    <p:extLst>
      <p:ext uri="{19B8F6BF-5375-455C-9EA6-DF929625EA0E}">
        <p15:presenceInfo xmlns:p15="http://schemas.microsoft.com/office/powerpoint/2012/main" userId="S-1-5-21-48153708-1893413345-1326292691-28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8B9EBBA-996F-894A-B54A-D6246ED52CEA}" type="datetimeFigureOut">
              <a:rPr lang="en-US" smtClean="0"/>
              <a:pPr/>
              <a:t>6/18/2020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85529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8547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B482E8-6E0E-1B4F-B1FD-C69DB9E858D9}" type="datetimeFigureOut">
              <a:rPr lang="en-US" smtClean="0"/>
              <a:pPr/>
              <a:t>6/18/2020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01187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B482E8-6E0E-1B4F-B1FD-C69DB9E858D9}" type="datetimeFigureOut">
              <a:rPr lang="en-US" smtClean="0"/>
              <a:pPr/>
              <a:t>6/18/2020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49630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9B482E8-6E0E-1B4F-B1FD-C69DB9E858D9}" type="datetimeFigureOut">
              <a:rPr lang="en-US" smtClean="0"/>
              <a:pPr/>
              <a:t>6/18/2020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0473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03142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30841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981208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9B482E8-6E0E-1B4F-B1FD-C69DB9E858D9}" type="datetimeFigureOut">
              <a:rPr lang="en-US" smtClean="0"/>
              <a:pPr/>
              <a:t>6/18/2020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1531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28731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FA1846-DA80-1C48-A609-854EA85C59AD}" type="datetimeFigureOut">
              <a:rPr lang="en-US" smtClean="0"/>
              <a:pPr/>
              <a:t>6/18/2020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929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B482E8-6E0E-1B4F-B1FD-C69DB9E858D9}"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82874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B482E8-6E0E-1B4F-B1FD-C69DB9E858D9}" type="datetimeFigureOut">
              <a:rPr lang="en-US" smtClean="0"/>
              <a:pPr/>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9105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350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044224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87774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82553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B482E8-6E0E-1B4F-B1FD-C69DB9E858D9}" type="datetimeFigureOut">
              <a:rPr lang="en-US" smtClean="0"/>
              <a:pPr/>
              <a:t>6/18/2020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2743130"/>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media" Target="../media/media7.m4a"/><Relationship Id="rId7" Type="http://schemas.openxmlformats.org/officeDocument/2006/relationships/hyperlink" Target="https://www.activityvillage.co.uk/make-a-greek-mask" TargetMode="External"/><Relationship Id="rId2" Type="http://schemas.openxmlformats.org/officeDocument/2006/relationships/video" Target="https://www.youtube.com/embed/sB-Ua1D87Js" TargetMode="External"/><Relationship Id="rId1" Type="http://schemas.openxmlformats.org/officeDocument/2006/relationships/tags" Target="../tags/tag11.xml"/><Relationship Id="rId6" Type="http://schemas.openxmlformats.org/officeDocument/2006/relationships/hyperlink" Target="https://www.wikihow.com/Make-Greek-Theatre-Masks#:~:text=Make%20a%20mask%20from%20paper%20m%C3%A2ch%C3%A9.&amp;text=Take%20a%20couple%20strips%20of,the%20shape%20of%20a%20mask.&amp;text=Leave%20the%20paper%20m%C3%A2ch%C3%A9%20for%20a%20couple%20hours%20to%20let%20it%20dry." TargetMode="External"/><Relationship Id="rId5" Type="http://schemas.openxmlformats.org/officeDocument/2006/relationships/slideLayout" Target="../slideLayouts/slideLayout2.xml"/><Relationship Id="rId4" Type="http://schemas.openxmlformats.org/officeDocument/2006/relationships/audio" Target="../media/media7.m4a"/><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media" Target="../media/media8.m4a"/><Relationship Id="rId7" Type="http://schemas.openxmlformats.org/officeDocument/2006/relationships/hyperlink" Target="https://claraandmacy.com/blogs/news/building-a-roman-amphitheatre" TargetMode="External"/><Relationship Id="rId2" Type="http://schemas.openxmlformats.org/officeDocument/2006/relationships/video" Target="https://www.youtube.com/embed/81zpUKKrLJ4" TargetMode="External"/><Relationship Id="rId1" Type="http://schemas.openxmlformats.org/officeDocument/2006/relationships/tags" Target="../tags/tag12.xml"/><Relationship Id="rId6" Type="http://schemas.openxmlformats.org/officeDocument/2006/relationships/hyperlink" Target="https://www.timetrips.co.uk/model_theatre_instr.htm" TargetMode="External"/><Relationship Id="rId5" Type="http://schemas.openxmlformats.org/officeDocument/2006/relationships/slideLayout" Target="../slideLayouts/slideLayout2.xml"/><Relationship Id="rId4" Type="http://schemas.openxmlformats.org/officeDocument/2006/relationships/audio" Target="../media/media8.m4a"/><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hyperlink" Target="mailto:jbamford@bishopstopford.com" TargetMode="Externa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hyperlink" Target="https://prezi.com/ijdp58grvhtg/greek-theatre-drama-project/" TargetMode="Externa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hyperlink" Target="mailto:jbamford@bishopstopford.com" TargetMode="Externa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3.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hyperlink" Target="https://vimeo.com/164710800" TargetMode="Externa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2CVO9Vd067U" TargetMode="Externa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3.png"/><Relationship Id="rId2" Type="http://schemas.microsoft.com/office/2007/relationships/media" Target="../media/media6.m4a"/><Relationship Id="rId1" Type="http://schemas.openxmlformats.org/officeDocument/2006/relationships/tags" Target="../tags/tag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Greek Theatre project</a:t>
            </a:r>
            <a:endParaRPr lang="en-GB" dirty="0"/>
          </a:p>
        </p:txBody>
      </p:sp>
      <p:sp>
        <p:nvSpPr>
          <p:cNvPr id="3" name="Subtitle 2"/>
          <p:cNvSpPr>
            <a:spLocks noGrp="1"/>
          </p:cNvSpPr>
          <p:nvPr>
            <p:ph type="subTitle" idx="1"/>
          </p:nvPr>
        </p:nvSpPr>
        <p:spPr/>
        <p:txBody>
          <a:bodyPr/>
          <a:lstStyle/>
          <a:p>
            <a:endParaRPr lang="en-GB"/>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374072" y="1803405"/>
            <a:ext cx="609600" cy="609600"/>
          </a:xfrm>
          <a:prstGeom prst="rect">
            <a:avLst/>
          </a:prstGeom>
        </p:spPr>
      </p:pic>
    </p:spTree>
    <p:custDataLst>
      <p:tags r:id="rId1"/>
    </p:custDataLst>
    <p:extLst>
      <p:ext uri="{BB962C8B-B14F-4D97-AF65-F5344CB8AC3E}">
        <p14:creationId xmlns:p14="http://schemas.microsoft.com/office/powerpoint/2010/main" val="35472072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9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Mask</a:t>
            </a:r>
            <a:endParaRPr lang="en-GB" dirty="0"/>
          </a:p>
        </p:txBody>
      </p:sp>
      <p:sp>
        <p:nvSpPr>
          <p:cNvPr id="3" name="Content Placeholder 2"/>
          <p:cNvSpPr>
            <a:spLocks noGrp="1"/>
          </p:cNvSpPr>
          <p:nvPr>
            <p:ph idx="1"/>
          </p:nvPr>
        </p:nvSpPr>
        <p:spPr/>
        <p:txBody>
          <a:bodyPr/>
          <a:lstStyle/>
          <a:p>
            <a:r>
              <a:rPr lang="en-GB" dirty="0"/>
              <a:t>Greek masks were highly specialized. They acted as a kind of amplifier so the voice of the performer could reach everyone seated in the </a:t>
            </a:r>
            <a:r>
              <a:rPr lang="en-GB" dirty="0" smtClean="0"/>
              <a:t>amphitheatre. </a:t>
            </a:r>
            <a:r>
              <a:rPr lang="en-GB" dirty="0"/>
              <a:t>The masks covered most of the actors head and had small mouth and eye openings. However, they were made of organic materials such as stiffened linen, wood, leather or cork. Because the materials used to make them were decomposable, no original masks exist today.</a:t>
            </a:r>
          </a:p>
          <a:p>
            <a:r>
              <a:rPr lang="en-GB" dirty="0"/>
              <a:t>Both the actors and chorus wore masks</a:t>
            </a:r>
          </a:p>
          <a:p>
            <a:endParaRPr lang="en-GB" dirty="0"/>
          </a:p>
        </p:txBody>
      </p:sp>
    </p:spTree>
    <p:custDataLst>
      <p:tags r:id="rId1"/>
    </p:custDataLst>
    <p:extLst>
      <p:ext uri="{BB962C8B-B14F-4D97-AF65-F5344CB8AC3E}">
        <p14:creationId xmlns:p14="http://schemas.microsoft.com/office/powerpoint/2010/main" val="3068158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Want to do the mask option?</a:t>
            </a:r>
            <a:endParaRPr lang="en-GB" dirty="0"/>
          </a:p>
        </p:txBody>
      </p:sp>
      <p:sp>
        <p:nvSpPr>
          <p:cNvPr id="3" name="Content Placeholder 2"/>
          <p:cNvSpPr>
            <a:spLocks noGrp="1"/>
          </p:cNvSpPr>
          <p:nvPr>
            <p:ph idx="1"/>
          </p:nvPr>
        </p:nvSpPr>
        <p:spPr>
          <a:xfrm>
            <a:off x="818712" y="2222287"/>
            <a:ext cx="5719248" cy="3636511"/>
          </a:xfrm>
        </p:spPr>
        <p:txBody>
          <a:bodyPr>
            <a:normAutofit lnSpcReduction="10000"/>
          </a:bodyPr>
          <a:lstStyle/>
          <a:p>
            <a:r>
              <a:rPr lang="en-GB" dirty="0" smtClean="0">
                <a:hlinkClick r:id="rId6"/>
              </a:rPr>
              <a:t>Some websites to help you:</a:t>
            </a:r>
          </a:p>
          <a:p>
            <a:r>
              <a:rPr lang="en-GB" dirty="0" smtClean="0">
                <a:hlinkClick r:id="rId6"/>
              </a:rPr>
              <a:t>https</a:t>
            </a:r>
            <a:r>
              <a:rPr lang="en-GB" dirty="0">
                <a:hlinkClick r:id="rId6"/>
              </a:rPr>
              <a:t>://www.wikihow.com/Make-Greek-Theatre-Masks#:~:text=Make%20a%20mask%20from%20paper%20m%C3%A2ch%C3%A9.&amp;text=Take%20a%20couple%20strips%20of,the%20shape%20of%20a%20mask.&amp;text=Leave%20the%20paper%20m%C3%A2ch%C3%A9%20for%20a%20couple%20hours%20to%20let%20it%20dry</a:t>
            </a:r>
            <a:r>
              <a:rPr lang="en-GB" dirty="0" smtClean="0">
                <a:hlinkClick r:id="rId6"/>
              </a:rPr>
              <a:t>.</a:t>
            </a:r>
            <a:endParaRPr lang="en-GB" dirty="0" smtClean="0"/>
          </a:p>
          <a:p>
            <a:r>
              <a:rPr lang="en-GB" dirty="0">
                <a:hlinkClick r:id="rId7"/>
              </a:rPr>
              <a:t>https://www.activityvillage.co.uk/make-a-greek-mask</a:t>
            </a:r>
            <a:endParaRPr lang="en-GB" dirty="0" smtClean="0"/>
          </a:p>
          <a:p>
            <a:endParaRPr lang="en-GB" dirty="0"/>
          </a:p>
        </p:txBody>
      </p:sp>
      <p:pic>
        <p:nvPicPr>
          <p:cNvPr id="4" name="sB-Ua1D87Js"/>
          <p:cNvPicPr>
            <a:picLocks noRot="1" noChangeAspect="1"/>
          </p:cNvPicPr>
          <p:nvPr>
            <a:videoFile r:link="rId2"/>
          </p:nvPr>
        </p:nvPicPr>
        <p:blipFill>
          <a:blip r:embed="rId8"/>
          <a:stretch>
            <a:fillRect/>
          </a:stretch>
        </p:blipFill>
        <p:spPr>
          <a:xfrm>
            <a:off x="6801286" y="2577465"/>
            <a:ext cx="4572000" cy="2571750"/>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09112" y="1447801"/>
            <a:ext cx="609600" cy="609600"/>
          </a:xfrm>
          <a:prstGeom prst="rect">
            <a:avLst/>
          </a:prstGeom>
        </p:spPr>
      </p:pic>
    </p:spTree>
    <p:custDataLst>
      <p:tags r:id="rId1"/>
    </p:custDataLst>
    <p:extLst>
      <p:ext uri="{BB962C8B-B14F-4D97-AF65-F5344CB8AC3E}">
        <p14:creationId xmlns:p14="http://schemas.microsoft.com/office/powerpoint/2010/main" val="1988709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Want to do the amphitheatre option?</a:t>
            </a:r>
            <a:endParaRPr lang="en-GB" dirty="0"/>
          </a:p>
        </p:txBody>
      </p:sp>
      <p:sp>
        <p:nvSpPr>
          <p:cNvPr id="3" name="Content Placeholder 2"/>
          <p:cNvSpPr>
            <a:spLocks noGrp="1"/>
          </p:cNvSpPr>
          <p:nvPr>
            <p:ph idx="1"/>
          </p:nvPr>
        </p:nvSpPr>
        <p:spPr>
          <a:xfrm>
            <a:off x="818712" y="2222287"/>
            <a:ext cx="4050468" cy="3636511"/>
          </a:xfrm>
        </p:spPr>
        <p:txBody>
          <a:bodyPr/>
          <a:lstStyle/>
          <a:p>
            <a:r>
              <a:rPr lang="en-GB" dirty="0" smtClean="0"/>
              <a:t>Websites to help:</a:t>
            </a:r>
          </a:p>
          <a:p>
            <a:r>
              <a:rPr lang="en-GB" dirty="0">
                <a:hlinkClick r:id="rId6"/>
              </a:rPr>
              <a:t>https://</a:t>
            </a:r>
            <a:r>
              <a:rPr lang="en-GB" dirty="0" smtClean="0">
                <a:hlinkClick r:id="rId6"/>
              </a:rPr>
              <a:t>www.timetrips.co.uk/model_theatre_instr.htm</a:t>
            </a:r>
            <a:endParaRPr lang="en-GB" dirty="0" smtClean="0"/>
          </a:p>
          <a:p>
            <a:r>
              <a:rPr lang="en-GB" dirty="0">
                <a:hlinkClick r:id="rId7"/>
              </a:rPr>
              <a:t>https://claraandmacy.com/blogs/news/building-a-roman-amphitheatre</a:t>
            </a:r>
            <a:endParaRPr lang="en-GB" dirty="0" smtClean="0"/>
          </a:p>
          <a:p>
            <a:endParaRPr lang="en-GB" dirty="0"/>
          </a:p>
        </p:txBody>
      </p:sp>
      <p:pic>
        <p:nvPicPr>
          <p:cNvPr id="5" name="81zpUKKrLJ4"/>
          <p:cNvPicPr>
            <a:picLocks noRot="1" noChangeAspect="1"/>
          </p:cNvPicPr>
          <p:nvPr>
            <a:videoFile r:link="rId2"/>
          </p:nvPr>
        </p:nvPicPr>
        <p:blipFill>
          <a:blip r:embed="rId8"/>
          <a:stretch>
            <a:fillRect/>
          </a:stretch>
        </p:blipFill>
        <p:spPr>
          <a:xfrm>
            <a:off x="6809998" y="2966085"/>
            <a:ext cx="4572000" cy="257175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09112" y="1447801"/>
            <a:ext cx="609600" cy="609600"/>
          </a:xfrm>
          <a:prstGeom prst="rect">
            <a:avLst/>
          </a:prstGeom>
        </p:spPr>
      </p:pic>
    </p:spTree>
    <p:custDataLst>
      <p:tags r:id="rId1"/>
    </p:custDataLst>
    <p:extLst>
      <p:ext uri="{BB962C8B-B14F-4D97-AF65-F5344CB8AC3E}">
        <p14:creationId xmlns:p14="http://schemas.microsoft.com/office/powerpoint/2010/main" val="2606203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8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Remember to send me pictures of what you’ve done!</a:t>
            </a:r>
            <a:endParaRPr lang="en-GB" dirty="0"/>
          </a:p>
        </p:txBody>
      </p:sp>
      <p:sp>
        <p:nvSpPr>
          <p:cNvPr id="3" name="Content Placeholder 2"/>
          <p:cNvSpPr>
            <a:spLocks noGrp="1"/>
          </p:cNvSpPr>
          <p:nvPr>
            <p:ph idx="1"/>
          </p:nvPr>
        </p:nvSpPr>
        <p:spPr/>
        <p:txBody>
          <a:bodyPr/>
          <a:lstStyle/>
          <a:p>
            <a:r>
              <a:rPr lang="en-GB" dirty="0" smtClean="0">
                <a:hlinkClick r:id="rId5"/>
              </a:rPr>
              <a:t>jbamford@bishopstopford.com</a:t>
            </a:r>
            <a:endParaRPr lang="en-GB" dirty="0" smtClean="0"/>
          </a:p>
          <a:p>
            <a:endParaRPr lang="en-GB" dirty="0"/>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35527" y="1516381"/>
            <a:ext cx="609600" cy="609600"/>
          </a:xfrm>
          <a:prstGeom prst="rect">
            <a:avLst/>
          </a:prstGeom>
        </p:spPr>
      </p:pic>
    </p:spTree>
    <p:custDataLst>
      <p:tags r:id="rId1"/>
    </p:custDataLst>
    <p:extLst>
      <p:ext uri="{BB962C8B-B14F-4D97-AF65-F5344CB8AC3E}">
        <p14:creationId xmlns:p14="http://schemas.microsoft.com/office/powerpoint/2010/main" val="40692971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4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Want a challenge? Watch this </a:t>
            </a:r>
            <a:r>
              <a:rPr lang="en-GB" dirty="0" err="1" smtClean="0"/>
              <a:t>prezi</a:t>
            </a:r>
            <a:r>
              <a:rPr lang="en-GB" dirty="0" smtClean="0"/>
              <a:t> video</a:t>
            </a:r>
            <a:endParaRPr lang="en-GB" dirty="0"/>
          </a:p>
        </p:txBody>
      </p:sp>
      <p:sp>
        <p:nvSpPr>
          <p:cNvPr id="3" name="Content Placeholder 2"/>
          <p:cNvSpPr>
            <a:spLocks noGrp="1"/>
          </p:cNvSpPr>
          <p:nvPr>
            <p:ph idx="1"/>
          </p:nvPr>
        </p:nvSpPr>
        <p:spPr/>
        <p:txBody>
          <a:bodyPr/>
          <a:lstStyle/>
          <a:p>
            <a:r>
              <a:rPr lang="en-GB" dirty="0">
                <a:hlinkClick r:id="rId5"/>
              </a:rPr>
              <a:t>https://prezi.com/ijdp58grvhtg/greek-theatre-drama-project</a:t>
            </a:r>
            <a:r>
              <a:rPr lang="en-GB" dirty="0" smtClean="0">
                <a:hlinkClick r:id="rId5"/>
              </a:rPr>
              <a:t>/</a:t>
            </a:r>
            <a:endParaRPr lang="en-GB" dirty="0" smtClean="0"/>
          </a:p>
          <a:p>
            <a:endParaRPr lang="en-GB" dirty="0"/>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1447801"/>
            <a:ext cx="609600" cy="609600"/>
          </a:xfrm>
          <a:prstGeom prst="rect">
            <a:avLst/>
          </a:prstGeom>
        </p:spPr>
      </p:pic>
    </p:spTree>
    <p:custDataLst>
      <p:tags r:id="rId1"/>
    </p:custDataLst>
    <p:extLst>
      <p:ext uri="{BB962C8B-B14F-4D97-AF65-F5344CB8AC3E}">
        <p14:creationId xmlns:p14="http://schemas.microsoft.com/office/powerpoint/2010/main" val="324472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a:t>
            </a:r>
            <a:endParaRPr lang="en-GB" dirty="0"/>
          </a:p>
        </p:txBody>
      </p:sp>
      <p:sp>
        <p:nvSpPr>
          <p:cNvPr id="3" name="Content Placeholder 2"/>
          <p:cNvSpPr>
            <a:spLocks noGrp="1"/>
          </p:cNvSpPr>
          <p:nvPr>
            <p:ph idx="1"/>
          </p:nvPr>
        </p:nvSpPr>
        <p:spPr/>
        <p:txBody>
          <a:bodyPr/>
          <a:lstStyle/>
          <a:p>
            <a:r>
              <a:rPr lang="en-GB" dirty="0" smtClean="0"/>
              <a:t>Create either a Greek theatrical mask, or a model of an amphitheatre. </a:t>
            </a:r>
          </a:p>
          <a:p>
            <a:r>
              <a:rPr lang="en-GB" dirty="0" smtClean="0"/>
              <a:t>Take pictures of what you create and send them to </a:t>
            </a:r>
            <a:r>
              <a:rPr lang="en-GB" dirty="0" smtClean="0">
                <a:hlinkClick r:id="rId5"/>
              </a:rPr>
              <a:t>jbamford@bishopstopford.com</a:t>
            </a:r>
            <a:r>
              <a:rPr lang="en-GB" dirty="0" smtClean="0"/>
              <a:t> and the best ones will be displayed in school and sent to the big people for recognition! </a:t>
            </a:r>
            <a:endParaRPr lang="en-GB" dirty="0"/>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1672" y="1447801"/>
            <a:ext cx="609600" cy="609600"/>
          </a:xfrm>
          <a:prstGeom prst="rect">
            <a:avLst/>
          </a:prstGeom>
        </p:spPr>
      </p:pic>
    </p:spTree>
    <p:custDataLst>
      <p:tags r:id="rId1"/>
    </p:custDataLst>
    <p:extLst>
      <p:ext uri="{BB962C8B-B14F-4D97-AF65-F5344CB8AC3E}">
        <p14:creationId xmlns:p14="http://schemas.microsoft.com/office/powerpoint/2010/main" val="624885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7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solidFill>
                  <a:schemeClr val="tx1"/>
                </a:solidFill>
              </a:rPr>
              <a:t>Ancient Greek theatre</a:t>
            </a:r>
          </a:p>
        </p:txBody>
      </p:sp>
      <p:sp>
        <p:nvSpPr>
          <p:cNvPr id="10243" name="Content Placeholder 2"/>
          <p:cNvSpPr>
            <a:spLocks noGrp="1"/>
          </p:cNvSpPr>
          <p:nvPr>
            <p:ph sz="quarter" idx="1"/>
          </p:nvPr>
        </p:nvSpPr>
        <p:spPr>
          <a:xfrm>
            <a:off x="983933" y="3070225"/>
            <a:ext cx="4305300" cy="4572000"/>
          </a:xfrm>
        </p:spPr>
        <p:txBody>
          <a:bodyPr/>
          <a:lstStyle/>
          <a:p>
            <a:r>
              <a:rPr lang="en-GB" altLang="en-US" dirty="0" smtClean="0"/>
              <a:t>Plays were performed in Ancient Greece to honour the God Dionysus.</a:t>
            </a:r>
          </a:p>
          <a:p>
            <a:r>
              <a:rPr lang="en-GB" altLang="en-US" dirty="0" smtClean="0"/>
              <a:t>Dionysus was the god of theatre and wine.</a:t>
            </a:r>
          </a:p>
          <a:p>
            <a:endParaRPr lang="en-GB" altLang="en-US" dirty="0" smtClean="0"/>
          </a:p>
          <a:p>
            <a:r>
              <a:rPr lang="en-GB" altLang="en-US" dirty="0" smtClean="0"/>
              <a:t>Watch this for more:</a:t>
            </a:r>
          </a:p>
          <a:p>
            <a:r>
              <a:rPr lang="en-GB" dirty="0">
                <a:hlinkClick r:id="rId5"/>
              </a:rPr>
              <a:t>https://vimeo.com/164710800</a:t>
            </a:r>
            <a:endParaRPr lang="en-GB" altLang="en-US" dirty="0" smtClean="0"/>
          </a:p>
        </p:txBody>
      </p:sp>
      <p:pic>
        <p:nvPicPr>
          <p:cNvPr id="10244" name="Picture 2" descr="http://www.greekmythology.com/Other_Gods/Dionysus/dionys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6624" y="2057401"/>
            <a:ext cx="331152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05060" y="1447801"/>
            <a:ext cx="609600" cy="609600"/>
          </a:xfrm>
          <a:prstGeom prst="rect">
            <a:avLst/>
          </a:prstGeom>
        </p:spPr>
      </p:pic>
    </p:spTree>
    <p:custDataLst>
      <p:tags r:id="rId1"/>
    </p:custDataLst>
    <p:extLst>
      <p:ext uri="{BB962C8B-B14F-4D97-AF65-F5344CB8AC3E}">
        <p14:creationId xmlns:p14="http://schemas.microsoft.com/office/powerpoint/2010/main" val="16269186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2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solidFill>
                  <a:schemeClr val="tx1"/>
                </a:solidFill>
              </a:rPr>
              <a:t>Greek theatres</a:t>
            </a:r>
          </a:p>
        </p:txBody>
      </p:sp>
      <p:sp>
        <p:nvSpPr>
          <p:cNvPr id="3" name="Content Placeholder 2"/>
          <p:cNvSpPr>
            <a:spLocks noGrp="1"/>
          </p:cNvSpPr>
          <p:nvPr>
            <p:ph sz="quarter" idx="1"/>
          </p:nvPr>
        </p:nvSpPr>
        <p:spPr>
          <a:xfrm>
            <a:off x="1203961" y="1410887"/>
            <a:ext cx="4233863" cy="4572000"/>
          </a:xfrm>
        </p:spPr>
        <p:txBody>
          <a:bodyPr>
            <a:normAutofit lnSpcReduction="10000"/>
          </a:bodyPr>
          <a:lstStyle/>
          <a:p>
            <a:pPr marL="274320" indent="-274320">
              <a:spcBef>
                <a:spcPts val="580"/>
              </a:spcBef>
              <a:buFont typeface="Wingdings 2"/>
              <a:buChar char=""/>
              <a:defRPr/>
            </a:pPr>
            <a:r>
              <a:rPr lang="en-GB" dirty="0" smtClean="0"/>
              <a:t>Greek theatres were large and semi-circular, with rows of tiered seating.</a:t>
            </a:r>
          </a:p>
          <a:p>
            <a:pPr marL="274320" indent="-274320">
              <a:spcBef>
                <a:spcPts val="580"/>
              </a:spcBef>
              <a:buFont typeface="Wingdings 2"/>
              <a:buChar char=""/>
              <a:defRPr/>
            </a:pPr>
            <a:r>
              <a:rPr lang="en-GB" dirty="0" smtClean="0"/>
              <a:t>The centre was circular with an altar dedicated to Dionysus.</a:t>
            </a:r>
          </a:p>
          <a:p>
            <a:pPr marL="274320" indent="-274320">
              <a:spcBef>
                <a:spcPts val="580"/>
              </a:spcBef>
              <a:buFont typeface="Wingdings 2"/>
              <a:buChar char=""/>
              <a:defRPr/>
            </a:pPr>
            <a:r>
              <a:rPr lang="en-GB" dirty="0" smtClean="0"/>
              <a:t>The stage was raised within the circle – this shape made sure all the audience could see and helped amplify the sound.</a:t>
            </a:r>
          </a:p>
          <a:p>
            <a:pPr marL="274320" indent="-274320">
              <a:spcBef>
                <a:spcPts val="580"/>
              </a:spcBef>
              <a:buFont typeface="Wingdings 2"/>
              <a:buChar char=""/>
              <a:defRPr/>
            </a:pPr>
            <a:r>
              <a:rPr lang="en-GB" dirty="0" smtClean="0"/>
              <a:t>Very important visitors would sit in the front seats.</a:t>
            </a:r>
          </a:p>
          <a:p>
            <a:pPr marL="274320" indent="-274320">
              <a:spcBef>
                <a:spcPts val="580"/>
              </a:spcBef>
              <a:buFont typeface="Wingdings 2"/>
              <a:buChar char=""/>
              <a:defRPr/>
            </a:pPr>
            <a:r>
              <a:rPr lang="en-GB" dirty="0" smtClean="0"/>
              <a:t>Click the video to learn more!</a:t>
            </a:r>
            <a:endParaRPr lang="en-GB" dirty="0"/>
          </a:p>
        </p:txBody>
      </p:sp>
      <p:pic>
        <p:nvPicPr>
          <p:cNvPr id="11268" name="Picture 2" descr="http://www.mlahanas.de/Greeks/LX/Images/TheaterTer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935" y="2057401"/>
            <a:ext cx="38242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2CVO9Vd067U"/>
          <p:cNvPicPr>
            <a:picLocks noRot="1" noChangeAspect="1"/>
          </p:cNvPicPr>
          <p:nvPr>
            <a:videoFile r:link="rId2"/>
          </p:nvPr>
        </p:nvPicPr>
        <p:blipFill>
          <a:blip r:embed="rId5"/>
          <a:stretch>
            <a:fillRect/>
          </a:stretch>
        </p:blipFill>
        <p:spPr>
          <a:xfrm>
            <a:off x="5702935" y="3919221"/>
            <a:ext cx="4572000" cy="2571750"/>
          </a:xfrm>
          <a:prstGeom prst="rect">
            <a:avLst/>
          </a:prstGeom>
        </p:spPr>
      </p:pic>
      <p:sp>
        <p:nvSpPr>
          <p:cNvPr id="4" name="Rectangle 3"/>
          <p:cNvSpPr/>
          <p:nvPr/>
        </p:nvSpPr>
        <p:spPr>
          <a:xfrm>
            <a:off x="6220662" y="5409714"/>
            <a:ext cx="3536546" cy="923330"/>
          </a:xfrm>
          <a:prstGeom prst="rect">
            <a:avLst/>
          </a:prstGeom>
          <a:noFill/>
        </p:spPr>
        <p:txBody>
          <a:bodyPr wrap="none" lIns="91440" tIns="45720" rIns="91440" bIns="45720">
            <a:spAutoFit/>
          </a:bodyPr>
          <a:lstStyle/>
          <a:p>
            <a:pPr algn="ctr"/>
            <a:r>
              <a:rPr lang="en-US" sz="2400" b="1" u="sng" cap="none" spc="0" dirty="0" smtClean="0">
                <a:ln w="0"/>
                <a:solidFill>
                  <a:schemeClr val="accent1"/>
                </a:solidFill>
                <a:effectLst>
                  <a:outerShdw blurRad="38100" dist="25400" dir="5400000" algn="ctr" rotWithShape="0">
                    <a:srgbClr val="6E747A">
                      <a:alpha val="43000"/>
                    </a:srgbClr>
                  </a:outerShdw>
                </a:effectLst>
              </a:rPr>
              <a:t>I’m a video, click me</a:t>
            </a:r>
            <a:r>
              <a:rPr lang="en-US" sz="5400" b="0" cap="none" spc="0" dirty="0" smtClean="0">
                <a:ln w="0"/>
                <a:solidFill>
                  <a:schemeClr val="accent1"/>
                </a:solidFill>
                <a:effectLst>
                  <a:outerShdw blurRad="38100" dist="25400" dir="5400000" algn="ctr" rotWithShape="0">
                    <a:srgbClr val="6E747A">
                      <a:alpha val="43000"/>
                    </a:srgbClr>
                  </a:outerShdw>
                </a:effectLst>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12124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solidFill>
                  <a:schemeClr val="tx1"/>
                </a:solidFill>
              </a:rPr>
              <a:t>The plays</a:t>
            </a:r>
          </a:p>
        </p:txBody>
      </p:sp>
      <p:sp>
        <p:nvSpPr>
          <p:cNvPr id="12291" name="Content Placeholder 2"/>
          <p:cNvSpPr>
            <a:spLocks noGrp="1"/>
          </p:cNvSpPr>
          <p:nvPr>
            <p:ph sz="quarter" idx="1"/>
          </p:nvPr>
        </p:nvSpPr>
        <p:spPr>
          <a:xfrm>
            <a:off x="958850" y="2057401"/>
            <a:ext cx="3873500" cy="4572000"/>
          </a:xfrm>
        </p:spPr>
        <p:txBody>
          <a:bodyPr/>
          <a:lstStyle/>
          <a:p>
            <a:r>
              <a:rPr lang="en-GB" altLang="en-US" dirty="0" smtClean="0"/>
              <a:t>Women could attend the plays, but all the actors were men (even playing the parts of women!).</a:t>
            </a:r>
          </a:p>
          <a:p>
            <a:r>
              <a:rPr lang="en-GB" altLang="en-US" dirty="0" smtClean="0"/>
              <a:t>Some famous playwrights include: Aeschylus, Sophocles and Euripides (who wrote tragedies) and Aristophanes (who wrote comedies).</a:t>
            </a:r>
          </a:p>
        </p:txBody>
      </p:sp>
      <p:pic>
        <p:nvPicPr>
          <p:cNvPr id="12292" name="Picture 4" descr="http://cache1.asset-cache.net/xc/50573358.jpg?v=1&amp;c=IWSAsset&amp;k=2&amp;d=E41C9FE5C4AA0A14598EB813DA5CB59ADB114C0E32E663CAECD469C2EF5D9669B01E70F2B32699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979" y="2609216"/>
            <a:ext cx="4033837"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07818" y="1447801"/>
            <a:ext cx="609600" cy="609600"/>
          </a:xfrm>
          <a:prstGeom prst="rect">
            <a:avLst/>
          </a:prstGeom>
        </p:spPr>
      </p:pic>
    </p:spTree>
    <p:custDataLst>
      <p:tags r:id="rId1"/>
    </p:custDataLst>
    <p:extLst>
      <p:ext uri="{BB962C8B-B14F-4D97-AF65-F5344CB8AC3E}">
        <p14:creationId xmlns:p14="http://schemas.microsoft.com/office/powerpoint/2010/main" val="2129084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solidFill>
                  <a:schemeClr val="tx1"/>
                </a:solidFill>
              </a:rPr>
              <a:t>What was it like?</a:t>
            </a:r>
          </a:p>
        </p:txBody>
      </p:sp>
      <p:sp>
        <p:nvSpPr>
          <p:cNvPr id="3" name="Content Placeholder 2"/>
          <p:cNvSpPr>
            <a:spLocks noGrp="1"/>
          </p:cNvSpPr>
          <p:nvPr>
            <p:ph sz="quarter" idx="1"/>
          </p:nvPr>
        </p:nvSpPr>
        <p:spPr>
          <a:xfrm>
            <a:off x="1089661" y="1836420"/>
            <a:ext cx="4449763" cy="4572000"/>
          </a:xfrm>
        </p:spPr>
        <p:txBody>
          <a:bodyPr>
            <a:normAutofit/>
          </a:bodyPr>
          <a:lstStyle/>
          <a:p>
            <a:pPr marL="274320" indent="-274320">
              <a:spcBef>
                <a:spcPts val="580"/>
              </a:spcBef>
              <a:buFont typeface="Wingdings 2"/>
              <a:buChar char=""/>
              <a:defRPr/>
            </a:pPr>
            <a:r>
              <a:rPr lang="en-GB" dirty="0" smtClean="0"/>
              <a:t>The audience would throw food and stones if they thought the acting wasn’t good enough!</a:t>
            </a:r>
          </a:p>
          <a:p>
            <a:pPr marL="274320" indent="-274320">
              <a:spcBef>
                <a:spcPts val="580"/>
              </a:spcBef>
              <a:buFont typeface="Wingdings 2"/>
              <a:buChar char=""/>
              <a:defRPr/>
            </a:pPr>
            <a:r>
              <a:rPr lang="en-GB" dirty="0" smtClean="0"/>
              <a:t>The actors wore masks, bright colours for comedies and dark colours for tragedies.</a:t>
            </a:r>
          </a:p>
          <a:p>
            <a:pPr marL="274320" indent="-274320">
              <a:spcBef>
                <a:spcPts val="580"/>
              </a:spcBef>
              <a:buFont typeface="Wingdings 2"/>
              <a:buChar char=""/>
              <a:defRPr/>
            </a:pPr>
            <a:r>
              <a:rPr lang="en-GB" dirty="0" smtClean="0"/>
              <a:t>You could see if someone was happy or sad by the shape of their mask.</a:t>
            </a:r>
          </a:p>
          <a:p>
            <a:pPr marL="274320" indent="-274320">
              <a:spcBef>
                <a:spcPts val="580"/>
              </a:spcBef>
              <a:buFont typeface="Wingdings 2"/>
              <a:buChar char=""/>
              <a:defRPr/>
            </a:pPr>
            <a:r>
              <a:rPr lang="en-GB" dirty="0" smtClean="0"/>
              <a:t>The masks were made from fabric, stiffened with plaster.</a:t>
            </a:r>
            <a:endParaRPr lang="en-GB" dirty="0"/>
          </a:p>
        </p:txBody>
      </p:sp>
      <p:pic>
        <p:nvPicPr>
          <p:cNvPr id="13316" name="Picture 2" descr="http://pauwwow.com/wp-content/uploads/2009/03/greek-tragedy-and-comedy-mas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651" y="2057401"/>
            <a:ext cx="3143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s://www2.bc.edu/~shammom/mask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238" y="3802382"/>
            <a:ext cx="34766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39028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Origins of Greek Theatre</a:t>
            </a:r>
            <a:endParaRPr lang="en-GB" dirty="0"/>
          </a:p>
        </p:txBody>
      </p:sp>
      <p:sp>
        <p:nvSpPr>
          <p:cNvPr id="3" name="Content Placeholder 2"/>
          <p:cNvSpPr>
            <a:spLocks noGrp="1"/>
          </p:cNvSpPr>
          <p:nvPr>
            <p:ph idx="1"/>
          </p:nvPr>
        </p:nvSpPr>
        <p:spPr>
          <a:xfrm>
            <a:off x="685800" y="2194560"/>
            <a:ext cx="5410200" cy="4024125"/>
          </a:xfrm>
        </p:spPr>
        <p:txBody>
          <a:bodyPr>
            <a:normAutofit lnSpcReduction="10000"/>
          </a:bodyPr>
          <a:lstStyle/>
          <a:p>
            <a:r>
              <a:rPr lang="en-GB" dirty="0" smtClean="0"/>
              <a:t>Greek theatre is the oldest form of theatre that we have record of.</a:t>
            </a:r>
          </a:p>
          <a:p>
            <a:r>
              <a:rPr lang="en-GB" dirty="0" smtClean="0"/>
              <a:t>Despite the fact that Greek theatre is twice as old as Christianity, it still looks remarkably similar to theatre today!  </a:t>
            </a:r>
          </a:p>
          <a:p>
            <a:r>
              <a:rPr lang="en-GB" dirty="0" smtClean="0"/>
              <a:t>As you have a look at the pictures, try to note places that  haven’t changed at all, there are actors, a stage, seats, audience, plays that are written are performed, tragedy and comedy are still major genres in theatre. So cool!</a:t>
            </a:r>
            <a:endParaRPr lang="en-GB" dirty="0"/>
          </a:p>
        </p:txBody>
      </p:sp>
      <p:pic>
        <p:nvPicPr>
          <p:cNvPr id="1030" name="Picture 6" descr="How to Make a Greek Theater Mask (with Pictures) | eHow | Theatr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444496"/>
            <a:ext cx="5244858" cy="347472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1584960"/>
            <a:ext cx="609600" cy="609600"/>
          </a:xfrm>
          <a:prstGeom prst="rect">
            <a:avLst/>
          </a:prstGeom>
        </p:spPr>
      </p:pic>
    </p:spTree>
    <p:custDataLst>
      <p:tags r:id="rId1"/>
    </p:custDataLst>
    <p:extLst>
      <p:ext uri="{BB962C8B-B14F-4D97-AF65-F5344CB8AC3E}">
        <p14:creationId xmlns:p14="http://schemas.microsoft.com/office/powerpoint/2010/main" val="39877702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Costumes</a:t>
            </a:r>
            <a:endParaRPr lang="en-GB" dirty="0"/>
          </a:p>
        </p:txBody>
      </p:sp>
      <p:sp>
        <p:nvSpPr>
          <p:cNvPr id="3" name="Content Placeholder 2"/>
          <p:cNvSpPr>
            <a:spLocks noGrp="1"/>
          </p:cNvSpPr>
          <p:nvPr>
            <p:ph idx="1"/>
          </p:nvPr>
        </p:nvSpPr>
        <p:spPr>
          <a:xfrm>
            <a:off x="685800" y="2194560"/>
            <a:ext cx="3291840" cy="4024125"/>
          </a:xfrm>
        </p:spPr>
        <p:txBody>
          <a:bodyPr/>
          <a:lstStyle/>
          <a:p>
            <a:r>
              <a:rPr lang="en-GB" dirty="0" smtClean="0"/>
              <a:t>Most characters were dresses like ‘modern’ Greek people, robes and togas, colours used to represent different types of character.</a:t>
            </a:r>
          </a:p>
          <a:p>
            <a:r>
              <a:rPr lang="en-GB" dirty="0" smtClean="0"/>
              <a:t>The most important part of a Greek costume was the mask.</a:t>
            </a:r>
            <a:endParaRPr lang="en-GB" dirty="0"/>
          </a:p>
        </p:txBody>
      </p:sp>
      <p:pic>
        <p:nvPicPr>
          <p:cNvPr id="2050" name="Picture 2" descr="Greek Theater! Only male acted in theater and played all par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5" y="1996235"/>
            <a:ext cx="4599305" cy="3063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ty Dionysia - Masks, Costumes and Pro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0373" y="3726385"/>
            <a:ext cx="3476625"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25097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Masks</a:t>
            </a:r>
            <a:endParaRPr lang="en-GB" dirty="0"/>
          </a:p>
        </p:txBody>
      </p:sp>
      <p:pic>
        <p:nvPicPr>
          <p:cNvPr id="3074" name="Picture 2" descr="Skip the Line: Athens - Ancient Greek Theatre Performance Ticket 2020"/>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77465" y="2057401"/>
            <a:ext cx="6036469" cy="40243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cient Greek Theatre - Ancient History Encyclo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3934" y="2462880"/>
            <a:ext cx="5219700" cy="2727294"/>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49382" y="1309255"/>
            <a:ext cx="609600" cy="609600"/>
          </a:xfrm>
          <a:prstGeom prst="rect">
            <a:avLst/>
          </a:prstGeom>
        </p:spPr>
      </p:pic>
    </p:spTree>
    <p:custDataLst>
      <p:tags r:id="rId1"/>
    </p:custDataLst>
    <p:extLst>
      <p:ext uri="{BB962C8B-B14F-4D97-AF65-F5344CB8AC3E}">
        <p14:creationId xmlns:p14="http://schemas.microsoft.com/office/powerpoint/2010/main" val="33649538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178</TotalTime>
  <Words>543</Words>
  <Application>Microsoft Office PowerPoint</Application>
  <PresentationFormat>Widescreen</PresentationFormat>
  <Paragraphs>48</Paragraphs>
  <Slides>14</Slides>
  <Notes>0</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2</vt:lpstr>
      <vt:lpstr>Vapor Trail</vt:lpstr>
      <vt:lpstr>Greek Theatre project</vt:lpstr>
      <vt:lpstr>Your task</vt:lpstr>
      <vt:lpstr>Ancient Greek theatre</vt:lpstr>
      <vt:lpstr>Greek theatres</vt:lpstr>
      <vt:lpstr>The plays</vt:lpstr>
      <vt:lpstr>What was it like?</vt:lpstr>
      <vt:lpstr>Origins of Greek Theatre</vt:lpstr>
      <vt:lpstr>The Costumes</vt:lpstr>
      <vt:lpstr>The Masks</vt:lpstr>
      <vt:lpstr>The Mask</vt:lpstr>
      <vt:lpstr>Want to do the mask option?</vt:lpstr>
      <vt:lpstr>Want to do the amphitheatre option?</vt:lpstr>
      <vt:lpstr>Remember to send me pictures of what you’ve done!</vt:lpstr>
      <vt:lpstr>Want a challenge? Watch this prezi video</vt:lpstr>
    </vt:vector>
  </TitlesOfParts>
  <Company>Bishop Stopford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Theatre project</dc:title>
  <dc:creator>Bamford. Julia</dc:creator>
  <cp:lastModifiedBy>Bamford. Julia</cp:lastModifiedBy>
  <cp:revision>6</cp:revision>
  <dcterms:created xsi:type="dcterms:W3CDTF">2020-06-17T09:12:59Z</dcterms:created>
  <dcterms:modified xsi:type="dcterms:W3CDTF">2020-06-18T10:19:25Z</dcterms:modified>
</cp:coreProperties>
</file>