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sldIdLst>
    <p:sldId id="264" r:id="rId5"/>
    <p:sldId id="265" r:id="rId6"/>
    <p:sldId id="274" r:id="rId7"/>
    <p:sldId id="270" r:id="rId8"/>
    <p:sldId id="271" r:id="rId9"/>
    <p:sldId id="296" r:id="rId10"/>
    <p:sldId id="305" r:id="rId11"/>
    <p:sldId id="266" r:id="rId12"/>
    <p:sldId id="267" r:id="rId13"/>
    <p:sldId id="304" r:id="rId14"/>
    <p:sldId id="268" r:id="rId15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85356" autoAdjust="0"/>
  </p:normalViewPr>
  <p:slideViewPr>
    <p:cSldViewPr>
      <p:cViewPr varScale="1">
        <p:scale>
          <a:sx n="62" d="100"/>
          <a:sy n="62" d="100"/>
        </p:scale>
        <p:origin x="1620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F7E35E-D8C4-4AE6-B16A-0386783F3E0E}" type="datetimeFigureOut">
              <a:rPr lang="en-GB" smtClean="0"/>
              <a:t>10/06/2020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76DFE8-D37B-4475-94B2-CB8DE6C234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6733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76DFE8-D37B-4475-94B2-CB8DE6C234B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91408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76DFE8-D37B-4475-94B2-CB8DE6C234B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7345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6/10/2020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6/10/2020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6/10/2020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4BF2C9-8CFE-4AD7-A8F1-4D86749D6CC2}" type="datetimeFigureOut">
              <a:rPr lang="en-US" smtClean="0"/>
              <a:t>6/10/2020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wshardlow@bishopstopford.com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5.pn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https://www.youtube.com/embed/2Nq8LN3XGQA" TargetMode="External"/><Relationship Id="rId1" Type="http://schemas.openxmlformats.org/officeDocument/2006/relationships/tags" Target="../tags/tag7.xml"/><Relationship Id="rId5" Type="http://schemas.openxmlformats.org/officeDocument/2006/relationships/image" Target="../media/image2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5" Type="http://schemas.openxmlformats.org/officeDocument/2006/relationships/image" Target="../media/image10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600" b="1" dirty="0" smtClean="0">
                <a:solidFill>
                  <a:schemeClr val="bg1"/>
                </a:solidFill>
                <a:latin typeface="+mn-lt"/>
                <a:cs typeface="Comic Sans MS"/>
              </a:rPr>
              <a:t>Economics A Level</a:t>
            </a:r>
            <a:endParaRPr lang="en-US" sz="6600" b="1" dirty="0">
              <a:solidFill>
                <a:schemeClr val="bg1"/>
              </a:solidFill>
              <a:latin typeface="+mn-lt"/>
              <a:cs typeface="Comic Sans M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811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Entry Requirements</a:t>
            </a:r>
            <a:endParaRPr lang="en-GB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2818656" cy="4349080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GB" u="sng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GB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5 </a:t>
            </a:r>
            <a:r>
              <a:rPr lang="en-GB" u="sng" dirty="0">
                <a:latin typeface="Calibri" panose="020F0502020204030204" pitchFamily="34" charset="0"/>
                <a:cs typeface="Calibri" panose="020F0502020204030204" pitchFamily="34" charset="0"/>
              </a:rPr>
              <a:t>or above in </a:t>
            </a:r>
            <a:r>
              <a:rPr lang="en-GB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GCSE Maths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GB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072" y="1600201"/>
            <a:ext cx="3181350" cy="4648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7681" y="0"/>
            <a:ext cx="847570" cy="10527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08437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“Economics is the dangerous science."</a:t>
            </a:r>
            <a:endParaRPr lang="en-US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John Maynard Keynes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5676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latin typeface="+mn-lt"/>
                <a:cs typeface="Comic Sans MS"/>
              </a:rPr>
              <a:t>Why </a:t>
            </a:r>
            <a:r>
              <a:rPr lang="en-US" sz="4000" b="1" dirty="0" smtClean="0">
                <a:latin typeface="+mn-lt"/>
                <a:cs typeface="Calibri" panose="020F0502020204030204" pitchFamily="34" charset="0"/>
              </a:rPr>
              <a:t>choose</a:t>
            </a:r>
            <a:r>
              <a:rPr lang="en-US" sz="4000" b="1" dirty="0" smtClean="0">
                <a:latin typeface="+mn-lt"/>
                <a:cs typeface="Comic Sans MS"/>
              </a:rPr>
              <a:t> Economics at A-level</a:t>
            </a:r>
            <a:r>
              <a:rPr lang="en-US" b="1" dirty="0" smtClean="0">
                <a:latin typeface="+mn-lt"/>
                <a:cs typeface="Comic Sans MS"/>
              </a:rPr>
              <a:t>?</a:t>
            </a:r>
            <a:endParaRPr lang="en-US" b="1" dirty="0">
              <a:latin typeface="+mn-lt"/>
              <a:cs typeface="Comic Sans MS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dirty="0">
                <a:cs typeface="Comic Sans MS"/>
              </a:rPr>
              <a:t>Every day economic challenges face us all. Thinking about personal economics, how businesses make a profit and compete, how nations make money and considering the role of Europe and global financial challenges are all part of the </a:t>
            </a:r>
            <a:r>
              <a:rPr lang="en-GB" dirty="0" smtClean="0">
                <a:cs typeface="Comic Sans MS"/>
              </a:rPr>
              <a:t>course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GB" dirty="0">
              <a:cs typeface="Comic Sans MS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dirty="0" smtClean="0">
                <a:cs typeface="Comic Sans MS"/>
              </a:rPr>
              <a:t>Economics </a:t>
            </a:r>
            <a:r>
              <a:rPr lang="en-GB" dirty="0">
                <a:cs typeface="Comic Sans MS"/>
              </a:rPr>
              <a:t>is one of our great ‘risk’ subjects. The course can change direction at any time because of a decision made anywhere in the world. It’s vibrant and dynamic, and controversy is a hallmark of every lesson. What you’ll learn is how to apply analytical skills and data handling skills to some of these problems. But expect surprises: they happen as each day unfolds. Keeping yourself up to date is essential for this course.</a:t>
            </a:r>
            <a:endParaRPr lang="en-US" dirty="0">
              <a:cs typeface="Comic Sans M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0"/>
            <a:ext cx="847570" cy="105273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/>
          <a:srcRect l="57727" t="16533" r="4063" b="34906"/>
          <a:stretch/>
        </p:blipFill>
        <p:spPr>
          <a:xfrm>
            <a:off x="5974958" y="5488295"/>
            <a:ext cx="1612284" cy="115212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/>
          <a:srcRect l="57195" t="18501" r="11260" b="43109"/>
          <a:stretch/>
        </p:blipFill>
        <p:spPr>
          <a:xfrm>
            <a:off x="2915816" y="5488295"/>
            <a:ext cx="1959584" cy="134076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48617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Structure of the course</a:t>
            </a:r>
            <a:endParaRPr lang="en-GB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12568"/>
            <a:ext cx="7418905" cy="5356791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22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Specification: AQA 7136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22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Year 12: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Unit 1 Markets and how they operate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Unit 2 The National Economy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GB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22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Year 13: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Unit 1 Firms and Labour </a:t>
            </a:r>
            <a:r>
              <a:rPr lang="en-GB" sz="2200" dirty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GB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arkets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Unit 2 The International </a:t>
            </a:r>
            <a:r>
              <a:rPr lang="en-GB" sz="220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GB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conomy and Financial Markets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GB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Exams for units 1 &amp; 2 and a Case Study exam will be taken at the end of Year 13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GB" sz="2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Head of Subject: Mr Shardlow </a:t>
            </a:r>
            <a:r>
              <a:rPr lang="en-GB" sz="2200" dirty="0" smtClean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wshardlow@bishopstopford.com</a:t>
            </a:r>
            <a:r>
              <a:rPr lang="en-GB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GB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0"/>
            <a:ext cx="847570" cy="105273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l="46679" t="33266" r="46679" b="51969"/>
          <a:stretch/>
        </p:blipFill>
        <p:spPr>
          <a:xfrm>
            <a:off x="7633957" y="4869160"/>
            <a:ext cx="1324946" cy="16561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0888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 fontScale="77500" lnSpcReduction="20000"/>
          </a:bodyPr>
          <a:lstStyle/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kumimoji="0" lang="en-GB" altLang="ko-K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r>
              <a:rPr lang="en-GB" dirty="0" smtClean="0"/>
              <a:t>The economic problem –limited resources, infinite wants </a:t>
            </a:r>
            <a:endParaRPr lang="en-GB" dirty="0"/>
          </a:p>
          <a:p>
            <a:r>
              <a:rPr lang="en-GB" dirty="0" smtClean="0"/>
              <a:t>How markets </a:t>
            </a:r>
            <a:r>
              <a:rPr lang="en-GB" dirty="0"/>
              <a:t>determine </a:t>
            </a:r>
            <a:r>
              <a:rPr lang="en-GB" dirty="0" smtClean="0"/>
              <a:t>prices</a:t>
            </a:r>
          </a:p>
          <a:p>
            <a:r>
              <a:rPr lang="en-GB" dirty="0" smtClean="0"/>
              <a:t>Market </a:t>
            </a:r>
            <a:r>
              <a:rPr lang="en-GB" dirty="0"/>
              <a:t>failure and government intervention in markets</a:t>
            </a:r>
          </a:p>
          <a:p>
            <a:r>
              <a:rPr lang="en-GB" dirty="0" smtClean="0"/>
              <a:t>Firms costs </a:t>
            </a:r>
            <a:r>
              <a:rPr lang="en-GB" dirty="0"/>
              <a:t>and </a:t>
            </a:r>
            <a:r>
              <a:rPr lang="en-GB" dirty="0" smtClean="0"/>
              <a:t>revenues</a:t>
            </a:r>
            <a:endParaRPr lang="en-GB" dirty="0"/>
          </a:p>
          <a:p>
            <a:r>
              <a:rPr lang="en-GB" dirty="0"/>
              <a:t>Perfect competition, imperfectly competitive markets and monopoly</a:t>
            </a:r>
          </a:p>
          <a:p>
            <a:r>
              <a:rPr lang="en-GB" dirty="0"/>
              <a:t>The labour market</a:t>
            </a:r>
          </a:p>
          <a:p>
            <a:r>
              <a:rPr lang="en-GB" dirty="0"/>
              <a:t>The distribution of income and wealth: poverty and </a:t>
            </a:r>
            <a:r>
              <a:rPr lang="en-GB" dirty="0" smtClean="0"/>
              <a:t>inequality</a:t>
            </a:r>
          </a:p>
          <a:p>
            <a:r>
              <a:rPr lang="en-GB" dirty="0" smtClean="0"/>
              <a:t>Behavioural economic theory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285720" y="571480"/>
            <a:ext cx="85011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latin typeface="Calibri" panose="020F0502020204030204" pitchFamily="34" charset="0"/>
                <a:cs typeface="Calibri" panose="020F0502020204030204" pitchFamily="34" charset="0"/>
              </a:rPr>
              <a:t>Unit </a:t>
            </a:r>
            <a:r>
              <a:rPr lang="en-GB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 (33%) Individuals, Firms, and Markets</a:t>
            </a:r>
            <a:endParaRPr lang="en-GB" sz="36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AutoShape 4" descr="https://c1.staticflickr.com/9/8300/8003410684_22faff640a_z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4609" y="0"/>
            <a:ext cx="847570" cy="10527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20742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dirty="0" smtClean="0"/>
          </a:p>
          <a:p>
            <a:r>
              <a:rPr lang="en-GB" dirty="0" smtClean="0"/>
              <a:t>The </a:t>
            </a:r>
            <a:r>
              <a:rPr lang="en-GB" dirty="0"/>
              <a:t>measurement of macroeconomic performance</a:t>
            </a:r>
          </a:p>
          <a:p>
            <a:r>
              <a:rPr lang="en-GB" dirty="0" smtClean="0"/>
              <a:t>Economic Growth, Unemployment &amp; Inflation</a:t>
            </a:r>
            <a:endParaRPr lang="en-GB" dirty="0"/>
          </a:p>
          <a:p>
            <a:r>
              <a:rPr lang="en-GB" dirty="0" smtClean="0"/>
              <a:t>Government </a:t>
            </a:r>
            <a:r>
              <a:rPr lang="en-GB" dirty="0"/>
              <a:t>economic p</a:t>
            </a:r>
            <a:r>
              <a:rPr lang="en-GB" dirty="0" smtClean="0"/>
              <a:t>olicy</a:t>
            </a:r>
          </a:p>
          <a:p>
            <a:r>
              <a:rPr lang="en-GB" dirty="0" smtClean="0"/>
              <a:t>The </a:t>
            </a:r>
            <a:r>
              <a:rPr lang="en-GB" dirty="0"/>
              <a:t>international </a:t>
            </a:r>
            <a:r>
              <a:rPr lang="en-GB" dirty="0" smtClean="0"/>
              <a:t>economy &amp; Trade</a:t>
            </a:r>
            <a:endParaRPr lang="en-GB" dirty="0"/>
          </a:p>
          <a:p>
            <a:r>
              <a:rPr lang="en-GB" dirty="0" smtClean="0"/>
              <a:t>How banks and financial markets operate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971600" y="571480"/>
            <a:ext cx="781524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400" b="1" dirty="0">
                <a:latin typeface="Calibri" panose="020F0502020204030204" pitchFamily="34" charset="0"/>
                <a:cs typeface="Calibri" panose="020F0502020204030204" pitchFamily="34" charset="0"/>
              </a:rPr>
              <a:t>Unit </a:t>
            </a:r>
            <a:r>
              <a:rPr lang="en-GB" sz="3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 (33%): The National and International Economy</a:t>
            </a:r>
            <a:endParaRPr lang="en-GB" sz="34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AutoShape 4" descr="https://c1.staticflickr.com/9/8300/8003410684_22faff640a_z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-1785"/>
            <a:ext cx="847570" cy="10527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1226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In addition to the exams for Units 1 &amp; 2 you will also sit a case study exam. 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You will be given information about a real economic problem concerning </a:t>
            </a:r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the UK and world economy, and you will be asked to make recommendations to </a:t>
            </a:r>
            <a:r>
              <a:rPr lang="en-GB" smtClean="0">
                <a:latin typeface="Calibri" panose="020F0502020204030204" pitchFamily="34" charset="0"/>
                <a:cs typeface="Calibri" panose="020F0502020204030204" pitchFamily="34" charset="0"/>
              </a:rPr>
              <a:t>the government.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5720" y="571480"/>
            <a:ext cx="8501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Case Study (33%):</a:t>
            </a:r>
            <a:endParaRPr lang="en-GB" sz="36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AutoShape 4" descr="https://c1.staticflickr.com/9/8300/8003410684_22faff640a_z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-22374"/>
            <a:ext cx="847570" cy="10527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12980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Nq8LN3XGQA"/>
          <p:cNvPicPr>
            <a:picLocks noGrp="1" noRot="1" noChangeAspect="1"/>
          </p:cNvPicPr>
          <p:nvPr>
            <p:ph idx="1"/>
            <a:videoFile r:link="rId2"/>
          </p:nvPr>
        </p:nvPicPr>
        <p:blipFill>
          <a:blip r:embed="rId4"/>
          <a:stretch>
            <a:fillRect/>
          </a:stretch>
        </p:blipFill>
        <p:spPr>
          <a:xfrm>
            <a:off x="1331640" y="2234947"/>
            <a:ext cx="6480720" cy="36454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85720" y="571480"/>
            <a:ext cx="8501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What we study</a:t>
            </a:r>
            <a:endParaRPr lang="en-GB" sz="36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AutoShape 4" descr="https://c1.staticflickr.com/9/8300/8003410684_22faff640a_z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-22374"/>
            <a:ext cx="847570" cy="10527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1653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Methods of study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Reading</a:t>
            </a:r>
          </a:p>
          <a:p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Note taking</a:t>
            </a:r>
          </a:p>
          <a:p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Mathematical calculations</a:t>
            </a:r>
          </a:p>
          <a:p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Discussions</a:t>
            </a:r>
          </a:p>
          <a:p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Document analysis</a:t>
            </a:r>
          </a:p>
          <a:p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Essay writing</a:t>
            </a:r>
          </a:p>
          <a:p>
            <a:endParaRPr lang="en-US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-3859"/>
            <a:ext cx="847570" cy="105273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/>
          <a:srcRect l="27862" t="20469" r="31184" b="7193"/>
          <a:stretch/>
        </p:blipFill>
        <p:spPr>
          <a:xfrm>
            <a:off x="4830704" y="1417638"/>
            <a:ext cx="2733787" cy="271483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/>
          <a:srcRect l="57748" t="25391" r="9599" b="28344"/>
          <a:stretch/>
        </p:blipFill>
        <p:spPr>
          <a:xfrm>
            <a:off x="3700383" y="3956879"/>
            <a:ext cx="2587023" cy="206084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/>
          <a:srcRect l="66049" t="16532" r="14028" b="48031"/>
          <a:stretch/>
        </p:blipFill>
        <p:spPr>
          <a:xfrm>
            <a:off x="6055423" y="3425439"/>
            <a:ext cx="2592288" cy="259228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4920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Future career options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17638"/>
            <a:ext cx="4618856" cy="4525963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According to BBC research economics is the second best degree for job and earnings prospects (after Medicine)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Economics teaches us how the world operates, in doing so  teaches us to make informed judgements, to justify our arguments and to write in a concise and logical manner.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-6340"/>
            <a:ext cx="847570" cy="10527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l="48893" t="50000" r="30076" b="29329"/>
          <a:stretch/>
        </p:blipFill>
        <p:spPr>
          <a:xfrm>
            <a:off x="4618856" y="2533516"/>
            <a:ext cx="4389704" cy="242588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36633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0077E150021C547B7F43D4652914B11" ma:contentTypeVersion="8" ma:contentTypeDescription="Create a new document." ma:contentTypeScope="" ma:versionID="673b25bfa33e42bcb99787e99cfdd230">
  <xsd:schema xmlns:xsd="http://www.w3.org/2001/XMLSchema" xmlns:xs="http://www.w3.org/2001/XMLSchema" xmlns:p="http://schemas.microsoft.com/office/2006/metadata/properties" xmlns:ns3="0e60dcb8-6f64-4ad9-871d-d1b0dd4c14aa" targetNamespace="http://schemas.microsoft.com/office/2006/metadata/properties" ma:root="true" ma:fieldsID="eb90c8dd03f5e762c4421270c36e616d" ns3:_="">
    <xsd:import namespace="0e60dcb8-6f64-4ad9-871d-d1b0dd4c14a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AutoKeyPoints" minOccurs="0"/>
                <xsd:element ref="ns3:MediaServiceKeyPoint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60dcb8-6f64-4ad9-871d-d1b0dd4c14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01CDB24-BC8B-47D5-A4D8-7CCB8A030DCA}">
  <ds:schemaRefs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0e60dcb8-6f64-4ad9-871d-d1b0dd4c14aa"/>
    <ds:schemaRef ds:uri="http://purl.org/dc/terms/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2D88C0C-AF82-4B62-986B-4490A8CF536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8673847-D15D-4B7A-85E7-C377D37E1D2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e60dcb8-6f64-4ad9-871d-d1b0dd4c14a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2338</TotalTime>
  <Words>438</Words>
  <Application>Microsoft Office PowerPoint</Application>
  <PresentationFormat>On-screen Show (4:3)</PresentationFormat>
  <Paragraphs>57</Paragraphs>
  <Slides>11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맑은 고딕</vt:lpstr>
      <vt:lpstr>Arial</vt:lpstr>
      <vt:lpstr>Calibri</vt:lpstr>
      <vt:lpstr>Comic Sans MS</vt:lpstr>
      <vt:lpstr>Office Theme</vt:lpstr>
      <vt:lpstr>Economics A Level</vt:lpstr>
      <vt:lpstr>Why choose Economics at A-level?</vt:lpstr>
      <vt:lpstr>Structure of the course</vt:lpstr>
      <vt:lpstr>PowerPoint Presentation</vt:lpstr>
      <vt:lpstr>PowerPoint Presentation</vt:lpstr>
      <vt:lpstr>PowerPoint Presentation</vt:lpstr>
      <vt:lpstr>PowerPoint Presentation</vt:lpstr>
      <vt:lpstr>Methods of study</vt:lpstr>
      <vt:lpstr>Future career options</vt:lpstr>
      <vt:lpstr>Entry Requirements</vt:lpstr>
      <vt:lpstr>“Economics is the dangerous science."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cgodfrey</dc:creator>
  <cp:lastModifiedBy>Shardlow. Wain</cp:lastModifiedBy>
  <cp:revision>79</cp:revision>
  <cp:lastPrinted>2017-06-22T09:45:38Z</cp:lastPrinted>
  <dcterms:created xsi:type="dcterms:W3CDTF">2009-12-09T09:29:40Z</dcterms:created>
  <dcterms:modified xsi:type="dcterms:W3CDTF">2020-06-10T12:12:54Z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0x01010060077E150021C547B7F43D4652914B11</vt:lpwstr>
  </property>
  <property fmtid="{D5CDD505-2E9C-101B-9397-08002B2CF9AE}" pid="3" name="_dlc_DocIdItemGuid">
    <vt:lpwstr>d6526ddb-f376-4153-b12f-5b7d5c7f56ed</vt:lpwstr>
  </property>
</Properties>
</file>