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4" r:id="rId5"/>
    <p:sldId id="265" r:id="rId6"/>
    <p:sldId id="274" r:id="rId7"/>
    <p:sldId id="270" r:id="rId8"/>
    <p:sldId id="271" r:id="rId9"/>
    <p:sldId id="296" r:id="rId10"/>
    <p:sldId id="305" r:id="rId11"/>
    <p:sldId id="266" r:id="rId12"/>
    <p:sldId id="267" r:id="rId13"/>
    <p:sldId id="304" r:id="rId14"/>
    <p:sldId id="268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356" autoAdjust="0"/>
  </p:normalViewPr>
  <p:slideViewPr>
    <p:cSldViewPr>
      <p:cViewPr varScale="1">
        <p:scale>
          <a:sx n="62" d="100"/>
          <a:sy n="62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shardlow@bishopstopford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2Nq8LN3XGQA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Economics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43490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or above in </a:t>
            </a: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GCSE Maths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00201"/>
            <a:ext cx="318135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“Economics is the dangerous science."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Maynard Keynes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cs typeface="Comic Sans MS"/>
              </a:rPr>
              <a:t>Why </a:t>
            </a:r>
            <a:r>
              <a:rPr lang="en-US" sz="4000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sz="4000" b="1" dirty="0" smtClean="0">
                <a:latin typeface="+mn-lt"/>
                <a:cs typeface="Comic Sans MS"/>
              </a:rPr>
              <a:t> Economics at A-level</a:t>
            </a:r>
            <a:r>
              <a:rPr lang="en-US" b="1" dirty="0" smtClean="0">
                <a:latin typeface="+mn-lt"/>
                <a:cs typeface="Comic Sans MS"/>
              </a:rPr>
              <a:t>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cs typeface="Comic Sans MS"/>
              </a:rPr>
              <a:t>Every day economic challenges face us all. Thinking about personal economics, how businesses make a profit and compete, how nations make money and considering the role of Europe and global financial challenges are all part of the </a:t>
            </a:r>
            <a:r>
              <a:rPr lang="en-GB" dirty="0" smtClean="0">
                <a:cs typeface="Comic Sans MS"/>
              </a:rPr>
              <a:t>course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>
              <a:cs typeface="Comic Sans M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cs typeface="Comic Sans MS"/>
              </a:rPr>
              <a:t>Economics </a:t>
            </a:r>
            <a:r>
              <a:rPr lang="en-GB" dirty="0">
                <a:cs typeface="Comic Sans MS"/>
              </a:rPr>
              <a:t>is one of our great ‘risk’ subjects. The course can change direction at any time because of a decision made anywhere in the world. It’s vibrant and dynamic, and controversy is a hallmark of every lesson. What you’ll learn is how to apply analytical skills and data handling skills to some of these problems. But expect surprises: they happen as each day unfolds. Keeping yourself up to date is essential for this course.</a:t>
            </a:r>
            <a:endParaRPr lang="en-US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7727" t="16533" r="4063" b="34906"/>
          <a:stretch/>
        </p:blipFill>
        <p:spPr>
          <a:xfrm>
            <a:off x="5974958" y="5488295"/>
            <a:ext cx="1612284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7195" t="18501" r="11260" b="43109"/>
          <a:stretch/>
        </p:blipFill>
        <p:spPr>
          <a:xfrm>
            <a:off x="2915816" y="5488295"/>
            <a:ext cx="1959584" cy="1340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2568"/>
            <a:ext cx="7418905" cy="53567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Specification: AQA 7136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12: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1 Markets and how they operate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2 The National Economy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13: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1 Firms and Labour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arkets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2 The International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conomy and Financial Markets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Exams for units 1 &amp; 2 and a Case Study exam will be taken at the end of Year 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Subject: Mr Shardlow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wshardlow@bishopstopford.com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679" t="33266" r="46679" b="51969"/>
          <a:stretch/>
        </p:blipFill>
        <p:spPr>
          <a:xfrm>
            <a:off x="7633957" y="4869160"/>
            <a:ext cx="1324946" cy="165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7500" lnSpcReduction="2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dirty="0" smtClean="0"/>
              <a:t>The economic problem –limited resources, infinite wants </a:t>
            </a:r>
            <a:endParaRPr lang="en-GB" dirty="0"/>
          </a:p>
          <a:p>
            <a:r>
              <a:rPr lang="en-GB" dirty="0" smtClean="0"/>
              <a:t>How markets </a:t>
            </a:r>
            <a:r>
              <a:rPr lang="en-GB" dirty="0"/>
              <a:t>determine </a:t>
            </a:r>
            <a:r>
              <a:rPr lang="en-GB" dirty="0" smtClean="0"/>
              <a:t>prices</a:t>
            </a:r>
          </a:p>
          <a:p>
            <a:r>
              <a:rPr lang="en-GB" dirty="0" smtClean="0"/>
              <a:t>Market </a:t>
            </a:r>
            <a:r>
              <a:rPr lang="en-GB" dirty="0"/>
              <a:t>failure and government intervention in markets</a:t>
            </a:r>
          </a:p>
          <a:p>
            <a:r>
              <a:rPr lang="en-GB" dirty="0" smtClean="0"/>
              <a:t>Firms costs </a:t>
            </a:r>
            <a:r>
              <a:rPr lang="en-GB" dirty="0"/>
              <a:t>and </a:t>
            </a:r>
            <a:r>
              <a:rPr lang="en-GB" dirty="0" smtClean="0"/>
              <a:t>revenues</a:t>
            </a:r>
            <a:endParaRPr lang="en-GB" dirty="0"/>
          </a:p>
          <a:p>
            <a:r>
              <a:rPr lang="en-GB" dirty="0"/>
              <a:t>Perfect competition, imperfectly competitive markets and monopoly</a:t>
            </a:r>
          </a:p>
          <a:p>
            <a:r>
              <a:rPr lang="en-GB" dirty="0"/>
              <a:t>The labour market</a:t>
            </a:r>
          </a:p>
          <a:p>
            <a:r>
              <a:rPr lang="en-GB" dirty="0"/>
              <a:t>The distribution of income and wealth: poverty and </a:t>
            </a:r>
            <a:r>
              <a:rPr lang="en-GB" dirty="0" smtClean="0"/>
              <a:t>inequality</a:t>
            </a:r>
          </a:p>
          <a:p>
            <a:r>
              <a:rPr lang="en-GB" dirty="0" smtClean="0"/>
              <a:t>Behavioural economic theory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(33%) Individuals, Firms, and Markets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measurement of macroeconomic performance</a:t>
            </a:r>
          </a:p>
          <a:p>
            <a:r>
              <a:rPr lang="en-GB" dirty="0" smtClean="0"/>
              <a:t>Economic Growth, Unemployment &amp; Inflation</a:t>
            </a:r>
            <a:endParaRPr lang="en-GB" dirty="0"/>
          </a:p>
          <a:p>
            <a:r>
              <a:rPr lang="en-GB" dirty="0" smtClean="0"/>
              <a:t>Government </a:t>
            </a:r>
            <a:r>
              <a:rPr lang="en-GB" dirty="0"/>
              <a:t>economic p</a:t>
            </a:r>
            <a:r>
              <a:rPr lang="en-GB" dirty="0" smtClean="0"/>
              <a:t>olicy</a:t>
            </a:r>
          </a:p>
          <a:p>
            <a:r>
              <a:rPr lang="en-GB" dirty="0" smtClean="0"/>
              <a:t>The </a:t>
            </a:r>
            <a:r>
              <a:rPr lang="en-GB" dirty="0"/>
              <a:t>international </a:t>
            </a:r>
            <a:r>
              <a:rPr lang="en-GB" dirty="0" smtClean="0"/>
              <a:t>economy &amp; Trade</a:t>
            </a:r>
            <a:endParaRPr lang="en-GB" dirty="0"/>
          </a:p>
          <a:p>
            <a:r>
              <a:rPr lang="en-GB" dirty="0" smtClean="0"/>
              <a:t>How banks and financial markets operate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71480"/>
            <a:ext cx="7815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GB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(33%): The National and International Economy</a:t>
            </a:r>
            <a:endParaRPr lang="en-GB" sz="3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 addition to the exams for Units 1 &amp; 2 you will also sit a case study exam.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will be given information about a real economic problem concerning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UK and world economy, and you will be asked to make recommendations to 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the government.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Study (33%):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Nq8LN3XGQA"/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331640" y="2234947"/>
            <a:ext cx="6480720" cy="3645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we study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5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taking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Mathematical calculations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 analysis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Essay writing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7862" t="20469" r="31184" b="7193"/>
          <a:stretch/>
        </p:blipFill>
        <p:spPr>
          <a:xfrm>
            <a:off x="4830704" y="1417638"/>
            <a:ext cx="2733787" cy="2714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7748" t="25391" r="9599" b="28344"/>
          <a:stretch/>
        </p:blipFill>
        <p:spPr>
          <a:xfrm>
            <a:off x="3700383" y="3956879"/>
            <a:ext cx="2587023" cy="2060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6049" t="16532" r="14028" b="48031"/>
          <a:stretch/>
        </p:blipFill>
        <p:spPr>
          <a:xfrm>
            <a:off x="6055423" y="3425439"/>
            <a:ext cx="2592288" cy="2592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18856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According to BBC research economics is the second best degree for job and earnings prospects (after Medicine)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Economics teaches us how the world operates, in doing so  teaches us to make informed judgements, to justify our arguments and to write in a concise and logical manner.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893" t="50000" r="30076" b="29329"/>
          <a:stretch/>
        </p:blipFill>
        <p:spPr>
          <a:xfrm>
            <a:off x="4618856" y="2533516"/>
            <a:ext cx="4389704" cy="2425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77E150021C547B7F43D4652914B11" ma:contentTypeVersion="8" ma:contentTypeDescription="Create a new document." ma:contentTypeScope="" ma:versionID="673b25bfa33e42bcb99787e99cfdd230">
  <xsd:schema xmlns:xsd="http://www.w3.org/2001/XMLSchema" xmlns:xs="http://www.w3.org/2001/XMLSchema" xmlns:p="http://schemas.microsoft.com/office/2006/metadata/properties" xmlns:ns3="0e60dcb8-6f64-4ad9-871d-d1b0dd4c14aa" targetNamespace="http://schemas.microsoft.com/office/2006/metadata/properties" ma:root="true" ma:fieldsID="eb90c8dd03f5e762c4421270c36e616d" ns3:_="">
    <xsd:import namespace="0e60dcb8-6f64-4ad9-871d-d1b0dd4c14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0dcb8-6f64-4ad9-871d-d1b0dd4c1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CDB24-BC8B-47D5-A4D8-7CCB8A030DC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e60dcb8-6f64-4ad9-871d-d1b0dd4c14aa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73847-D15D-4B7A-85E7-C377D37E1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0dcb8-6f64-4ad9-871d-d1b0dd4c1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438</Words>
  <Application>Microsoft Office PowerPoint</Application>
  <PresentationFormat>On-screen Show (4:3)</PresentationFormat>
  <Paragraphs>57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Comic Sans MS</vt:lpstr>
      <vt:lpstr>Office Theme</vt:lpstr>
      <vt:lpstr>Economics A Level</vt:lpstr>
      <vt:lpstr>Why choose Economics at A-level?</vt:lpstr>
      <vt:lpstr>Structure of the course</vt:lpstr>
      <vt:lpstr>PowerPoint Presentation</vt:lpstr>
      <vt:lpstr>PowerPoint Presentation</vt:lpstr>
      <vt:lpstr>PowerPoint Presentation</vt:lpstr>
      <vt:lpstr>PowerPoint Presentation</vt:lpstr>
      <vt:lpstr>Methods of study</vt:lpstr>
      <vt:lpstr>Future career options</vt:lpstr>
      <vt:lpstr>Entry Requirements</vt:lpstr>
      <vt:lpstr>“Economics is the dangerous science."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Shardlow. Wain</cp:lastModifiedBy>
  <cp:revision>79</cp:revision>
  <cp:lastPrinted>2017-06-22T09:45:38Z</cp:lastPrinted>
  <dcterms:created xsi:type="dcterms:W3CDTF">2009-12-09T09:29:40Z</dcterms:created>
  <dcterms:modified xsi:type="dcterms:W3CDTF">2020-06-10T12:12:54Z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0x01010060077E150021C547B7F43D4652914B11</vt:lpwstr>
  </property>
  <property fmtid="{D5CDD505-2E9C-101B-9397-08002B2CF9AE}" pid="3" name="_dlc_DocIdItemGuid">
    <vt:lpwstr>d6526ddb-f376-4153-b12f-5b7d5c7f56ed</vt:lpwstr>
  </property>
</Properties>
</file>