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64" r:id="rId6"/>
    <p:sldId id="265" r:id="rId7"/>
    <p:sldId id="274" r:id="rId8"/>
    <p:sldId id="270" r:id="rId9"/>
    <p:sldId id="271" r:id="rId10"/>
    <p:sldId id="296" r:id="rId11"/>
    <p:sldId id="266" r:id="rId12"/>
    <p:sldId id="306" r:id="rId13"/>
    <p:sldId id="305" r:id="rId14"/>
    <p:sldId id="267" r:id="rId15"/>
    <p:sldId id="304" r:id="rId16"/>
    <p:sldId id="268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85356" autoAdjust="0"/>
  </p:normalViewPr>
  <p:slideViewPr>
    <p:cSldViewPr>
      <p:cViewPr varScale="1">
        <p:scale>
          <a:sx n="59" d="100"/>
          <a:sy n="59" d="100"/>
        </p:scale>
        <p:origin x="15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7E35E-D8C4-4AE6-B16A-0386783F3E0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6DFE8-D37B-4475-94B2-CB8DE6C234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733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6DFE8-D37B-4475-94B2-CB8DE6C234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4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F2C9-8CFE-4AD7-A8F1-4D86749D6CC2}" type="datetimeFigureOut">
              <a:rPr lang="en-US" smtClean="0"/>
              <a:t>6/19/2020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E6692-B1BD-446B-A5E9-4AB78060444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2" Type="http://schemas.microsoft.com/office/2007/relationships/media" Target="../media/media6.m4a"/><Relationship Id="rId1" Type="http://schemas.openxmlformats.org/officeDocument/2006/relationships/tags" Target="../tags/tag10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hyperlink" Target="https://bishopstopford.fireflycloud.net/coronavirus-closure-support/students-working-from-home/year-11---prep-for-post-16-study/math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mailto:pjennings@bishopstopford.com" TargetMode="Externa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openxmlformats.org/officeDocument/2006/relationships/hyperlink" Target="https://www.amazon.co.uk/FX-991EX-Advanced-Scientific-Calculator-VERSION/dp/B0719FWP3X/ref=asc_df_B0719FWP3X/?tag=googshopuk-21&amp;linkCode=df0&amp;hvadid=232043158271&amp;hvpos=&amp;hvnetw=g&amp;hvrand=1248514128546713500&amp;hvpone=&amp;hvptwo=&amp;hvqmt=&amp;hvdev=c&amp;hvdvcmdl=&amp;hvlocint=&amp;hvlocphy=1006917&amp;hvtargid=pla-351228833411&amp;psc=1&amp;th=1&amp;psc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.uk/Edexcel-Mathematics-Statistics-Mechanics-Textbook/dp/1292232536/ref=sr_1_5?dchild=1&amp;keywords=a+level+maths+edexcel&amp;qid=1591608909&amp;sr=8-5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s://www.amazon.co.uk/Edexcel-level-Mathematics-Textbook-Further/dp/1292183403/ref=sr_1_2?dchild=1&amp;keywords=a+level+maths+edexcel&amp;qid=1591608909&amp;sr=8-2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s://www.amazon.co.uk/Edexcel-Mathematics-Statistics-Mechanics-Textbook/dp/1446944077/ref=sr_1_4?dchild=1&amp;keywords=a+level+maths+edexcel&amp;qid=1591608909&amp;sr=8-4" TargetMode="External"/><Relationship Id="rId4" Type="http://schemas.openxmlformats.org/officeDocument/2006/relationships/hyperlink" Target="https://www.amazon.co.uk/Edexcel-level-Mathematics-Textbook-Further/dp/129218339X/ref=sr_1_3?dchild=1&amp;keywords=a+level+maths+edexcel&amp;qid=1591608909&amp;sr=8-3" TargetMode="Externa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+mn-lt"/>
                <a:cs typeface="Comic Sans MS"/>
              </a:rPr>
              <a:t>Mathematics A Level</a:t>
            </a:r>
            <a:endParaRPr lang="en-US" sz="6600" b="1" dirty="0">
              <a:solidFill>
                <a:schemeClr val="bg1"/>
              </a:solidFill>
              <a:latin typeface="+mn-lt"/>
              <a:cs typeface="Comic Sans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81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career options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5652120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Mathematics A-Level is widely respected and is transferrable to many other A-Level subjects, such as Physics, Chemistry and Economics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Being able to apply logic and reasoning is a sought after employability skill, which has its roots firmly in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aths.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Accountancy, finance, business, economics, engineering, research all require able mathematicians.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6340"/>
            <a:ext cx="847570" cy="1052736"/>
          </a:xfrm>
          <a:prstGeom prst="rect">
            <a:avLst/>
          </a:prstGeom>
        </p:spPr>
      </p:pic>
      <p:pic>
        <p:nvPicPr>
          <p:cNvPr id="4" name="Career Option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2320" y="1348316"/>
            <a:ext cx="1463080" cy="1463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6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Entry Requirements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32955"/>
            <a:ext cx="6851104" cy="74867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or above in GCSE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Mathematics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681" y="0"/>
            <a:ext cx="847570" cy="1052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996951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Before studying the course, students are strongly advised to complete summer work to consolidate GCSE knowledge. </a:t>
            </a:r>
            <a:r>
              <a:rPr lang="en-GB" sz="3200" dirty="0" smtClean="0"/>
              <a:t>This can be found </a:t>
            </a:r>
            <a:r>
              <a:rPr lang="en-GB" sz="3200" dirty="0" smtClean="0">
                <a:hlinkClick r:id="rId4"/>
              </a:rPr>
              <a:t>here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r>
              <a:rPr lang="en-GB" sz="3200" dirty="0" smtClean="0"/>
              <a:t>Students </a:t>
            </a:r>
            <a:r>
              <a:rPr lang="en-GB" sz="3200" dirty="0"/>
              <a:t>will sit a test </a:t>
            </a:r>
            <a:r>
              <a:rPr lang="en-GB" sz="3200" dirty="0" smtClean="0"/>
              <a:t>early in Term 1 </a:t>
            </a:r>
            <a:r>
              <a:rPr lang="en-GB" sz="3200" dirty="0"/>
              <a:t>in order to help assess whether they are able to cope with the demands of A-Level.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4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“The highest form of pure thought is in Mathematics"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Plato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67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Comic Sans MS"/>
              </a:rPr>
              <a:t>Why </a:t>
            </a:r>
            <a:r>
              <a:rPr lang="en-US" b="1" dirty="0" smtClean="0">
                <a:latin typeface="+mn-lt"/>
                <a:cs typeface="Calibri" panose="020F0502020204030204" pitchFamily="34" charset="0"/>
              </a:rPr>
              <a:t>choose</a:t>
            </a:r>
            <a:r>
              <a:rPr lang="en-US" b="1" dirty="0" smtClean="0">
                <a:latin typeface="+mn-lt"/>
                <a:cs typeface="Comic Sans MS"/>
              </a:rPr>
              <a:t> Maths at A-level?</a:t>
            </a:r>
            <a:endParaRPr lang="en-US" b="1" dirty="0">
              <a:latin typeface="+mn-lt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95527"/>
            <a:ext cx="9144000" cy="526247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/>
              <a:t>A-level Mathematics is one of the most widely accepted and respected subject choices by universities and is likely to enhance your options rather than close them down.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/>
              <a:t>A-Level Mathematics opens doors to many future university and </a:t>
            </a:r>
            <a:r>
              <a:rPr lang="en-GB" sz="2400" dirty="0"/>
              <a:t>c</a:t>
            </a:r>
            <a:r>
              <a:rPr lang="en-GB" sz="2400" dirty="0" smtClean="0"/>
              <a:t>areer options.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/>
              <a:t>It pairs very well with other subjects such as the Sciences or Economics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cs typeface="Comic Sans MS"/>
              </a:rPr>
              <a:t>It is a challenging A-Level that will improve your level of </a:t>
            </a:r>
            <a:r>
              <a:rPr lang="en-GB" sz="2400" dirty="0">
                <a:cs typeface="Comic Sans MS"/>
              </a:rPr>
              <a:t>p</a:t>
            </a:r>
            <a:r>
              <a:rPr lang="en-GB" sz="2400" dirty="0" smtClean="0">
                <a:cs typeface="Comic Sans MS"/>
              </a:rPr>
              <a:t>roblem solving and reasoning. It models Mathematics in real life situations, such as projectile motion</a:t>
            </a:r>
            <a:r>
              <a:rPr lang="en-GB" sz="2400" dirty="0">
                <a:cs typeface="Comic Sans MS"/>
              </a:rPr>
              <a:t>, </a:t>
            </a:r>
            <a:r>
              <a:rPr lang="en-GB" sz="2400" dirty="0" smtClean="0">
                <a:cs typeface="Comic Sans MS"/>
              </a:rPr>
              <a:t>population growth and data analysis of weather.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cs typeface="Comic Sans MS"/>
              </a:rPr>
              <a:t>The applications are limitless!</a:t>
            </a:r>
            <a:endParaRPr lang="en-US" sz="2400" dirty="0"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4" name="Intr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0489" y="762817"/>
            <a:ext cx="1145941" cy="1145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86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 of the course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39139"/>
                <a:ext cx="9144000" cy="571886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sz="22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Specification: Edexcel 9MA0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sz="22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Year 12/13:</a:t>
                </a: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Statistics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GB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Mechanics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2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GB" sz="2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endParaRPr lang="en-GB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Exams in Year 13. Each exam is 100 marks.</a:t>
                </a: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Pure 1 – 2 hours</a:t>
                </a: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Pure 2 – 2 hours</a:t>
                </a:r>
              </a:p>
              <a:p>
                <a:pPr marL="1077913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Statistics/Mechanics – 2 hours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en-GB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Head of Subject: Mr Ready </a:t>
                </a: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  <a:hlinkClick r:id="rId3"/>
                  </a:rPr>
                  <a:t>sready@bishopstopford.com</a:t>
                </a:r>
                <a:r>
                  <a:rPr lang="en-GB" sz="2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39139"/>
                <a:ext cx="9144000" cy="5718861"/>
              </a:xfrm>
              <a:blipFill>
                <a:blip r:embed="rId6"/>
                <a:stretch>
                  <a:fillRect l="-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0"/>
            <a:ext cx="847570" cy="1052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5" t="19302" r="28322"/>
          <a:stretch/>
        </p:blipFill>
        <p:spPr>
          <a:xfrm>
            <a:off x="6876256" y="3575746"/>
            <a:ext cx="2155675" cy="3261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8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217811"/>
            <a:ext cx="8808913" cy="552355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dirty="0"/>
              <a:t>Students will study </a:t>
            </a:r>
            <a:endParaRPr lang="en-GB" dirty="0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P</a:t>
            </a:r>
            <a:r>
              <a:rPr lang="en-GB" dirty="0" smtClean="0"/>
              <a:t>roof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Algebra, Functions and Graphs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C</a:t>
            </a:r>
            <a:r>
              <a:rPr lang="en-GB" dirty="0" smtClean="0"/>
              <a:t>oordinate </a:t>
            </a:r>
            <a:r>
              <a:rPr lang="en-GB" dirty="0"/>
              <a:t>G</a:t>
            </a:r>
            <a:r>
              <a:rPr lang="en-GB" dirty="0" smtClean="0"/>
              <a:t>eometry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S</a:t>
            </a:r>
            <a:r>
              <a:rPr lang="en-GB" dirty="0" smtClean="0"/>
              <a:t>equences </a:t>
            </a:r>
            <a:r>
              <a:rPr lang="en-GB" dirty="0"/>
              <a:t>and S</a:t>
            </a:r>
            <a:r>
              <a:rPr lang="en-GB" dirty="0" smtClean="0"/>
              <a:t>eries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T</a:t>
            </a:r>
            <a:r>
              <a:rPr lang="en-GB" dirty="0" smtClean="0"/>
              <a:t>rigonometry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Calculus: Differentiation and Integration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N</a:t>
            </a:r>
            <a:r>
              <a:rPr lang="en-GB" dirty="0" smtClean="0"/>
              <a:t>umerical </a:t>
            </a:r>
            <a:r>
              <a:rPr lang="en-GB" dirty="0"/>
              <a:t>M</a:t>
            </a:r>
            <a:r>
              <a:rPr lang="en-GB" dirty="0" smtClean="0"/>
              <a:t>ethods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Vectors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6329" y="304801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Pure Mathematics</a:t>
            </a:r>
            <a:endParaRPr lang="en-GB" sz="4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09" y="0"/>
            <a:ext cx="847570" cy="1052736"/>
          </a:xfrm>
          <a:prstGeom prst="rect">
            <a:avLst/>
          </a:prstGeom>
        </p:spPr>
      </p:pic>
      <p:pic>
        <p:nvPicPr>
          <p:cNvPr id="2" name="Pure Cours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9006" y="1480713"/>
            <a:ext cx="1368445" cy="1368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7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30" y="1195414"/>
            <a:ext cx="8699458" cy="5662586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dirty="0" smtClean="0"/>
              <a:t>Students will study: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S</a:t>
            </a:r>
            <a:r>
              <a:rPr lang="en-GB" dirty="0" smtClean="0"/>
              <a:t>tatistical </a:t>
            </a:r>
            <a:r>
              <a:rPr lang="en-GB" dirty="0"/>
              <a:t>S</a:t>
            </a:r>
            <a:r>
              <a:rPr lang="en-GB" dirty="0" smtClean="0"/>
              <a:t>ampling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Data </a:t>
            </a:r>
            <a:r>
              <a:rPr lang="en-GB" dirty="0"/>
              <a:t>P</a:t>
            </a:r>
            <a:r>
              <a:rPr lang="en-GB" dirty="0" smtClean="0"/>
              <a:t>resentation </a:t>
            </a:r>
            <a:r>
              <a:rPr lang="en-GB" dirty="0"/>
              <a:t>and I</a:t>
            </a:r>
            <a:r>
              <a:rPr lang="en-GB" dirty="0" smtClean="0"/>
              <a:t>nterpretation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Probability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S</a:t>
            </a:r>
            <a:r>
              <a:rPr lang="en-GB" dirty="0" smtClean="0"/>
              <a:t>tatistical </a:t>
            </a:r>
            <a:r>
              <a:rPr lang="en-GB" dirty="0"/>
              <a:t>D</a:t>
            </a:r>
            <a:r>
              <a:rPr lang="en-GB" dirty="0" smtClean="0"/>
              <a:t>istributions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S</a:t>
            </a:r>
            <a:r>
              <a:rPr lang="en-GB" dirty="0" smtClean="0"/>
              <a:t>tatistical </a:t>
            </a:r>
            <a:r>
              <a:rPr lang="en-GB" dirty="0"/>
              <a:t>H</a:t>
            </a:r>
            <a:r>
              <a:rPr lang="en-GB" dirty="0" smtClean="0"/>
              <a:t>ypothesis Testing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dirty="0" smtClean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GB" altLang="ko-K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Students</a:t>
            </a:r>
            <a:r>
              <a:rPr kumimoji="0" lang="en-GB" altLang="ko-K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will become familiar with a Statistical Data Set and part of the examination will relate to this. </a:t>
            </a:r>
            <a:endParaRPr kumimoji="0" lang="en-GB" altLang="ko-K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03016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  <a:endParaRPr lang="en-GB" sz="4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1785"/>
            <a:ext cx="847570" cy="1052736"/>
          </a:xfrm>
          <a:prstGeom prst="rect">
            <a:avLst/>
          </a:prstGeom>
        </p:spPr>
      </p:pic>
      <p:pic>
        <p:nvPicPr>
          <p:cNvPr id="2" name="Statistic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1453713"/>
            <a:ext cx="1262514" cy="1262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2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3528" y="548680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Mechanics</a:t>
            </a:r>
            <a:endParaRPr lang="en-GB" sz="4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 descr="https://c1.staticflickr.com/9/8300/8003410684_22faff640a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22374"/>
            <a:ext cx="847570" cy="105273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7975" y="144107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GB" dirty="0" smtClean="0"/>
              <a:t>Students will study: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endParaRPr lang="en-GB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Quantities and </a:t>
            </a:r>
            <a:r>
              <a:rPr lang="en-GB" dirty="0" smtClean="0"/>
              <a:t>Units </a:t>
            </a:r>
            <a:r>
              <a:rPr lang="en-GB" dirty="0"/>
              <a:t>in </a:t>
            </a:r>
            <a:r>
              <a:rPr lang="en-GB" dirty="0" smtClean="0"/>
              <a:t>Mechanics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Kinematics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Forces and Motion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/>
              <a:t>Newton’s Laws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/>
              <a:t>M</a:t>
            </a:r>
            <a:r>
              <a:rPr lang="en-GB" dirty="0" smtClean="0"/>
              <a:t>oments</a:t>
            </a:r>
            <a:endParaRPr lang="en-GB" dirty="0"/>
          </a:p>
        </p:txBody>
      </p:sp>
      <p:pic>
        <p:nvPicPr>
          <p:cNvPr id="2" name="Mechanic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7725" y="2060848"/>
            <a:ext cx="1339850" cy="1339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298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8" y="-3859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Calculators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84" y="1429909"/>
            <a:ext cx="9059016" cy="495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Calculators will be allowed in all exams and the ability to use </a:t>
            </a:r>
            <a:r>
              <a:rPr lang="en-GB" sz="2800" dirty="0" smtClean="0"/>
              <a:t>them </a:t>
            </a:r>
            <a:r>
              <a:rPr lang="en-GB" sz="2800" dirty="0"/>
              <a:t>for more sophisticated calculations will be </a:t>
            </a:r>
            <a:r>
              <a:rPr lang="en-GB" sz="2800" dirty="0" smtClean="0"/>
              <a:t>tested.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We require students to purchase the Casio fx-991EX </a:t>
            </a:r>
            <a:r>
              <a:rPr lang="en-GB" sz="2800" dirty="0" err="1" smtClean="0"/>
              <a:t>Classwiz</a:t>
            </a:r>
            <a:r>
              <a:rPr lang="en-GB" sz="2800" dirty="0" smtClean="0"/>
              <a:t>.</a:t>
            </a:r>
          </a:p>
          <a:p>
            <a:pPr marL="0" indent="0">
              <a:buNone/>
            </a:pPr>
            <a:r>
              <a:rPr lang="en-GB" sz="2800" dirty="0" smtClean="0"/>
              <a:t>Click the picture for an amazon link.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make an order when back in school, 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however you may wish to order this now to start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getting used to it.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33" y="3510542"/>
            <a:ext cx="1556993" cy="3313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088" y="-3859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Textbooks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80" y="1157296"/>
            <a:ext cx="90590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Students will be expected to purchase their own textbooks which should be brought to every lesson.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will make an order when back in school, however you may wish to order these now (click on each picture for an amazon link).</a:t>
            </a:r>
          </a:p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use both the Year 1 and 2 textbooks in Year 1, so we expect students to purchase both.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2050" name="Picture 2" descr="Edexcel AS and A level Mathematics Pure Mathematics Year 1/AS Textbook + e-book (A level Maths and Further Maths 2017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0" y="4005064"/>
            <a:ext cx="1958870" cy="26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dexcel A level Mathematics Pure Mathematics Year 2 Textbook + e-book (A level Maths and Further Maths 2017)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821" y="4005064"/>
            <a:ext cx="1971113" cy="26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dexcel AS and A level Mathematics Statistics &amp; Mechanics Year 1/AS Textbook + e-book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85" y="4005064"/>
            <a:ext cx="1971113" cy="26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dexcel A level Mathematics Statistics &amp; Mechanics Year 2 Textbook + e-book (A level Maths and Further Maths 2017)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971113" cy="26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31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 of study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Worked examples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Formula sheet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practice!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Consolidation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Past exam questions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Assessments</a:t>
            </a: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Maths Help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7570" cy="1052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30" y="-3859"/>
            <a:ext cx="847570" cy="1052736"/>
          </a:xfrm>
          <a:prstGeom prst="rect">
            <a:avLst/>
          </a:prstGeom>
        </p:spPr>
      </p:pic>
      <p:pic>
        <p:nvPicPr>
          <p:cNvPr id="4" name="Methods of Study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43531" y="1231439"/>
            <a:ext cx="1376684" cy="1376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6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198BF45696F74F890E6D52C663E8AF" ma:contentTypeVersion="1" ma:contentTypeDescription="Create a new document." ma:contentTypeScope="" ma:versionID="e6211bf5b8883ea1ed2ddd6bd8286f8d">
  <xsd:schema xmlns:xsd="http://www.w3.org/2001/XMLSchema" xmlns:xs="http://www.w3.org/2001/XMLSchema" xmlns:p="http://schemas.microsoft.com/office/2006/metadata/properties" xmlns:ns2="c111592f-cc7e-4487-a174-9ea6445e247c" targetNamespace="http://schemas.microsoft.com/office/2006/metadata/properties" ma:root="true" ma:fieldsID="3e1d1247f49d05b0872ef99a8456c9b7" ns2:_="">
    <xsd:import namespace="c111592f-cc7e-4487-a174-9ea6445e24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1592f-cc7e-4487-a174-9ea6445e247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11592f-cc7e-4487-a174-9ea6445e247c">HQRAFPPYU6ZM-2-28534</_dlc_DocId>
    <_dlc_DocIdUrl xmlns="c111592f-cc7e-4487-a174-9ea6445e247c">
      <Url>https://portal.bishopstopford.com/sites/humanities/_layouts/DocIdRedir.aspx?ID=HQRAFPPYU6ZM-2-28534</Url>
      <Description>HQRAFPPYU6ZM-2-28534</Description>
    </_dlc_DocIdUrl>
  </documentManagement>
</p:properties>
</file>

<file path=customXml/itemProps1.xml><?xml version="1.0" encoding="utf-8"?>
<ds:datastoreItem xmlns:ds="http://schemas.openxmlformats.org/officeDocument/2006/customXml" ds:itemID="{32D88C0C-AF82-4B62-986B-4490A8CF53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761BB2-CD63-4E37-B79F-4649CADE7E9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7B4D5E9-473B-4CA9-8E77-C16DA1427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1592f-cc7e-4487-a174-9ea6445e2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01CDB24-BC8B-47D5-A4D8-7CCB8A030DC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c111592f-cc7e-4487-a174-9ea6445e247c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533</Words>
  <Application>Microsoft Office PowerPoint</Application>
  <PresentationFormat>On-screen Show (4:3)</PresentationFormat>
  <Paragraphs>83</Paragraphs>
  <Slides>12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맑은 고딕</vt:lpstr>
      <vt:lpstr>Arial</vt:lpstr>
      <vt:lpstr>Calibri</vt:lpstr>
      <vt:lpstr>Cambria Math</vt:lpstr>
      <vt:lpstr>Comic Sans MS</vt:lpstr>
      <vt:lpstr>Office Theme</vt:lpstr>
      <vt:lpstr>Mathematics A Level</vt:lpstr>
      <vt:lpstr>Why choose Maths at A-level?</vt:lpstr>
      <vt:lpstr>Structure of the course</vt:lpstr>
      <vt:lpstr>PowerPoint Presentation</vt:lpstr>
      <vt:lpstr>PowerPoint Presentation</vt:lpstr>
      <vt:lpstr>PowerPoint Presentation</vt:lpstr>
      <vt:lpstr>Calculators</vt:lpstr>
      <vt:lpstr>Textbooks</vt:lpstr>
      <vt:lpstr>Methods of study</vt:lpstr>
      <vt:lpstr>Future career options</vt:lpstr>
      <vt:lpstr>Entry Requirements</vt:lpstr>
      <vt:lpstr>“The highest form of pure thought is in Mathematics"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cgodfrey</dc:creator>
  <cp:lastModifiedBy>Ready. Stephen</cp:lastModifiedBy>
  <cp:revision>87</cp:revision>
  <cp:lastPrinted>2017-06-22T09:45:38Z</cp:lastPrinted>
  <dcterms:created xsi:type="dcterms:W3CDTF">2009-12-09T09:29:40Z</dcterms:created>
  <dcterms:modified xsi:type="dcterms:W3CDTF">2020-06-19T14:01:08Z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0x010100FF198BF45696F74F890E6D52C663E8AF</vt:lpwstr>
  </property>
  <property fmtid="{D5CDD505-2E9C-101B-9397-08002B2CF9AE}" pid="3" name="_dlc_DocIdItemGuid">
    <vt:lpwstr>d6526ddb-f376-4153-b12f-5b7d5c7f56ed</vt:lpwstr>
  </property>
</Properties>
</file>