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86" r:id="rId2"/>
    <p:sldId id="259" r:id="rId3"/>
    <p:sldId id="385" r:id="rId4"/>
    <p:sldId id="308" r:id="rId5"/>
    <p:sldId id="764" r:id="rId6"/>
    <p:sldId id="410" r:id="rId7"/>
    <p:sldId id="273" r:id="rId8"/>
    <p:sldId id="450" r:id="rId9"/>
    <p:sldId id="451" r:id="rId10"/>
    <p:sldId id="433" r:id="rId11"/>
    <p:sldId id="454" r:id="rId12"/>
    <p:sldId id="455" r:id="rId13"/>
    <p:sldId id="459" r:id="rId14"/>
    <p:sldId id="456" r:id="rId15"/>
    <p:sldId id="483" r:id="rId16"/>
    <p:sldId id="476" r:id="rId17"/>
    <p:sldId id="390" r:id="rId18"/>
    <p:sldId id="734" r:id="rId19"/>
    <p:sldId id="258" r:id="rId20"/>
    <p:sldId id="441" r:id="rId21"/>
    <p:sldId id="262"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D1FF"/>
    <a:srgbClr val="94FF34"/>
    <a:srgbClr val="C1EBBA"/>
    <a:srgbClr val="FFF200"/>
    <a:srgbClr val="FCB0A3"/>
    <a:srgbClr val="008000"/>
    <a:srgbClr val="FDC000"/>
    <a:srgbClr val="E6CDFF"/>
    <a:srgbClr val="EBA498"/>
    <a:srgbClr val="7F075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8"/>
    <p:restoredTop sz="94940"/>
  </p:normalViewPr>
  <p:slideViewPr>
    <p:cSldViewPr snapToGrid="0" snapToObjects="1">
      <p:cViewPr varScale="1">
        <p:scale>
          <a:sx n="62" d="100"/>
          <a:sy n="62" d="100"/>
        </p:scale>
        <p:origin x="1412" y="5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4" d="100"/>
          <a:sy n="84" d="100"/>
        </p:scale>
        <p:origin x="-100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z Coe" userId="33dce8b0-20b7-4564-ba3f-2d1de026c56c" providerId="ADAL" clId="{048B773B-1052-4736-9B49-021C4564C586}"/>
    <pc:docChg chg="delSld">
      <pc:chgData name="Shez Coe" userId="33dce8b0-20b7-4564-ba3f-2d1de026c56c" providerId="ADAL" clId="{048B773B-1052-4736-9B49-021C4564C586}" dt="2023-06-28T12:27:51.357" v="0" actId="2696"/>
      <pc:docMkLst>
        <pc:docMk/>
      </pc:docMkLst>
      <pc:sldChg chg="del">
        <pc:chgData name="Shez Coe" userId="33dce8b0-20b7-4564-ba3f-2d1de026c56c" providerId="ADAL" clId="{048B773B-1052-4736-9B49-021C4564C586}" dt="2023-06-28T12:27:51.357" v="0" actId="2696"/>
        <pc:sldMkLst>
          <pc:docMk/>
          <pc:sldMk cId="2628548784" sldId="43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6E9E7B-BA22-4FCA-8019-5F24B39629EE}" type="datetimeFigureOut">
              <a:rPr lang="en-GB" smtClean="0"/>
              <a:t>28/06/2023</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C9EAC4-DC2F-4837-AC26-716609D0ADA5}" type="slidenum">
              <a:rPr lang="en-GB" smtClean="0"/>
              <a:t>‹#›</a:t>
            </a:fld>
            <a:endParaRPr lang="en-GB" dirty="0"/>
          </a:p>
        </p:txBody>
      </p:sp>
    </p:spTree>
    <p:extLst>
      <p:ext uri="{BB962C8B-B14F-4D97-AF65-F5344CB8AC3E}">
        <p14:creationId xmlns:p14="http://schemas.microsoft.com/office/powerpoint/2010/main" val="1282357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217926-6CFF-AA4E-9C58-BD96517F89CB}" type="datetimeFigureOut">
              <a:rPr lang="en-US" smtClean="0"/>
              <a:t>6/28/2023</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5BA7AA-C25B-AD44-A8F3-01733925CA77}" type="slidenum">
              <a:rPr lang="en-GB" smtClean="0"/>
              <a:t>‹#›</a:t>
            </a:fld>
            <a:endParaRPr lang="en-GB" dirty="0"/>
          </a:p>
        </p:txBody>
      </p:sp>
    </p:spTree>
    <p:extLst>
      <p:ext uri="{BB962C8B-B14F-4D97-AF65-F5344CB8AC3E}">
        <p14:creationId xmlns:p14="http://schemas.microsoft.com/office/powerpoint/2010/main" val="8969534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reativecommons.org/licens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reativecommons.org/license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reativecommons.org/license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dirty="0"/>
              <a:t>TEACHER NOTES &amp; IDEAS</a:t>
            </a:r>
          </a:p>
          <a:p>
            <a:pPr marL="171450" indent="-171450" eaLnBrk="1" hangingPunct="1">
              <a:spcBef>
                <a:spcPct val="0"/>
              </a:spcBef>
              <a:buFontTx/>
              <a:buChar char="-"/>
            </a:pPr>
            <a:r>
              <a:rPr lang="en-US" dirty="0">
                <a:latin typeface="Calibri" charset="0"/>
                <a:ea typeface="MS PGothic" charset="0"/>
              </a:rPr>
              <a:t>Remind students of the learning journey (What theme you are doing – Possibly recap what they can remember from last lesson.</a:t>
            </a:r>
          </a:p>
          <a:p>
            <a:pPr marL="171450" indent="-171450" eaLnBrk="1" hangingPunct="1">
              <a:spcBef>
                <a:spcPct val="0"/>
              </a:spcBef>
              <a:buFontTx/>
              <a:buChar char="-"/>
            </a:pPr>
            <a:endParaRPr lang="en-US" dirty="0">
              <a:latin typeface="Calibri" charset="0"/>
              <a:ea typeface="MS PGothic" charset="0"/>
            </a:endParaRPr>
          </a:p>
          <a:p>
            <a:pPr marL="171450" indent="-171450" eaLnBrk="1" hangingPunct="1">
              <a:spcBef>
                <a:spcPct val="0"/>
              </a:spcBef>
              <a:buFontTx/>
              <a:buChar char="-"/>
            </a:pPr>
            <a:r>
              <a:rPr lang="en-US" dirty="0">
                <a:latin typeface="Calibri" charset="0"/>
                <a:ea typeface="MS PGothic" charset="0"/>
              </a:rPr>
              <a:t>ATTRIBUTION AND COPYRIGHT</a:t>
            </a:r>
          </a:p>
          <a:p>
            <a:pPr eaLnBrk="1" hangingPunct="1">
              <a:spcBef>
                <a:spcPct val="0"/>
              </a:spcBef>
            </a:pPr>
            <a:r>
              <a:rPr lang="en-US" dirty="0">
                <a:latin typeface="Calibri" charset="0"/>
                <a:ea typeface="MS PGothic" charset="0"/>
              </a:rPr>
              <a:t> – All icons and logos for Cre8tive Curriculum are created Inhouse by Michael Gillman ©</a:t>
            </a:r>
          </a:p>
          <a:p>
            <a:pPr eaLnBrk="1" hangingPunct="1">
              <a:spcBef>
                <a:spcPct val="0"/>
              </a:spcBef>
            </a:pPr>
            <a:r>
              <a:rPr lang="en-US" dirty="0">
                <a:latin typeface="Calibri" charset="0"/>
                <a:ea typeface="MS PGothic" charset="0"/>
              </a:rPr>
              <a:t> </a:t>
            </a:r>
          </a:p>
          <a:p>
            <a:pPr eaLnBrk="1" hangingPunct="1">
              <a:spcBef>
                <a:spcPct val="0"/>
              </a:spcBef>
            </a:pPr>
            <a:r>
              <a:rPr lang="en-US" dirty="0">
                <a:latin typeface="Calibri" charset="0"/>
                <a:ea typeface="MS PGothic" charset="0"/>
              </a:rPr>
              <a:t>All images are sourced correctly – mainly through the following sites </a:t>
            </a:r>
          </a:p>
          <a:p>
            <a:r>
              <a:rPr lang="en-GB" dirty="0"/>
              <a:t>either Premium licence at https://www.freepik.com/ or www.Pixabay.com or https://www.pixelscrapper.com/help</a:t>
            </a:r>
          </a:p>
          <a:p>
            <a:r>
              <a:rPr lang="en-GB" dirty="0"/>
              <a:t>Some image have purchased also. </a:t>
            </a:r>
          </a:p>
          <a:p>
            <a:endParaRPr lang="en-GB" dirty="0"/>
          </a:p>
          <a:p>
            <a:r>
              <a:rPr lang="en-GB" dirty="0"/>
              <a:t>Factual information is not copyrighted. </a:t>
            </a:r>
          </a:p>
          <a:p>
            <a:endParaRPr lang="en-GB" dirty="0"/>
          </a:p>
          <a:p>
            <a:r>
              <a:rPr lang="en-GB" dirty="0"/>
              <a:t>Where information has been taken from reliable 3</a:t>
            </a:r>
            <a:r>
              <a:rPr lang="en-GB" baseline="30000" dirty="0"/>
              <a:t>rd</a:t>
            </a:r>
            <a:r>
              <a:rPr lang="en-GB" dirty="0"/>
              <a:t> party websites – it is done so for analytical purposes in small pieces of text and for educational purposes.</a:t>
            </a:r>
          </a:p>
          <a:p>
            <a:endParaRPr lang="en-GB" dirty="0"/>
          </a:p>
          <a:p>
            <a:r>
              <a:rPr lang="en-GB" dirty="0"/>
              <a:t>Always check the content of any lesson and videos linked before teaching to ensure suitability for your classroom and your school</a:t>
            </a:r>
          </a:p>
          <a:p>
            <a:endParaRPr lang="en-GB" dirty="0"/>
          </a:p>
          <a:p>
            <a:r>
              <a:rPr lang="en-GB" dirty="0"/>
              <a:t>Further Terms and Condition regarding Copyright and our terms of use  can be found on our website here https://cre8tiveresources.com/terms-of-use/ </a:t>
            </a:r>
            <a:endParaRPr lang="en-US" dirty="0">
              <a:latin typeface="Calibri" charset="0"/>
              <a:ea typeface="MS PGothic"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D1667DBA-0B7E-DD48-B1FF-18AE4A13C2D4}" type="slidenum">
              <a:rPr lang="en-GB" sz="1200"/>
              <a:pPr/>
              <a:t>1</a:t>
            </a:fld>
            <a:endParaRPr lang="en-GB"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5BA7AA-C25B-AD44-A8F3-01733925CA77}" type="slidenum">
              <a:rPr lang="en-GB" smtClean="0"/>
              <a:t>11</a:t>
            </a:fld>
            <a:endParaRPr lang="en-GB" dirty="0"/>
          </a:p>
        </p:txBody>
      </p:sp>
    </p:spTree>
    <p:extLst>
      <p:ext uri="{BB962C8B-B14F-4D97-AF65-F5344CB8AC3E}">
        <p14:creationId xmlns:p14="http://schemas.microsoft.com/office/powerpoint/2010/main" val="1553843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5BA7AA-C25B-AD44-A8F3-01733925CA77}" type="slidenum">
              <a:rPr lang="en-GB" smtClean="0"/>
              <a:t>12</a:t>
            </a:fld>
            <a:endParaRPr lang="en-GB" dirty="0"/>
          </a:p>
        </p:txBody>
      </p:sp>
    </p:spTree>
    <p:extLst>
      <p:ext uri="{BB962C8B-B14F-4D97-AF65-F5344CB8AC3E}">
        <p14:creationId xmlns:p14="http://schemas.microsoft.com/office/powerpoint/2010/main" val="2624892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TEACHER NOTES &amp; IDEAS</a:t>
            </a:r>
          </a:p>
          <a:p>
            <a:endParaRPr lang="en-US" dirty="0"/>
          </a:p>
        </p:txBody>
      </p:sp>
      <p:sp>
        <p:nvSpPr>
          <p:cNvPr id="4" name="Slide Number Placeholder 3"/>
          <p:cNvSpPr>
            <a:spLocks noGrp="1"/>
          </p:cNvSpPr>
          <p:nvPr>
            <p:ph type="sldNum" sz="quarter" idx="5"/>
          </p:nvPr>
        </p:nvSpPr>
        <p:spPr/>
        <p:txBody>
          <a:bodyPr/>
          <a:lstStyle/>
          <a:p>
            <a:fld id="{995BA7AA-C25B-AD44-A8F3-01733925CA77}" type="slidenum">
              <a:rPr lang="en-GB" smtClean="0"/>
              <a:t>13</a:t>
            </a:fld>
            <a:endParaRPr lang="en-GB" dirty="0"/>
          </a:p>
        </p:txBody>
      </p:sp>
    </p:spTree>
    <p:extLst>
      <p:ext uri="{BB962C8B-B14F-4D97-AF65-F5344CB8AC3E}">
        <p14:creationId xmlns:p14="http://schemas.microsoft.com/office/powerpoint/2010/main" val="3863870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TEACHER NOTES &amp; IDEAS</a:t>
            </a:r>
          </a:p>
          <a:p>
            <a:endParaRPr lang="en-US" dirty="0"/>
          </a:p>
        </p:txBody>
      </p:sp>
      <p:sp>
        <p:nvSpPr>
          <p:cNvPr id="4" name="Slide Number Placeholder 3"/>
          <p:cNvSpPr>
            <a:spLocks noGrp="1"/>
          </p:cNvSpPr>
          <p:nvPr>
            <p:ph type="sldNum" sz="quarter" idx="5"/>
          </p:nvPr>
        </p:nvSpPr>
        <p:spPr/>
        <p:txBody>
          <a:bodyPr/>
          <a:lstStyle/>
          <a:p>
            <a:fld id="{995BA7AA-C25B-AD44-A8F3-01733925CA77}" type="slidenum">
              <a:rPr lang="en-GB" smtClean="0"/>
              <a:t>16</a:t>
            </a:fld>
            <a:endParaRPr lang="en-GB" dirty="0"/>
          </a:p>
        </p:txBody>
      </p:sp>
    </p:spTree>
    <p:extLst>
      <p:ext uri="{BB962C8B-B14F-4D97-AF65-F5344CB8AC3E}">
        <p14:creationId xmlns:p14="http://schemas.microsoft.com/office/powerpoint/2010/main" val="424785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NOTES &amp; IDEAS</a:t>
            </a:r>
          </a:p>
          <a:p>
            <a:r>
              <a:rPr lang="en-US" dirty="0"/>
              <a:t>Ask students what they think of this image (collection of images) </a:t>
            </a:r>
          </a:p>
          <a:p>
            <a:r>
              <a:rPr lang="en-US" dirty="0"/>
              <a:t>Reveal the talking points after some discussion time</a:t>
            </a:r>
          </a:p>
          <a:p>
            <a:r>
              <a:rPr lang="en-US" dirty="0"/>
              <a:t>To provoke discussion with a quiet class – play devils advocate</a:t>
            </a:r>
          </a:p>
          <a:p>
            <a:r>
              <a:rPr lang="en-US" dirty="0"/>
              <a:t>Challenge a student to a debate </a:t>
            </a:r>
          </a:p>
        </p:txBody>
      </p:sp>
      <p:sp>
        <p:nvSpPr>
          <p:cNvPr id="4" name="Slide Number Placeholder 3"/>
          <p:cNvSpPr>
            <a:spLocks noGrp="1"/>
          </p:cNvSpPr>
          <p:nvPr>
            <p:ph type="sldNum" sz="quarter" idx="5"/>
          </p:nvPr>
        </p:nvSpPr>
        <p:spPr/>
        <p:txBody>
          <a:bodyPr/>
          <a:lstStyle/>
          <a:p>
            <a:fld id="{995BA7AA-C25B-AD44-A8F3-01733925CA77}" type="slidenum">
              <a:rPr lang="en-GB" smtClean="0"/>
              <a:t>17</a:t>
            </a:fld>
            <a:endParaRPr lang="en-GB" dirty="0"/>
          </a:p>
        </p:txBody>
      </p:sp>
    </p:spTree>
    <p:extLst>
      <p:ext uri="{BB962C8B-B14F-4D97-AF65-F5344CB8AC3E}">
        <p14:creationId xmlns:p14="http://schemas.microsoft.com/office/powerpoint/2010/main" val="1175773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dirty="0"/>
              <a:t>TEACHER NOTES &amp; IDEAS</a:t>
            </a:r>
          </a:p>
          <a:p>
            <a:pPr marL="171450" indent="-171450">
              <a:buFontTx/>
              <a:buChar char="-"/>
            </a:pPr>
            <a:r>
              <a:rPr lang="en-US" dirty="0"/>
              <a:t>This could be done by writing a number down in the books – Compare to the start of the lesson </a:t>
            </a:r>
          </a:p>
          <a:p>
            <a:pPr marL="171450" indent="-171450">
              <a:buFontTx/>
              <a:buChar char="-"/>
            </a:pPr>
            <a:r>
              <a:rPr lang="en-US" dirty="0"/>
              <a:t>Show of fingers in the air or use Red Amber Green Cards </a:t>
            </a:r>
          </a:p>
          <a:p>
            <a:pPr marL="171450" indent="-171450">
              <a:buFontTx/>
              <a:buChar char="-"/>
            </a:pPr>
            <a:r>
              <a:rPr lang="en-US" dirty="0"/>
              <a:t>Quick Partner Discussion &amp; reflect on before the lesson and progress made </a:t>
            </a:r>
          </a:p>
          <a:p>
            <a:pPr marL="171450" indent="-171450">
              <a:buFontTx/>
              <a:buChar char="-"/>
            </a:pPr>
            <a:r>
              <a:rPr lang="en-US" dirty="0"/>
              <a:t>Print off the Assessment Opportunity Sheet – Fill in the Confidence Checker / Compare with the baseline </a:t>
            </a:r>
          </a:p>
          <a:p>
            <a:endParaRPr lang="en-US" dirty="0">
              <a:latin typeface="Calibri" charset="0"/>
              <a:ea typeface="MS PGothic" charset="0"/>
            </a:endParaRPr>
          </a:p>
          <a:p>
            <a:r>
              <a:rPr lang="en-US" dirty="0">
                <a:latin typeface="Calibri" charset="0"/>
                <a:ea typeface="MS PGothic" charset="0"/>
              </a:rPr>
              <a:t>Author Attribution :https://pixabay.com/en/traffic-lights-traffic-light-phases-2147790/</a:t>
            </a:r>
          </a:p>
          <a:p>
            <a:endParaRPr lang="en-US" dirty="0">
              <a:latin typeface="Calibri" charset="0"/>
              <a:ea typeface="MS PGothic" charset="0"/>
            </a:endParaRP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29577EE6-0B49-F740-9DF8-8E8B8EC39867}" type="slidenum">
              <a:rPr lang="en-GB" sz="1200">
                <a:latin typeface="Calibri" charset="0"/>
              </a:rPr>
              <a:pPr/>
              <a:t>19</a:t>
            </a:fld>
            <a:endParaRPr lang="en-GB" sz="1200" dirty="0">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NOTES &amp; IDEAS</a:t>
            </a:r>
          </a:p>
          <a:p>
            <a:r>
              <a:rPr lang="en-US" dirty="0"/>
              <a:t>Teachers should add in specific local signposting to charities, careers organisations / Connections or Careers officer at school. If RSE topics the local NHS services in their area</a:t>
            </a:r>
          </a:p>
          <a:p>
            <a:r>
              <a:rPr lang="en-US" dirty="0"/>
              <a:t>Add / adapt or remove any suggested sites. </a:t>
            </a:r>
          </a:p>
          <a:p>
            <a:r>
              <a:rPr lang="en-US" dirty="0"/>
              <a:t>Print this slide and leave on door notice board after the lesson </a:t>
            </a:r>
          </a:p>
        </p:txBody>
      </p:sp>
      <p:sp>
        <p:nvSpPr>
          <p:cNvPr id="4" name="Slide Number Placeholder 3"/>
          <p:cNvSpPr>
            <a:spLocks noGrp="1"/>
          </p:cNvSpPr>
          <p:nvPr>
            <p:ph type="sldNum" sz="quarter" idx="5"/>
          </p:nvPr>
        </p:nvSpPr>
        <p:spPr/>
        <p:txBody>
          <a:bodyPr/>
          <a:lstStyle/>
          <a:p>
            <a:fld id="{995BA7AA-C25B-AD44-A8F3-01733925CA77}" type="slidenum">
              <a:rPr lang="en-GB" smtClean="0"/>
              <a:t>20</a:t>
            </a:fld>
            <a:endParaRPr lang="en-GB" dirty="0"/>
          </a:p>
        </p:txBody>
      </p:sp>
    </p:spTree>
    <p:extLst>
      <p:ext uri="{BB962C8B-B14F-4D97-AF65-F5344CB8AC3E}">
        <p14:creationId xmlns:p14="http://schemas.microsoft.com/office/powerpoint/2010/main" val="13454261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TEACHER NOTES &amp; IDEAS</a:t>
            </a:r>
          </a:p>
          <a:p>
            <a:r>
              <a:rPr lang="en-US" dirty="0"/>
              <a:t>: Have students pick either 1/2/3 tickets depending on their ability and tell a partner </a:t>
            </a:r>
          </a:p>
          <a:p>
            <a:r>
              <a:rPr lang="en-US" dirty="0"/>
              <a:t>Pick a few students at random to feedback to the class</a:t>
            </a:r>
          </a:p>
          <a:p>
            <a:r>
              <a:rPr lang="en-US" dirty="0"/>
              <a:t>As students leave the room have them tell you their reflection on the way out</a:t>
            </a:r>
          </a:p>
        </p:txBody>
      </p:sp>
      <p:sp>
        <p:nvSpPr>
          <p:cNvPr id="4" name="Slide Number Placeholder 3"/>
          <p:cNvSpPr>
            <a:spLocks noGrp="1"/>
          </p:cNvSpPr>
          <p:nvPr>
            <p:ph type="sldNum" sz="quarter" idx="5"/>
          </p:nvPr>
        </p:nvSpPr>
        <p:spPr/>
        <p:txBody>
          <a:bodyPr/>
          <a:lstStyle/>
          <a:p>
            <a:fld id="{995BA7AA-C25B-AD44-A8F3-01733925CA77}" type="slidenum">
              <a:rPr lang="en-GB" smtClean="0"/>
              <a:t>21</a:t>
            </a:fld>
            <a:endParaRPr lang="en-GB" dirty="0"/>
          </a:p>
        </p:txBody>
      </p:sp>
    </p:spTree>
    <p:extLst>
      <p:ext uri="{BB962C8B-B14F-4D97-AF65-F5344CB8AC3E}">
        <p14:creationId xmlns:p14="http://schemas.microsoft.com/office/powerpoint/2010/main" val="1212713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NOTES &amp; IDEAS</a:t>
            </a:r>
          </a:p>
          <a:p>
            <a:r>
              <a:rPr lang="en-US" dirty="0"/>
              <a:t>This is a teacher reference slide -   Icons will be used throughout Cre8tive Curriculum lessons to denote what students can do.</a:t>
            </a:r>
          </a:p>
          <a:p>
            <a:r>
              <a:rPr lang="en-US" dirty="0"/>
              <a:t>Could be printed and laminated on A3 and stuck up in the classroom</a:t>
            </a:r>
          </a:p>
        </p:txBody>
      </p:sp>
      <p:sp>
        <p:nvSpPr>
          <p:cNvPr id="4" name="Slide Number Placeholder 3"/>
          <p:cNvSpPr>
            <a:spLocks noGrp="1"/>
          </p:cNvSpPr>
          <p:nvPr>
            <p:ph type="sldNum" sz="quarter" idx="5"/>
          </p:nvPr>
        </p:nvSpPr>
        <p:spPr/>
        <p:txBody>
          <a:bodyPr/>
          <a:lstStyle/>
          <a:p>
            <a:fld id="{995BA7AA-C25B-AD44-A8F3-01733925CA77}" type="slidenum">
              <a:rPr lang="en-GB" smtClean="0"/>
              <a:t>2</a:t>
            </a:fld>
            <a:endParaRPr lang="en-GB" dirty="0"/>
          </a:p>
        </p:txBody>
      </p:sp>
    </p:spTree>
    <p:extLst>
      <p:ext uri="{BB962C8B-B14F-4D97-AF65-F5344CB8AC3E}">
        <p14:creationId xmlns:p14="http://schemas.microsoft.com/office/powerpoint/2010/main" val="4168815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NOTES &amp; IDEAS</a:t>
            </a:r>
          </a:p>
          <a:p>
            <a:r>
              <a:rPr lang="en-US" dirty="0"/>
              <a:t>Reinforce ground rules at the start of every new topic / new term </a:t>
            </a:r>
          </a:p>
          <a:p>
            <a:r>
              <a:rPr lang="en-US" dirty="0"/>
              <a:t>Adapt this set of rules to suit your classroom and your teaching. </a:t>
            </a:r>
          </a:p>
          <a:p>
            <a:r>
              <a:rPr lang="en-US" dirty="0"/>
              <a:t>Display your agreed PSHE classroom rules in a prominent place so students have a constant reminder and when/if  a student breaks a rule you can use as a prompt to get them back on track. </a:t>
            </a:r>
          </a:p>
          <a:p>
            <a:r>
              <a:rPr lang="en-US" dirty="0"/>
              <a:t>If behavior is an issue revisit the ground rules – Use raffle tickets , positive behavior management (look for the good behavior)</a:t>
            </a:r>
          </a:p>
          <a:p>
            <a:r>
              <a:rPr lang="en-US" dirty="0"/>
              <a:t>Reward the behavior you want to see, be consistent and fair with students. </a:t>
            </a:r>
          </a:p>
          <a:p>
            <a:r>
              <a:rPr lang="en-US" dirty="0"/>
              <a:t>Create a classroom charter with the students (optional)</a:t>
            </a:r>
          </a:p>
        </p:txBody>
      </p:sp>
      <p:sp>
        <p:nvSpPr>
          <p:cNvPr id="4" name="Slide Number Placeholder 3"/>
          <p:cNvSpPr>
            <a:spLocks noGrp="1"/>
          </p:cNvSpPr>
          <p:nvPr>
            <p:ph type="sldNum" sz="quarter" idx="5"/>
          </p:nvPr>
        </p:nvSpPr>
        <p:spPr/>
        <p:txBody>
          <a:bodyPr/>
          <a:lstStyle/>
          <a:p>
            <a:fld id="{995BA7AA-C25B-AD44-A8F3-01733925CA77}" type="slidenum">
              <a:rPr lang="en-GB" smtClean="0"/>
              <a:t>3</a:t>
            </a:fld>
            <a:endParaRPr lang="en-GB" dirty="0"/>
          </a:p>
        </p:txBody>
      </p:sp>
    </p:spTree>
    <p:extLst>
      <p:ext uri="{BB962C8B-B14F-4D97-AF65-F5344CB8AC3E}">
        <p14:creationId xmlns:p14="http://schemas.microsoft.com/office/powerpoint/2010/main" val="3518944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NOTES &amp; IDEAS</a:t>
            </a:r>
          </a:p>
          <a:p>
            <a:pPr marL="171450" indent="-171450">
              <a:buFontTx/>
              <a:buChar char="-"/>
            </a:pPr>
            <a:r>
              <a:rPr lang="en-US" dirty="0"/>
              <a:t>This could be done by writing a number down in the books</a:t>
            </a:r>
          </a:p>
          <a:p>
            <a:pPr marL="171450" indent="-171450">
              <a:buFontTx/>
              <a:buChar char="-"/>
            </a:pPr>
            <a:r>
              <a:rPr lang="en-US" dirty="0"/>
              <a:t>Show of fingers in the air. /Red amber Green Cards </a:t>
            </a:r>
          </a:p>
          <a:p>
            <a:pPr marL="171450" indent="-171450">
              <a:buFontTx/>
              <a:buChar char="-"/>
            </a:pPr>
            <a:r>
              <a:rPr lang="en-US" dirty="0"/>
              <a:t>Quick Partner Discussion</a:t>
            </a:r>
          </a:p>
          <a:p>
            <a:pPr marL="171450" indent="-171450">
              <a:buFontTx/>
              <a:buChar char="-"/>
            </a:pPr>
            <a:r>
              <a:rPr lang="en-US" dirty="0"/>
              <a:t>Print off the Assessment Opportunity Sheet – Fill in the Baseline Confidence Checker </a:t>
            </a:r>
          </a:p>
          <a:p>
            <a:endParaRPr lang="en-US" dirty="0"/>
          </a:p>
        </p:txBody>
      </p:sp>
      <p:sp>
        <p:nvSpPr>
          <p:cNvPr id="4" name="Slide Number Placeholder 3"/>
          <p:cNvSpPr>
            <a:spLocks noGrp="1"/>
          </p:cNvSpPr>
          <p:nvPr>
            <p:ph type="sldNum" sz="quarter" idx="5"/>
          </p:nvPr>
        </p:nvSpPr>
        <p:spPr/>
        <p:txBody>
          <a:bodyPr/>
          <a:lstStyle/>
          <a:p>
            <a:fld id="{995BA7AA-C25B-AD44-A8F3-01733925CA77}" type="slidenum">
              <a:rPr lang="en-GB" smtClean="0"/>
              <a:t>4</a:t>
            </a:fld>
            <a:endParaRPr lang="en-GB" dirty="0"/>
          </a:p>
        </p:txBody>
      </p:sp>
    </p:spTree>
    <p:extLst>
      <p:ext uri="{BB962C8B-B14F-4D97-AF65-F5344CB8AC3E}">
        <p14:creationId xmlns:p14="http://schemas.microsoft.com/office/powerpoint/2010/main" val="1704166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A</a:t>
            </a:r>
            <a:r>
              <a:rPr lang="en-GB" sz="1200" b="0" i="0" u="none" strike="noStrike" kern="1200" baseline="0" dirty="0">
                <a:solidFill>
                  <a:schemeClr val="tx1"/>
                </a:solidFill>
                <a:effectLst/>
                <a:latin typeface="+mn-lt"/>
                <a:ea typeface="+mn-ea"/>
                <a:cs typeface="+mn-cs"/>
              </a:rPr>
              <a:t> list of licenses for the images used in this presentation can be found here: </a:t>
            </a:r>
            <a:r>
              <a:rPr lang="en-GB" sz="1200" b="1" dirty="0">
                <a:hlinkClick r:id="rId3"/>
              </a:rPr>
              <a:t>https://creativecommons.org/licenses/</a:t>
            </a:r>
            <a:endParaRPr lang="en-US" sz="1200" dirty="0"/>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8AF6A55B-8AB4-A34E-9582-942CF6DCCA66}" type="slidenum">
              <a:rPr lang="en-GB" smtClean="0"/>
              <a:t>5</a:t>
            </a:fld>
            <a:endParaRPr lang="en-GB" dirty="0"/>
          </a:p>
        </p:txBody>
      </p:sp>
    </p:spTree>
    <p:extLst>
      <p:ext uri="{BB962C8B-B14F-4D97-AF65-F5344CB8AC3E}">
        <p14:creationId xmlns:p14="http://schemas.microsoft.com/office/powerpoint/2010/main" val="831939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TEACHER NOTES &amp; IDEAS</a:t>
            </a:r>
          </a:p>
          <a:p>
            <a:r>
              <a:rPr lang="en-US" dirty="0"/>
              <a:t>If the Video is short it may be worth playing it twice – 1</a:t>
            </a:r>
            <a:r>
              <a:rPr lang="en-US" baseline="30000" dirty="0"/>
              <a:t>st</a:t>
            </a:r>
            <a:r>
              <a:rPr lang="en-US" dirty="0"/>
              <a:t>  time let students watch carefully and 2</a:t>
            </a:r>
            <a:r>
              <a:rPr lang="en-US" baseline="30000" dirty="0"/>
              <a:t>nd</a:t>
            </a:r>
            <a:r>
              <a:rPr lang="en-US" dirty="0"/>
              <a:t> time have students complete one or two of the hats </a:t>
            </a:r>
          </a:p>
          <a:p>
            <a:r>
              <a:rPr lang="en-US" dirty="0"/>
              <a:t>Short of Time – Play the video and Answer A few of the hats afterwards as a class</a:t>
            </a:r>
          </a:p>
          <a:p>
            <a:r>
              <a:rPr lang="en-US" dirty="0"/>
              <a:t>N.B This is a generic slide and sometimes the hats may not be appropriate for the video clip (if so delete or change accordingly to suit)</a:t>
            </a:r>
          </a:p>
          <a:p>
            <a:r>
              <a:rPr lang="en-US" dirty="0"/>
              <a:t>N.B Always check the video link is age appropriate to your class before showing student in the lesson. </a:t>
            </a:r>
          </a:p>
        </p:txBody>
      </p:sp>
      <p:sp>
        <p:nvSpPr>
          <p:cNvPr id="4" name="Slide Number Placeholder 3"/>
          <p:cNvSpPr>
            <a:spLocks noGrp="1"/>
          </p:cNvSpPr>
          <p:nvPr>
            <p:ph type="sldNum" sz="quarter" idx="5"/>
          </p:nvPr>
        </p:nvSpPr>
        <p:spPr/>
        <p:txBody>
          <a:bodyPr/>
          <a:lstStyle/>
          <a:p>
            <a:fld id="{995BA7AA-C25B-AD44-A8F3-01733925CA77}" type="slidenum">
              <a:rPr lang="en-GB" smtClean="0"/>
              <a:t>6</a:t>
            </a:fld>
            <a:endParaRPr lang="en-GB" dirty="0"/>
          </a:p>
        </p:txBody>
      </p:sp>
    </p:spTree>
    <p:extLst>
      <p:ext uri="{BB962C8B-B14F-4D97-AF65-F5344CB8AC3E}">
        <p14:creationId xmlns:p14="http://schemas.microsoft.com/office/powerpoint/2010/main" val="2131209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0" marR="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A</a:t>
            </a:r>
            <a:r>
              <a:rPr lang="en-GB" sz="1200" b="0" i="0" u="none" strike="noStrike" kern="1200" baseline="0" dirty="0">
                <a:solidFill>
                  <a:schemeClr val="tx1"/>
                </a:solidFill>
                <a:effectLst/>
                <a:latin typeface="+mn-lt"/>
                <a:ea typeface="+mn-ea"/>
                <a:cs typeface="+mn-cs"/>
              </a:rPr>
              <a:t> list of licenses for the images used in this presentation can be found here: </a:t>
            </a:r>
            <a:r>
              <a:rPr lang="en-GB" sz="1200" b="1" dirty="0">
                <a:hlinkClick r:id="rId3"/>
              </a:rPr>
              <a:t>https://creativecommons.org/licenses/</a:t>
            </a:r>
            <a:endParaRPr lang="en-US" sz="1200" dirty="0"/>
          </a:p>
          <a:p>
            <a:endParaRPr lang="en-GB" dirty="0"/>
          </a:p>
        </p:txBody>
      </p:sp>
      <p:sp>
        <p:nvSpPr>
          <p:cNvPr id="4" name="Slide Number Placeholder 3"/>
          <p:cNvSpPr>
            <a:spLocks noGrp="1"/>
          </p:cNvSpPr>
          <p:nvPr>
            <p:ph type="sldNum" sz="quarter" idx="10"/>
          </p:nvPr>
        </p:nvSpPr>
        <p:spPr/>
        <p:txBody>
          <a:bodyPr/>
          <a:lstStyle/>
          <a:p>
            <a:fld id="{8AF6A55B-8AB4-A34E-9582-942CF6DCCA66}" type="slidenum">
              <a:rPr lang="en-GB" smtClean="0"/>
              <a:t>7</a:t>
            </a:fld>
            <a:endParaRPr lang="en-GB" dirty="0"/>
          </a:p>
        </p:txBody>
      </p:sp>
    </p:spTree>
    <p:extLst>
      <p:ext uri="{BB962C8B-B14F-4D97-AF65-F5344CB8AC3E}">
        <p14:creationId xmlns:p14="http://schemas.microsoft.com/office/powerpoint/2010/main" val="695054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Copyri</a:t>
            </a:r>
            <a:r>
              <a:rPr lang="en-GB" sz="1200" u="none" dirty="0">
                <a:solidFill>
                  <a:schemeClr val="tx1"/>
                </a:solidFill>
              </a:rPr>
              <a:t>ght Attributes</a:t>
            </a:r>
            <a:r>
              <a:rPr lang="en-GB" sz="1200" b="0" u="none" dirty="0">
                <a:solidFill>
                  <a:schemeClr val="tx1"/>
                </a:solidFill>
              </a:rPr>
              <a:t>:</a:t>
            </a:r>
          </a:p>
          <a:p>
            <a:r>
              <a:rPr lang="en-GB" sz="1200" b="0" i="0" u="none" kern="1200" dirty="0">
                <a:solidFill>
                  <a:schemeClr val="tx1"/>
                </a:solidFill>
                <a:effectLst/>
                <a:latin typeface="+mn-lt"/>
                <a:ea typeface="+mn-ea"/>
                <a:cs typeface="+mn-cs"/>
              </a:rPr>
              <a:t>BACKGROUND IMAGE - </a:t>
            </a:r>
            <a:r>
              <a:rPr lang="en-GB" sz="1200" b="0" i="0" u="none" strike="noStrike" kern="1200" dirty="0">
                <a:solidFill>
                  <a:schemeClr val="tx1"/>
                </a:solidFill>
                <a:effectLst/>
                <a:latin typeface="+mn-lt"/>
                <a:ea typeface="+mn-ea"/>
                <a:cs typeface="+mn-cs"/>
              </a:rPr>
              <a:t>GraysonArthur2017</a:t>
            </a:r>
          </a:p>
          <a:p>
            <a:r>
              <a:rPr lang="en-GB" sz="1200" b="0" i="0" u="none" strike="noStrike" kern="1200" dirty="0">
                <a:solidFill>
                  <a:schemeClr val="tx1"/>
                </a:solidFill>
                <a:effectLst/>
                <a:latin typeface="+mn-lt"/>
                <a:ea typeface="+mn-ea"/>
                <a:cs typeface="+mn-cs"/>
              </a:rPr>
              <a:t>TOP</a:t>
            </a:r>
            <a:r>
              <a:rPr lang="en-GB" sz="1200" b="0" i="0" u="none" strike="noStrike" kern="1200" baseline="0" dirty="0">
                <a:solidFill>
                  <a:schemeClr val="tx1"/>
                </a:solidFill>
                <a:effectLst/>
                <a:latin typeface="+mn-lt"/>
                <a:ea typeface="+mn-ea"/>
                <a:cs typeface="+mn-cs"/>
              </a:rPr>
              <a:t> LEFT AND RIGHT - </a:t>
            </a:r>
            <a:r>
              <a:rPr lang="en-GB" sz="1200" b="0" i="0" u="none" kern="1200" dirty="0">
                <a:solidFill>
                  <a:schemeClr val="tx1"/>
                </a:solidFill>
                <a:effectLst/>
                <a:latin typeface="+mn-lt"/>
                <a:ea typeface="+mn-ea"/>
                <a:cs typeface="+mn-cs"/>
              </a:rPr>
              <a:t>Natalia Medd</a:t>
            </a:r>
          </a:p>
          <a:p>
            <a:endParaRPr lang="en-GB" dirty="0"/>
          </a:p>
          <a:p>
            <a:pPr marL="0" marR="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A</a:t>
            </a:r>
            <a:r>
              <a:rPr lang="en-GB" sz="1200" b="0" i="0" u="none" strike="noStrike" kern="1200" baseline="0" dirty="0">
                <a:solidFill>
                  <a:schemeClr val="tx1"/>
                </a:solidFill>
                <a:effectLst/>
                <a:latin typeface="+mn-lt"/>
                <a:ea typeface="+mn-ea"/>
                <a:cs typeface="+mn-cs"/>
              </a:rPr>
              <a:t> list of licenses for the images used in this presentation can be found here: </a:t>
            </a:r>
            <a:r>
              <a:rPr lang="en-GB" sz="1200" b="1" dirty="0">
                <a:hlinkClick r:id="rId3"/>
              </a:rPr>
              <a:t>https://creativecommons.org/licenses/</a:t>
            </a:r>
            <a:endParaRPr lang="en-US" sz="1200" dirty="0"/>
          </a:p>
          <a:p>
            <a:endParaRPr lang="en-GB" dirty="0"/>
          </a:p>
        </p:txBody>
      </p:sp>
      <p:sp>
        <p:nvSpPr>
          <p:cNvPr id="4" name="Slide Number Placeholder 3"/>
          <p:cNvSpPr>
            <a:spLocks noGrp="1"/>
          </p:cNvSpPr>
          <p:nvPr>
            <p:ph type="sldNum" sz="quarter" idx="10"/>
          </p:nvPr>
        </p:nvSpPr>
        <p:spPr/>
        <p:txBody>
          <a:bodyPr/>
          <a:lstStyle/>
          <a:p>
            <a:fld id="{8AF6A55B-8AB4-A34E-9582-942CF6DCCA66}" type="slidenum">
              <a:rPr lang="en-GB" smtClean="0"/>
              <a:t>8</a:t>
            </a:fld>
            <a:endParaRPr lang="en-GB" dirty="0"/>
          </a:p>
        </p:txBody>
      </p:sp>
    </p:spTree>
    <p:extLst>
      <p:ext uri="{BB962C8B-B14F-4D97-AF65-F5344CB8AC3E}">
        <p14:creationId xmlns:p14="http://schemas.microsoft.com/office/powerpoint/2010/main" val="4079851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TEACHER NOTES &amp; IDEAS</a:t>
            </a:r>
          </a:p>
          <a:p>
            <a:endParaRPr lang="en-US" dirty="0"/>
          </a:p>
        </p:txBody>
      </p:sp>
      <p:sp>
        <p:nvSpPr>
          <p:cNvPr id="4" name="Slide Number Placeholder 3"/>
          <p:cNvSpPr>
            <a:spLocks noGrp="1"/>
          </p:cNvSpPr>
          <p:nvPr>
            <p:ph type="sldNum" sz="quarter" idx="5"/>
          </p:nvPr>
        </p:nvSpPr>
        <p:spPr/>
        <p:txBody>
          <a:bodyPr/>
          <a:lstStyle/>
          <a:p>
            <a:fld id="{995BA7AA-C25B-AD44-A8F3-01733925CA77}" type="slidenum">
              <a:rPr lang="en-GB" smtClean="0"/>
              <a:t>10</a:t>
            </a:fld>
            <a:endParaRPr lang="en-GB" dirty="0"/>
          </a:p>
        </p:txBody>
      </p:sp>
    </p:spTree>
    <p:extLst>
      <p:ext uri="{BB962C8B-B14F-4D97-AF65-F5344CB8AC3E}">
        <p14:creationId xmlns:p14="http://schemas.microsoft.com/office/powerpoint/2010/main" val="2796878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Date Placeholder 3"/>
          <p:cNvSpPr txBox="1">
            <a:spLocks/>
          </p:cNvSpPr>
          <p:nvPr userDrawn="1"/>
        </p:nvSpPr>
        <p:spPr bwMode="auto">
          <a:xfrm>
            <a:off x="5893095" y="246976"/>
            <a:ext cx="2157601" cy="480078"/>
          </a:xfrm>
          <a:prstGeom prst="rect">
            <a:avLst/>
          </a:prstGeom>
          <a:ln/>
        </p:spPr>
        <p:style>
          <a:lnRef idx="2">
            <a:schemeClr val="dk1"/>
          </a:lnRef>
          <a:fillRef idx="1">
            <a:schemeClr val="lt1"/>
          </a:fillRef>
          <a:effectRef idx="0">
            <a:schemeClr val="dk1"/>
          </a:effectRef>
          <a:fontRef idx="minor">
            <a:schemeClr val="dk1"/>
          </a:fontRef>
        </p:style>
        <p:txBody>
          <a:bodyPr anchor="ct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fld id="{D80BAAEA-C947-BF45-AB1F-465E73554441}" type="datetime2">
              <a:rPr lang="en-GB" sz="1600" u="sng">
                <a:latin typeface="+mj-lt"/>
                <a:cs typeface="Levenim MT" pitchFamily="2" charset="-79"/>
              </a:rPr>
              <a:pPr algn="ctr" eaLnBrk="1" hangingPunct="1"/>
              <a:t>Wednesday, 28 June 2023</a:t>
            </a:fld>
            <a:endParaRPr lang="en-GB" sz="1200" u="sng" dirty="0">
              <a:latin typeface="+mj-lt"/>
              <a:cs typeface="Levenim MT" pitchFamily="2" charset="-79"/>
            </a:endParaRPr>
          </a:p>
        </p:txBody>
      </p:sp>
      <p:pic>
        <p:nvPicPr>
          <p:cNvPr id="5" name="Picture 4">
            <a:extLst>
              <a:ext uri="{FF2B5EF4-FFF2-40B4-BE49-F238E27FC236}">
                <a16:creationId xmlns:a16="http://schemas.microsoft.com/office/drawing/2014/main" id="{5ED09C9A-5FCC-7344-9EDE-9C5D056DA9F1}"/>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28532" y="246976"/>
            <a:ext cx="1573764" cy="480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4409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9772B74C-D92B-8B42-ABDE-585D56F04AE7}" type="datetimeFigureOut">
              <a:rPr lang="en-US" smtClean="0"/>
              <a:t>6/28/2023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252B54E-DC30-4046-B843-17AFCA237295}" type="slidenum">
              <a:rPr lang="en-GB" smtClean="0"/>
              <a:t>‹#›</a:t>
            </a:fld>
            <a:endParaRPr lang="en-GB" dirty="0"/>
          </a:p>
        </p:txBody>
      </p:sp>
    </p:spTree>
    <p:extLst>
      <p:ext uri="{BB962C8B-B14F-4D97-AF65-F5344CB8AC3E}">
        <p14:creationId xmlns:p14="http://schemas.microsoft.com/office/powerpoint/2010/main" val="1887618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sp>
        <p:nvSpPr>
          <p:cNvPr id="8" name="Text Box 5">
            <a:extLst>
              <a:ext uri="{FF2B5EF4-FFF2-40B4-BE49-F238E27FC236}">
                <a16:creationId xmlns:a16="http://schemas.microsoft.com/office/drawing/2014/main" id="{2A0397AE-EF4C-FD42-AC97-AAD06A3B840F}"/>
              </a:ext>
            </a:extLst>
          </p:cNvPr>
          <p:cNvSpPr txBox="1">
            <a:spLocks noChangeArrowheads="1"/>
          </p:cNvSpPr>
          <p:nvPr userDrawn="1"/>
        </p:nvSpPr>
        <p:spPr bwMode="auto">
          <a:xfrm>
            <a:off x="1476597" y="196305"/>
            <a:ext cx="6172613" cy="618939"/>
          </a:xfrm>
          <a:prstGeom prst="rect">
            <a:avLst/>
          </a:prstGeom>
          <a:gradFill flip="none" rotWithShape="1">
            <a:gsLst>
              <a:gs pos="3333">
                <a:schemeClr val="bg1"/>
              </a:gs>
              <a:gs pos="24000">
                <a:srgbClr val="FFFF99"/>
              </a:gs>
              <a:gs pos="47000">
                <a:schemeClr val="bg1"/>
              </a:gs>
              <a:gs pos="100000">
                <a:schemeClr val="bg1"/>
              </a:gs>
              <a:gs pos="64000">
                <a:schemeClr val="accent3">
                  <a:lumMod val="20000"/>
                  <a:lumOff val="80000"/>
                </a:schemeClr>
              </a:gs>
            </a:gsLst>
            <a:lin ang="2700000" scaled="1"/>
            <a:tileRect/>
          </a:gradFill>
          <a:ln w="28575">
            <a:solidFill>
              <a:schemeClr val="tx1"/>
            </a:solidFill>
          </a:ln>
        </p:spPr>
        <p:style>
          <a:lnRef idx="2">
            <a:schemeClr val="dk1"/>
          </a:lnRef>
          <a:fillRef idx="1">
            <a:schemeClr val="lt1"/>
          </a:fillRef>
          <a:effectRef idx="0">
            <a:schemeClr val="dk1"/>
          </a:effectRef>
          <a:fontRef idx="minor">
            <a:schemeClr val="dk1"/>
          </a:fontRef>
        </p:style>
        <p:txBody>
          <a:bodyPr wrap="square">
            <a:noAutofit/>
            <a:scene3d>
              <a:camera prst="orthographicFront"/>
              <a:lightRig rig="threePt" dir="t"/>
            </a:scene3d>
            <a:sp3d extrusionH="57150">
              <a:bevelT w="38100" h="38100" prst="angle"/>
              <a:bevelB w="50800" h="38100" prst="riblet"/>
            </a:sp3d>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50000"/>
              </a:spcBef>
              <a:buClrTx/>
              <a:buSzTx/>
              <a:buFontTx/>
              <a:buNone/>
              <a:defRPr/>
            </a:pPr>
            <a:endParaRPr lang="en-US" sz="5400" dirty="0">
              <a:ln w="3175">
                <a:solidFill>
                  <a:schemeClr val="tx1"/>
                </a:solidFill>
              </a:ln>
              <a:solidFill>
                <a:srgbClr val="FF0000"/>
              </a:solidFill>
              <a:effectLst>
                <a:glow rad="381000">
                  <a:schemeClr val="accent3">
                    <a:satMod val="175000"/>
                    <a:alpha val="40000"/>
                  </a:schemeClr>
                </a:glow>
              </a:effectLst>
              <a:latin typeface="Levenim MT" pitchFamily="2" charset="-79"/>
              <a:cs typeface="Levenim MT" pitchFamily="2" charset="-79"/>
            </a:endParaRPr>
          </a:p>
          <a:p>
            <a:pPr eaLnBrk="1" hangingPunct="1">
              <a:spcBef>
                <a:spcPct val="50000"/>
              </a:spcBef>
              <a:buClrTx/>
              <a:buSzTx/>
              <a:buFontTx/>
              <a:buNone/>
              <a:defRPr/>
            </a:pPr>
            <a:endParaRPr lang="en-US" sz="5400" dirty="0">
              <a:ln w="3175">
                <a:solidFill>
                  <a:schemeClr val="tx1"/>
                </a:solidFill>
              </a:ln>
              <a:solidFill>
                <a:srgbClr val="FF0000"/>
              </a:solidFill>
              <a:effectLst>
                <a:glow rad="381000">
                  <a:schemeClr val="accent3">
                    <a:satMod val="175000"/>
                    <a:alpha val="40000"/>
                  </a:schemeClr>
                </a:glow>
              </a:effectLst>
              <a:latin typeface="Levenim MT" pitchFamily="2" charset="-79"/>
              <a:cs typeface="Levenim MT" pitchFamily="2" charset="-79"/>
            </a:endParaRPr>
          </a:p>
        </p:txBody>
      </p:sp>
      <p:pic>
        <p:nvPicPr>
          <p:cNvPr id="9" name="Picture 8" descr="Screen Shot 2017-04-28 at 13.44.23.png">
            <a:extLst>
              <a:ext uri="{FF2B5EF4-FFF2-40B4-BE49-F238E27FC236}">
                <a16:creationId xmlns:a16="http://schemas.microsoft.com/office/drawing/2014/main" id="{7CC296E6-C02F-A545-970E-D4EB93415288}"/>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9408" b="89547" l="0" r="100000"/>
                    </a14:imgEffect>
                  </a14:imgLayer>
                </a14:imgProps>
              </a:ext>
              <a:ext uri="{28A0092B-C50C-407E-A947-70E740481C1C}">
                <a14:useLocalDpi xmlns:a14="http://schemas.microsoft.com/office/drawing/2010/main"/>
              </a:ext>
            </a:extLst>
          </a:blip>
          <a:stretch>
            <a:fillRect/>
          </a:stretch>
        </p:blipFill>
        <p:spPr>
          <a:xfrm>
            <a:off x="6218492" y="149104"/>
            <a:ext cx="1430717" cy="700709"/>
          </a:xfrm>
          <a:prstGeom prst="rect">
            <a:avLst/>
          </a:prstGeom>
        </p:spPr>
      </p:pic>
      <p:sp>
        <p:nvSpPr>
          <p:cNvPr id="10" name="Rectangle 9">
            <a:extLst>
              <a:ext uri="{FF2B5EF4-FFF2-40B4-BE49-F238E27FC236}">
                <a16:creationId xmlns:a16="http://schemas.microsoft.com/office/drawing/2014/main" id="{138668A9-7065-0247-AE58-DEEC1761F57F}"/>
              </a:ext>
            </a:extLst>
          </p:cNvPr>
          <p:cNvSpPr/>
          <p:nvPr userDrawn="1"/>
        </p:nvSpPr>
        <p:spPr>
          <a:xfrm>
            <a:off x="1505374" y="197914"/>
            <a:ext cx="5054452" cy="707886"/>
          </a:xfrm>
          <a:prstGeom prst="rect">
            <a:avLst/>
          </a:prstGeom>
          <a:noFill/>
          <a:ln>
            <a:no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a:ln w="19050">
                  <a:solidFill>
                    <a:sysClr val="windowText" lastClr="000000"/>
                  </a:solidFill>
                </a:ln>
                <a:solidFill>
                  <a:srgbClr val="FF0000"/>
                </a:solidFill>
                <a:effectLst>
                  <a:outerShdw blurRad="60007" dist="310007" dir="7680000" sy="30000" kx="1300200" algn="ctr" rotWithShape="0">
                    <a:prstClr val="black">
                      <a:alpha val="32000"/>
                    </a:prstClr>
                  </a:outerShdw>
                </a:effectLst>
                <a:latin typeface="Levenim MT" pitchFamily="2" charset="-79"/>
                <a:cs typeface="Levenim MT" pitchFamily="2" charset="-79"/>
              </a:rPr>
              <a:t>Finance &amp; Careers</a:t>
            </a:r>
            <a:endParaRPr lang="en-US" sz="4000" b="1" cap="none" spc="0" dirty="0">
              <a:ln w="17780" cmpd="sng">
                <a:solidFill>
                  <a:sysClr val="windowText" lastClr="000000"/>
                </a:solidFill>
                <a:prstDash val="solid"/>
                <a:miter lim="800000"/>
              </a:ln>
              <a:solidFill>
                <a:srgbClr val="FF0000"/>
              </a:solidFill>
              <a:effectLst>
                <a:outerShdw blurRad="50800" algn="tl" rotWithShape="0">
                  <a:srgbClr val="000000"/>
                </a:outerShdw>
              </a:effectLst>
              <a:latin typeface="Levenim MT" pitchFamily="2" charset="-79"/>
              <a:cs typeface="Levenim MT" pitchFamily="2" charset="-79"/>
            </a:endParaRPr>
          </a:p>
        </p:txBody>
      </p:sp>
      <p:pic>
        <p:nvPicPr>
          <p:cNvPr id="15" name="Picture 5" descr="C:\Users\Optic Group111\Desktop\CORE THEME 6.png">
            <a:extLst>
              <a:ext uri="{FF2B5EF4-FFF2-40B4-BE49-F238E27FC236}">
                <a16:creationId xmlns:a16="http://schemas.microsoft.com/office/drawing/2014/main" id="{39DBF62D-27A6-F14D-8F44-B10A422472EF}"/>
              </a:ext>
            </a:extLst>
          </p:cNvPr>
          <p:cNvPicPr>
            <a:picLocks noChangeAspect="1" noChangeArrowheads="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7736860" y="215023"/>
            <a:ext cx="573717" cy="57371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C:\Users\Optic Group111\Desktop\CORE THEME 6.png">
            <a:extLst>
              <a:ext uri="{FF2B5EF4-FFF2-40B4-BE49-F238E27FC236}">
                <a16:creationId xmlns:a16="http://schemas.microsoft.com/office/drawing/2014/main" id="{B23EB018-ABA6-124C-A95D-27B7A5291A7D}"/>
              </a:ext>
            </a:extLst>
          </p:cNvPr>
          <p:cNvPicPr>
            <a:picLocks noChangeAspect="1" noChangeArrowheads="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8336002" y="215022"/>
            <a:ext cx="573717" cy="57371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C:\Users\Optic Group111\Desktop\CORE THEME 6.png">
            <a:extLst>
              <a:ext uri="{FF2B5EF4-FFF2-40B4-BE49-F238E27FC236}">
                <a16:creationId xmlns:a16="http://schemas.microsoft.com/office/drawing/2014/main" id="{D77517EF-0267-AE4D-AD5B-D9F5C3C1E328}"/>
              </a:ext>
            </a:extLst>
          </p:cNvPr>
          <p:cNvPicPr>
            <a:picLocks noChangeAspect="1" noChangeArrowheads="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234281" y="196306"/>
            <a:ext cx="573717" cy="57371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descr="C:\Users\Optic Group111\Desktop\CORE THEME 6.png">
            <a:extLst>
              <a:ext uri="{FF2B5EF4-FFF2-40B4-BE49-F238E27FC236}">
                <a16:creationId xmlns:a16="http://schemas.microsoft.com/office/drawing/2014/main" id="{5430F1CD-2D50-AE47-8FE0-319AC0F975A7}"/>
              </a:ext>
            </a:extLst>
          </p:cNvPr>
          <p:cNvPicPr>
            <a:picLocks noChangeAspect="1" noChangeArrowheads="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833423" y="196305"/>
            <a:ext cx="573717" cy="573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705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39DC5-3849-B74A-8AD8-E192C17F481A}"/>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958988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g Ques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2007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terms match up">
    <p:spTree>
      <p:nvGrpSpPr>
        <p:cNvPr id="1" name=""/>
        <p:cNvGrpSpPr/>
        <p:nvPr/>
      </p:nvGrpSpPr>
      <p:grpSpPr>
        <a:xfrm>
          <a:off x="0" y="0"/>
          <a:ext cx="0" cy="0"/>
          <a:chOff x="0" y="0"/>
          <a:chExt cx="0" cy="0"/>
        </a:xfrm>
      </p:grpSpPr>
      <p:pic>
        <p:nvPicPr>
          <p:cNvPr id="26" name="Picture 25" descr="WORD DOC IMAGES.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67219" y="5750977"/>
            <a:ext cx="931333" cy="958328"/>
          </a:xfrm>
          <a:prstGeom prst="rect">
            <a:avLst/>
          </a:prstGeom>
        </p:spPr>
      </p:pic>
      <p:sp>
        <p:nvSpPr>
          <p:cNvPr id="27" name="Rectangle 26"/>
          <p:cNvSpPr>
            <a:spLocks noChangeArrowheads="1"/>
          </p:cNvSpPr>
          <p:nvPr userDrawn="1"/>
        </p:nvSpPr>
        <p:spPr bwMode="auto">
          <a:xfrm>
            <a:off x="2302937" y="233358"/>
            <a:ext cx="6605589" cy="590563"/>
          </a:xfrm>
          <a:prstGeom prst="rect">
            <a:avLst/>
          </a:prstGeom>
          <a:gradFill rotWithShape="1">
            <a:gsLst>
              <a:gs pos="0">
                <a:schemeClr val="accent3">
                  <a:lumMod val="60000"/>
                  <a:lumOff val="40000"/>
                </a:schemeClr>
              </a:gs>
              <a:gs pos="35001">
                <a:schemeClr val="accent3">
                  <a:lumMod val="20000"/>
                  <a:lumOff val="80000"/>
                </a:schemeClr>
              </a:gs>
              <a:gs pos="100000">
                <a:schemeClr val="accent3">
                  <a:lumMod val="40000"/>
                  <a:lumOff val="60000"/>
                </a:schemeClr>
              </a:gs>
            </a:gsLst>
            <a:lin ang="16200000" scaled="1"/>
          </a:gradFill>
          <a:ln w="38100">
            <a:solidFill>
              <a:srgbClr val="002060"/>
            </a:solidFill>
            <a:miter lim="800000"/>
            <a:headEnd/>
            <a:tailEnd/>
          </a:ln>
          <a:effectLst>
            <a:outerShdw blurRad="40000" dist="20000" dir="5400000" rotWithShape="0">
              <a:srgbClr val="000000">
                <a:alpha val="37999"/>
              </a:srgbClr>
            </a:outerShdw>
          </a:effectLst>
        </p:spPr>
        <p:txBody>
          <a:bodyPr anchor="ctr"/>
          <a:lstStyle/>
          <a:p>
            <a:pPr algn="ctr" eaLnBrk="1" hangingPunct="1">
              <a:defRPr/>
            </a:pPr>
            <a:r>
              <a:rPr lang="en-GB" sz="2000" dirty="0">
                <a:solidFill>
                  <a:schemeClr val="dk1"/>
                </a:solidFill>
                <a:latin typeface="Calibri"/>
                <a:ea typeface="+mn-ea"/>
                <a:cs typeface="Calibri"/>
              </a:rPr>
              <a:t>Match the key word with its correct meaning</a:t>
            </a:r>
          </a:p>
        </p:txBody>
      </p:sp>
      <p:pic>
        <p:nvPicPr>
          <p:cNvPr id="28" name="Picture 2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18018" y="233359"/>
            <a:ext cx="1949449" cy="590563"/>
          </a:xfrm>
          <a:prstGeom prst="rect">
            <a:avLst/>
          </a:prstGeom>
          <a:ln w="19050" cmpd="sng">
            <a:solidFill>
              <a:srgbClr val="0C1B24"/>
            </a:solidFill>
          </a:ln>
        </p:spPr>
      </p:pic>
    </p:spTree>
    <p:extLst>
      <p:ext uri="{BB962C8B-B14F-4D97-AF65-F5344CB8AC3E}">
        <p14:creationId xmlns:p14="http://schemas.microsoft.com/office/powerpoint/2010/main" val="4174481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plenary Wheel">
    <p:spTree>
      <p:nvGrpSpPr>
        <p:cNvPr id="1" name=""/>
        <p:cNvGrpSpPr/>
        <p:nvPr/>
      </p:nvGrpSpPr>
      <p:grpSpPr>
        <a:xfrm>
          <a:off x="0" y="0"/>
          <a:ext cx="0" cy="0"/>
          <a:chOff x="0" y="0"/>
          <a:chExt cx="0" cy="0"/>
        </a:xfrm>
      </p:grpSpPr>
      <p:pic>
        <p:nvPicPr>
          <p:cNvPr id="43" name="Picture 13">
            <a:extLst>
              <a:ext uri="{FF2B5EF4-FFF2-40B4-BE49-F238E27FC236}">
                <a16:creationId xmlns:a16="http://schemas.microsoft.com/office/drawing/2014/main" id="{BBB451EA-48C9-224E-BA91-0F9ABC48280F}"/>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23674" y="221659"/>
            <a:ext cx="2520000" cy="767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913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9684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eck Learning objectives">
    <p:spTree>
      <p:nvGrpSpPr>
        <p:cNvPr id="1" name=""/>
        <p:cNvGrpSpPr/>
        <p:nvPr/>
      </p:nvGrpSpPr>
      <p:grpSpPr>
        <a:xfrm>
          <a:off x="0" y="0"/>
          <a:ext cx="0" cy="0"/>
          <a:chOff x="0" y="0"/>
          <a:chExt cx="0" cy="0"/>
        </a:xfrm>
      </p:grpSpPr>
      <p:sp>
        <p:nvSpPr>
          <p:cNvPr id="10" name="Rectangle 9"/>
          <p:cNvSpPr>
            <a:spLocks noChangeArrowheads="1"/>
          </p:cNvSpPr>
          <p:nvPr userDrawn="1"/>
        </p:nvSpPr>
        <p:spPr bwMode="auto">
          <a:xfrm>
            <a:off x="3083141" y="201084"/>
            <a:ext cx="5845705" cy="806616"/>
          </a:xfrm>
          <a:prstGeom prst="rect">
            <a:avLst/>
          </a:prstGeom>
          <a:gradFill rotWithShape="1">
            <a:gsLst>
              <a:gs pos="0">
                <a:srgbClr val="F0EAF9"/>
              </a:gs>
              <a:gs pos="64999">
                <a:schemeClr val="accent2">
                  <a:lumMod val="40000"/>
                  <a:lumOff val="60000"/>
                </a:schemeClr>
              </a:gs>
              <a:gs pos="100000">
                <a:schemeClr val="accent2">
                  <a:lumMod val="60000"/>
                  <a:lumOff val="40000"/>
                </a:schemeClr>
              </a:gs>
            </a:gsLst>
            <a:lin ang="5400000" scaled="1"/>
          </a:gradFill>
          <a:ln w="38100">
            <a:solidFill>
              <a:srgbClr val="002060"/>
            </a:solidFill>
            <a:miter lim="800000"/>
            <a:headEnd/>
            <a:tailEnd/>
          </a:ln>
          <a:effectLst>
            <a:outerShdw blurRad="40000" dist="20000" dir="5400000" rotWithShape="0">
              <a:srgbClr val="000000">
                <a:alpha val="37999"/>
              </a:srgbClr>
            </a:outerShdw>
          </a:effectLst>
        </p:spPr>
        <p:txBody>
          <a:bodyPr anchor="ctr"/>
          <a:lstStyle/>
          <a:p>
            <a:pPr algn="ctr" eaLnBrk="1" hangingPunct="1">
              <a:defRPr/>
            </a:pPr>
            <a:r>
              <a:rPr lang="en-GB" sz="6000" b="1" dirty="0">
                <a:solidFill>
                  <a:schemeClr val="dk1"/>
                </a:solidFill>
                <a:latin typeface="+mj-lt"/>
                <a:ea typeface="+mn-ea"/>
              </a:rPr>
              <a:t>STOP</a:t>
            </a:r>
            <a:r>
              <a:rPr lang="en-GB" sz="4000" dirty="0">
                <a:solidFill>
                  <a:schemeClr val="dk1"/>
                </a:solidFill>
                <a:latin typeface="+mj-lt"/>
                <a:ea typeface="+mn-ea"/>
              </a:rPr>
              <a:t>!</a:t>
            </a:r>
          </a:p>
        </p:txBody>
      </p:sp>
      <p:sp>
        <p:nvSpPr>
          <p:cNvPr id="11" name="Rectangle 4"/>
          <p:cNvSpPr txBox="1">
            <a:spLocks noChangeArrowheads="1"/>
          </p:cNvSpPr>
          <p:nvPr userDrawn="1"/>
        </p:nvSpPr>
        <p:spPr bwMode="auto">
          <a:xfrm>
            <a:off x="210402" y="1116014"/>
            <a:ext cx="6495518" cy="669654"/>
          </a:xfrm>
          <a:prstGeom prst="rect">
            <a:avLst/>
          </a:prstGeom>
          <a:gradFill rotWithShape="1">
            <a:gsLst>
              <a:gs pos="0">
                <a:srgbClr val="F5FFE6"/>
              </a:gs>
              <a:gs pos="64999">
                <a:srgbClr val="E4FDC2"/>
              </a:gs>
              <a:gs pos="100000">
                <a:srgbClr val="DAFDA7"/>
              </a:gs>
            </a:gsLst>
            <a:lin ang="5400000" scaled="1"/>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lvl1pPr defTabSz="457200">
              <a:defRPr sz="3200">
                <a:solidFill>
                  <a:schemeClr val="tx1"/>
                </a:solidFill>
                <a:latin typeface="Arial" charset="0"/>
                <a:ea typeface="MS PGothic" charset="0"/>
                <a:cs typeface="Arial" charset="0"/>
              </a:defRPr>
            </a:lvl1pPr>
            <a:lvl2pPr defTabSz="457200">
              <a:defRPr sz="2800">
                <a:solidFill>
                  <a:schemeClr val="tx1"/>
                </a:solidFill>
                <a:latin typeface="Arial" charset="0"/>
                <a:ea typeface="Arial" charset="0"/>
                <a:cs typeface="Arial" charset="0"/>
              </a:defRPr>
            </a:lvl2pPr>
            <a:lvl3pPr defTabSz="457200">
              <a:defRPr sz="2400">
                <a:solidFill>
                  <a:schemeClr val="tx1"/>
                </a:solidFill>
                <a:latin typeface="Arial" charset="0"/>
                <a:ea typeface="Arial" charset="0"/>
                <a:cs typeface="Arial" charset="0"/>
              </a:defRPr>
            </a:lvl3pPr>
            <a:lvl4pPr defTabSz="457200">
              <a:defRPr sz="2000">
                <a:solidFill>
                  <a:schemeClr val="tx1"/>
                </a:solidFill>
                <a:latin typeface="Arial" charset="0"/>
                <a:ea typeface="Arial" charset="0"/>
                <a:cs typeface="Arial" charset="0"/>
              </a:defRPr>
            </a:lvl4pPr>
            <a:lvl5pPr defTabSz="457200">
              <a:defRPr sz="2000">
                <a:solidFill>
                  <a:schemeClr val="tx1"/>
                </a:solidFill>
                <a:latin typeface="Arial" charset="0"/>
                <a:ea typeface="Arial" charset="0"/>
                <a:cs typeface="Arial" charset="0"/>
              </a:defRPr>
            </a:lvl5pPr>
            <a:lvl6pPr defTabSz="457200" eaLnBrk="0" hangingPunct="0">
              <a:defRPr sz="2000">
                <a:solidFill>
                  <a:schemeClr val="tx1"/>
                </a:solidFill>
                <a:latin typeface="Arial" charset="0"/>
                <a:ea typeface="Arial" charset="0"/>
                <a:cs typeface="Arial" charset="0"/>
              </a:defRPr>
            </a:lvl6pPr>
            <a:lvl7pPr defTabSz="457200" eaLnBrk="0" hangingPunct="0">
              <a:defRPr sz="2000">
                <a:solidFill>
                  <a:schemeClr val="tx1"/>
                </a:solidFill>
                <a:latin typeface="Arial" charset="0"/>
                <a:ea typeface="Arial" charset="0"/>
                <a:cs typeface="Arial" charset="0"/>
              </a:defRPr>
            </a:lvl7pPr>
            <a:lvl8pPr defTabSz="457200" eaLnBrk="0" hangingPunct="0">
              <a:defRPr sz="2000">
                <a:solidFill>
                  <a:schemeClr val="tx1"/>
                </a:solidFill>
                <a:latin typeface="Arial" charset="0"/>
                <a:ea typeface="Arial" charset="0"/>
                <a:cs typeface="Arial" charset="0"/>
              </a:defRPr>
            </a:lvl8pPr>
            <a:lvl9pPr defTabSz="457200" eaLnBrk="0" hangingPunct="0">
              <a:defRPr sz="2000">
                <a:solidFill>
                  <a:schemeClr val="tx1"/>
                </a:solidFill>
                <a:latin typeface="Arial" charset="0"/>
                <a:ea typeface="Arial" charset="0"/>
                <a:cs typeface="Arial" charset="0"/>
              </a:defRPr>
            </a:lvl9pPr>
          </a:lstStyle>
          <a:p>
            <a:r>
              <a:rPr lang="en-GB" sz="2000" b="1" u="sng" kern="1200" dirty="0">
                <a:solidFill>
                  <a:schemeClr val="tx1"/>
                </a:solidFill>
                <a:latin typeface="Arial" charset="0"/>
                <a:ea typeface="MS PGothic" charset="0"/>
                <a:cs typeface="Arial" charset="0"/>
              </a:rPr>
              <a:t>Let us review our learning outcomes for this lesson</a:t>
            </a:r>
          </a:p>
          <a:p>
            <a:r>
              <a:rPr lang="en-GB" sz="2000" b="1" u="sng" kern="1200" dirty="0">
                <a:solidFill>
                  <a:schemeClr val="tx1"/>
                </a:solidFill>
                <a:latin typeface="Arial" charset="0"/>
                <a:ea typeface="MS PGothic" charset="0"/>
                <a:cs typeface="Arial" charset="0"/>
              </a:rPr>
              <a:t>Knowledge, Skills &amp; Actions</a:t>
            </a:r>
            <a:endParaRPr lang="en-GB" sz="2400" b="1" u="sng" kern="1200" dirty="0">
              <a:solidFill>
                <a:schemeClr val="tx1"/>
              </a:solidFill>
              <a:latin typeface="Arial" charset="0"/>
              <a:ea typeface="MS PGothic" charset="0"/>
              <a:cs typeface="Arial" charset="0"/>
            </a:endParaRPr>
          </a:p>
        </p:txBody>
      </p:sp>
      <p:pic>
        <p:nvPicPr>
          <p:cNvPr id="26" name="Picture 18">
            <a:extLst>
              <a:ext uri="{FF2B5EF4-FFF2-40B4-BE49-F238E27FC236}">
                <a16:creationId xmlns:a16="http://schemas.microsoft.com/office/drawing/2014/main" id="{301698AC-A957-C644-9387-8B36DA6E3516}"/>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10401" y="196919"/>
            <a:ext cx="2709714" cy="82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a:extLst>
              <a:ext uri="{FF2B5EF4-FFF2-40B4-BE49-F238E27FC236}">
                <a16:creationId xmlns:a16="http://schemas.microsoft.com/office/drawing/2014/main" id="{0E393AF1-CA27-4F4A-BF9A-06A4CAB5A895}"/>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800020" y="1130066"/>
            <a:ext cx="2128826" cy="64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7" descr="traffic-lights-2147790_960_720.png">
            <a:extLst>
              <a:ext uri="{FF2B5EF4-FFF2-40B4-BE49-F238E27FC236}">
                <a16:creationId xmlns:a16="http://schemas.microsoft.com/office/drawing/2014/main" id="{10D3CD41-7FA7-CD4F-9900-A0F8A54E4DAC}"/>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7316721" y="5884364"/>
            <a:ext cx="419196" cy="838753"/>
          </a:xfrm>
          <a:prstGeom prst="rect">
            <a:avLst/>
          </a:prstGeom>
        </p:spPr>
      </p:pic>
      <p:pic>
        <p:nvPicPr>
          <p:cNvPr id="29" name="Picture 28" descr="traffic-lights-2147790_960_720.png">
            <a:extLst>
              <a:ext uri="{FF2B5EF4-FFF2-40B4-BE49-F238E27FC236}">
                <a16:creationId xmlns:a16="http://schemas.microsoft.com/office/drawing/2014/main" id="{9388A061-6A32-B242-8265-932FD086D6E6}"/>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99623" y="5882610"/>
            <a:ext cx="419196" cy="838753"/>
          </a:xfrm>
          <a:prstGeom prst="rect">
            <a:avLst/>
          </a:prstGeom>
        </p:spPr>
      </p:pic>
      <p:pic>
        <p:nvPicPr>
          <p:cNvPr id="30" name="Picture 29" descr="traffic-lights-2147790_960_720.png">
            <a:extLst>
              <a:ext uri="{FF2B5EF4-FFF2-40B4-BE49-F238E27FC236}">
                <a16:creationId xmlns:a16="http://schemas.microsoft.com/office/drawing/2014/main" id="{49340769-AE97-9D41-BF00-0BC47DE255B3}"/>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1914127" y="5963001"/>
            <a:ext cx="419196" cy="838753"/>
          </a:xfrm>
          <a:prstGeom prst="rect">
            <a:avLst/>
          </a:prstGeom>
        </p:spPr>
      </p:pic>
      <p:pic>
        <p:nvPicPr>
          <p:cNvPr id="31" name="Picture 30" descr="traffic-lights-2147790_960_720.png">
            <a:extLst>
              <a:ext uri="{FF2B5EF4-FFF2-40B4-BE49-F238E27FC236}">
                <a16:creationId xmlns:a16="http://schemas.microsoft.com/office/drawing/2014/main" id="{522BC2B0-7A6F-C94E-979D-0F4C454791C8}"/>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3716829" y="5882610"/>
            <a:ext cx="419196" cy="838753"/>
          </a:xfrm>
          <a:prstGeom prst="rect">
            <a:avLst/>
          </a:prstGeom>
        </p:spPr>
      </p:pic>
      <p:pic>
        <p:nvPicPr>
          <p:cNvPr id="32" name="Picture 31" descr="traffic-lights-2147790_960_720.png">
            <a:extLst>
              <a:ext uri="{FF2B5EF4-FFF2-40B4-BE49-F238E27FC236}">
                <a16:creationId xmlns:a16="http://schemas.microsoft.com/office/drawing/2014/main" id="{9D51B256-89C8-1642-94AA-2381F37B072F}"/>
              </a:ext>
            </a:extLst>
          </p:cNvPr>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5508110" y="5882610"/>
            <a:ext cx="419196" cy="838753"/>
          </a:xfrm>
          <a:prstGeom prst="rect">
            <a:avLst/>
          </a:prstGeom>
        </p:spPr>
      </p:pic>
      <p:sp>
        <p:nvSpPr>
          <p:cNvPr id="33" name="Rectangle 3">
            <a:extLst>
              <a:ext uri="{FF2B5EF4-FFF2-40B4-BE49-F238E27FC236}">
                <a16:creationId xmlns:a16="http://schemas.microsoft.com/office/drawing/2014/main" id="{7D60BE79-61A6-DF49-B70C-406E5013038D}"/>
              </a:ext>
            </a:extLst>
          </p:cNvPr>
          <p:cNvSpPr txBox="1">
            <a:spLocks noChangeArrowheads="1"/>
          </p:cNvSpPr>
          <p:nvPr userDrawn="1"/>
        </p:nvSpPr>
        <p:spPr bwMode="auto">
          <a:xfrm>
            <a:off x="7704449" y="5984692"/>
            <a:ext cx="1296000" cy="612000"/>
          </a:xfrm>
          <a:prstGeom prst="rect">
            <a:avLst/>
          </a:prstGeom>
          <a:gradFill rotWithShape="1">
            <a:gsLst>
              <a:gs pos="0">
                <a:schemeClr val="accent3">
                  <a:lumMod val="20000"/>
                  <a:lumOff val="80000"/>
                </a:schemeClr>
              </a:gs>
              <a:gs pos="35001">
                <a:schemeClr val="accent3">
                  <a:lumMod val="40000"/>
                  <a:lumOff val="60000"/>
                </a:schemeClr>
              </a:gs>
              <a:gs pos="100000">
                <a:schemeClr val="accent3">
                  <a:lumMod val="60000"/>
                  <a:lumOff val="40000"/>
                </a:schemeClr>
              </a:gs>
            </a:gsLst>
            <a:lin ang="16200000" scaled="1"/>
          </a:gradFill>
          <a:ln w="28575">
            <a:solidFill>
              <a:srgbClr val="002060"/>
            </a:solidFill>
            <a:miter lim="800000"/>
            <a:headEnd/>
            <a:tailEnd/>
          </a:ln>
          <a:effectLst>
            <a:outerShdw blurRad="40000" dist="20000" dir="5400000" rotWithShape="0">
              <a:srgbClr val="000000">
                <a:alpha val="37999"/>
              </a:srgbClr>
            </a:outerShdw>
          </a:effectLst>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defRPr/>
            </a:pPr>
            <a:r>
              <a:rPr lang="en-GB" sz="1200" dirty="0">
                <a:latin typeface="Comic Sans MS"/>
                <a:cs typeface="Comic Sans MS"/>
              </a:rPr>
              <a:t>Super</a:t>
            </a:r>
          </a:p>
          <a:p>
            <a:pPr algn="ctr">
              <a:defRPr/>
            </a:pPr>
            <a:r>
              <a:rPr lang="en-GB" sz="1200" dirty="0">
                <a:latin typeface="Comic Sans MS"/>
                <a:cs typeface="Comic Sans MS"/>
              </a:rPr>
              <a:t>confident</a:t>
            </a:r>
          </a:p>
        </p:txBody>
      </p:sp>
      <p:sp>
        <p:nvSpPr>
          <p:cNvPr id="34" name="Rectangle 3">
            <a:extLst>
              <a:ext uri="{FF2B5EF4-FFF2-40B4-BE49-F238E27FC236}">
                <a16:creationId xmlns:a16="http://schemas.microsoft.com/office/drawing/2014/main" id="{C7CE549B-67AB-7545-9F32-66B5740458AD}"/>
              </a:ext>
            </a:extLst>
          </p:cNvPr>
          <p:cNvSpPr txBox="1">
            <a:spLocks noChangeArrowheads="1"/>
          </p:cNvSpPr>
          <p:nvPr userDrawn="1"/>
        </p:nvSpPr>
        <p:spPr bwMode="auto">
          <a:xfrm>
            <a:off x="5907780" y="5982938"/>
            <a:ext cx="1296000" cy="612000"/>
          </a:xfrm>
          <a:prstGeom prst="rect">
            <a:avLst/>
          </a:prstGeom>
          <a:gradFill rotWithShape="1">
            <a:gsLst>
              <a:gs pos="0">
                <a:schemeClr val="accent3">
                  <a:lumMod val="60000"/>
                  <a:lumOff val="40000"/>
                </a:schemeClr>
              </a:gs>
              <a:gs pos="100000">
                <a:schemeClr val="accent6">
                  <a:lumMod val="40000"/>
                  <a:lumOff val="60000"/>
                </a:schemeClr>
              </a:gs>
            </a:gsLst>
            <a:lin ang="16200000" scaled="1"/>
          </a:gradFill>
          <a:ln w="28575">
            <a:solidFill>
              <a:srgbClr val="002060"/>
            </a:solidFill>
            <a:miter lim="800000"/>
            <a:headEnd/>
            <a:tailEnd/>
          </a:ln>
          <a:effectLst>
            <a:outerShdw blurRad="40000" dist="20000" dir="5400000" rotWithShape="0">
              <a:srgbClr val="000000">
                <a:alpha val="37999"/>
              </a:srgbClr>
            </a:outerShdw>
          </a:effectLst>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defRPr/>
            </a:pPr>
            <a:r>
              <a:rPr lang="en-GB" sz="1200" dirty="0">
                <a:latin typeface="Comic Sans MS"/>
                <a:cs typeface="Comic Sans MS"/>
              </a:rPr>
              <a:t>Very </a:t>
            </a:r>
          </a:p>
          <a:p>
            <a:pPr algn="ctr">
              <a:defRPr/>
            </a:pPr>
            <a:r>
              <a:rPr lang="en-GB" sz="1200" dirty="0">
                <a:latin typeface="Comic Sans MS"/>
                <a:cs typeface="Comic Sans MS"/>
              </a:rPr>
              <a:t>confident</a:t>
            </a:r>
          </a:p>
        </p:txBody>
      </p:sp>
      <p:sp>
        <p:nvSpPr>
          <p:cNvPr id="35" name="Rectangle 4">
            <a:extLst>
              <a:ext uri="{FF2B5EF4-FFF2-40B4-BE49-F238E27FC236}">
                <a16:creationId xmlns:a16="http://schemas.microsoft.com/office/drawing/2014/main" id="{D8B3FCE5-1BB1-EE47-BBF6-F748E5920C4E}"/>
              </a:ext>
            </a:extLst>
          </p:cNvPr>
          <p:cNvSpPr txBox="1">
            <a:spLocks noChangeArrowheads="1"/>
          </p:cNvSpPr>
          <p:nvPr userDrawn="1"/>
        </p:nvSpPr>
        <p:spPr bwMode="auto">
          <a:xfrm>
            <a:off x="4111189" y="5982938"/>
            <a:ext cx="1296000" cy="612000"/>
          </a:xfrm>
          <a:prstGeom prst="rect">
            <a:avLst/>
          </a:prstGeom>
          <a:gradFill rotWithShape="1">
            <a:gsLst>
              <a:gs pos="0">
                <a:schemeClr val="accent6">
                  <a:lumMod val="40000"/>
                  <a:lumOff val="60000"/>
                </a:schemeClr>
              </a:gs>
              <a:gs pos="100000">
                <a:schemeClr val="accent6">
                  <a:lumMod val="60000"/>
                  <a:lumOff val="40000"/>
                </a:schemeClr>
              </a:gs>
            </a:gsLst>
            <a:lin ang="16200000" scaled="1"/>
          </a:gradFill>
          <a:ln w="28575">
            <a:solidFill>
              <a:srgbClr val="002060"/>
            </a:solidFill>
            <a:miter lim="800000"/>
            <a:headEnd/>
            <a:tailEnd/>
          </a:ln>
          <a:effectLst>
            <a:outerShdw blurRad="40000" dist="20000" dir="5400000" rotWithShape="0">
              <a:srgbClr val="000000">
                <a:alpha val="37999"/>
              </a:srgbClr>
            </a:outerShdw>
          </a:effectLst>
        </p:spPr>
        <p:txBody>
          <a:bodyPr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lnSpc>
                <a:spcPct val="120000"/>
              </a:lnSpc>
              <a:spcBef>
                <a:spcPts val="0"/>
              </a:spcBef>
              <a:defRPr/>
            </a:pPr>
            <a:r>
              <a:rPr lang="en-GB" altLang="en-US" sz="1200" dirty="0">
                <a:solidFill>
                  <a:schemeClr val="tx1"/>
                </a:solidFill>
                <a:latin typeface="Comic Sans MS"/>
                <a:cs typeface="Comic Sans MS"/>
              </a:rPr>
              <a:t>Confident</a:t>
            </a:r>
          </a:p>
        </p:txBody>
      </p:sp>
      <p:sp>
        <p:nvSpPr>
          <p:cNvPr id="36" name="TextBox 3">
            <a:extLst>
              <a:ext uri="{FF2B5EF4-FFF2-40B4-BE49-F238E27FC236}">
                <a16:creationId xmlns:a16="http://schemas.microsoft.com/office/drawing/2014/main" id="{B7065746-1458-494A-A172-2BAB04603E46}"/>
              </a:ext>
            </a:extLst>
          </p:cNvPr>
          <p:cNvSpPr>
            <a:spLocks noChangeArrowheads="1"/>
          </p:cNvSpPr>
          <p:nvPr userDrawn="1"/>
        </p:nvSpPr>
        <p:spPr bwMode="auto">
          <a:xfrm>
            <a:off x="2303177" y="6028055"/>
            <a:ext cx="1296000" cy="612000"/>
          </a:xfrm>
          <a:prstGeom prst="roundRect">
            <a:avLst>
              <a:gd name="adj" fmla="val 0"/>
            </a:avLst>
          </a:prstGeom>
          <a:gradFill rotWithShape="1">
            <a:gsLst>
              <a:gs pos="0">
                <a:schemeClr val="accent6">
                  <a:lumMod val="60000"/>
                  <a:lumOff val="40000"/>
                </a:schemeClr>
              </a:gs>
              <a:gs pos="100000">
                <a:schemeClr val="accent2">
                  <a:lumMod val="60000"/>
                  <a:lumOff val="40000"/>
                </a:schemeClr>
              </a:gs>
            </a:gsLst>
            <a:lin ang="16200000" scaled="1"/>
          </a:gradFill>
          <a:ln w="28575">
            <a:solidFill>
              <a:srgbClr val="002060"/>
            </a:solidFill>
            <a:round/>
            <a:headEnd/>
            <a:tailEnd/>
          </a:ln>
          <a:effectLst>
            <a:outerShdw blurRad="40000" dist="20000" dir="5400000" rotWithShape="0">
              <a:srgbClr val="000000">
                <a:alpha val="37999"/>
              </a:srgbClr>
            </a:outerShdw>
          </a:effectLst>
        </p:spPr>
        <p:txBody>
          <a:bodyPr wrap="square" anchor="ctr">
            <a:noAutofit/>
          </a:bodyPr>
          <a:lstStyle/>
          <a:p>
            <a:pPr algn="ctr">
              <a:defRPr/>
            </a:pPr>
            <a:r>
              <a:rPr lang="en-GB" sz="1200" dirty="0">
                <a:solidFill>
                  <a:schemeClr val="dk1"/>
                </a:solidFill>
                <a:latin typeface="Comic Sans MS"/>
                <a:cs typeface="Comic Sans MS"/>
              </a:rPr>
              <a:t>I’m getting more confidence</a:t>
            </a:r>
          </a:p>
        </p:txBody>
      </p:sp>
      <p:sp>
        <p:nvSpPr>
          <p:cNvPr id="37" name="Rectangle 4">
            <a:extLst>
              <a:ext uri="{FF2B5EF4-FFF2-40B4-BE49-F238E27FC236}">
                <a16:creationId xmlns:a16="http://schemas.microsoft.com/office/drawing/2014/main" id="{115961CB-48FA-FA4A-937E-2B8DA153F7AF}"/>
              </a:ext>
            </a:extLst>
          </p:cNvPr>
          <p:cNvSpPr txBox="1">
            <a:spLocks noChangeArrowheads="1"/>
          </p:cNvSpPr>
          <p:nvPr userDrawn="1"/>
        </p:nvSpPr>
        <p:spPr bwMode="auto">
          <a:xfrm>
            <a:off x="500614" y="5982938"/>
            <a:ext cx="1296000" cy="612000"/>
          </a:xfrm>
          <a:prstGeom prst="rect">
            <a:avLst/>
          </a:prstGeom>
          <a:gradFill rotWithShape="1">
            <a:gsLst>
              <a:gs pos="0">
                <a:schemeClr val="accent2">
                  <a:lumMod val="40000"/>
                  <a:lumOff val="60000"/>
                </a:schemeClr>
              </a:gs>
              <a:gs pos="100000">
                <a:schemeClr val="accent2">
                  <a:lumMod val="60000"/>
                  <a:lumOff val="40000"/>
                </a:schemeClr>
              </a:gs>
            </a:gsLst>
            <a:lin ang="16200000" scaled="1"/>
          </a:gradFill>
          <a:ln w="28575">
            <a:solidFill>
              <a:srgbClr val="002060"/>
            </a:solidFill>
            <a:miter lim="800000"/>
            <a:headEnd/>
            <a:tailEnd/>
          </a:ln>
          <a:effectLst>
            <a:outerShdw blurRad="50800" dist="38100" dir="5400000" algn="t" rotWithShape="0">
              <a:srgbClr val="000000">
                <a:alpha val="39999"/>
              </a:srgbClr>
            </a:outerShdw>
          </a:effectLst>
        </p:spPr>
        <p:txBody>
          <a:bodyPr anchor="ctr">
            <a:noAutofit/>
          </a:bodyPr>
          <a:lstStyle>
            <a:lvl1pPr defTabSz="457200"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defTabSz="4572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a:buFont typeface="Arial" charset="0"/>
              <a:buNone/>
              <a:defRPr/>
            </a:pPr>
            <a:r>
              <a:rPr lang="en-GB" sz="1200" dirty="0">
                <a:latin typeface="Comic Sans MS"/>
                <a:cs typeface="Comic Sans MS"/>
              </a:rPr>
              <a:t>I’m not confident at all</a:t>
            </a:r>
          </a:p>
        </p:txBody>
      </p:sp>
      <p:cxnSp>
        <p:nvCxnSpPr>
          <p:cNvPr id="38" name="Straight Arrow Connector 37">
            <a:extLst>
              <a:ext uri="{FF2B5EF4-FFF2-40B4-BE49-F238E27FC236}">
                <a16:creationId xmlns:a16="http://schemas.microsoft.com/office/drawing/2014/main" id="{DA49742A-441E-5949-88CD-6E236FD117B7}"/>
              </a:ext>
            </a:extLst>
          </p:cNvPr>
          <p:cNvCxnSpPr>
            <a:cxnSpLocks/>
          </p:cNvCxnSpPr>
          <p:nvPr userDrawn="1"/>
        </p:nvCxnSpPr>
        <p:spPr>
          <a:xfrm flipH="1">
            <a:off x="151248" y="5730133"/>
            <a:ext cx="8849201" cy="0"/>
          </a:xfrm>
          <a:prstGeom prst="straightConnector1">
            <a:avLst/>
          </a:prstGeom>
          <a:ln w="38100">
            <a:gradFill flip="none" rotWithShape="1">
              <a:gsLst>
                <a:gs pos="0">
                  <a:schemeClr val="accent3">
                    <a:lumMod val="60000"/>
                    <a:lumOff val="40000"/>
                  </a:schemeClr>
                </a:gs>
                <a:gs pos="50000">
                  <a:schemeClr val="accent6">
                    <a:lumMod val="60000"/>
                    <a:lumOff val="40000"/>
                  </a:schemeClr>
                </a:gs>
                <a:gs pos="100000">
                  <a:schemeClr val="accent2">
                    <a:lumMod val="75000"/>
                  </a:schemeClr>
                </a:gs>
              </a:gsLst>
              <a:lin ang="0" scaled="0"/>
              <a:tileRect/>
            </a:gra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8157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am Ques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62212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837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F200"/>
          </a:solidFill>
          <a:ln w="28575">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userDrawn="1"/>
        </p:nvSpPr>
        <p:spPr>
          <a:xfrm>
            <a:off x="107504" y="116632"/>
            <a:ext cx="8928992" cy="6624736"/>
          </a:xfrm>
          <a:prstGeom prst="rect">
            <a:avLst/>
          </a:prstGeom>
          <a:solidFill>
            <a:srgbClr val="FFFFFF"/>
          </a:solid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85825839"/>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1" r:id="rId4"/>
    <p:sldLayoutId id="2147483655" r:id="rId5"/>
    <p:sldLayoutId id="2147483652" r:id="rId6"/>
    <p:sldLayoutId id="2147483653" r:id="rId7"/>
    <p:sldLayoutId id="2147483654" r:id="rId8"/>
    <p:sldLayoutId id="2147483658" r:id="rId9"/>
    <p:sldLayoutId id="2147483660" r:id="rId10"/>
    <p:sldLayoutId id="214748366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10.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87.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1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hyperlink" Target="https://www.youtube.com/watch?v=3rOVmUnUM7A&amp;t=54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image" Target="../media/image93.jpeg"/><Relationship Id="rId1" Type="http://schemas.openxmlformats.org/officeDocument/2006/relationships/slideLayout" Target="../slideLayouts/slideLayout2.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slides/_rels/slide16.xml.rels><?xml version="1.0" encoding="UTF-8" standalone="yes"?>
<Relationships xmlns="http://schemas.openxmlformats.org/package/2006/relationships"><Relationship Id="rId3" Type="http://schemas.openxmlformats.org/officeDocument/2006/relationships/hyperlink" Target="http://www.dailymail.co.uk/video/money/video-1131398/Hed-double-I-owe-Mikes-loan-shark-story-related.html" TargetMode="External"/><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image" Target="../media/image111.png"/><Relationship Id="rId3" Type="http://schemas.openxmlformats.org/officeDocument/2006/relationships/image" Target="../media/image101.png"/><Relationship Id="rId7" Type="http://schemas.openxmlformats.org/officeDocument/2006/relationships/image" Target="../media/image105.png"/><Relationship Id="rId12" Type="http://schemas.openxmlformats.org/officeDocument/2006/relationships/image" Target="../media/image11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4.png"/><Relationship Id="rId11" Type="http://schemas.openxmlformats.org/officeDocument/2006/relationships/image" Target="../media/image109.png"/><Relationship Id="rId5" Type="http://schemas.openxmlformats.org/officeDocument/2006/relationships/image" Target="../media/image103.png"/><Relationship Id="rId10" Type="http://schemas.openxmlformats.org/officeDocument/2006/relationships/image" Target="../media/image108.png"/><Relationship Id="rId4" Type="http://schemas.openxmlformats.org/officeDocument/2006/relationships/image" Target="../media/image102.svg"/><Relationship Id="rId9" Type="http://schemas.openxmlformats.org/officeDocument/2006/relationships/image" Target="../media/image107.png"/><Relationship Id="rId14" Type="http://schemas.openxmlformats.org/officeDocument/2006/relationships/image" Target="../media/image112.jpeg"/></Relationships>
</file>

<file path=ppt/slides/_rels/slide18.xml.rels><?xml version="1.0" encoding="UTF-8" standalone="yes"?>
<Relationships xmlns="http://schemas.openxmlformats.org/package/2006/relationships"><Relationship Id="rId8" Type="http://schemas.openxmlformats.org/officeDocument/2006/relationships/image" Target="../media/image119.jpeg"/><Relationship Id="rId13" Type="http://schemas.openxmlformats.org/officeDocument/2006/relationships/image" Target="../media/image124.png"/><Relationship Id="rId3" Type="http://schemas.openxmlformats.org/officeDocument/2006/relationships/image" Target="../media/image114.png"/><Relationship Id="rId7" Type="http://schemas.openxmlformats.org/officeDocument/2006/relationships/image" Target="../media/image118.jpeg"/><Relationship Id="rId12" Type="http://schemas.openxmlformats.org/officeDocument/2006/relationships/image" Target="../media/image123.jpeg"/><Relationship Id="rId2" Type="http://schemas.openxmlformats.org/officeDocument/2006/relationships/image" Target="../media/image113.jpeg"/><Relationship Id="rId1" Type="http://schemas.openxmlformats.org/officeDocument/2006/relationships/slideLayout" Target="../slideLayouts/slideLayout6.xml"/><Relationship Id="rId6" Type="http://schemas.openxmlformats.org/officeDocument/2006/relationships/image" Target="../media/image117.png"/><Relationship Id="rId11" Type="http://schemas.openxmlformats.org/officeDocument/2006/relationships/image" Target="../media/image122.jpeg"/><Relationship Id="rId5" Type="http://schemas.openxmlformats.org/officeDocument/2006/relationships/image" Target="../media/image116.png"/><Relationship Id="rId10" Type="http://schemas.openxmlformats.org/officeDocument/2006/relationships/image" Target="../media/image121.jpeg"/><Relationship Id="rId4" Type="http://schemas.openxmlformats.org/officeDocument/2006/relationships/image" Target="../media/image115.png"/><Relationship Id="rId9" Type="http://schemas.openxmlformats.org/officeDocument/2006/relationships/image" Target="../media/image120.jpeg"/><Relationship Id="rId14" Type="http://schemas.openxmlformats.org/officeDocument/2006/relationships/image" Target="../media/image125.png"/></Relationships>
</file>

<file path=ppt/slides/_rels/slide19.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61.png"/><Relationship Id="rId11" Type="http://schemas.openxmlformats.org/officeDocument/2006/relationships/image" Target="../media/image128.png"/><Relationship Id="rId5" Type="http://schemas.openxmlformats.org/officeDocument/2006/relationships/image" Target="../media/image60.png"/><Relationship Id="rId10" Type="http://schemas.openxmlformats.org/officeDocument/2006/relationships/image" Target="../media/image19.png"/><Relationship Id="rId4" Type="http://schemas.openxmlformats.org/officeDocument/2006/relationships/image" Target="../media/image59.png"/><Relationship Id="rId9" Type="http://schemas.openxmlformats.org/officeDocument/2006/relationships/image" Target="../media/image127.png"/></Relationships>
</file>

<file path=ppt/slides/_rels/slide2.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2.png"/><Relationship Id="rId26" Type="http://schemas.openxmlformats.org/officeDocument/2006/relationships/image" Target="../media/image50.png"/><Relationship Id="rId3" Type="http://schemas.openxmlformats.org/officeDocument/2006/relationships/image" Target="../media/image27.png"/><Relationship Id="rId21" Type="http://schemas.openxmlformats.org/officeDocument/2006/relationships/image" Target="../media/image45.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5" Type="http://schemas.openxmlformats.org/officeDocument/2006/relationships/image" Target="../media/image49.png"/><Relationship Id="rId2" Type="http://schemas.openxmlformats.org/officeDocument/2006/relationships/notesSlide" Target="../notesSlides/notesSlide2.xml"/><Relationship Id="rId16" Type="http://schemas.openxmlformats.org/officeDocument/2006/relationships/image" Target="../media/image40.png"/><Relationship Id="rId20" Type="http://schemas.openxmlformats.org/officeDocument/2006/relationships/image" Target="../media/image44.png"/><Relationship Id="rId1" Type="http://schemas.openxmlformats.org/officeDocument/2006/relationships/slideLayout" Target="../slideLayouts/slideLayout3.xml"/><Relationship Id="rId6" Type="http://schemas.openxmlformats.org/officeDocument/2006/relationships/image" Target="../media/image30.png"/><Relationship Id="rId11" Type="http://schemas.openxmlformats.org/officeDocument/2006/relationships/image" Target="../media/image35.png"/><Relationship Id="rId24" Type="http://schemas.openxmlformats.org/officeDocument/2006/relationships/image" Target="../media/image48.png"/><Relationship Id="rId5" Type="http://schemas.openxmlformats.org/officeDocument/2006/relationships/image" Target="../media/image29.png"/><Relationship Id="rId15" Type="http://schemas.openxmlformats.org/officeDocument/2006/relationships/image" Target="../media/image39.png"/><Relationship Id="rId23" Type="http://schemas.openxmlformats.org/officeDocument/2006/relationships/image" Target="../media/image47.png"/><Relationship Id="rId10" Type="http://schemas.openxmlformats.org/officeDocument/2006/relationships/image" Target="../media/image34.png"/><Relationship Id="rId19" Type="http://schemas.openxmlformats.org/officeDocument/2006/relationships/image" Target="../media/image43.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 Id="rId22" Type="http://schemas.openxmlformats.org/officeDocument/2006/relationships/image" Target="../media/image46.png"/></Relationships>
</file>

<file path=ppt/slides/_rels/slide20.xml.rels><?xml version="1.0" encoding="UTF-8" standalone="yes"?>
<Relationships xmlns="http://schemas.openxmlformats.org/package/2006/relationships"><Relationship Id="rId8" Type="http://schemas.openxmlformats.org/officeDocument/2006/relationships/image" Target="../media/image132.jpeg"/><Relationship Id="rId13" Type="http://schemas.openxmlformats.org/officeDocument/2006/relationships/image" Target="../media/image19.png"/><Relationship Id="rId18" Type="http://schemas.openxmlformats.org/officeDocument/2006/relationships/hyperlink" Target="http://www.financial-ombudsman.org.uk/" TargetMode="External"/><Relationship Id="rId3" Type="http://schemas.openxmlformats.org/officeDocument/2006/relationships/image" Target="../media/image129.png"/><Relationship Id="rId21" Type="http://schemas.openxmlformats.org/officeDocument/2006/relationships/image" Target="../media/image138.png"/><Relationship Id="rId7" Type="http://schemas.openxmlformats.org/officeDocument/2006/relationships/image" Target="../media/image131.png"/><Relationship Id="rId12" Type="http://schemas.openxmlformats.org/officeDocument/2006/relationships/image" Target="../media/image136.png"/><Relationship Id="rId17" Type="http://schemas.openxmlformats.org/officeDocument/2006/relationships/hyperlink" Target="http://www.oft.gov.uk/" TargetMode="External"/><Relationship Id="rId2" Type="http://schemas.openxmlformats.org/officeDocument/2006/relationships/notesSlide" Target="../notesSlides/notesSlide16.xml"/><Relationship Id="rId16" Type="http://schemas.openxmlformats.org/officeDocument/2006/relationships/hyperlink" Target="http://www.fsa.gov.uk/" TargetMode="External"/><Relationship Id="rId20" Type="http://schemas.openxmlformats.org/officeDocument/2006/relationships/image" Target="../media/image137.png"/><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135.png"/><Relationship Id="rId5" Type="http://schemas.openxmlformats.org/officeDocument/2006/relationships/image" Target="../media/image130.png"/><Relationship Id="rId15" Type="http://schemas.openxmlformats.org/officeDocument/2006/relationships/hyperlink" Target="http://www.nationaldebtline.co.uk/" TargetMode="External"/><Relationship Id="rId10" Type="http://schemas.openxmlformats.org/officeDocument/2006/relationships/image" Target="../media/image134.png"/><Relationship Id="rId19" Type="http://schemas.openxmlformats.org/officeDocument/2006/relationships/hyperlink" Target="http://www.ukcreditrepair.co.uk/" TargetMode="External"/><Relationship Id="rId4" Type="http://schemas.microsoft.com/office/2007/relationships/hdphoto" Target="../media/hdphoto2.wdp"/><Relationship Id="rId9" Type="http://schemas.openxmlformats.org/officeDocument/2006/relationships/image" Target="../media/image133.png"/><Relationship Id="rId14" Type="http://schemas.openxmlformats.org/officeDocument/2006/relationships/hyperlink" Target="http://www.directdebtline.com/" TargetMode="External"/><Relationship Id="rId22"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72.png"/></Relationships>
</file>

<file path=ppt/slides/_rels/slide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11.png"/><Relationship Id="rId18" Type="http://schemas.openxmlformats.org/officeDocument/2006/relationships/image" Target="../media/image61.png"/><Relationship Id="rId3" Type="http://schemas.openxmlformats.org/officeDocument/2006/relationships/image" Target="../media/image53.jpg"/><Relationship Id="rId21" Type="http://schemas.openxmlformats.org/officeDocument/2006/relationships/image" Target="../media/image64.png"/><Relationship Id="rId7" Type="http://schemas.openxmlformats.org/officeDocument/2006/relationships/image" Target="../media/image57.png"/><Relationship Id="rId12" Type="http://schemas.openxmlformats.org/officeDocument/2006/relationships/image" Target="../media/image10.png"/><Relationship Id="rId17" Type="http://schemas.openxmlformats.org/officeDocument/2006/relationships/image" Target="../media/image60.png"/><Relationship Id="rId25" Type="http://schemas.openxmlformats.org/officeDocument/2006/relationships/image" Target="../media/image22.png"/><Relationship Id="rId2" Type="http://schemas.openxmlformats.org/officeDocument/2006/relationships/notesSlide" Target="../notesSlides/notesSlide4.xml"/><Relationship Id="rId16" Type="http://schemas.openxmlformats.org/officeDocument/2006/relationships/image" Target="../media/image59.png"/><Relationship Id="rId20" Type="http://schemas.openxmlformats.org/officeDocument/2006/relationships/image" Target="../media/image63.png"/><Relationship Id="rId1" Type="http://schemas.openxmlformats.org/officeDocument/2006/relationships/slideLayout" Target="../slideLayouts/slideLayout10.xml"/><Relationship Id="rId6" Type="http://schemas.openxmlformats.org/officeDocument/2006/relationships/image" Target="../media/image56.png"/><Relationship Id="rId11" Type="http://schemas.openxmlformats.org/officeDocument/2006/relationships/image" Target="../media/image9.png"/><Relationship Id="rId24" Type="http://schemas.openxmlformats.org/officeDocument/2006/relationships/image" Target="../media/image67.png"/><Relationship Id="rId5" Type="http://schemas.openxmlformats.org/officeDocument/2006/relationships/image" Target="../media/image55.png"/><Relationship Id="rId15" Type="http://schemas.openxmlformats.org/officeDocument/2006/relationships/image" Target="../media/image58.png"/><Relationship Id="rId23" Type="http://schemas.openxmlformats.org/officeDocument/2006/relationships/image" Target="../media/image66.png"/><Relationship Id="rId10" Type="http://schemas.openxmlformats.org/officeDocument/2006/relationships/image" Target="../media/image8.png"/><Relationship Id="rId19" Type="http://schemas.openxmlformats.org/officeDocument/2006/relationships/image" Target="../media/image62.png"/><Relationship Id="rId4" Type="http://schemas.openxmlformats.org/officeDocument/2006/relationships/image" Target="../media/image54.png"/><Relationship Id="rId9" Type="http://schemas.openxmlformats.org/officeDocument/2006/relationships/image" Target="../media/image7.png"/><Relationship Id="rId14" Type="http://schemas.openxmlformats.org/officeDocument/2006/relationships/image" Target="../media/image19.png"/><Relationship Id="rId22" Type="http://schemas.openxmlformats.org/officeDocument/2006/relationships/image" Target="../media/image6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hyperlink" Target="https://www.youtube.com/watch?v=89Kq8SDyvfg" TargetMode="External"/><Relationship Id="rId3" Type="http://schemas.openxmlformats.org/officeDocument/2006/relationships/image" Target="../media/image68.png"/><Relationship Id="rId7" Type="http://schemas.openxmlformats.org/officeDocument/2006/relationships/image" Target="../media/image72.png"/><Relationship Id="rId12" Type="http://schemas.openxmlformats.org/officeDocument/2006/relationships/image" Target="../media/image74.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71.png"/><Relationship Id="rId11" Type="http://schemas.openxmlformats.org/officeDocument/2006/relationships/image" Target="../media/image17.png"/><Relationship Id="rId5" Type="http://schemas.openxmlformats.org/officeDocument/2006/relationships/image" Target="../media/image70.png"/><Relationship Id="rId10" Type="http://schemas.openxmlformats.org/officeDocument/2006/relationships/image" Target="../media/image73.png"/><Relationship Id="rId4" Type="http://schemas.openxmlformats.org/officeDocument/2006/relationships/image" Target="../media/image69.png"/><Relationship Id="rId9" Type="http://schemas.openxmlformats.org/officeDocument/2006/relationships/image" Target="../media/image36.png"/></Relationships>
</file>

<file path=ppt/slides/_rels/slide7.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8.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QUENTIN-SERENA-SAM-SARAH.png">
            <a:extLst>
              <a:ext uri="{FF2B5EF4-FFF2-40B4-BE49-F238E27FC236}">
                <a16:creationId xmlns:a16="http://schemas.microsoft.com/office/drawing/2014/main" id="{F7935F27-5098-3E48-8B48-B023E90D978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42951" y="128141"/>
            <a:ext cx="982480" cy="798513"/>
          </a:xfrm>
          <a:prstGeom prst="rect">
            <a:avLst/>
          </a:prstGeom>
        </p:spPr>
      </p:pic>
      <p:sp>
        <p:nvSpPr>
          <p:cNvPr id="20" name="Subtitle 2">
            <a:extLst>
              <a:ext uri="{FF2B5EF4-FFF2-40B4-BE49-F238E27FC236}">
                <a16:creationId xmlns:a16="http://schemas.microsoft.com/office/drawing/2014/main" id="{B2A12F84-7DF4-3C49-87C7-494DBEAE6521}"/>
              </a:ext>
            </a:extLst>
          </p:cNvPr>
          <p:cNvSpPr txBox="1">
            <a:spLocks/>
          </p:cNvSpPr>
          <p:nvPr/>
        </p:nvSpPr>
        <p:spPr>
          <a:xfrm>
            <a:off x="264678" y="3031068"/>
            <a:ext cx="2255021" cy="2404532"/>
          </a:xfrm>
          <a:prstGeom prst="rect">
            <a:avLst/>
          </a:prstGeom>
          <a:solidFill>
            <a:schemeClr val="bg1"/>
          </a:solidFill>
          <a:ln w="38100" cmpd="sng">
            <a:solidFill>
              <a:srgbClr val="0C1B24"/>
            </a:solidFill>
          </a:ln>
        </p:spPr>
        <p:style>
          <a:lnRef idx="2">
            <a:schemeClr val="dk1"/>
          </a:lnRef>
          <a:fillRef idx="1">
            <a:schemeClr val="lt1"/>
          </a:fillRef>
          <a:effectRef idx="0">
            <a:schemeClr val="dk1"/>
          </a:effectRef>
          <a:fontRef idx="minor">
            <a:schemeClr val="dk1"/>
          </a:fontRef>
        </p:style>
        <p:txBody>
          <a:bodyPr>
            <a:normAutofit fontScale="92500" lnSpcReduction="10000"/>
          </a:bodyPr>
          <a:lstStyle>
            <a:lvl1pPr>
              <a:defRPr sz="3200">
                <a:solidFill>
                  <a:schemeClr val="tx1"/>
                </a:solidFill>
                <a:latin typeface="Arial" charset="0"/>
                <a:ea typeface="MS PGothic"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r>
              <a:rPr lang="en-GB" sz="1600" dirty="0">
                <a:latin typeface="+mj-lt"/>
              </a:rPr>
              <a:t>To know the range of credit options available to adults</a:t>
            </a:r>
          </a:p>
          <a:p>
            <a:endParaRPr lang="en-GB" sz="1600" dirty="0">
              <a:latin typeface="+mj-lt"/>
            </a:endParaRPr>
          </a:p>
          <a:p>
            <a:r>
              <a:rPr lang="en-GB" sz="1600" dirty="0">
                <a:latin typeface="+mj-lt"/>
              </a:rPr>
              <a:t>To understand the seriousness of debt and how to overcome it</a:t>
            </a:r>
          </a:p>
          <a:p>
            <a:endParaRPr lang="en-GB" sz="1600" dirty="0">
              <a:latin typeface="+mj-lt"/>
              <a:cs typeface="Basic sans fc"/>
            </a:endParaRPr>
          </a:p>
          <a:p>
            <a:r>
              <a:rPr lang="en-GB" sz="1600" dirty="0">
                <a:latin typeface="+mj-lt"/>
                <a:cs typeface="Basic sans fc"/>
              </a:rPr>
              <a:t>To know the difference between priority debts and non-priority debts </a:t>
            </a:r>
          </a:p>
        </p:txBody>
      </p:sp>
      <p:sp>
        <p:nvSpPr>
          <p:cNvPr id="6" name="Title 1"/>
          <p:cNvSpPr txBox="1">
            <a:spLocks/>
          </p:cNvSpPr>
          <p:nvPr/>
        </p:nvSpPr>
        <p:spPr>
          <a:xfrm>
            <a:off x="1295400" y="819496"/>
            <a:ext cx="6604000" cy="855961"/>
          </a:xfrm>
          <a:prstGeom prst="rect">
            <a:avLst/>
          </a:prstGeom>
          <a:gradFill>
            <a:gsLst>
              <a:gs pos="0">
                <a:srgbClr val="FFEFD1"/>
              </a:gs>
              <a:gs pos="64999">
                <a:srgbClr val="F0EBD5"/>
              </a:gs>
              <a:gs pos="100000">
                <a:srgbClr val="D1C39F"/>
              </a:gs>
            </a:gsLst>
            <a:lin ang="5400000" scaled="0"/>
          </a:gradFill>
        </p:spPr>
        <p:style>
          <a:lnRef idx="2">
            <a:schemeClr val="accent5"/>
          </a:lnRef>
          <a:fillRef idx="1">
            <a:schemeClr val="lt1"/>
          </a:fillRef>
          <a:effectRef idx="0">
            <a:schemeClr val="accent5"/>
          </a:effectRef>
          <a:fontRef idx="minor">
            <a:schemeClr val="dk1"/>
          </a:fontRef>
        </p:style>
        <p:txBody>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2800" b="1" dirty="0">
                <a:latin typeface="Comic Sans MS" charset="0"/>
                <a:ea typeface="MS PGothic" charset="0"/>
              </a:rPr>
              <a:t>What is Debt?</a:t>
            </a:r>
          </a:p>
        </p:txBody>
      </p:sp>
      <p:sp>
        <p:nvSpPr>
          <p:cNvPr id="7" name="Subtitle 2"/>
          <p:cNvSpPr txBox="1">
            <a:spLocks/>
          </p:cNvSpPr>
          <p:nvPr/>
        </p:nvSpPr>
        <p:spPr>
          <a:xfrm>
            <a:off x="264678" y="1818798"/>
            <a:ext cx="2255021" cy="1212270"/>
          </a:xfrm>
          <a:prstGeom prst="rect">
            <a:avLst/>
          </a:prstGeom>
          <a:solidFill>
            <a:schemeClr val="bg1"/>
          </a:solidFill>
          <a:ln w="38100" cmpd="sng">
            <a:solidFill>
              <a:srgbClr val="0C1B24"/>
            </a:solidFill>
          </a:ln>
        </p:spPr>
        <p:style>
          <a:lnRef idx="2">
            <a:schemeClr val="dk1"/>
          </a:lnRef>
          <a:fillRef idx="1">
            <a:schemeClr val="lt1"/>
          </a:fillRef>
          <a:effectRef idx="0">
            <a:schemeClr val="dk1"/>
          </a:effectRef>
          <a:fontRef idx="minor">
            <a:schemeClr val="dk1"/>
          </a:fontRef>
        </p:style>
        <p:txBody>
          <a:bodyPr>
            <a:normAutofit/>
          </a:bodyPr>
          <a:lstStyle>
            <a:lvl1pPr>
              <a:defRPr sz="3200">
                <a:solidFill>
                  <a:schemeClr val="tx1"/>
                </a:solidFill>
                <a:latin typeface="Arial" charset="0"/>
                <a:ea typeface="MS PGothic"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endParaRPr lang="en-GB" sz="1800" b="1" dirty="0">
              <a:latin typeface="+mj-lt"/>
            </a:endParaRPr>
          </a:p>
          <a:p>
            <a:endParaRPr lang="en-GB" sz="1800" b="1" dirty="0">
              <a:latin typeface="+mj-lt"/>
            </a:endParaRPr>
          </a:p>
          <a:p>
            <a:r>
              <a:rPr lang="en-GB" sz="1800" b="1" u="sng" dirty="0">
                <a:latin typeface="+mj-lt"/>
              </a:rPr>
              <a:t>Knowledge, Skills &amp; Actions</a:t>
            </a:r>
            <a:endParaRPr lang="en-GB" sz="2000" b="1" u="sng" dirty="0">
              <a:latin typeface="+mj-lt"/>
            </a:endParaRPr>
          </a:p>
        </p:txBody>
      </p:sp>
      <p:sp>
        <p:nvSpPr>
          <p:cNvPr id="13" name="Subtitle 2"/>
          <p:cNvSpPr txBox="1">
            <a:spLocks/>
          </p:cNvSpPr>
          <p:nvPr/>
        </p:nvSpPr>
        <p:spPr>
          <a:xfrm>
            <a:off x="2640023" y="1818797"/>
            <a:ext cx="6260695" cy="3113421"/>
          </a:xfrm>
          <a:prstGeom prst="rect">
            <a:avLst/>
          </a:prstGeom>
          <a:solidFill>
            <a:schemeClr val="bg1"/>
          </a:solidFill>
          <a:ln w="38100" cmpd="sng">
            <a:solidFill>
              <a:srgbClr val="0C1B24"/>
            </a:solidFill>
          </a:ln>
        </p:spPr>
        <p:style>
          <a:lnRef idx="2">
            <a:schemeClr val="dk1"/>
          </a:lnRef>
          <a:fillRef idx="1">
            <a:schemeClr val="lt1"/>
          </a:fillRef>
          <a:effectRef idx="0">
            <a:schemeClr val="dk1"/>
          </a:effectRef>
          <a:fontRef idx="minor">
            <a:schemeClr val="dk1"/>
          </a:fontRef>
        </p:style>
        <p:txBody>
          <a:bodyPr>
            <a:normAutofit/>
          </a:bodyPr>
          <a:lstStyle>
            <a:lvl1pPr>
              <a:defRPr sz="3200">
                <a:solidFill>
                  <a:schemeClr val="tx1"/>
                </a:solidFill>
                <a:latin typeface="Arial" charset="0"/>
                <a:ea typeface="MS PGothic"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endParaRPr lang="en-GB" sz="1800" dirty="0">
              <a:latin typeface="Basic sans fc"/>
              <a:cs typeface="Basic sans fc"/>
            </a:endParaRPr>
          </a:p>
        </p:txBody>
      </p:sp>
      <p:sp>
        <p:nvSpPr>
          <p:cNvPr id="22" name="Subtitle 2">
            <a:extLst>
              <a:ext uri="{FF2B5EF4-FFF2-40B4-BE49-F238E27FC236}">
                <a16:creationId xmlns:a16="http://schemas.microsoft.com/office/drawing/2014/main" id="{98787DC2-00D1-0C42-B2FE-580F0676430E}"/>
              </a:ext>
            </a:extLst>
          </p:cNvPr>
          <p:cNvSpPr txBox="1">
            <a:spLocks/>
          </p:cNvSpPr>
          <p:nvPr/>
        </p:nvSpPr>
        <p:spPr>
          <a:xfrm>
            <a:off x="241777" y="5604341"/>
            <a:ext cx="2277922" cy="1001121"/>
          </a:xfrm>
          <a:prstGeom prst="rect">
            <a:avLst/>
          </a:prstGeom>
          <a:solidFill>
            <a:schemeClr val="bg1"/>
          </a:solidFill>
          <a:ln w="38100" cmpd="sng">
            <a:solidFill>
              <a:srgbClr val="0C1B24"/>
            </a:solidFill>
          </a:ln>
        </p:spPr>
        <p:style>
          <a:lnRef idx="2">
            <a:schemeClr val="dk1"/>
          </a:lnRef>
          <a:fillRef idx="1">
            <a:schemeClr val="lt1"/>
          </a:fillRef>
          <a:effectRef idx="0">
            <a:schemeClr val="dk1"/>
          </a:effectRef>
          <a:fontRef idx="minor">
            <a:schemeClr val="dk1"/>
          </a:fontRef>
        </p:style>
        <p:txBody>
          <a:bodyPr>
            <a:normAutofit fontScale="92500"/>
          </a:bodyPr>
          <a:lstStyle>
            <a:lvl1pPr>
              <a:defRPr sz="3200">
                <a:solidFill>
                  <a:schemeClr val="tx1"/>
                </a:solidFill>
                <a:latin typeface="Arial" charset="0"/>
                <a:ea typeface="MS PGothic"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eaLnBrk="1" hangingPunct="1">
              <a:lnSpc>
                <a:spcPct val="90000"/>
              </a:lnSpc>
              <a:spcBef>
                <a:spcPct val="20000"/>
              </a:spcBef>
              <a:defRPr/>
            </a:pPr>
            <a:r>
              <a:rPr lang="en-GB" sz="1600" b="1" dirty="0">
                <a:latin typeface="+mj-lt"/>
              </a:rPr>
              <a:t>New Vocabulary</a:t>
            </a:r>
          </a:p>
          <a:p>
            <a:pPr algn="ctr" eaLnBrk="1" hangingPunct="1">
              <a:lnSpc>
                <a:spcPct val="90000"/>
              </a:lnSpc>
              <a:spcBef>
                <a:spcPct val="20000"/>
              </a:spcBef>
              <a:defRPr/>
            </a:pPr>
            <a:r>
              <a:rPr lang="en-GB" sz="1600" dirty="0">
                <a:latin typeface="+mj-lt"/>
                <a:cs typeface="Basic sans fc"/>
              </a:rPr>
              <a:t>Debt, Interest, Crisis Loan, Repayments, Interest, Loan Sharks, Overdraft</a:t>
            </a:r>
            <a:endParaRPr lang="en-GB" sz="1400" dirty="0">
              <a:latin typeface="+mj-lt"/>
              <a:cs typeface="Basic sans fc"/>
            </a:endParaRPr>
          </a:p>
        </p:txBody>
      </p:sp>
      <p:pic>
        <p:nvPicPr>
          <p:cNvPr id="36" name="Picture 11" descr="C:\Users\Optic Group111\Desktop\Discussion.png">
            <a:extLst>
              <a:ext uri="{FF2B5EF4-FFF2-40B4-BE49-F238E27FC236}">
                <a16:creationId xmlns:a16="http://schemas.microsoft.com/office/drawing/2014/main" id="{5D03B985-7984-4E45-8CEC-3651B37228D2}"/>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86372" y="5420017"/>
            <a:ext cx="368648" cy="36864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7" name="Picture 18">
            <a:extLst>
              <a:ext uri="{FF2B5EF4-FFF2-40B4-BE49-F238E27FC236}">
                <a16:creationId xmlns:a16="http://schemas.microsoft.com/office/drawing/2014/main" id="{DF830DE7-8BB6-7447-A77F-957E3795CBCF}"/>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21277" y="1875924"/>
            <a:ext cx="1492550" cy="454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Chevron 37">
            <a:extLst>
              <a:ext uri="{FF2B5EF4-FFF2-40B4-BE49-F238E27FC236}">
                <a16:creationId xmlns:a16="http://schemas.microsoft.com/office/drawing/2014/main" id="{5D69240A-C47E-D44E-9206-5B3F2C95CD9E}"/>
              </a:ext>
            </a:extLst>
          </p:cNvPr>
          <p:cNvSpPr/>
          <p:nvPr/>
        </p:nvSpPr>
        <p:spPr>
          <a:xfrm>
            <a:off x="1855299" y="1932101"/>
            <a:ext cx="382796" cy="325250"/>
          </a:xfrm>
          <a:prstGeom prst="chevron">
            <a:avLst/>
          </a:prstGeom>
          <a:solidFill>
            <a:srgbClr val="FFF200"/>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39" name="Chevron 38">
            <a:extLst>
              <a:ext uri="{FF2B5EF4-FFF2-40B4-BE49-F238E27FC236}">
                <a16:creationId xmlns:a16="http://schemas.microsoft.com/office/drawing/2014/main" id="{223C0C00-45CC-1C4A-9C14-AD4125C06680}"/>
              </a:ext>
            </a:extLst>
          </p:cNvPr>
          <p:cNvSpPr/>
          <p:nvPr/>
        </p:nvSpPr>
        <p:spPr>
          <a:xfrm>
            <a:off x="2231876" y="1974851"/>
            <a:ext cx="230396" cy="251815"/>
          </a:xfrm>
          <a:prstGeom prst="chevron">
            <a:avLst/>
          </a:prstGeom>
          <a:solidFill>
            <a:srgbClr val="FFF200"/>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3" name="Rounded Rectangle 2">
            <a:extLst>
              <a:ext uri="{FF2B5EF4-FFF2-40B4-BE49-F238E27FC236}">
                <a16:creationId xmlns:a16="http://schemas.microsoft.com/office/drawing/2014/main" id="{7D82C7E2-A729-8D4C-9995-217D20530B88}"/>
              </a:ext>
            </a:extLst>
          </p:cNvPr>
          <p:cNvSpPr/>
          <p:nvPr/>
        </p:nvSpPr>
        <p:spPr>
          <a:xfrm>
            <a:off x="4267528" y="5064013"/>
            <a:ext cx="4633189" cy="1481295"/>
          </a:xfrm>
          <a:prstGeom prst="roundRect">
            <a:avLst/>
          </a:prstGeom>
          <a:solidFill>
            <a:schemeClr val="bg1"/>
          </a:solidFill>
          <a:ln w="38100">
            <a:solidFill>
              <a:srgbClr val="C1EBBA"/>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solidFill>
              </a:rPr>
              <a:t>Discuss all the possibilities of why someone might end up in debt.</a:t>
            </a:r>
          </a:p>
          <a:p>
            <a:r>
              <a:rPr lang="en-US" dirty="0">
                <a:solidFill>
                  <a:schemeClr val="tx1"/>
                </a:solidFill>
              </a:rPr>
              <a:t>Who could come knocking if you do not pay off your debts?</a:t>
            </a:r>
          </a:p>
        </p:txBody>
      </p:sp>
      <p:pic>
        <p:nvPicPr>
          <p:cNvPr id="40" name="Picture 18" descr="C:\Users\Optic Group111\Desktop\Task.png">
            <a:extLst>
              <a:ext uri="{FF2B5EF4-FFF2-40B4-BE49-F238E27FC236}">
                <a16:creationId xmlns:a16="http://schemas.microsoft.com/office/drawing/2014/main" id="{283DF4A0-2E76-184A-8BCE-59CA85C4F55D}"/>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3226610" y="5075558"/>
            <a:ext cx="920595" cy="92059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a:extLst>
              <a:ext uri="{FF2B5EF4-FFF2-40B4-BE49-F238E27FC236}">
                <a16:creationId xmlns:a16="http://schemas.microsoft.com/office/drawing/2014/main" id="{A0BE0020-C9D5-854B-A89A-FE0018A1BAFB}"/>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2612313" y="6102548"/>
            <a:ext cx="1534892" cy="466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7">
            <a:extLst>
              <a:ext uri="{FF2B5EF4-FFF2-40B4-BE49-F238E27FC236}">
                <a16:creationId xmlns:a16="http://schemas.microsoft.com/office/drawing/2014/main" id="{89BA7208-70C9-7940-BBAA-49AC1FD2BB65}"/>
              </a:ext>
            </a:extLst>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43434" y="3550679"/>
            <a:ext cx="1035888" cy="1246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3" name="Rounded Rectangle 22">
            <a:extLst>
              <a:ext uri="{FF2B5EF4-FFF2-40B4-BE49-F238E27FC236}">
                <a16:creationId xmlns:a16="http://schemas.microsoft.com/office/drawing/2014/main" id="{71F59942-6796-944F-B563-88AF6638B5E7}"/>
              </a:ext>
            </a:extLst>
          </p:cNvPr>
          <p:cNvSpPr/>
          <p:nvPr/>
        </p:nvSpPr>
        <p:spPr>
          <a:xfrm>
            <a:off x="7221734" y="4432466"/>
            <a:ext cx="1307119" cy="364990"/>
          </a:xfrm>
          <a:prstGeom prst="roundRect">
            <a:avLst/>
          </a:prstGeom>
          <a:solidFill>
            <a:srgbClr val="7030A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latin typeface="Comic Sans MS" panose="030F0902030302020204" pitchFamily="66" charset="0"/>
              </a:rPr>
              <a:t>3 Minutes</a:t>
            </a:r>
          </a:p>
        </p:txBody>
      </p:sp>
      <p:pic>
        <p:nvPicPr>
          <p:cNvPr id="24" name="Picture 5" descr="C:\Users\Optic Group111\Desktop\Writing Act.png">
            <a:extLst>
              <a:ext uri="{FF2B5EF4-FFF2-40B4-BE49-F238E27FC236}">
                <a16:creationId xmlns:a16="http://schemas.microsoft.com/office/drawing/2014/main" id="{633BC800-53B4-0443-9CF8-CEC93105CFBB}"/>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8000506" y="786666"/>
            <a:ext cx="959845" cy="959845"/>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631A67C5-AC53-B54F-A9CC-4B97B6D19431}"/>
              </a:ext>
            </a:extLst>
          </p:cNvPr>
          <p:cNvSpPr txBox="1"/>
          <p:nvPr/>
        </p:nvSpPr>
        <p:spPr>
          <a:xfrm>
            <a:off x="3140765" y="5651271"/>
            <a:ext cx="594367" cy="307777"/>
          </a:xfrm>
          <a:prstGeom prst="rect">
            <a:avLst/>
          </a:prstGeom>
          <a:noFill/>
        </p:spPr>
        <p:txBody>
          <a:bodyPr wrap="square" rtlCol="0">
            <a:spAutoFit/>
          </a:bodyPr>
          <a:lstStyle/>
          <a:p>
            <a:pPr algn="ctr"/>
            <a:r>
              <a:rPr lang="en-GB" sz="1400" dirty="0"/>
              <a:t>Tasks</a:t>
            </a:r>
          </a:p>
        </p:txBody>
      </p:sp>
      <p:pic>
        <p:nvPicPr>
          <p:cNvPr id="31" name="Picture 2">
            <a:extLst>
              <a:ext uri="{FF2B5EF4-FFF2-40B4-BE49-F238E27FC236}">
                <a16:creationId xmlns:a16="http://schemas.microsoft.com/office/drawing/2014/main" id="{44B30463-DE09-B341-9956-2C343532F8B6}"/>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8138975" y="519958"/>
            <a:ext cx="824205" cy="237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5">
            <a:extLst>
              <a:ext uri="{FF2B5EF4-FFF2-40B4-BE49-F238E27FC236}">
                <a16:creationId xmlns:a16="http://schemas.microsoft.com/office/drawing/2014/main" id="{148D6B3E-1809-7944-9742-0C95A8773D91}"/>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83649" y="775518"/>
            <a:ext cx="988543" cy="988543"/>
          </a:xfrm>
          <a:prstGeom prst="rect">
            <a:avLst/>
          </a:prstGeom>
        </p:spPr>
      </p:pic>
      <p:sp>
        <p:nvSpPr>
          <p:cNvPr id="29" name="Right Arrow 28">
            <a:extLst>
              <a:ext uri="{FF2B5EF4-FFF2-40B4-BE49-F238E27FC236}">
                <a16:creationId xmlns:a16="http://schemas.microsoft.com/office/drawing/2014/main" id="{9136D6C8-5FDB-544B-B36A-152BE9D2CF5E}"/>
              </a:ext>
            </a:extLst>
          </p:cNvPr>
          <p:cNvSpPr/>
          <p:nvPr/>
        </p:nvSpPr>
        <p:spPr>
          <a:xfrm rot="5400000">
            <a:off x="131027" y="664974"/>
            <a:ext cx="406384" cy="139083"/>
          </a:xfrm>
          <a:prstGeom prst="rightArrow">
            <a:avLst/>
          </a:prstGeom>
          <a:solidFill>
            <a:srgbClr val="C1EBBA"/>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33" name="Right Arrow 32">
            <a:extLst>
              <a:ext uri="{FF2B5EF4-FFF2-40B4-BE49-F238E27FC236}">
                <a16:creationId xmlns:a16="http://schemas.microsoft.com/office/drawing/2014/main" id="{4E851C5A-1A85-B647-9348-AB0F8DB3116A}"/>
              </a:ext>
            </a:extLst>
          </p:cNvPr>
          <p:cNvSpPr/>
          <p:nvPr/>
        </p:nvSpPr>
        <p:spPr>
          <a:xfrm>
            <a:off x="1850649" y="330144"/>
            <a:ext cx="178677" cy="244887"/>
          </a:xfrm>
          <a:prstGeom prst="rightArrow">
            <a:avLst/>
          </a:prstGeom>
          <a:solidFill>
            <a:srgbClr val="C1EBBA"/>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35" name="Right Arrow 34">
            <a:extLst>
              <a:ext uri="{FF2B5EF4-FFF2-40B4-BE49-F238E27FC236}">
                <a16:creationId xmlns:a16="http://schemas.microsoft.com/office/drawing/2014/main" id="{0A4CE917-0E07-DB47-B48A-04A54A4607AA}"/>
              </a:ext>
            </a:extLst>
          </p:cNvPr>
          <p:cNvSpPr/>
          <p:nvPr/>
        </p:nvSpPr>
        <p:spPr>
          <a:xfrm>
            <a:off x="3851381" y="323649"/>
            <a:ext cx="178677" cy="244887"/>
          </a:xfrm>
          <a:prstGeom prst="rightArrow">
            <a:avLst/>
          </a:prstGeom>
          <a:solidFill>
            <a:srgbClr val="C1EBBA"/>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pic>
        <p:nvPicPr>
          <p:cNvPr id="42" name="Picture 41">
            <a:extLst>
              <a:ext uri="{FF2B5EF4-FFF2-40B4-BE49-F238E27FC236}">
                <a16:creationId xmlns:a16="http://schemas.microsoft.com/office/drawing/2014/main" id="{98D06ED8-0661-1D41-BA8B-E8738040DD4A}"/>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2125350" y="230528"/>
            <a:ext cx="1609782" cy="487665"/>
          </a:xfrm>
          <a:prstGeom prst="rect">
            <a:avLst/>
          </a:prstGeom>
        </p:spPr>
      </p:pic>
      <p:pic>
        <p:nvPicPr>
          <p:cNvPr id="43" name="Picture 42">
            <a:extLst>
              <a:ext uri="{FF2B5EF4-FFF2-40B4-BE49-F238E27FC236}">
                <a16:creationId xmlns:a16="http://schemas.microsoft.com/office/drawing/2014/main" id="{16A6A835-6F9E-7C49-8930-961489B7D630}"/>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4112441" y="239150"/>
            <a:ext cx="1702026" cy="487665"/>
          </a:xfrm>
          <a:prstGeom prst="rect">
            <a:avLst/>
          </a:prstGeom>
        </p:spPr>
      </p:pic>
      <p:pic>
        <p:nvPicPr>
          <p:cNvPr id="4" name="Picture 3">
            <a:extLst>
              <a:ext uri="{FF2B5EF4-FFF2-40B4-BE49-F238E27FC236}">
                <a16:creationId xmlns:a16="http://schemas.microsoft.com/office/drawing/2014/main" id="{C36240C6-5F10-BA48-BFD6-8B2043B67E57}"/>
              </a:ext>
            </a:extLst>
          </p:cNvPr>
          <p:cNvPicPr>
            <a:picLocks noChangeAspect="1"/>
          </p:cNvPicPr>
          <p:nvPr/>
        </p:nvPicPr>
        <p:blipFill>
          <a:blip r:embed="rId14"/>
          <a:stretch>
            <a:fillRect/>
          </a:stretch>
        </p:blipFill>
        <p:spPr>
          <a:xfrm>
            <a:off x="2748947" y="1905140"/>
            <a:ext cx="4071294" cy="2892315"/>
          </a:xfrm>
          <a:prstGeom prst="rect">
            <a:avLst/>
          </a:prstGeom>
        </p:spPr>
      </p:pic>
      <p:pic>
        <p:nvPicPr>
          <p:cNvPr id="8" name="Picture 7">
            <a:extLst>
              <a:ext uri="{FF2B5EF4-FFF2-40B4-BE49-F238E27FC236}">
                <a16:creationId xmlns:a16="http://schemas.microsoft.com/office/drawing/2014/main" id="{0165F77A-FD0D-E144-8F1F-3AD646860962}"/>
              </a:ext>
            </a:extLst>
          </p:cNvPr>
          <p:cNvPicPr>
            <a:picLocks noChangeAspect="1"/>
          </p:cNvPicPr>
          <p:nvPr/>
        </p:nvPicPr>
        <p:blipFill>
          <a:blip r:embed="rId15"/>
          <a:stretch>
            <a:fillRect/>
          </a:stretch>
        </p:blipFill>
        <p:spPr>
          <a:xfrm>
            <a:off x="4702851" y="1585179"/>
            <a:ext cx="4802770" cy="3191841"/>
          </a:xfrm>
          <a:prstGeom prst="rect">
            <a:avLst/>
          </a:prstGeom>
        </p:spPr>
      </p:pic>
    </p:spTree>
    <p:extLst>
      <p:ext uri="{BB962C8B-B14F-4D97-AF65-F5344CB8AC3E}">
        <p14:creationId xmlns:p14="http://schemas.microsoft.com/office/powerpoint/2010/main" val="124660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955DCB-6A3E-7C4F-9E06-7451D879D287}"/>
              </a:ext>
            </a:extLst>
          </p:cNvPr>
          <p:cNvSpPr/>
          <p:nvPr/>
        </p:nvSpPr>
        <p:spPr>
          <a:xfrm>
            <a:off x="251012" y="274995"/>
            <a:ext cx="8594014" cy="497636"/>
          </a:xfrm>
          <a:prstGeom prst="rect">
            <a:avLst/>
          </a:prstGeom>
          <a:gradFill>
            <a:gsLst>
              <a:gs pos="0">
                <a:srgbClr val="FFEFD1"/>
              </a:gs>
              <a:gs pos="64999">
                <a:srgbClr val="F0EBD5"/>
              </a:gs>
              <a:gs pos="100000">
                <a:srgbClr val="D1C39F"/>
              </a:gs>
            </a:gsLst>
            <a:lin ang="5400000" scaled="0"/>
          </a:gradFill>
          <a:ln w="28575">
            <a:solidFill>
              <a:schemeClr val="tx1"/>
            </a:solidFill>
          </a:ln>
        </p:spPr>
        <p:txBody>
          <a:bodyPr wrap="square" lIns="91440" tIns="45720" rIns="91440" bIns="45720" anchor="ctr">
            <a:noAutofit/>
          </a:bodyPr>
          <a:lstStyle/>
          <a:p>
            <a:pPr algn="ctr"/>
            <a:r>
              <a:rPr lang="en-GB" sz="2800" b="1" dirty="0">
                <a:ln w="10541" cmpd="sng">
                  <a:solidFill>
                    <a:schemeClr val="tx1"/>
                  </a:solidFill>
                  <a:prstDash val="solid"/>
                </a:ln>
                <a:solidFill>
                  <a:srgbClr val="FF0000"/>
                </a:solidFill>
              </a:rPr>
              <a:t>Prioritising different types of debt</a:t>
            </a:r>
            <a:endParaRPr lang="en-GB" sz="2800" b="1" dirty="0">
              <a:ln w="10541" cmpd="sng">
                <a:solidFill>
                  <a:schemeClr val="tx1"/>
                </a:solidFill>
                <a:prstDash val="solid"/>
              </a:ln>
              <a:solidFill>
                <a:srgbClr val="7F0757"/>
              </a:solidFill>
            </a:endParaRPr>
          </a:p>
        </p:txBody>
      </p:sp>
      <p:pic>
        <p:nvPicPr>
          <p:cNvPr id="6" name="Picture 5">
            <a:extLst>
              <a:ext uri="{FF2B5EF4-FFF2-40B4-BE49-F238E27FC236}">
                <a16:creationId xmlns:a16="http://schemas.microsoft.com/office/drawing/2014/main" id="{E6160534-548E-A449-BB07-66C5317B25B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27138" y="1931010"/>
            <a:ext cx="341612" cy="379569"/>
          </a:xfrm>
          <a:prstGeom prst="rect">
            <a:avLst/>
          </a:prstGeom>
        </p:spPr>
      </p:pic>
      <p:pic>
        <p:nvPicPr>
          <p:cNvPr id="8" name="Picture 7">
            <a:extLst>
              <a:ext uri="{FF2B5EF4-FFF2-40B4-BE49-F238E27FC236}">
                <a16:creationId xmlns:a16="http://schemas.microsoft.com/office/drawing/2014/main" id="{B12A47C5-7E32-FF4D-92DB-491FFA5C306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85731" y="1879133"/>
            <a:ext cx="531153" cy="397812"/>
          </a:xfrm>
          <a:prstGeom prst="rect">
            <a:avLst/>
          </a:prstGeom>
        </p:spPr>
      </p:pic>
      <p:pic>
        <p:nvPicPr>
          <p:cNvPr id="9" name="Picture 8">
            <a:extLst>
              <a:ext uri="{FF2B5EF4-FFF2-40B4-BE49-F238E27FC236}">
                <a16:creationId xmlns:a16="http://schemas.microsoft.com/office/drawing/2014/main" id="{B22566F9-168B-6C47-8122-C61D01A1B95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27138" y="3016147"/>
            <a:ext cx="341612" cy="379569"/>
          </a:xfrm>
          <a:prstGeom prst="rect">
            <a:avLst/>
          </a:prstGeom>
        </p:spPr>
      </p:pic>
      <p:pic>
        <p:nvPicPr>
          <p:cNvPr id="10" name="Picture 9">
            <a:extLst>
              <a:ext uri="{FF2B5EF4-FFF2-40B4-BE49-F238E27FC236}">
                <a16:creationId xmlns:a16="http://schemas.microsoft.com/office/drawing/2014/main" id="{5B91088F-D2EC-9D4C-AF43-FCF2C43EAD2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27138" y="2513671"/>
            <a:ext cx="341612" cy="379569"/>
          </a:xfrm>
          <a:prstGeom prst="rect">
            <a:avLst/>
          </a:prstGeom>
        </p:spPr>
      </p:pic>
      <p:pic>
        <p:nvPicPr>
          <p:cNvPr id="11" name="Picture 10">
            <a:extLst>
              <a:ext uri="{FF2B5EF4-FFF2-40B4-BE49-F238E27FC236}">
                <a16:creationId xmlns:a16="http://schemas.microsoft.com/office/drawing/2014/main" id="{F3987799-FA2C-D44B-9030-6A65FE0342C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85731" y="2332834"/>
            <a:ext cx="531153" cy="397812"/>
          </a:xfrm>
          <a:prstGeom prst="rect">
            <a:avLst/>
          </a:prstGeom>
        </p:spPr>
      </p:pic>
      <p:pic>
        <p:nvPicPr>
          <p:cNvPr id="12" name="Picture 11">
            <a:extLst>
              <a:ext uri="{FF2B5EF4-FFF2-40B4-BE49-F238E27FC236}">
                <a16:creationId xmlns:a16="http://schemas.microsoft.com/office/drawing/2014/main" id="{194C9E09-45FE-074E-AE05-D4192A6BA45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957708" y="2898985"/>
            <a:ext cx="531153" cy="397812"/>
          </a:xfrm>
          <a:prstGeom prst="rect">
            <a:avLst/>
          </a:prstGeom>
        </p:spPr>
      </p:pic>
      <p:sp>
        <p:nvSpPr>
          <p:cNvPr id="14" name="Text Box 5">
            <a:extLst>
              <a:ext uri="{FF2B5EF4-FFF2-40B4-BE49-F238E27FC236}">
                <a16:creationId xmlns:a16="http://schemas.microsoft.com/office/drawing/2014/main" id="{147AFE16-CDAC-5341-B9AF-19120F511CDF}"/>
              </a:ext>
            </a:extLst>
          </p:cNvPr>
          <p:cNvSpPr txBox="1">
            <a:spLocks noChangeArrowheads="1"/>
          </p:cNvSpPr>
          <p:nvPr/>
        </p:nvSpPr>
        <p:spPr bwMode="auto">
          <a:xfrm>
            <a:off x="251012" y="894995"/>
            <a:ext cx="3621741" cy="861774"/>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50000"/>
              </a:spcBef>
              <a:buClrTx/>
              <a:buSzTx/>
              <a:buFontTx/>
              <a:buNone/>
              <a:defRPr/>
            </a:pPr>
            <a:r>
              <a:rPr lang="en-GB" altLang="en-US" sz="2000" b="1" dirty="0">
                <a:latin typeface="Calibri" panose="020F0502020204030204" pitchFamily="34" charset="0"/>
                <a:cs typeface="Calibri" panose="020F0502020204030204" pitchFamily="34" charset="0"/>
              </a:rPr>
              <a:t>Non-Priority – Pay last </a:t>
            </a:r>
          </a:p>
          <a:p>
            <a:pPr algn="ctr" eaLnBrk="1" hangingPunct="1">
              <a:spcBef>
                <a:spcPct val="50000"/>
              </a:spcBef>
              <a:buClrTx/>
              <a:buSzTx/>
              <a:buNone/>
              <a:defRPr/>
            </a:pPr>
            <a:r>
              <a:rPr lang="en-GB" altLang="en-US" sz="1200" b="1" dirty="0">
                <a:latin typeface="Calibri" panose="020F0502020204030204" pitchFamily="34" charset="0"/>
                <a:cs typeface="Calibri" panose="020F0502020204030204" pitchFamily="34" charset="0"/>
              </a:rPr>
              <a:t>Not paying these is still serious but wont impact your health or housing or land you in prison straight away</a:t>
            </a:r>
          </a:p>
        </p:txBody>
      </p:sp>
      <p:pic>
        <p:nvPicPr>
          <p:cNvPr id="15" name="Picture 14">
            <a:extLst>
              <a:ext uri="{FF2B5EF4-FFF2-40B4-BE49-F238E27FC236}">
                <a16:creationId xmlns:a16="http://schemas.microsoft.com/office/drawing/2014/main" id="{97FF8734-F828-FB43-9164-B98BF3D0B4E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556283" y="759954"/>
            <a:ext cx="632939" cy="703265"/>
          </a:xfrm>
          <a:prstGeom prst="rect">
            <a:avLst/>
          </a:prstGeom>
        </p:spPr>
      </p:pic>
      <p:sp>
        <p:nvSpPr>
          <p:cNvPr id="16" name="Text Box 5">
            <a:extLst>
              <a:ext uri="{FF2B5EF4-FFF2-40B4-BE49-F238E27FC236}">
                <a16:creationId xmlns:a16="http://schemas.microsoft.com/office/drawing/2014/main" id="{5D2CFF9D-D6B4-F547-949C-BB2C9D67A5EA}"/>
              </a:ext>
            </a:extLst>
          </p:cNvPr>
          <p:cNvSpPr txBox="1">
            <a:spLocks noChangeArrowheads="1"/>
          </p:cNvSpPr>
          <p:nvPr/>
        </p:nvSpPr>
        <p:spPr bwMode="auto">
          <a:xfrm>
            <a:off x="5223285" y="894995"/>
            <a:ext cx="3621741" cy="861774"/>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50000"/>
              </a:spcBef>
              <a:buClrTx/>
              <a:buSzTx/>
              <a:buFontTx/>
              <a:buNone/>
              <a:defRPr/>
            </a:pPr>
            <a:r>
              <a:rPr lang="en-GB" altLang="en-US" sz="2000" b="1" dirty="0">
                <a:latin typeface="Calibri" panose="020F0502020204030204" pitchFamily="34" charset="0"/>
                <a:cs typeface="Calibri" panose="020F0502020204030204" pitchFamily="34" charset="0"/>
              </a:rPr>
              <a:t>Priority – Pay off first</a:t>
            </a:r>
          </a:p>
          <a:p>
            <a:pPr algn="ctr" eaLnBrk="1" hangingPunct="1">
              <a:spcBef>
                <a:spcPct val="50000"/>
              </a:spcBef>
              <a:buClrTx/>
              <a:buSzTx/>
              <a:buFontTx/>
              <a:buNone/>
              <a:defRPr/>
            </a:pPr>
            <a:r>
              <a:rPr lang="en-GB" altLang="en-US" sz="1200" b="1" dirty="0">
                <a:latin typeface="Calibri" panose="020F0502020204030204" pitchFamily="34" charset="0"/>
                <a:cs typeface="Calibri" panose="020F0502020204030204" pitchFamily="34" charset="0"/>
              </a:rPr>
              <a:t>Not paying these could lead to court action or severe impact on health or housing</a:t>
            </a:r>
          </a:p>
        </p:txBody>
      </p:sp>
      <p:pic>
        <p:nvPicPr>
          <p:cNvPr id="17" name="Picture 16">
            <a:extLst>
              <a:ext uri="{FF2B5EF4-FFF2-40B4-BE49-F238E27FC236}">
                <a16:creationId xmlns:a16="http://schemas.microsoft.com/office/drawing/2014/main" id="{C78275A7-D29B-8B49-B120-F7C48589FFA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105086" y="692130"/>
            <a:ext cx="984122" cy="737067"/>
          </a:xfrm>
          <a:prstGeom prst="rect">
            <a:avLst/>
          </a:prstGeom>
        </p:spPr>
      </p:pic>
      <p:sp>
        <p:nvSpPr>
          <p:cNvPr id="18" name="Rectangle 17">
            <a:extLst>
              <a:ext uri="{FF2B5EF4-FFF2-40B4-BE49-F238E27FC236}">
                <a16:creationId xmlns:a16="http://schemas.microsoft.com/office/drawing/2014/main" id="{35008E71-8693-A041-BD75-28B249250FB6}"/>
              </a:ext>
            </a:extLst>
          </p:cNvPr>
          <p:cNvSpPr/>
          <p:nvPr/>
        </p:nvSpPr>
        <p:spPr>
          <a:xfrm>
            <a:off x="4361116" y="887758"/>
            <a:ext cx="334816" cy="31301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4655B21F-1C4C-3F44-A4E7-771A06BA9AAB}"/>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74993" y="3488741"/>
            <a:ext cx="8594014" cy="1180718"/>
          </a:xfrm>
          <a:prstGeom prst="rect">
            <a:avLst/>
          </a:prstGeom>
          <a:ln>
            <a:noFill/>
          </a:ln>
          <a:effectLst>
            <a:outerShdw blurRad="292100" dist="139700" dir="2700000" algn="tl" rotWithShape="0">
              <a:srgbClr val="333333">
                <a:alpha val="65000"/>
              </a:srgbClr>
            </a:outerShdw>
          </a:effectLst>
        </p:spPr>
      </p:pic>
      <p:sp>
        <p:nvSpPr>
          <p:cNvPr id="19" name="Rectangle 18">
            <a:extLst>
              <a:ext uri="{FF2B5EF4-FFF2-40B4-BE49-F238E27FC236}">
                <a16:creationId xmlns:a16="http://schemas.microsoft.com/office/drawing/2014/main" id="{B0534CDC-DED6-B944-ABAD-8C472F7949C5}"/>
              </a:ext>
            </a:extLst>
          </p:cNvPr>
          <p:cNvSpPr/>
          <p:nvPr/>
        </p:nvSpPr>
        <p:spPr>
          <a:xfrm>
            <a:off x="1952051" y="5004913"/>
            <a:ext cx="1677252" cy="758527"/>
          </a:xfrm>
          <a:prstGeom prst="rect">
            <a:avLst/>
          </a:prstGeom>
        </p:spPr>
        <p:style>
          <a:lnRef idx="2">
            <a:schemeClr val="dk1"/>
          </a:lnRef>
          <a:fillRef idx="1">
            <a:schemeClr val="lt1"/>
          </a:fillRef>
          <a:effectRef idx="0">
            <a:schemeClr val="dk1"/>
          </a:effectRef>
          <a:fontRef idx="minor">
            <a:schemeClr val="dk1"/>
          </a:fontRef>
        </p:style>
        <p:txBody>
          <a:bodyPr lIns="36000" rIns="36000" anchor="ctr"/>
          <a:lstStyle/>
          <a:p>
            <a:pPr algn="ctr">
              <a:defRPr/>
            </a:pPr>
            <a:r>
              <a:rPr lang="en-GB" sz="1400" dirty="0">
                <a:cs typeface="Calibri"/>
              </a:rPr>
              <a:t>Mortgage arrears </a:t>
            </a:r>
            <a:endParaRPr lang="en-GB" sz="1400" dirty="0">
              <a:latin typeface="Calibri"/>
              <a:cs typeface="Calibri"/>
            </a:endParaRPr>
          </a:p>
        </p:txBody>
      </p:sp>
      <p:sp>
        <p:nvSpPr>
          <p:cNvPr id="20" name="Rectangle 19">
            <a:extLst>
              <a:ext uri="{FF2B5EF4-FFF2-40B4-BE49-F238E27FC236}">
                <a16:creationId xmlns:a16="http://schemas.microsoft.com/office/drawing/2014/main" id="{3B3C2327-DB1D-734A-82D7-822ECC9B7D22}"/>
              </a:ext>
            </a:extLst>
          </p:cNvPr>
          <p:cNvSpPr/>
          <p:nvPr/>
        </p:nvSpPr>
        <p:spPr>
          <a:xfrm>
            <a:off x="5514698" y="5004913"/>
            <a:ext cx="1677252" cy="758527"/>
          </a:xfrm>
          <a:prstGeom prst="rect">
            <a:avLst/>
          </a:prstGeom>
        </p:spPr>
        <p:style>
          <a:lnRef idx="2">
            <a:schemeClr val="dk1"/>
          </a:lnRef>
          <a:fillRef idx="1">
            <a:schemeClr val="lt1"/>
          </a:fillRef>
          <a:effectRef idx="0">
            <a:schemeClr val="dk1"/>
          </a:effectRef>
          <a:fontRef idx="minor">
            <a:schemeClr val="dk1"/>
          </a:fontRef>
        </p:style>
        <p:txBody>
          <a:bodyPr lIns="36000" rIns="36000" anchor="ctr"/>
          <a:lstStyle/>
          <a:p>
            <a:pPr algn="ctr" eaLnBrk="1" fontAlgn="auto" hangingPunct="1">
              <a:spcBef>
                <a:spcPts val="0"/>
              </a:spcBef>
              <a:spcAft>
                <a:spcPts val="0"/>
              </a:spcAft>
              <a:defRPr/>
            </a:pPr>
            <a:r>
              <a:rPr lang="en-GB" sz="1400" dirty="0">
                <a:latin typeface="Calibri"/>
                <a:cs typeface="Calibri"/>
              </a:rPr>
              <a:t>Unpaid Council Tax </a:t>
            </a:r>
            <a:endParaRPr lang="en-US" sz="1400" dirty="0">
              <a:latin typeface="Calibri"/>
              <a:cs typeface="Calibri"/>
            </a:endParaRPr>
          </a:p>
        </p:txBody>
      </p:sp>
      <p:sp>
        <p:nvSpPr>
          <p:cNvPr id="21" name="Rectangle 20">
            <a:extLst>
              <a:ext uri="{FF2B5EF4-FFF2-40B4-BE49-F238E27FC236}">
                <a16:creationId xmlns:a16="http://schemas.microsoft.com/office/drawing/2014/main" id="{C19DE089-E33B-384D-BF45-6E1F2948042A}"/>
              </a:ext>
            </a:extLst>
          </p:cNvPr>
          <p:cNvSpPr/>
          <p:nvPr/>
        </p:nvSpPr>
        <p:spPr>
          <a:xfrm>
            <a:off x="7296020" y="5004912"/>
            <a:ext cx="1677252" cy="758527"/>
          </a:xfrm>
          <a:prstGeom prst="rect">
            <a:avLst/>
          </a:prstGeom>
        </p:spPr>
        <p:style>
          <a:lnRef idx="2">
            <a:schemeClr val="dk1"/>
          </a:lnRef>
          <a:fillRef idx="1">
            <a:schemeClr val="lt1"/>
          </a:fillRef>
          <a:effectRef idx="0">
            <a:schemeClr val="dk1"/>
          </a:effectRef>
          <a:fontRef idx="minor">
            <a:schemeClr val="dk1"/>
          </a:fontRef>
        </p:style>
        <p:txBody>
          <a:bodyPr lIns="36000" rIns="36000" anchor="ctr"/>
          <a:lstStyle/>
          <a:p>
            <a:pPr algn="ctr">
              <a:defRPr/>
            </a:pPr>
            <a:r>
              <a:rPr lang="en-GB" sz="1400" dirty="0">
                <a:latin typeface="Calibri"/>
                <a:cs typeface="Calibri"/>
              </a:rPr>
              <a:t>Unpaid Gas bill</a:t>
            </a:r>
          </a:p>
        </p:txBody>
      </p:sp>
      <p:sp>
        <p:nvSpPr>
          <p:cNvPr id="22" name="Rectangle 21">
            <a:extLst>
              <a:ext uri="{FF2B5EF4-FFF2-40B4-BE49-F238E27FC236}">
                <a16:creationId xmlns:a16="http://schemas.microsoft.com/office/drawing/2014/main" id="{C5911337-EF1A-AC4D-966C-65E54BC28B4D}"/>
              </a:ext>
            </a:extLst>
          </p:cNvPr>
          <p:cNvSpPr/>
          <p:nvPr/>
        </p:nvSpPr>
        <p:spPr>
          <a:xfrm>
            <a:off x="170728" y="5004912"/>
            <a:ext cx="1677252" cy="758527"/>
          </a:xfrm>
          <a:prstGeom prst="rect">
            <a:avLst/>
          </a:prstGeom>
        </p:spPr>
        <p:style>
          <a:lnRef idx="2">
            <a:schemeClr val="dk1"/>
          </a:lnRef>
          <a:fillRef idx="1">
            <a:schemeClr val="lt1"/>
          </a:fillRef>
          <a:effectRef idx="0">
            <a:schemeClr val="dk1"/>
          </a:effectRef>
          <a:fontRef idx="minor">
            <a:schemeClr val="dk1"/>
          </a:fontRef>
        </p:style>
        <p:txBody>
          <a:bodyPr lIns="36000" rIns="36000" anchor="ctr"/>
          <a:lstStyle/>
          <a:p>
            <a:pPr algn="ctr">
              <a:defRPr/>
            </a:pPr>
            <a:r>
              <a:rPr lang="en-GB" sz="1400" dirty="0">
                <a:cs typeface="Calibri"/>
              </a:rPr>
              <a:t>Rent arrears  </a:t>
            </a:r>
            <a:endParaRPr lang="en-GB" sz="1400" dirty="0">
              <a:latin typeface="Calibri"/>
              <a:cs typeface="Calibri"/>
            </a:endParaRPr>
          </a:p>
        </p:txBody>
      </p:sp>
      <p:sp>
        <p:nvSpPr>
          <p:cNvPr id="23" name="Rectangle 22">
            <a:extLst>
              <a:ext uri="{FF2B5EF4-FFF2-40B4-BE49-F238E27FC236}">
                <a16:creationId xmlns:a16="http://schemas.microsoft.com/office/drawing/2014/main" id="{3116E7E8-BF09-7746-A00E-999F6F5DD918}"/>
              </a:ext>
            </a:extLst>
          </p:cNvPr>
          <p:cNvSpPr/>
          <p:nvPr/>
        </p:nvSpPr>
        <p:spPr>
          <a:xfrm>
            <a:off x="3733374" y="5004912"/>
            <a:ext cx="1677253" cy="758527"/>
          </a:xfrm>
          <a:prstGeom prst="rect">
            <a:avLst/>
          </a:prstGeom>
        </p:spPr>
        <p:style>
          <a:lnRef idx="2">
            <a:schemeClr val="dk1"/>
          </a:lnRef>
          <a:fillRef idx="1">
            <a:schemeClr val="lt1"/>
          </a:fillRef>
          <a:effectRef idx="0">
            <a:schemeClr val="dk1"/>
          </a:effectRef>
          <a:fontRef idx="minor">
            <a:schemeClr val="dk1"/>
          </a:fontRef>
        </p:style>
        <p:txBody>
          <a:bodyPr lIns="36000" rIns="36000" anchor="ctr"/>
          <a:lstStyle/>
          <a:p>
            <a:pPr algn="ctr">
              <a:defRPr/>
            </a:pPr>
            <a:r>
              <a:rPr lang="en-US" sz="1400" dirty="0">
                <a:latin typeface="Calibri"/>
                <a:cs typeface="Calibri"/>
              </a:rPr>
              <a:t>Unpaid Electricity Bill</a:t>
            </a:r>
            <a:endParaRPr lang="en-GB" sz="1400" dirty="0">
              <a:latin typeface="Calibri"/>
              <a:cs typeface="Calibri"/>
            </a:endParaRPr>
          </a:p>
        </p:txBody>
      </p:sp>
      <p:sp>
        <p:nvSpPr>
          <p:cNvPr id="24" name="Rectangle 23">
            <a:extLst>
              <a:ext uri="{FF2B5EF4-FFF2-40B4-BE49-F238E27FC236}">
                <a16:creationId xmlns:a16="http://schemas.microsoft.com/office/drawing/2014/main" id="{408107EB-7CED-7A4A-8BC9-B3257099BCFD}"/>
              </a:ext>
            </a:extLst>
          </p:cNvPr>
          <p:cNvSpPr/>
          <p:nvPr/>
        </p:nvSpPr>
        <p:spPr>
          <a:xfrm>
            <a:off x="1952051" y="5898481"/>
            <a:ext cx="1677252" cy="758527"/>
          </a:xfrm>
          <a:prstGeom prst="rect">
            <a:avLst/>
          </a:prstGeom>
        </p:spPr>
        <p:style>
          <a:lnRef idx="2">
            <a:schemeClr val="dk1"/>
          </a:lnRef>
          <a:fillRef idx="1">
            <a:schemeClr val="lt1"/>
          </a:fillRef>
          <a:effectRef idx="0">
            <a:schemeClr val="dk1"/>
          </a:effectRef>
          <a:fontRef idx="minor">
            <a:schemeClr val="dk1"/>
          </a:fontRef>
        </p:style>
        <p:txBody>
          <a:bodyPr lIns="36000" rIns="36000" anchor="ctr"/>
          <a:lstStyle/>
          <a:p>
            <a:pPr algn="ctr">
              <a:defRPr/>
            </a:pPr>
            <a:r>
              <a:rPr lang="en-GB" sz="1400" dirty="0">
                <a:latin typeface="Calibri"/>
                <a:cs typeface="Calibri"/>
              </a:rPr>
              <a:t>Store Card </a:t>
            </a:r>
          </a:p>
        </p:txBody>
      </p:sp>
      <p:sp>
        <p:nvSpPr>
          <p:cNvPr id="25" name="Rectangle 24">
            <a:extLst>
              <a:ext uri="{FF2B5EF4-FFF2-40B4-BE49-F238E27FC236}">
                <a16:creationId xmlns:a16="http://schemas.microsoft.com/office/drawing/2014/main" id="{43DCA12A-C3A4-5943-BB8C-54836741897E}"/>
              </a:ext>
            </a:extLst>
          </p:cNvPr>
          <p:cNvSpPr/>
          <p:nvPr/>
        </p:nvSpPr>
        <p:spPr>
          <a:xfrm>
            <a:off x="5514698" y="5898481"/>
            <a:ext cx="1677252" cy="758527"/>
          </a:xfrm>
          <a:prstGeom prst="rect">
            <a:avLst/>
          </a:prstGeom>
        </p:spPr>
        <p:style>
          <a:lnRef idx="2">
            <a:schemeClr val="dk1"/>
          </a:lnRef>
          <a:fillRef idx="1">
            <a:schemeClr val="lt1"/>
          </a:fillRef>
          <a:effectRef idx="0">
            <a:schemeClr val="dk1"/>
          </a:effectRef>
          <a:fontRef idx="minor">
            <a:schemeClr val="dk1"/>
          </a:fontRef>
        </p:style>
        <p:txBody>
          <a:bodyPr lIns="36000" rIns="36000" anchor="ctr"/>
          <a:lstStyle/>
          <a:p>
            <a:pPr algn="ctr" eaLnBrk="1" fontAlgn="auto" hangingPunct="1">
              <a:spcBef>
                <a:spcPts val="0"/>
              </a:spcBef>
              <a:spcAft>
                <a:spcPts val="0"/>
              </a:spcAft>
              <a:defRPr/>
            </a:pPr>
            <a:r>
              <a:rPr lang="en-GB" sz="1400" dirty="0">
                <a:latin typeface="Calibri"/>
                <a:cs typeface="Calibri"/>
              </a:rPr>
              <a:t>Catalogue credit </a:t>
            </a:r>
            <a:endParaRPr lang="en-US" sz="1400" dirty="0">
              <a:latin typeface="Calibri"/>
              <a:cs typeface="Calibri"/>
            </a:endParaRPr>
          </a:p>
        </p:txBody>
      </p:sp>
      <p:sp>
        <p:nvSpPr>
          <p:cNvPr id="26" name="Rectangle 25">
            <a:extLst>
              <a:ext uri="{FF2B5EF4-FFF2-40B4-BE49-F238E27FC236}">
                <a16:creationId xmlns:a16="http://schemas.microsoft.com/office/drawing/2014/main" id="{452982E3-3FEE-5643-91C2-44F42475E971}"/>
              </a:ext>
            </a:extLst>
          </p:cNvPr>
          <p:cNvSpPr/>
          <p:nvPr/>
        </p:nvSpPr>
        <p:spPr>
          <a:xfrm>
            <a:off x="7296020" y="5898480"/>
            <a:ext cx="1677252" cy="758527"/>
          </a:xfrm>
          <a:prstGeom prst="rect">
            <a:avLst/>
          </a:prstGeom>
        </p:spPr>
        <p:style>
          <a:lnRef idx="2">
            <a:schemeClr val="dk1"/>
          </a:lnRef>
          <a:fillRef idx="1">
            <a:schemeClr val="lt1"/>
          </a:fillRef>
          <a:effectRef idx="0">
            <a:schemeClr val="dk1"/>
          </a:effectRef>
          <a:fontRef idx="minor">
            <a:schemeClr val="dk1"/>
          </a:fontRef>
        </p:style>
        <p:txBody>
          <a:bodyPr lIns="36000" rIns="36000" anchor="ctr"/>
          <a:lstStyle/>
          <a:p>
            <a:pPr algn="ctr">
              <a:defRPr/>
            </a:pPr>
            <a:r>
              <a:rPr lang="en-GB" sz="1400" dirty="0">
                <a:latin typeface="Calibri"/>
                <a:cs typeface="Calibri"/>
              </a:rPr>
              <a:t>Money owed to parents </a:t>
            </a:r>
          </a:p>
        </p:txBody>
      </p:sp>
      <p:sp>
        <p:nvSpPr>
          <p:cNvPr id="27" name="Rectangle 26">
            <a:extLst>
              <a:ext uri="{FF2B5EF4-FFF2-40B4-BE49-F238E27FC236}">
                <a16:creationId xmlns:a16="http://schemas.microsoft.com/office/drawing/2014/main" id="{9958A2C5-A0A5-3B4B-9E05-0B820E0D52EB}"/>
              </a:ext>
            </a:extLst>
          </p:cNvPr>
          <p:cNvSpPr/>
          <p:nvPr/>
        </p:nvSpPr>
        <p:spPr>
          <a:xfrm>
            <a:off x="170728" y="5898480"/>
            <a:ext cx="1677252" cy="758527"/>
          </a:xfrm>
          <a:prstGeom prst="rect">
            <a:avLst/>
          </a:prstGeom>
        </p:spPr>
        <p:style>
          <a:lnRef idx="2">
            <a:schemeClr val="dk1"/>
          </a:lnRef>
          <a:fillRef idx="1">
            <a:schemeClr val="lt1"/>
          </a:fillRef>
          <a:effectRef idx="0">
            <a:schemeClr val="dk1"/>
          </a:effectRef>
          <a:fontRef idx="minor">
            <a:schemeClr val="dk1"/>
          </a:fontRef>
        </p:style>
        <p:txBody>
          <a:bodyPr lIns="36000" rIns="36000" anchor="ctr"/>
          <a:lstStyle/>
          <a:p>
            <a:pPr algn="ctr">
              <a:defRPr/>
            </a:pPr>
            <a:r>
              <a:rPr lang="en-GB" sz="1400" dirty="0">
                <a:latin typeface="Calibri"/>
                <a:cs typeface="Calibri"/>
              </a:rPr>
              <a:t>Missed Unsecured loan repayments </a:t>
            </a:r>
          </a:p>
        </p:txBody>
      </p:sp>
      <p:sp>
        <p:nvSpPr>
          <p:cNvPr id="28" name="Rectangle 27">
            <a:extLst>
              <a:ext uri="{FF2B5EF4-FFF2-40B4-BE49-F238E27FC236}">
                <a16:creationId xmlns:a16="http://schemas.microsoft.com/office/drawing/2014/main" id="{2429696B-0FD4-DD40-A1A3-B6B4F2DEA55B}"/>
              </a:ext>
            </a:extLst>
          </p:cNvPr>
          <p:cNvSpPr/>
          <p:nvPr/>
        </p:nvSpPr>
        <p:spPr>
          <a:xfrm>
            <a:off x="3733374" y="5898480"/>
            <a:ext cx="1677253" cy="758527"/>
          </a:xfrm>
          <a:prstGeom prst="rect">
            <a:avLst/>
          </a:prstGeom>
        </p:spPr>
        <p:style>
          <a:lnRef idx="2">
            <a:schemeClr val="dk1"/>
          </a:lnRef>
          <a:fillRef idx="1">
            <a:schemeClr val="lt1"/>
          </a:fillRef>
          <a:effectRef idx="0">
            <a:schemeClr val="dk1"/>
          </a:effectRef>
          <a:fontRef idx="minor">
            <a:schemeClr val="dk1"/>
          </a:fontRef>
        </p:style>
        <p:txBody>
          <a:bodyPr lIns="36000" rIns="36000" anchor="ctr"/>
          <a:lstStyle/>
          <a:p>
            <a:pPr algn="ctr">
              <a:defRPr/>
            </a:pPr>
            <a:r>
              <a:rPr lang="en-US" sz="1400" dirty="0">
                <a:latin typeface="Calibri"/>
                <a:cs typeface="Calibri"/>
              </a:rPr>
              <a:t>Credit Card</a:t>
            </a:r>
            <a:endParaRPr lang="en-GB" sz="1400" dirty="0">
              <a:latin typeface="Calibri"/>
              <a:cs typeface="Calibri"/>
            </a:endParaRPr>
          </a:p>
        </p:txBody>
      </p:sp>
    </p:spTree>
    <p:extLst>
      <p:ext uri="{BB962C8B-B14F-4D97-AF65-F5344CB8AC3E}">
        <p14:creationId xmlns:p14="http://schemas.microsoft.com/office/powerpoint/2010/main" val="2316462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526F4DA-0115-3B49-B50D-130D7E304B5B}"/>
              </a:ext>
            </a:extLst>
          </p:cNvPr>
          <p:cNvSpPr/>
          <p:nvPr/>
        </p:nvSpPr>
        <p:spPr>
          <a:xfrm>
            <a:off x="235620" y="997006"/>
            <a:ext cx="2017713" cy="576263"/>
          </a:xfrm>
          <a:prstGeom prst="rect">
            <a:avLst/>
          </a:prstGeom>
        </p:spPr>
        <p:style>
          <a:lnRef idx="1">
            <a:schemeClr val="accent3"/>
          </a:lnRef>
          <a:fillRef idx="2">
            <a:schemeClr val="accent3"/>
          </a:fillRef>
          <a:effectRef idx="1">
            <a:schemeClr val="accent3"/>
          </a:effectRef>
          <a:fontRef idx="minor">
            <a:schemeClr val="dk1"/>
          </a:fontRef>
        </p:style>
        <p:txBody>
          <a:bodyPr lIns="36000" tIns="0" rIns="36000" bIns="0" anchor="ctr"/>
          <a:lstStyle/>
          <a:p>
            <a:pPr algn="ctr">
              <a:defRPr/>
            </a:pPr>
            <a:r>
              <a:rPr lang="en-US" sz="1400" b="1" dirty="0"/>
              <a:t>Overdraft</a:t>
            </a:r>
          </a:p>
        </p:txBody>
      </p:sp>
      <p:sp>
        <p:nvSpPr>
          <p:cNvPr id="18" name="Rectangle 17">
            <a:extLst>
              <a:ext uri="{FF2B5EF4-FFF2-40B4-BE49-F238E27FC236}">
                <a16:creationId xmlns:a16="http://schemas.microsoft.com/office/drawing/2014/main" id="{5D295294-8966-2F4F-A92C-8722EFE01B30}"/>
              </a:ext>
            </a:extLst>
          </p:cNvPr>
          <p:cNvSpPr/>
          <p:nvPr/>
        </p:nvSpPr>
        <p:spPr>
          <a:xfrm>
            <a:off x="2324770" y="997006"/>
            <a:ext cx="2160588" cy="576263"/>
          </a:xfrm>
          <a:prstGeom prst="rect">
            <a:avLst/>
          </a:prstGeom>
        </p:spPr>
        <p:style>
          <a:lnRef idx="1">
            <a:schemeClr val="accent3"/>
          </a:lnRef>
          <a:fillRef idx="2">
            <a:schemeClr val="accent3"/>
          </a:fillRef>
          <a:effectRef idx="1">
            <a:schemeClr val="accent3"/>
          </a:effectRef>
          <a:fontRef idx="minor">
            <a:schemeClr val="dk1"/>
          </a:fontRef>
        </p:style>
        <p:txBody>
          <a:bodyPr lIns="36000" tIns="0" rIns="36000" bIns="0" anchor="ctr"/>
          <a:lstStyle/>
          <a:p>
            <a:pPr algn="ctr">
              <a:defRPr/>
            </a:pPr>
            <a:r>
              <a:rPr lang="en-US" sz="1400" b="1" dirty="0"/>
              <a:t>Credit Card</a:t>
            </a:r>
          </a:p>
        </p:txBody>
      </p:sp>
      <p:sp>
        <p:nvSpPr>
          <p:cNvPr id="19" name="Rectangle 18">
            <a:extLst>
              <a:ext uri="{FF2B5EF4-FFF2-40B4-BE49-F238E27FC236}">
                <a16:creationId xmlns:a16="http://schemas.microsoft.com/office/drawing/2014/main" id="{71A4B42F-39BB-954C-938A-8A170C3D724F}"/>
              </a:ext>
            </a:extLst>
          </p:cNvPr>
          <p:cNvSpPr/>
          <p:nvPr/>
        </p:nvSpPr>
        <p:spPr>
          <a:xfrm>
            <a:off x="4628233" y="997006"/>
            <a:ext cx="2016125" cy="576263"/>
          </a:xfrm>
          <a:prstGeom prst="rect">
            <a:avLst/>
          </a:prstGeom>
        </p:spPr>
        <p:style>
          <a:lnRef idx="1">
            <a:schemeClr val="accent3"/>
          </a:lnRef>
          <a:fillRef idx="2">
            <a:schemeClr val="accent3"/>
          </a:fillRef>
          <a:effectRef idx="1">
            <a:schemeClr val="accent3"/>
          </a:effectRef>
          <a:fontRef idx="minor">
            <a:schemeClr val="dk1"/>
          </a:fontRef>
        </p:style>
        <p:txBody>
          <a:bodyPr lIns="36000" tIns="0" rIns="36000" bIns="0" anchor="ctr"/>
          <a:lstStyle/>
          <a:p>
            <a:pPr algn="ctr">
              <a:defRPr/>
            </a:pPr>
            <a:r>
              <a:rPr lang="en-US" sz="1400" b="1" dirty="0"/>
              <a:t>Bank Loan</a:t>
            </a:r>
          </a:p>
        </p:txBody>
      </p:sp>
      <p:sp>
        <p:nvSpPr>
          <p:cNvPr id="20" name="Rectangle 19">
            <a:extLst>
              <a:ext uri="{FF2B5EF4-FFF2-40B4-BE49-F238E27FC236}">
                <a16:creationId xmlns:a16="http://schemas.microsoft.com/office/drawing/2014/main" id="{F664DF49-012A-694F-88A3-A221D567F816}"/>
              </a:ext>
            </a:extLst>
          </p:cNvPr>
          <p:cNvSpPr/>
          <p:nvPr/>
        </p:nvSpPr>
        <p:spPr>
          <a:xfrm>
            <a:off x="6717383" y="997006"/>
            <a:ext cx="2160587" cy="576263"/>
          </a:xfrm>
          <a:prstGeom prst="rect">
            <a:avLst/>
          </a:prstGeom>
        </p:spPr>
        <p:style>
          <a:lnRef idx="1">
            <a:schemeClr val="accent3"/>
          </a:lnRef>
          <a:fillRef idx="2">
            <a:schemeClr val="accent3"/>
          </a:fillRef>
          <a:effectRef idx="1">
            <a:schemeClr val="accent3"/>
          </a:effectRef>
          <a:fontRef idx="minor">
            <a:schemeClr val="dk1"/>
          </a:fontRef>
        </p:style>
        <p:txBody>
          <a:bodyPr lIns="36000" tIns="0" rIns="36000" bIns="0" anchor="ctr"/>
          <a:lstStyle/>
          <a:p>
            <a:pPr algn="ctr">
              <a:defRPr/>
            </a:pPr>
            <a:r>
              <a:rPr lang="en-US" sz="1400" b="1" dirty="0"/>
              <a:t>Credit union</a:t>
            </a:r>
          </a:p>
        </p:txBody>
      </p:sp>
      <p:sp>
        <p:nvSpPr>
          <p:cNvPr id="21" name="Rectangle 20">
            <a:extLst>
              <a:ext uri="{FF2B5EF4-FFF2-40B4-BE49-F238E27FC236}">
                <a16:creationId xmlns:a16="http://schemas.microsoft.com/office/drawing/2014/main" id="{9F725F36-CED1-024D-8069-B5A65BC5E346}"/>
              </a:ext>
            </a:extLst>
          </p:cNvPr>
          <p:cNvSpPr/>
          <p:nvPr/>
        </p:nvSpPr>
        <p:spPr>
          <a:xfrm>
            <a:off x="235620" y="1717731"/>
            <a:ext cx="2017713" cy="576263"/>
          </a:xfrm>
          <a:prstGeom prst="rect">
            <a:avLst/>
          </a:prstGeom>
        </p:spPr>
        <p:style>
          <a:lnRef idx="1">
            <a:schemeClr val="accent3"/>
          </a:lnRef>
          <a:fillRef idx="2">
            <a:schemeClr val="accent3"/>
          </a:fillRef>
          <a:effectRef idx="1">
            <a:schemeClr val="accent3"/>
          </a:effectRef>
          <a:fontRef idx="minor">
            <a:schemeClr val="dk1"/>
          </a:fontRef>
        </p:style>
        <p:txBody>
          <a:bodyPr lIns="36000" tIns="0" rIns="36000" bIns="0" anchor="ctr"/>
          <a:lstStyle/>
          <a:p>
            <a:pPr algn="ctr">
              <a:defRPr/>
            </a:pPr>
            <a:r>
              <a:rPr lang="en-US" sz="1400" b="1" dirty="0"/>
              <a:t>Friends and Family </a:t>
            </a:r>
          </a:p>
        </p:txBody>
      </p:sp>
      <p:sp>
        <p:nvSpPr>
          <p:cNvPr id="22" name="Rectangle 21">
            <a:extLst>
              <a:ext uri="{FF2B5EF4-FFF2-40B4-BE49-F238E27FC236}">
                <a16:creationId xmlns:a16="http://schemas.microsoft.com/office/drawing/2014/main" id="{3A34EB6D-9708-744E-A5D4-20F7E0173ABA}"/>
              </a:ext>
            </a:extLst>
          </p:cNvPr>
          <p:cNvSpPr/>
          <p:nvPr/>
        </p:nvSpPr>
        <p:spPr>
          <a:xfrm>
            <a:off x="2324770" y="1717731"/>
            <a:ext cx="2160588" cy="576263"/>
          </a:xfrm>
          <a:prstGeom prst="rect">
            <a:avLst/>
          </a:prstGeom>
        </p:spPr>
        <p:style>
          <a:lnRef idx="1">
            <a:schemeClr val="accent3"/>
          </a:lnRef>
          <a:fillRef idx="2">
            <a:schemeClr val="accent3"/>
          </a:fillRef>
          <a:effectRef idx="1">
            <a:schemeClr val="accent3"/>
          </a:effectRef>
          <a:fontRef idx="minor">
            <a:schemeClr val="dk1"/>
          </a:fontRef>
        </p:style>
        <p:txBody>
          <a:bodyPr lIns="36000" tIns="0" rIns="36000" bIns="0" anchor="ctr"/>
          <a:lstStyle/>
          <a:p>
            <a:pPr algn="ctr">
              <a:defRPr/>
            </a:pPr>
            <a:r>
              <a:rPr lang="en-US" sz="1400" b="1" dirty="0"/>
              <a:t>Store card</a:t>
            </a:r>
          </a:p>
        </p:txBody>
      </p:sp>
      <p:sp>
        <p:nvSpPr>
          <p:cNvPr id="23" name="Rectangle 22">
            <a:extLst>
              <a:ext uri="{FF2B5EF4-FFF2-40B4-BE49-F238E27FC236}">
                <a16:creationId xmlns:a16="http://schemas.microsoft.com/office/drawing/2014/main" id="{CF6AA1CF-2D49-A544-A873-13B40BD8780B}"/>
              </a:ext>
            </a:extLst>
          </p:cNvPr>
          <p:cNvSpPr/>
          <p:nvPr/>
        </p:nvSpPr>
        <p:spPr>
          <a:xfrm>
            <a:off x="4628233" y="1717731"/>
            <a:ext cx="2016125" cy="576263"/>
          </a:xfrm>
          <a:prstGeom prst="rect">
            <a:avLst/>
          </a:prstGeom>
        </p:spPr>
        <p:style>
          <a:lnRef idx="1">
            <a:schemeClr val="accent3"/>
          </a:lnRef>
          <a:fillRef idx="2">
            <a:schemeClr val="accent3"/>
          </a:fillRef>
          <a:effectRef idx="1">
            <a:schemeClr val="accent3"/>
          </a:effectRef>
          <a:fontRef idx="minor">
            <a:schemeClr val="dk1"/>
          </a:fontRef>
        </p:style>
        <p:txBody>
          <a:bodyPr lIns="36000" tIns="0" rIns="36000" bIns="0" anchor="ctr"/>
          <a:lstStyle/>
          <a:p>
            <a:pPr algn="ctr">
              <a:defRPr/>
            </a:pPr>
            <a:r>
              <a:rPr lang="en-US" sz="2000" b="1" dirty="0">
                <a:solidFill>
                  <a:srgbClr val="FF0000"/>
                </a:solidFill>
              </a:rPr>
              <a:t>Payday Loans </a:t>
            </a:r>
            <a:r>
              <a:rPr lang="en-US" sz="2000" b="1" dirty="0">
                <a:solidFill>
                  <a:srgbClr val="FF0000"/>
                </a:solidFill>
                <a:sym typeface="Wingdings" pitchFamily="2" charset="2"/>
              </a:rPr>
              <a:t></a:t>
            </a:r>
            <a:endParaRPr lang="en-US" sz="2000" b="1" dirty="0">
              <a:solidFill>
                <a:srgbClr val="FF0000"/>
              </a:solidFill>
            </a:endParaRPr>
          </a:p>
        </p:txBody>
      </p:sp>
      <p:sp>
        <p:nvSpPr>
          <p:cNvPr id="24" name="Rectangle 23">
            <a:extLst>
              <a:ext uri="{FF2B5EF4-FFF2-40B4-BE49-F238E27FC236}">
                <a16:creationId xmlns:a16="http://schemas.microsoft.com/office/drawing/2014/main" id="{7DBD7A43-1858-9E45-ADEE-92784B121F65}"/>
              </a:ext>
            </a:extLst>
          </p:cNvPr>
          <p:cNvSpPr/>
          <p:nvPr/>
        </p:nvSpPr>
        <p:spPr>
          <a:xfrm>
            <a:off x="6717383" y="1717731"/>
            <a:ext cx="2160587" cy="576263"/>
          </a:xfrm>
          <a:prstGeom prst="rect">
            <a:avLst/>
          </a:prstGeom>
        </p:spPr>
        <p:style>
          <a:lnRef idx="1">
            <a:schemeClr val="accent3"/>
          </a:lnRef>
          <a:fillRef idx="2">
            <a:schemeClr val="accent3"/>
          </a:fillRef>
          <a:effectRef idx="1">
            <a:schemeClr val="accent3"/>
          </a:effectRef>
          <a:fontRef idx="minor">
            <a:schemeClr val="dk1"/>
          </a:fontRef>
        </p:style>
        <p:txBody>
          <a:bodyPr lIns="36000" tIns="0" rIns="36000" bIns="0" anchor="ctr"/>
          <a:lstStyle/>
          <a:p>
            <a:pPr algn="ctr">
              <a:defRPr/>
            </a:pPr>
            <a:r>
              <a:rPr lang="en-US" sz="1400" b="1" dirty="0"/>
              <a:t>Catalogue</a:t>
            </a:r>
          </a:p>
        </p:txBody>
      </p:sp>
      <p:sp>
        <p:nvSpPr>
          <p:cNvPr id="25" name="Rectangle 24">
            <a:extLst>
              <a:ext uri="{FF2B5EF4-FFF2-40B4-BE49-F238E27FC236}">
                <a16:creationId xmlns:a16="http://schemas.microsoft.com/office/drawing/2014/main" id="{AC92D5C7-BCB8-664E-AA10-267F5F286DBB}"/>
              </a:ext>
            </a:extLst>
          </p:cNvPr>
          <p:cNvSpPr/>
          <p:nvPr/>
        </p:nvSpPr>
        <p:spPr>
          <a:xfrm>
            <a:off x="6886684" y="2490544"/>
            <a:ext cx="2017713" cy="1295399"/>
          </a:xfrm>
          <a:prstGeom prst="rect">
            <a:avLst/>
          </a:prstGeom>
        </p:spPr>
        <p:style>
          <a:lnRef idx="1">
            <a:schemeClr val="accent6"/>
          </a:lnRef>
          <a:fillRef idx="2">
            <a:schemeClr val="accent6"/>
          </a:fillRef>
          <a:effectRef idx="1">
            <a:schemeClr val="accent6"/>
          </a:effectRef>
          <a:fontRef idx="minor">
            <a:schemeClr val="dk1"/>
          </a:fontRef>
        </p:style>
        <p:txBody>
          <a:bodyPr lIns="36000" tIns="0" rIns="36000" bIns="0" anchor="ctr"/>
          <a:lstStyle/>
          <a:p>
            <a:pPr algn="ctr">
              <a:defRPr/>
            </a:pPr>
            <a:r>
              <a:rPr lang="en-US" sz="1100" dirty="0"/>
              <a:t>A card often owned by a bank or other financial organisation. You can use this card in any store that accepts it. It provides credit (debt) and you can pay back as much or as little as you want. It will charge you interest on unpaid amounts each month</a:t>
            </a:r>
          </a:p>
        </p:txBody>
      </p:sp>
      <p:sp>
        <p:nvSpPr>
          <p:cNvPr id="26" name="Rectangle 25">
            <a:extLst>
              <a:ext uri="{FF2B5EF4-FFF2-40B4-BE49-F238E27FC236}">
                <a16:creationId xmlns:a16="http://schemas.microsoft.com/office/drawing/2014/main" id="{13C7F601-FC8B-054C-82F1-09E05855B0CE}"/>
              </a:ext>
            </a:extLst>
          </p:cNvPr>
          <p:cNvSpPr/>
          <p:nvPr/>
        </p:nvSpPr>
        <p:spPr>
          <a:xfrm>
            <a:off x="203745" y="3933825"/>
            <a:ext cx="1909762" cy="1293568"/>
          </a:xfrm>
          <a:prstGeom prst="rect">
            <a:avLst/>
          </a:prstGeom>
        </p:spPr>
        <p:style>
          <a:lnRef idx="1">
            <a:schemeClr val="accent6"/>
          </a:lnRef>
          <a:fillRef idx="2">
            <a:schemeClr val="accent6"/>
          </a:fillRef>
          <a:effectRef idx="1">
            <a:schemeClr val="accent6"/>
          </a:effectRef>
          <a:fontRef idx="minor">
            <a:schemeClr val="dk1"/>
          </a:fontRef>
        </p:style>
        <p:txBody>
          <a:bodyPr lIns="36000" tIns="0" rIns="36000" bIns="0" anchor="ctr"/>
          <a:lstStyle/>
          <a:p>
            <a:pPr algn="ctr">
              <a:defRPr/>
            </a:pPr>
            <a:r>
              <a:rPr lang="en-US" sz="1200" dirty="0"/>
              <a:t>Is usually interest free although the catalogue company may charge interest for more expensive items being paid for over a longer period. You may pay more in the long run. </a:t>
            </a:r>
          </a:p>
        </p:txBody>
      </p:sp>
      <p:sp>
        <p:nvSpPr>
          <p:cNvPr id="27" name="Rectangle 26">
            <a:extLst>
              <a:ext uri="{FF2B5EF4-FFF2-40B4-BE49-F238E27FC236}">
                <a16:creationId xmlns:a16="http://schemas.microsoft.com/office/drawing/2014/main" id="{2C22187D-0FF5-D349-A72B-A64054464BA2}"/>
              </a:ext>
            </a:extLst>
          </p:cNvPr>
          <p:cNvSpPr/>
          <p:nvPr/>
        </p:nvSpPr>
        <p:spPr>
          <a:xfrm>
            <a:off x="2411413" y="3933825"/>
            <a:ext cx="2089150" cy="1295400"/>
          </a:xfrm>
          <a:prstGeom prst="rect">
            <a:avLst/>
          </a:prstGeom>
        </p:spPr>
        <p:style>
          <a:lnRef idx="1">
            <a:schemeClr val="accent6"/>
          </a:lnRef>
          <a:fillRef idx="2">
            <a:schemeClr val="accent6"/>
          </a:fillRef>
          <a:effectRef idx="1">
            <a:schemeClr val="accent6"/>
          </a:effectRef>
          <a:fontRef idx="minor">
            <a:schemeClr val="dk1"/>
          </a:fontRef>
        </p:style>
        <p:txBody>
          <a:bodyPr lIns="36000" tIns="0" rIns="36000" bIns="0" anchor="ctr"/>
          <a:lstStyle/>
          <a:p>
            <a:pPr algn="ctr">
              <a:defRPr/>
            </a:pPr>
            <a:r>
              <a:rPr lang="en-US" sz="1100" dirty="0"/>
              <a:t>The loans they offer are often for small amounts over short time periods. These loans are relatively easy to obtain, but interest rates are very high. Many like Wonga have been in the news for sky high interest rates</a:t>
            </a:r>
          </a:p>
        </p:txBody>
      </p:sp>
      <p:sp>
        <p:nvSpPr>
          <p:cNvPr id="28" name="Rectangle 27">
            <a:extLst>
              <a:ext uri="{FF2B5EF4-FFF2-40B4-BE49-F238E27FC236}">
                <a16:creationId xmlns:a16="http://schemas.microsoft.com/office/drawing/2014/main" id="{61780EEF-29B3-244E-8A69-8EE1C5F1A752}"/>
              </a:ext>
            </a:extLst>
          </p:cNvPr>
          <p:cNvSpPr/>
          <p:nvPr/>
        </p:nvSpPr>
        <p:spPr>
          <a:xfrm>
            <a:off x="2339975" y="2490543"/>
            <a:ext cx="2089150" cy="1295400"/>
          </a:xfrm>
          <a:prstGeom prst="rect">
            <a:avLst/>
          </a:prstGeom>
        </p:spPr>
        <p:style>
          <a:lnRef idx="1">
            <a:schemeClr val="accent6"/>
          </a:lnRef>
          <a:fillRef idx="2">
            <a:schemeClr val="accent6"/>
          </a:fillRef>
          <a:effectRef idx="1">
            <a:schemeClr val="accent6"/>
          </a:effectRef>
          <a:fontRef idx="minor">
            <a:schemeClr val="dk1"/>
          </a:fontRef>
        </p:style>
        <p:txBody>
          <a:bodyPr lIns="36000" tIns="0" rIns="36000" bIns="0" anchor="ctr"/>
          <a:lstStyle/>
          <a:p>
            <a:pPr algn="ctr">
              <a:defRPr/>
            </a:pPr>
            <a:r>
              <a:rPr lang="en-US" sz="1200" dirty="0"/>
              <a:t>These loans usually have a lower rate of interest than other types of loan. You normally borrow a fixed amount, repayable by set monthly instalments over an agreed period of time</a:t>
            </a:r>
          </a:p>
        </p:txBody>
      </p:sp>
      <p:sp>
        <p:nvSpPr>
          <p:cNvPr id="29" name="Rectangle 28">
            <a:extLst>
              <a:ext uri="{FF2B5EF4-FFF2-40B4-BE49-F238E27FC236}">
                <a16:creationId xmlns:a16="http://schemas.microsoft.com/office/drawing/2014/main" id="{D5D6B61C-4568-BA48-A8FE-68D5656C8B90}"/>
              </a:ext>
            </a:extLst>
          </p:cNvPr>
          <p:cNvSpPr/>
          <p:nvPr/>
        </p:nvSpPr>
        <p:spPr>
          <a:xfrm>
            <a:off x="6886684" y="3917871"/>
            <a:ext cx="2016125" cy="1295400"/>
          </a:xfrm>
          <a:prstGeom prst="rect">
            <a:avLst/>
          </a:prstGeom>
        </p:spPr>
        <p:style>
          <a:lnRef idx="1">
            <a:schemeClr val="accent6"/>
          </a:lnRef>
          <a:fillRef idx="2">
            <a:schemeClr val="accent6"/>
          </a:fillRef>
          <a:effectRef idx="1">
            <a:schemeClr val="accent6"/>
          </a:effectRef>
          <a:fontRef idx="minor">
            <a:schemeClr val="dk1"/>
          </a:fontRef>
        </p:style>
        <p:txBody>
          <a:bodyPr lIns="36000" tIns="0" rIns="36000" bIns="0" anchor="ctr"/>
          <a:lstStyle/>
          <a:p>
            <a:pPr algn="ctr">
              <a:defRPr/>
            </a:pPr>
            <a:r>
              <a:rPr lang="en-US" sz="1100" dirty="0"/>
              <a:t>When you borrow this way they don’t normally charge you interest. If you don’t pay the money back it can cause problems between family members, or you may lose a friend.</a:t>
            </a:r>
          </a:p>
        </p:txBody>
      </p:sp>
      <p:sp>
        <p:nvSpPr>
          <p:cNvPr id="30" name="Rectangle 29">
            <a:extLst>
              <a:ext uri="{FF2B5EF4-FFF2-40B4-BE49-F238E27FC236}">
                <a16:creationId xmlns:a16="http://schemas.microsoft.com/office/drawing/2014/main" id="{865BD83D-8C49-7946-892C-1DA22189C03B}"/>
              </a:ext>
            </a:extLst>
          </p:cNvPr>
          <p:cNvSpPr/>
          <p:nvPr/>
        </p:nvSpPr>
        <p:spPr>
          <a:xfrm>
            <a:off x="4641849" y="2492375"/>
            <a:ext cx="2017713" cy="1293568"/>
          </a:xfrm>
          <a:prstGeom prst="rect">
            <a:avLst/>
          </a:prstGeom>
        </p:spPr>
        <p:style>
          <a:lnRef idx="1">
            <a:schemeClr val="accent6"/>
          </a:lnRef>
          <a:fillRef idx="2">
            <a:schemeClr val="accent6"/>
          </a:fillRef>
          <a:effectRef idx="1">
            <a:schemeClr val="accent6"/>
          </a:effectRef>
          <a:fontRef idx="minor">
            <a:schemeClr val="dk1"/>
          </a:fontRef>
        </p:style>
        <p:txBody>
          <a:bodyPr lIns="36000" tIns="0" rIns="36000" bIns="0" anchor="ctr"/>
          <a:lstStyle/>
          <a:p>
            <a:pPr algn="ctr">
              <a:defRPr/>
            </a:pPr>
            <a:r>
              <a:rPr lang="en-US" sz="1100" dirty="0"/>
              <a:t>The loans they offer are often for small amounts over short time periods. These loans are relatively easy to obtain, but interest rates are very high. This should be agreed with the bank before you do it to avoid any penalty charges</a:t>
            </a:r>
          </a:p>
        </p:txBody>
      </p:sp>
      <p:sp>
        <p:nvSpPr>
          <p:cNvPr id="31" name="Rectangle 30">
            <a:extLst>
              <a:ext uri="{FF2B5EF4-FFF2-40B4-BE49-F238E27FC236}">
                <a16:creationId xmlns:a16="http://schemas.microsoft.com/office/drawing/2014/main" id="{576AF106-358E-4846-B594-B36FB1DCD506}"/>
              </a:ext>
            </a:extLst>
          </p:cNvPr>
          <p:cNvSpPr/>
          <p:nvPr/>
        </p:nvSpPr>
        <p:spPr>
          <a:xfrm>
            <a:off x="4643438" y="3933825"/>
            <a:ext cx="2016125" cy="1295400"/>
          </a:xfrm>
          <a:prstGeom prst="rect">
            <a:avLst/>
          </a:prstGeom>
        </p:spPr>
        <p:style>
          <a:lnRef idx="1">
            <a:schemeClr val="accent6"/>
          </a:lnRef>
          <a:fillRef idx="2">
            <a:schemeClr val="accent6"/>
          </a:fillRef>
          <a:effectRef idx="1">
            <a:schemeClr val="accent6"/>
          </a:effectRef>
          <a:fontRef idx="minor">
            <a:schemeClr val="dk1"/>
          </a:fontRef>
        </p:style>
        <p:txBody>
          <a:bodyPr lIns="36000" tIns="0" rIns="36000" bIns="0" anchor="ctr"/>
          <a:lstStyle/>
          <a:p>
            <a:pPr algn="ctr">
              <a:defRPr/>
            </a:pPr>
            <a:r>
              <a:rPr lang="en-US" sz="1100" dirty="0"/>
              <a:t>A card linked to a particular shop or store E.G Debenhams. They provide credit when you cannot get it anywhere else. Normally they charge a much higher rate of interest if you do not pay off the balance each month</a:t>
            </a:r>
          </a:p>
        </p:txBody>
      </p:sp>
      <p:sp>
        <p:nvSpPr>
          <p:cNvPr id="32" name="Rectangle 31">
            <a:extLst>
              <a:ext uri="{FF2B5EF4-FFF2-40B4-BE49-F238E27FC236}">
                <a16:creationId xmlns:a16="http://schemas.microsoft.com/office/drawing/2014/main" id="{CC5BB7F3-6C28-BB40-8EAB-6FB87460E613}"/>
              </a:ext>
            </a:extLst>
          </p:cNvPr>
          <p:cNvSpPr/>
          <p:nvPr/>
        </p:nvSpPr>
        <p:spPr>
          <a:xfrm>
            <a:off x="197038" y="2458453"/>
            <a:ext cx="1909762" cy="1293568"/>
          </a:xfrm>
          <a:prstGeom prst="rect">
            <a:avLst/>
          </a:prstGeom>
        </p:spPr>
        <p:style>
          <a:lnRef idx="1">
            <a:schemeClr val="accent6"/>
          </a:lnRef>
          <a:fillRef idx="2">
            <a:schemeClr val="accent6"/>
          </a:fillRef>
          <a:effectRef idx="1">
            <a:schemeClr val="accent6"/>
          </a:effectRef>
          <a:fontRef idx="minor">
            <a:schemeClr val="dk1"/>
          </a:fontRef>
        </p:style>
        <p:txBody>
          <a:bodyPr lIns="36000" tIns="0" rIns="36000" bIns="0" anchor="ctr"/>
          <a:lstStyle/>
          <a:p>
            <a:pPr algn="ctr">
              <a:defRPr/>
            </a:pPr>
            <a:r>
              <a:rPr lang="en-US" sz="1200" dirty="0"/>
              <a:t>Self-help co-operative or community bank whose members save so that they can borrow money when they need to at a low interest rate.</a:t>
            </a:r>
            <a:endParaRPr lang="en-US" sz="1200" dirty="0">
              <a:solidFill>
                <a:schemeClr val="tx1"/>
              </a:solidFill>
            </a:endParaRPr>
          </a:p>
        </p:txBody>
      </p:sp>
      <p:sp>
        <p:nvSpPr>
          <p:cNvPr id="33" name="Rectangle 32">
            <a:extLst>
              <a:ext uri="{FF2B5EF4-FFF2-40B4-BE49-F238E27FC236}">
                <a16:creationId xmlns:a16="http://schemas.microsoft.com/office/drawing/2014/main" id="{B753C0DD-5CB8-A84D-84A0-39E12D158D1A}"/>
              </a:ext>
            </a:extLst>
          </p:cNvPr>
          <p:cNvSpPr/>
          <p:nvPr/>
        </p:nvSpPr>
        <p:spPr>
          <a:xfrm>
            <a:off x="179666" y="5337036"/>
            <a:ext cx="6551613" cy="1296988"/>
          </a:xfrm>
          <a:prstGeom prst="rect">
            <a:avLst/>
          </a:prstGeom>
          <a:solidFill>
            <a:srgbClr val="F4FD83"/>
          </a:solidFill>
        </p:spPr>
        <p:style>
          <a:lnRef idx="2">
            <a:schemeClr val="dk1"/>
          </a:lnRef>
          <a:fillRef idx="1">
            <a:schemeClr val="lt1"/>
          </a:fillRef>
          <a:effectRef idx="0">
            <a:schemeClr val="dk1"/>
          </a:effectRef>
          <a:fontRef idx="minor">
            <a:schemeClr val="dk1"/>
          </a:fontRef>
        </p:style>
        <p:txBody>
          <a:bodyPr lIns="36000" tIns="0" rIns="36000" bIns="0" anchor="ctr"/>
          <a:lstStyle/>
          <a:p>
            <a:pPr algn="ctr">
              <a:defRPr/>
            </a:pPr>
            <a:r>
              <a:rPr lang="en-US" dirty="0"/>
              <a:t>TASKS</a:t>
            </a:r>
          </a:p>
          <a:p>
            <a:pPr>
              <a:defRPr/>
            </a:pPr>
            <a:r>
              <a:rPr lang="en-US" dirty="0"/>
              <a:t>1. Match up the method of borrowing with the correct definition</a:t>
            </a:r>
          </a:p>
          <a:p>
            <a:pPr>
              <a:defRPr/>
            </a:pPr>
            <a:r>
              <a:rPr lang="en-US" dirty="0"/>
              <a:t>2. Explain why methods of borrowing are important to those on low income or who live payslip to payslip</a:t>
            </a:r>
          </a:p>
        </p:txBody>
      </p:sp>
      <p:pic>
        <p:nvPicPr>
          <p:cNvPr id="34" name="Picture 15">
            <a:extLst>
              <a:ext uri="{FF2B5EF4-FFF2-40B4-BE49-F238E27FC236}">
                <a16:creationId xmlns:a16="http://schemas.microsoft.com/office/drawing/2014/main" id="{82BDB2B9-9B1F-974B-B168-73A975FD6EE6}"/>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7776369" y="5960270"/>
            <a:ext cx="503238" cy="709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Action Button: Movie 22">
            <a:hlinkClick r:id="rId4" highlightClick="1"/>
            <a:extLst>
              <a:ext uri="{FF2B5EF4-FFF2-40B4-BE49-F238E27FC236}">
                <a16:creationId xmlns:a16="http://schemas.microsoft.com/office/drawing/2014/main" id="{72AFE38E-8796-FA4F-AA8A-5C36503CF748}"/>
              </a:ext>
            </a:extLst>
          </p:cNvPr>
          <p:cNvSpPr/>
          <p:nvPr/>
        </p:nvSpPr>
        <p:spPr>
          <a:xfrm>
            <a:off x="7153836" y="5363127"/>
            <a:ext cx="1596760" cy="783631"/>
          </a:xfrm>
          <a:prstGeom prst="actionButtonMovi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DA087B68-3BF1-C248-9F0F-52F231556E56}"/>
              </a:ext>
            </a:extLst>
          </p:cNvPr>
          <p:cNvSpPr>
            <a:spLocks noChangeArrowheads="1"/>
          </p:cNvSpPr>
          <p:nvPr/>
        </p:nvSpPr>
        <p:spPr bwMode="auto">
          <a:xfrm>
            <a:off x="266030" y="215197"/>
            <a:ext cx="8611940" cy="596094"/>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p>
            <a:pPr algn="ctr">
              <a:defRPr/>
            </a:pPr>
            <a:r>
              <a:rPr lang="en-GB" sz="2400" b="1" dirty="0">
                <a:solidFill>
                  <a:schemeClr val="dk1"/>
                </a:solidFill>
                <a:latin typeface="+mj-lt"/>
                <a:ea typeface="+mn-ea"/>
                <a:cs typeface="+mn-cs"/>
              </a:rPr>
              <a:t>Ways to borrow</a:t>
            </a:r>
          </a:p>
        </p:txBody>
      </p:sp>
      <p:sp>
        <p:nvSpPr>
          <p:cNvPr id="37" name="Rectangle 36">
            <a:extLst>
              <a:ext uri="{FF2B5EF4-FFF2-40B4-BE49-F238E27FC236}">
                <a16:creationId xmlns:a16="http://schemas.microsoft.com/office/drawing/2014/main" id="{979868E8-73C0-6642-9B99-4E709352A8F0}"/>
              </a:ext>
            </a:extLst>
          </p:cNvPr>
          <p:cNvSpPr/>
          <p:nvPr/>
        </p:nvSpPr>
        <p:spPr>
          <a:xfrm>
            <a:off x="6966695" y="6206969"/>
            <a:ext cx="2016125" cy="409126"/>
          </a:xfrm>
          <a:prstGeom prst="rect">
            <a:avLst/>
          </a:prstGeom>
        </p:spPr>
        <p:style>
          <a:lnRef idx="1">
            <a:schemeClr val="accent3"/>
          </a:lnRef>
          <a:fillRef idx="2">
            <a:schemeClr val="accent3"/>
          </a:fillRef>
          <a:effectRef idx="1">
            <a:schemeClr val="accent3"/>
          </a:effectRef>
          <a:fontRef idx="minor">
            <a:schemeClr val="dk1"/>
          </a:fontRef>
        </p:style>
        <p:txBody>
          <a:bodyPr lIns="36000" tIns="0" rIns="36000" bIns="0" anchor="ctr"/>
          <a:lstStyle/>
          <a:p>
            <a:pPr algn="ctr">
              <a:defRPr/>
            </a:pPr>
            <a:r>
              <a:rPr lang="en-US" sz="2000" b="1" dirty="0">
                <a:solidFill>
                  <a:srgbClr val="FF0000"/>
                </a:solidFill>
              </a:rPr>
              <a:t>Payday Loans</a:t>
            </a:r>
          </a:p>
        </p:txBody>
      </p:sp>
    </p:spTree>
    <p:extLst>
      <p:ext uri="{BB962C8B-B14F-4D97-AF65-F5344CB8AC3E}">
        <p14:creationId xmlns:p14="http://schemas.microsoft.com/office/powerpoint/2010/main" val="3941676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526F4DA-0115-3B49-B50D-130D7E304B5B}"/>
              </a:ext>
            </a:extLst>
          </p:cNvPr>
          <p:cNvSpPr/>
          <p:nvPr/>
        </p:nvSpPr>
        <p:spPr>
          <a:xfrm>
            <a:off x="4636279" y="1145090"/>
            <a:ext cx="2017713" cy="576263"/>
          </a:xfrm>
          <a:prstGeom prst="rect">
            <a:avLst/>
          </a:prstGeom>
        </p:spPr>
        <p:style>
          <a:lnRef idx="1">
            <a:schemeClr val="accent4"/>
          </a:lnRef>
          <a:fillRef idx="2">
            <a:schemeClr val="accent4"/>
          </a:fillRef>
          <a:effectRef idx="1">
            <a:schemeClr val="accent4"/>
          </a:effectRef>
          <a:fontRef idx="minor">
            <a:schemeClr val="dk1"/>
          </a:fontRef>
        </p:style>
        <p:txBody>
          <a:bodyPr lIns="36000" tIns="0" rIns="36000" bIns="0" anchor="ctr"/>
          <a:lstStyle/>
          <a:p>
            <a:pPr algn="ctr">
              <a:defRPr/>
            </a:pPr>
            <a:r>
              <a:rPr lang="en-US" sz="1400" b="1" dirty="0"/>
              <a:t>Overdraft</a:t>
            </a:r>
          </a:p>
        </p:txBody>
      </p:sp>
      <p:sp>
        <p:nvSpPr>
          <p:cNvPr id="18" name="Rectangle 17">
            <a:extLst>
              <a:ext uri="{FF2B5EF4-FFF2-40B4-BE49-F238E27FC236}">
                <a16:creationId xmlns:a16="http://schemas.microsoft.com/office/drawing/2014/main" id="{5D295294-8966-2F4F-A92C-8722EFE01B30}"/>
              </a:ext>
            </a:extLst>
          </p:cNvPr>
          <p:cNvSpPr/>
          <p:nvPr/>
        </p:nvSpPr>
        <p:spPr>
          <a:xfrm>
            <a:off x="6727016" y="1160116"/>
            <a:ext cx="2160588" cy="576263"/>
          </a:xfrm>
          <a:prstGeom prst="rect">
            <a:avLst/>
          </a:prstGeom>
        </p:spPr>
        <p:style>
          <a:lnRef idx="1">
            <a:schemeClr val="accent3"/>
          </a:lnRef>
          <a:fillRef idx="2">
            <a:schemeClr val="accent3"/>
          </a:fillRef>
          <a:effectRef idx="1">
            <a:schemeClr val="accent3"/>
          </a:effectRef>
          <a:fontRef idx="minor">
            <a:schemeClr val="dk1"/>
          </a:fontRef>
        </p:style>
        <p:txBody>
          <a:bodyPr lIns="36000" tIns="0" rIns="36000" bIns="0" anchor="ctr"/>
          <a:lstStyle/>
          <a:p>
            <a:pPr algn="ctr">
              <a:defRPr/>
            </a:pPr>
            <a:r>
              <a:rPr lang="en-US" sz="1400" b="1" dirty="0"/>
              <a:t>Credit Card</a:t>
            </a:r>
          </a:p>
        </p:txBody>
      </p:sp>
      <p:sp>
        <p:nvSpPr>
          <p:cNvPr id="19" name="Rectangle 18">
            <a:extLst>
              <a:ext uri="{FF2B5EF4-FFF2-40B4-BE49-F238E27FC236}">
                <a16:creationId xmlns:a16="http://schemas.microsoft.com/office/drawing/2014/main" id="{71A4B42F-39BB-954C-938A-8A170C3D724F}"/>
              </a:ext>
            </a:extLst>
          </p:cNvPr>
          <p:cNvSpPr/>
          <p:nvPr/>
        </p:nvSpPr>
        <p:spPr>
          <a:xfrm>
            <a:off x="2472515" y="1111857"/>
            <a:ext cx="2016125" cy="576263"/>
          </a:xfrm>
          <a:prstGeom prst="rect">
            <a:avLst/>
          </a:prstGeom>
        </p:spPr>
        <p:style>
          <a:lnRef idx="1">
            <a:schemeClr val="accent6"/>
          </a:lnRef>
          <a:fillRef idx="2">
            <a:schemeClr val="accent6"/>
          </a:fillRef>
          <a:effectRef idx="1">
            <a:schemeClr val="accent6"/>
          </a:effectRef>
          <a:fontRef idx="minor">
            <a:schemeClr val="dk1"/>
          </a:fontRef>
        </p:style>
        <p:txBody>
          <a:bodyPr lIns="36000" tIns="0" rIns="36000" bIns="0" anchor="ctr"/>
          <a:lstStyle/>
          <a:p>
            <a:pPr algn="ctr">
              <a:defRPr/>
            </a:pPr>
            <a:r>
              <a:rPr lang="en-US" sz="1400" b="1" dirty="0"/>
              <a:t>Bank Loan</a:t>
            </a:r>
          </a:p>
        </p:txBody>
      </p:sp>
      <p:sp>
        <p:nvSpPr>
          <p:cNvPr id="20" name="Rectangle 19">
            <a:extLst>
              <a:ext uri="{FF2B5EF4-FFF2-40B4-BE49-F238E27FC236}">
                <a16:creationId xmlns:a16="http://schemas.microsoft.com/office/drawing/2014/main" id="{F664DF49-012A-694F-88A3-A221D567F816}"/>
              </a:ext>
            </a:extLst>
          </p:cNvPr>
          <p:cNvSpPr/>
          <p:nvPr/>
        </p:nvSpPr>
        <p:spPr>
          <a:xfrm>
            <a:off x="189022" y="1145090"/>
            <a:ext cx="2160587" cy="576263"/>
          </a:xfrm>
          <a:prstGeom prst="rect">
            <a:avLst/>
          </a:prstGeom>
        </p:spPr>
        <p:style>
          <a:lnRef idx="1">
            <a:schemeClr val="accent1"/>
          </a:lnRef>
          <a:fillRef idx="2">
            <a:schemeClr val="accent1"/>
          </a:fillRef>
          <a:effectRef idx="1">
            <a:schemeClr val="accent1"/>
          </a:effectRef>
          <a:fontRef idx="minor">
            <a:schemeClr val="dk1"/>
          </a:fontRef>
        </p:style>
        <p:txBody>
          <a:bodyPr lIns="36000" tIns="0" rIns="36000" bIns="0" anchor="ctr"/>
          <a:lstStyle/>
          <a:p>
            <a:pPr algn="ctr">
              <a:defRPr/>
            </a:pPr>
            <a:r>
              <a:rPr lang="en-US" sz="1400" b="1" dirty="0"/>
              <a:t>Credit union</a:t>
            </a:r>
          </a:p>
        </p:txBody>
      </p:sp>
      <p:sp>
        <p:nvSpPr>
          <p:cNvPr id="21" name="Rectangle 20">
            <a:extLst>
              <a:ext uri="{FF2B5EF4-FFF2-40B4-BE49-F238E27FC236}">
                <a16:creationId xmlns:a16="http://schemas.microsoft.com/office/drawing/2014/main" id="{9F725F36-CED1-024D-8069-B5A65BC5E346}"/>
              </a:ext>
            </a:extLst>
          </p:cNvPr>
          <p:cNvSpPr/>
          <p:nvPr/>
        </p:nvSpPr>
        <p:spPr>
          <a:xfrm>
            <a:off x="6926681" y="3386063"/>
            <a:ext cx="2017713" cy="576263"/>
          </a:xfrm>
          <a:prstGeom prst="rect">
            <a:avLst/>
          </a:prstGeom>
        </p:spPr>
        <p:style>
          <a:lnRef idx="1">
            <a:schemeClr val="accent1"/>
          </a:lnRef>
          <a:fillRef idx="2">
            <a:schemeClr val="accent1"/>
          </a:fillRef>
          <a:effectRef idx="1">
            <a:schemeClr val="accent1"/>
          </a:effectRef>
          <a:fontRef idx="minor">
            <a:schemeClr val="dk1"/>
          </a:fontRef>
        </p:style>
        <p:txBody>
          <a:bodyPr lIns="36000" tIns="0" rIns="36000" bIns="0" anchor="ctr"/>
          <a:lstStyle/>
          <a:p>
            <a:pPr algn="ctr">
              <a:defRPr/>
            </a:pPr>
            <a:r>
              <a:rPr lang="en-US" sz="1400" b="1" dirty="0"/>
              <a:t>Friends and Family </a:t>
            </a:r>
          </a:p>
        </p:txBody>
      </p:sp>
      <p:sp>
        <p:nvSpPr>
          <p:cNvPr id="22" name="Rectangle 21">
            <a:extLst>
              <a:ext uri="{FF2B5EF4-FFF2-40B4-BE49-F238E27FC236}">
                <a16:creationId xmlns:a16="http://schemas.microsoft.com/office/drawing/2014/main" id="{3A34EB6D-9708-744E-A5D4-20F7E0173ABA}"/>
              </a:ext>
            </a:extLst>
          </p:cNvPr>
          <p:cNvSpPr/>
          <p:nvPr/>
        </p:nvSpPr>
        <p:spPr>
          <a:xfrm>
            <a:off x="4622425" y="3382967"/>
            <a:ext cx="2160588" cy="576263"/>
          </a:xfrm>
          <a:prstGeom prst="rect">
            <a:avLst/>
          </a:prstGeom>
        </p:spPr>
        <p:style>
          <a:lnRef idx="1">
            <a:schemeClr val="accent6"/>
          </a:lnRef>
          <a:fillRef idx="2">
            <a:schemeClr val="accent6"/>
          </a:fillRef>
          <a:effectRef idx="1">
            <a:schemeClr val="accent6"/>
          </a:effectRef>
          <a:fontRef idx="minor">
            <a:schemeClr val="dk1"/>
          </a:fontRef>
        </p:style>
        <p:txBody>
          <a:bodyPr lIns="36000" tIns="0" rIns="36000" bIns="0" anchor="ctr"/>
          <a:lstStyle/>
          <a:p>
            <a:pPr algn="ctr">
              <a:defRPr/>
            </a:pPr>
            <a:r>
              <a:rPr lang="en-US" sz="1400" b="1" dirty="0"/>
              <a:t>Store card</a:t>
            </a:r>
          </a:p>
        </p:txBody>
      </p:sp>
      <p:sp>
        <p:nvSpPr>
          <p:cNvPr id="23" name="Rectangle 22">
            <a:extLst>
              <a:ext uri="{FF2B5EF4-FFF2-40B4-BE49-F238E27FC236}">
                <a16:creationId xmlns:a16="http://schemas.microsoft.com/office/drawing/2014/main" id="{CF6AA1CF-2D49-A544-A873-13B40BD8780B}"/>
              </a:ext>
            </a:extLst>
          </p:cNvPr>
          <p:cNvSpPr/>
          <p:nvPr/>
        </p:nvSpPr>
        <p:spPr>
          <a:xfrm>
            <a:off x="2529306" y="3386176"/>
            <a:ext cx="2016125" cy="576263"/>
          </a:xfrm>
          <a:prstGeom prst="rect">
            <a:avLst/>
          </a:prstGeom>
        </p:spPr>
        <p:style>
          <a:lnRef idx="1">
            <a:schemeClr val="accent4"/>
          </a:lnRef>
          <a:fillRef idx="2">
            <a:schemeClr val="accent4"/>
          </a:fillRef>
          <a:effectRef idx="1">
            <a:schemeClr val="accent4"/>
          </a:effectRef>
          <a:fontRef idx="minor">
            <a:schemeClr val="dk1"/>
          </a:fontRef>
        </p:style>
        <p:txBody>
          <a:bodyPr lIns="36000" tIns="0" rIns="36000" bIns="0" anchor="ctr"/>
          <a:lstStyle/>
          <a:p>
            <a:pPr algn="ctr">
              <a:defRPr/>
            </a:pPr>
            <a:r>
              <a:rPr lang="en-US" sz="2000" b="1" dirty="0">
                <a:solidFill>
                  <a:srgbClr val="FF0000"/>
                </a:solidFill>
              </a:rPr>
              <a:t>Payday Loans </a:t>
            </a:r>
            <a:r>
              <a:rPr lang="en-US" sz="2000" b="1" dirty="0">
                <a:solidFill>
                  <a:srgbClr val="FF0000"/>
                </a:solidFill>
                <a:sym typeface="Wingdings" pitchFamily="2" charset="2"/>
              </a:rPr>
              <a:t></a:t>
            </a:r>
            <a:endParaRPr lang="en-US" sz="2000" b="1" dirty="0">
              <a:solidFill>
                <a:srgbClr val="FF0000"/>
              </a:solidFill>
            </a:endParaRPr>
          </a:p>
        </p:txBody>
      </p:sp>
      <p:sp>
        <p:nvSpPr>
          <p:cNvPr id="24" name="Rectangle 23">
            <a:extLst>
              <a:ext uri="{FF2B5EF4-FFF2-40B4-BE49-F238E27FC236}">
                <a16:creationId xmlns:a16="http://schemas.microsoft.com/office/drawing/2014/main" id="{7DBD7A43-1858-9E45-ADEE-92784B121F65}"/>
              </a:ext>
            </a:extLst>
          </p:cNvPr>
          <p:cNvSpPr/>
          <p:nvPr/>
        </p:nvSpPr>
        <p:spPr>
          <a:xfrm>
            <a:off x="206672" y="3358195"/>
            <a:ext cx="2160587" cy="576263"/>
          </a:xfrm>
          <a:prstGeom prst="rect">
            <a:avLst/>
          </a:prstGeom>
        </p:spPr>
        <p:style>
          <a:lnRef idx="1">
            <a:schemeClr val="accent3"/>
          </a:lnRef>
          <a:fillRef idx="2">
            <a:schemeClr val="accent3"/>
          </a:fillRef>
          <a:effectRef idx="1">
            <a:schemeClr val="accent3"/>
          </a:effectRef>
          <a:fontRef idx="minor">
            <a:schemeClr val="dk1"/>
          </a:fontRef>
        </p:style>
        <p:txBody>
          <a:bodyPr lIns="36000" tIns="0" rIns="36000" bIns="0" anchor="ctr"/>
          <a:lstStyle/>
          <a:p>
            <a:pPr algn="ctr">
              <a:defRPr/>
            </a:pPr>
            <a:r>
              <a:rPr lang="en-US" sz="1400" b="1" dirty="0"/>
              <a:t>Catalogue</a:t>
            </a:r>
          </a:p>
        </p:txBody>
      </p:sp>
      <p:sp>
        <p:nvSpPr>
          <p:cNvPr id="25" name="Rectangle 24">
            <a:extLst>
              <a:ext uri="{FF2B5EF4-FFF2-40B4-BE49-F238E27FC236}">
                <a16:creationId xmlns:a16="http://schemas.microsoft.com/office/drawing/2014/main" id="{AC92D5C7-BCB8-664E-AA10-267F5F286DBB}"/>
              </a:ext>
            </a:extLst>
          </p:cNvPr>
          <p:cNvSpPr/>
          <p:nvPr/>
        </p:nvSpPr>
        <p:spPr>
          <a:xfrm>
            <a:off x="6896318" y="1834654"/>
            <a:ext cx="2017713" cy="1295399"/>
          </a:xfrm>
          <a:prstGeom prst="rect">
            <a:avLst/>
          </a:prstGeom>
        </p:spPr>
        <p:style>
          <a:lnRef idx="1">
            <a:schemeClr val="accent3"/>
          </a:lnRef>
          <a:fillRef idx="2">
            <a:schemeClr val="accent3"/>
          </a:fillRef>
          <a:effectRef idx="1">
            <a:schemeClr val="accent3"/>
          </a:effectRef>
          <a:fontRef idx="minor">
            <a:schemeClr val="dk1"/>
          </a:fontRef>
        </p:style>
        <p:txBody>
          <a:bodyPr lIns="36000" tIns="0" rIns="36000" bIns="0" anchor="ctr"/>
          <a:lstStyle/>
          <a:p>
            <a:pPr algn="ctr">
              <a:defRPr/>
            </a:pPr>
            <a:r>
              <a:rPr lang="en-US" sz="1100" dirty="0"/>
              <a:t>A card often owned by a bank or other financial organisation. You can use this card in any store that accepts it. It provides credit (debt) and you can pay back as much or as little as you want. It will charge you interest on unpaid amounts each month</a:t>
            </a:r>
          </a:p>
        </p:txBody>
      </p:sp>
      <p:sp>
        <p:nvSpPr>
          <p:cNvPr id="26" name="Rectangle 25">
            <a:extLst>
              <a:ext uri="{FF2B5EF4-FFF2-40B4-BE49-F238E27FC236}">
                <a16:creationId xmlns:a16="http://schemas.microsoft.com/office/drawing/2014/main" id="{13C7F601-FC8B-054C-82F1-09E05855B0CE}"/>
              </a:ext>
            </a:extLst>
          </p:cNvPr>
          <p:cNvSpPr/>
          <p:nvPr/>
        </p:nvSpPr>
        <p:spPr>
          <a:xfrm>
            <a:off x="254964" y="4085231"/>
            <a:ext cx="1909762" cy="1293568"/>
          </a:xfrm>
          <a:prstGeom prst="rect">
            <a:avLst/>
          </a:prstGeom>
        </p:spPr>
        <p:style>
          <a:lnRef idx="1">
            <a:schemeClr val="accent3"/>
          </a:lnRef>
          <a:fillRef idx="2">
            <a:schemeClr val="accent3"/>
          </a:fillRef>
          <a:effectRef idx="1">
            <a:schemeClr val="accent3"/>
          </a:effectRef>
          <a:fontRef idx="minor">
            <a:schemeClr val="dk1"/>
          </a:fontRef>
        </p:style>
        <p:txBody>
          <a:bodyPr lIns="36000" tIns="0" rIns="36000" bIns="0" anchor="ctr"/>
          <a:lstStyle/>
          <a:p>
            <a:pPr algn="ctr">
              <a:defRPr/>
            </a:pPr>
            <a:r>
              <a:rPr lang="en-US" sz="1200" dirty="0"/>
              <a:t>is usually interest free although the catalogue company may charge interest for more expensive items being paid for over a longer period. You may pay more in the long run. </a:t>
            </a:r>
          </a:p>
        </p:txBody>
      </p:sp>
      <p:sp>
        <p:nvSpPr>
          <p:cNvPr id="27" name="Rectangle 26">
            <a:extLst>
              <a:ext uri="{FF2B5EF4-FFF2-40B4-BE49-F238E27FC236}">
                <a16:creationId xmlns:a16="http://schemas.microsoft.com/office/drawing/2014/main" id="{2C22187D-0FF5-D349-A72B-A64054464BA2}"/>
              </a:ext>
            </a:extLst>
          </p:cNvPr>
          <p:cNvSpPr/>
          <p:nvPr/>
        </p:nvSpPr>
        <p:spPr>
          <a:xfrm>
            <a:off x="2462632" y="4085231"/>
            <a:ext cx="2089150" cy="1295400"/>
          </a:xfrm>
          <a:prstGeom prst="rect">
            <a:avLst/>
          </a:prstGeom>
        </p:spPr>
        <p:style>
          <a:lnRef idx="1">
            <a:schemeClr val="accent4"/>
          </a:lnRef>
          <a:fillRef idx="2">
            <a:schemeClr val="accent4"/>
          </a:fillRef>
          <a:effectRef idx="1">
            <a:schemeClr val="accent4"/>
          </a:effectRef>
          <a:fontRef idx="minor">
            <a:schemeClr val="dk1"/>
          </a:fontRef>
        </p:style>
        <p:txBody>
          <a:bodyPr lIns="36000" tIns="0" rIns="36000" bIns="0" anchor="ctr"/>
          <a:lstStyle/>
          <a:p>
            <a:pPr algn="ctr">
              <a:defRPr/>
            </a:pPr>
            <a:r>
              <a:rPr lang="en-US" sz="1100" dirty="0"/>
              <a:t>The loans they offer are often for small amounts over short time periods. These loans are relatively easy to obtain, but interest rates are sky high. Many like Wonga Have been in the news for sky high interest rates</a:t>
            </a:r>
          </a:p>
        </p:txBody>
      </p:sp>
      <p:sp>
        <p:nvSpPr>
          <p:cNvPr id="28" name="Rectangle 27">
            <a:extLst>
              <a:ext uri="{FF2B5EF4-FFF2-40B4-BE49-F238E27FC236}">
                <a16:creationId xmlns:a16="http://schemas.microsoft.com/office/drawing/2014/main" id="{61780EEF-29B3-244E-8A69-8EE1C5F1A752}"/>
              </a:ext>
            </a:extLst>
          </p:cNvPr>
          <p:cNvSpPr/>
          <p:nvPr/>
        </p:nvSpPr>
        <p:spPr>
          <a:xfrm>
            <a:off x="2349609" y="1834653"/>
            <a:ext cx="2089150" cy="1295400"/>
          </a:xfrm>
          <a:prstGeom prst="rect">
            <a:avLst/>
          </a:prstGeom>
        </p:spPr>
        <p:style>
          <a:lnRef idx="1">
            <a:schemeClr val="accent6"/>
          </a:lnRef>
          <a:fillRef idx="2">
            <a:schemeClr val="accent6"/>
          </a:fillRef>
          <a:effectRef idx="1">
            <a:schemeClr val="accent6"/>
          </a:effectRef>
          <a:fontRef idx="minor">
            <a:schemeClr val="dk1"/>
          </a:fontRef>
        </p:style>
        <p:txBody>
          <a:bodyPr lIns="36000" tIns="0" rIns="36000" bIns="0" anchor="ctr"/>
          <a:lstStyle/>
          <a:p>
            <a:pPr algn="ctr">
              <a:defRPr/>
            </a:pPr>
            <a:r>
              <a:rPr lang="en-US" sz="1200" dirty="0"/>
              <a:t>These loans usually have a lower rate of interest than other types of loan. You normally borrow a fixed amount, repayable by set monthly instalments over an agreed period of time</a:t>
            </a:r>
          </a:p>
        </p:txBody>
      </p:sp>
      <p:sp>
        <p:nvSpPr>
          <p:cNvPr id="29" name="Rectangle 28">
            <a:extLst>
              <a:ext uri="{FF2B5EF4-FFF2-40B4-BE49-F238E27FC236}">
                <a16:creationId xmlns:a16="http://schemas.microsoft.com/office/drawing/2014/main" id="{D5D6B61C-4568-BA48-A8FE-68D5656C8B90}"/>
              </a:ext>
            </a:extLst>
          </p:cNvPr>
          <p:cNvSpPr/>
          <p:nvPr/>
        </p:nvSpPr>
        <p:spPr>
          <a:xfrm>
            <a:off x="6937903" y="4069277"/>
            <a:ext cx="2016125" cy="1295400"/>
          </a:xfrm>
          <a:prstGeom prst="rect">
            <a:avLst/>
          </a:prstGeom>
        </p:spPr>
        <p:style>
          <a:lnRef idx="1">
            <a:schemeClr val="accent1"/>
          </a:lnRef>
          <a:fillRef idx="2">
            <a:schemeClr val="accent1"/>
          </a:fillRef>
          <a:effectRef idx="1">
            <a:schemeClr val="accent1"/>
          </a:effectRef>
          <a:fontRef idx="minor">
            <a:schemeClr val="dk1"/>
          </a:fontRef>
        </p:style>
        <p:txBody>
          <a:bodyPr lIns="36000" tIns="0" rIns="36000" bIns="0" anchor="ctr"/>
          <a:lstStyle/>
          <a:p>
            <a:pPr algn="ctr">
              <a:defRPr/>
            </a:pPr>
            <a:r>
              <a:rPr lang="en-US" sz="1100" dirty="0"/>
              <a:t>When you borrow this way they don’t normally charge you interest. If you don’t pay the money back it can cause problems between family members, or you may lose a friend.</a:t>
            </a:r>
          </a:p>
        </p:txBody>
      </p:sp>
      <p:sp>
        <p:nvSpPr>
          <p:cNvPr id="30" name="Rectangle 29">
            <a:extLst>
              <a:ext uri="{FF2B5EF4-FFF2-40B4-BE49-F238E27FC236}">
                <a16:creationId xmlns:a16="http://schemas.microsoft.com/office/drawing/2014/main" id="{865BD83D-8C49-7946-892C-1DA22189C03B}"/>
              </a:ext>
            </a:extLst>
          </p:cNvPr>
          <p:cNvSpPr/>
          <p:nvPr/>
        </p:nvSpPr>
        <p:spPr>
          <a:xfrm>
            <a:off x="4651483" y="1836485"/>
            <a:ext cx="2017713" cy="1293568"/>
          </a:xfrm>
          <a:prstGeom prst="rect">
            <a:avLst/>
          </a:prstGeom>
        </p:spPr>
        <p:style>
          <a:lnRef idx="1">
            <a:schemeClr val="accent4"/>
          </a:lnRef>
          <a:fillRef idx="2">
            <a:schemeClr val="accent4"/>
          </a:fillRef>
          <a:effectRef idx="1">
            <a:schemeClr val="accent4"/>
          </a:effectRef>
          <a:fontRef idx="minor">
            <a:schemeClr val="dk1"/>
          </a:fontRef>
        </p:style>
        <p:txBody>
          <a:bodyPr lIns="36000" tIns="0" rIns="36000" bIns="0" anchor="ctr"/>
          <a:lstStyle/>
          <a:p>
            <a:pPr algn="ctr">
              <a:defRPr/>
            </a:pPr>
            <a:r>
              <a:rPr lang="en-US" sz="1100" dirty="0"/>
              <a:t>The loans they offer are often for small amounts over short time periods. These loans are relatively easy to obtain, but interest rates are very high. This should be agreed with the bank before you do it to avoid any penalty charges</a:t>
            </a:r>
          </a:p>
        </p:txBody>
      </p:sp>
      <p:sp>
        <p:nvSpPr>
          <p:cNvPr id="31" name="Rectangle 30">
            <a:extLst>
              <a:ext uri="{FF2B5EF4-FFF2-40B4-BE49-F238E27FC236}">
                <a16:creationId xmlns:a16="http://schemas.microsoft.com/office/drawing/2014/main" id="{576AF106-358E-4846-B594-B36FB1DCD506}"/>
              </a:ext>
            </a:extLst>
          </p:cNvPr>
          <p:cNvSpPr/>
          <p:nvPr/>
        </p:nvSpPr>
        <p:spPr>
          <a:xfrm>
            <a:off x="4694657" y="4085231"/>
            <a:ext cx="2016125" cy="1295400"/>
          </a:xfrm>
          <a:prstGeom prst="rect">
            <a:avLst/>
          </a:prstGeom>
        </p:spPr>
        <p:style>
          <a:lnRef idx="1">
            <a:schemeClr val="accent6"/>
          </a:lnRef>
          <a:fillRef idx="2">
            <a:schemeClr val="accent6"/>
          </a:fillRef>
          <a:effectRef idx="1">
            <a:schemeClr val="accent6"/>
          </a:effectRef>
          <a:fontRef idx="minor">
            <a:schemeClr val="dk1"/>
          </a:fontRef>
        </p:style>
        <p:txBody>
          <a:bodyPr lIns="36000" tIns="0" rIns="36000" bIns="0" anchor="ctr"/>
          <a:lstStyle/>
          <a:p>
            <a:pPr algn="ctr">
              <a:defRPr/>
            </a:pPr>
            <a:r>
              <a:rPr lang="en-US" sz="1100" dirty="0"/>
              <a:t>A card linked to a particular shop or store E.G Debenhams. They provide credit when you cannot get it anywhere else. Normally they charge a much higher rate of interest if you do not pay off the balance each month</a:t>
            </a:r>
          </a:p>
        </p:txBody>
      </p:sp>
      <p:sp>
        <p:nvSpPr>
          <p:cNvPr id="32" name="Rectangle 31">
            <a:extLst>
              <a:ext uri="{FF2B5EF4-FFF2-40B4-BE49-F238E27FC236}">
                <a16:creationId xmlns:a16="http://schemas.microsoft.com/office/drawing/2014/main" id="{CC5BB7F3-6C28-BB40-8EAB-6FB87460E613}"/>
              </a:ext>
            </a:extLst>
          </p:cNvPr>
          <p:cNvSpPr/>
          <p:nvPr/>
        </p:nvSpPr>
        <p:spPr>
          <a:xfrm>
            <a:off x="206672" y="1802563"/>
            <a:ext cx="1909762" cy="1293568"/>
          </a:xfrm>
          <a:prstGeom prst="rect">
            <a:avLst/>
          </a:prstGeom>
        </p:spPr>
        <p:style>
          <a:lnRef idx="1">
            <a:schemeClr val="accent1"/>
          </a:lnRef>
          <a:fillRef idx="2">
            <a:schemeClr val="accent1"/>
          </a:fillRef>
          <a:effectRef idx="1">
            <a:schemeClr val="accent1"/>
          </a:effectRef>
          <a:fontRef idx="minor">
            <a:schemeClr val="dk1"/>
          </a:fontRef>
        </p:style>
        <p:txBody>
          <a:bodyPr lIns="36000" tIns="0" rIns="36000" bIns="0" anchor="ctr"/>
          <a:lstStyle/>
          <a:p>
            <a:pPr algn="ctr">
              <a:defRPr/>
            </a:pPr>
            <a:r>
              <a:rPr lang="en-US" sz="1200" dirty="0"/>
              <a:t>Self-help co-operative or community bank whose members save so that they can borrow money when they need to at a low interest rate.</a:t>
            </a:r>
            <a:endParaRPr lang="en-US" sz="1200" dirty="0">
              <a:solidFill>
                <a:schemeClr val="tx1"/>
              </a:solidFill>
            </a:endParaRPr>
          </a:p>
        </p:txBody>
      </p:sp>
      <p:sp>
        <p:nvSpPr>
          <p:cNvPr id="36" name="Rectangle 35">
            <a:extLst>
              <a:ext uri="{FF2B5EF4-FFF2-40B4-BE49-F238E27FC236}">
                <a16:creationId xmlns:a16="http://schemas.microsoft.com/office/drawing/2014/main" id="{DA087B68-3BF1-C248-9F0F-52F231556E56}"/>
              </a:ext>
            </a:extLst>
          </p:cNvPr>
          <p:cNvSpPr>
            <a:spLocks noChangeArrowheads="1"/>
          </p:cNvSpPr>
          <p:nvPr/>
        </p:nvSpPr>
        <p:spPr bwMode="auto">
          <a:xfrm>
            <a:off x="266030" y="215197"/>
            <a:ext cx="8611940" cy="596094"/>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p>
            <a:pPr algn="ctr">
              <a:defRPr/>
            </a:pPr>
            <a:r>
              <a:rPr lang="en-GB" sz="2400" b="1" dirty="0">
                <a:solidFill>
                  <a:schemeClr val="dk1"/>
                </a:solidFill>
                <a:latin typeface="+mj-lt"/>
                <a:ea typeface="+mn-ea"/>
                <a:cs typeface="+mn-cs"/>
              </a:rPr>
              <a:t>ANSWERS - Ways to borrow</a:t>
            </a:r>
          </a:p>
        </p:txBody>
      </p:sp>
      <p:pic>
        <p:nvPicPr>
          <p:cNvPr id="3" name="Picture 2">
            <a:extLst>
              <a:ext uri="{FF2B5EF4-FFF2-40B4-BE49-F238E27FC236}">
                <a16:creationId xmlns:a16="http://schemas.microsoft.com/office/drawing/2014/main" id="{DCA01B52-D7F9-7E42-92F7-69C0DBF92A3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32947" y="5531187"/>
            <a:ext cx="1553004" cy="1100045"/>
          </a:xfrm>
          <a:prstGeom prst="rect">
            <a:avLst/>
          </a:prstGeom>
        </p:spPr>
      </p:pic>
      <p:pic>
        <p:nvPicPr>
          <p:cNvPr id="38" name="Picture 37">
            <a:extLst>
              <a:ext uri="{FF2B5EF4-FFF2-40B4-BE49-F238E27FC236}">
                <a16:creationId xmlns:a16="http://schemas.microsoft.com/office/drawing/2014/main" id="{EBBC2D06-57F1-1F40-BEA5-B53CAD5AF79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34600" y="5542758"/>
            <a:ext cx="1553004" cy="1100045"/>
          </a:xfrm>
          <a:prstGeom prst="rect">
            <a:avLst/>
          </a:prstGeom>
        </p:spPr>
      </p:pic>
    </p:spTree>
    <p:extLst>
      <p:ext uri="{BB962C8B-B14F-4D97-AF65-F5344CB8AC3E}">
        <p14:creationId xmlns:p14="http://schemas.microsoft.com/office/powerpoint/2010/main" val="3205967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8238FBFD-BCE1-644A-9CE6-939244E9FB7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880829" y="1505392"/>
            <a:ext cx="3800818" cy="3368884"/>
          </a:xfrm>
          <a:prstGeom prst="rect">
            <a:avLst/>
          </a:prstGeom>
        </p:spPr>
      </p:pic>
      <p:sp>
        <p:nvSpPr>
          <p:cNvPr id="8" name="Right Arrow 7">
            <a:extLst>
              <a:ext uri="{FF2B5EF4-FFF2-40B4-BE49-F238E27FC236}">
                <a16:creationId xmlns:a16="http://schemas.microsoft.com/office/drawing/2014/main" id="{300D040E-B704-0642-9A7E-F5FE4AEC578C}"/>
              </a:ext>
            </a:extLst>
          </p:cNvPr>
          <p:cNvSpPr/>
          <p:nvPr/>
        </p:nvSpPr>
        <p:spPr>
          <a:xfrm rot="5657571">
            <a:off x="4149907" y="4550345"/>
            <a:ext cx="894719" cy="531626"/>
          </a:xfrm>
          <a:prstGeom prst="rightArrow">
            <a:avLst/>
          </a:prstGeom>
          <a:solidFill>
            <a:srgbClr val="95B3D7"/>
          </a:solidFill>
          <a:ln>
            <a:solidFill>
              <a:srgbClr val="7F0757"/>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9" name="Right Arrow 8">
            <a:extLst>
              <a:ext uri="{FF2B5EF4-FFF2-40B4-BE49-F238E27FC236}">
                <a16:creationId xmlns:a16="http://schemas.microsoft.com/office/drawing/2014/main" id="{686DB1DD-CA91-E342-A966-58A17805D7C9}"/>
              </a:ext>
            </a:extLst>
          </p:cNvPr>
          <p:cNvSpPr/>
          <p:nvPr/>
        </p:nvSpPr>
        <p:spPr>
          <a:xfrm rot="16475211">
            <a:off x="4318906" y="1633162"/>
            <a:ext cx="622198" cy="548709"/>
          </a:xfrm>
          <a:prstGeom prst="rightArrow">
            <a:avLst/>
          </a:prstGeom>
          <a:solidFill>
            <a:srgbClr val="95B3D7"/>
          </a:solidFill>
          <a:ln>
            <a:solidFill>
              <a:srgbClr val="7F0757"/>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0" name="Rounded Rectangle 9">
            <a:extLst>
              <a:ext uri="{FF2B5EF4-FFF2-40B4-BE49-F238E27FC236}">
                <a16:creationId xmlns:a16="http://schemas.microsoft.com/office/drawing/2014/main" id="{459F39DB-897F-444B-A19D-86E4F2C48849}"/>
              </a:ext>
            </a:extLst>
          </p:cNvPr>
          <p:cNvSpPr/>
          <p:nvPr/>
        </p:nvSpPr>
        <p:spPr>
          <a:xfrm>
            <a:off x="2826501" y="204159"/>
            <a:ext cx="3380271" cy="1275710"/>
          </a:xfrm>
          <a:prstGeom prst="roundRect">
            <a:avLst/>
          </a:prstGeom>
          <a:solidFill>
            <a:schemeClr val="bg1"/>
          </a:solidFill>
          <a:ln w="38100">
            <a:solidFill>
              <a:srgbClr val="C1EBBA"/>
            </a:solidFill>
          </a:ln>
        </p:spPr>
        <p:style>
          <a:lnRef idx="1">
            <a:schemeClr val="accent1"/>
          </a:lnRef>
          <a:fillRef idx="3">
            <a:schemeClr val="accent1"/>
          </a:fillRef>
          <a:effectRef idx="2">
            <a:schemeClr val="accent1"/>
          </a:effectRef>
          <a:fontRef idx="minor">
            <a:schemeClr val="lt1"/>
          </a:fontRef>
        </p:style>
        <p:txBody>
          <a:bodyPr lIns="18000" rIns="18000" rtlCol="0" anchor="ctr"/>
          <a:lstStyle/>
          <a:p>
            <a:pPr algn="ctr"/>
            <a:r>
              <a:rPr lang="en-US" sz="1600" b="1" dirty="0">
                <a:solidFill>
                  <a:schemeClr val="tx1"/>
                </a:solidFill>
              </a:rPr>
              <a:t>Secured loan against your house</a:t>
            </a:r>
            <a:endParaRPr lang="en-US" sz="1600" dirty="0">
              <a:solidFill>
                <a:schemeClr val="tx1"/>
              </a:solidFill>
            </a:endParaRPr>
          </a:p>
          <a:p>
            <a:endParaRPr lang="en-US" sz="1600" dirty="0">
              <a:solidFill>
                <a:schemeClr val="tx1"/>
              </a:solidFill>
            </a:endParaRPr>
          </a:p>
        </p:txBody>
      </p:sp>
      <p:sp>
        <p:nvSpPr>
          <p:cNvPr id="11" name="Arrow: Pentagon 10">
            <a:extLst>
              <a:ext uri="{FF2B5EF4-FFF2-40B4-BE49-F238E27FC236}">
                <a16:creationId xmlns:a16="http://schemas.microsoft.com/office/drawing/2014/main" id="{F74690E2-30AE-7F4C-941F-2D2752EB5E23}"/>
              </a:ext>
            </a:extLst>
          </p:cNvPr>
          <p:cNvSpPr/>
          <p:nvPr/>
        </p:nvSpPr>
        <p:spPr>
          <a:xfrm>
            <a:off x="117843" y="253268"/>
            <a:ext cx="2517781" cy="574644"/>
          </a:xfrm>
          <a:prstGeom prst="homePlate">
            <a:avLst/>
          </a:prstGeom>
          <a:solidFill>
            <a:srgbClr val="C7F2C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Segoe UI Semibold" panose="020B0702040204020203" pitchFamily="34" charset="0"/>
                <a:cs typeface="Segoe UI Semibold" panose="020B0702040204020203" pitchFamily="34" charset="0"/>
              </a:rPr>
              <a:t>Debt</a:t>
            </a:r>
            <a:endParaRPr lang="en-US" sz="2000" b="1" dirty="0">
              <a:solidFill>
                <a:schemeClr val="tx1"/>
              </a:solidFill>
              <a:latin typeface="Segoe UI Semibold" panose="020B0702040204020203" pitchFamily="34" charset="0"/>
              <a:cs typeface="Segoe UI Semibold" panose="020B0702040204020203" pitchFamily="34" charset="0"/>
            </a:endParaRPr>
          </a:p>
        </p:txBody>
      </p:sp>
      <p:sp>
        <p:nvSpPr>
          <p:cNvPr id="12" name="Rounded Rectangle 11">
            <a:extLst>
              <a:ext uri="{FF2B5EF4-FFF2-40B4-BE49-F238E27FC236}">
                <a16:creationId xmlns:a16="http://schemas.microsoft.com/office/drawing/2014/main" id="{A1FB86F4-746A-A44C-A4B1-1A653839333A}"/>
              </a:ext>
            </a:extLst>
          </p:cNvPr>
          <p:cNvSpPr/>
          <p:nvPr/>
        </p:nvSpPr>
        <p:spPr>
          <a:xfrm>
            <a:off x="7083345" y="1754267"/>
            <a:ext cx="1844585" cy="2197702"/>
          </a:xfrm>
          <a:prstGeom prst="roundRect">
            <a:avLst/>
          </a:prstGeom>
          <a:solidFill>
            <a:schemeClr val="bg1"/>
          </a:solidFill>
          <a:ln w="38100">
            <a:solidFill>
              <a:srgbClr val="C1EBBA"/>
            </a:solidFill>
          </a:ln>
        </p:spPr>
        <p:style>
          <a:lnRef idx="1">
            <a:schemeClr val="accent1"/>
          </a:lnRef>
          <a:fillRef idx="3">
            <a:schemeClr val="accent1"/>
          </a:fillRef>
          <a:effectRef idx="2">
            <a:schemeClr val="accent1"/>
          </a:effectRef>
          <a:fontRef idx="minor">
            <a:schemeClr val="lt1"/>
          </a:fontRef>
        </p:style>
        <p:txBody>
          <a:bodyPr lIns="18000" rIns="18000" rtlCol="0" anchor="ctr"/>
          <a:lstStyle/>
          <a:p>
            <a:pPr algn="ctr"/>
            <a:r>
              <a:rPr lang="en-US" sz="1600" b="1" dirty="0">
                <a:solidFill>
                  <a:schemeClr val="tx1"/>
                </a:solidFill>
              </a:rPr>
              <a:t>Loan shark!</a:t>
            </a:r>
          </a:p>
          <a:p>
            <a:pPr algn="ctr"/>
            <a:endParaRPr lang="en-US" sz="1600" b="1" dirty="0">
              <a:solidFill>
                <a:schemeClr val="tx1"/>
              </a:solidFill>
            </a:endParaRPr>
          </a:p>
          <a:p>
            <a:pPr algn="ctr"/>
            <a:endParaRPr lang="en-US" sz="1600" b="1" dirty="0">
              <a:solidFill>
                <a:schemeClr val="tx1"/>
              </a:solidFill>
            </a:endParaRPr>
          </a:p>
          <a:p>
            <a:pPr algn="ctr"/>
            <a:endParaRPr lang="en-US" sz="1600" b="1" dirty="0">
              <a:solidFill>
                <a:schemeClr val="tx1"/>
              </a:solidFill>
            </a:endParaRPr>
          </a:p>
          <a:p>
            <a:pPr algn="ctr"/>
            <a:endParaRPr lang="en-US" sz="1600" b="1" dirty="0">
              <a:solidFill>
                <a:schemeClr val="tx1"/>
              </a:solidFill>
            </a:endParaRPr>
          </a:p>
          <a:p>
            <a:pPr algn="ctr"/>
            <a:endParaRPr lang="en-US" sz="1600" b="1" dirty="0">
              <a:solidFill>
                <a:schemeClr val="tx1"/>
              </a:solidFill>
            </a:endParaRPr>
          </a:p>
          <a:p>
            <a:pPr algn="ctr"/>
            <a:endParaRPr lang="en-US" sz="1600" b="1" dirty="0">
              <a:solidFill>
                <a:schemeClr val="tx1"/>
              </a:solidFill>
            </a:endParaRPr>
          </a:p>
        </p:txBody>
      </p:sp>
      <p:sp>
        <p:nvSpPr>
          <p:cNvPr id="13" name="Rounded Rectangle 12">
            <a:extLst>
              <a:ext uri="{FF2B5EF4-FFF2-40B4-BE49-F238E27FC236}">
                <a16:creationId xmlns:a16="http://schemas.microsoft.com/office/drawing/2014/main" id="{3DE6C1DB-0334-9E4F-9EE8-17D93980FB85}"/>
              </a:ext>
            </a:extLst>
          </p:cNvPr>
          <p:cNvSpPr/>
          <p:nvPr/>
        </p:nvSpPr>
        <p:spPr>
          <a:xfrm>
            <a:off x="7164101" y="4206619"/>
            <a:ext cx="1763829" cy="2309655"/>
          </a:xfrm>
          <a:prstGeom prst="roundRect">
            <a:avLst/>
          </a:prstGeom>
          <a:solidFill>
            <a:schemeClr val="bg1"/>
          </a:solidFill>
          <a:ln w="38100">
            <a:solidFill>
              <a:srgbClr val="C1EBBA"/>
            </a:solidFill>
          </a:ln>
        </p:spPr>
        <p:style>
          <a:lnRef idx="1">
            <a:schemeClr val="accent1"/>
          </a:lnRef>
          <a:fillRef idx="3">
            <a:schemeClr val="accent1"/>
          </a:fillRef>
          <a:effectRef idx="2">
            <a:schemeClr val="accent1"/>
          </a:effectRef>
          <a:fontRef idx="minor">
            <a:schemeClr val="lt1"/>
          </a:fontRef>
        </p:style>
        <p:txBody>
          <a:bodyPr lIns="18000" rIns="18000" rtlCol="0" anchor="ctr"/>
          <a:lstStyle/>
          <a:p>
            <a:pPr algn="ctr"/>
            <a:r>
              <a:rPr lang="en-US" sz="1600" b="1" dirty="0">
                <a:solidFill>
                  <a:schemeClr val="tx1"/>
                </a:solidFill>
              </a:rPr>
              <a:t>Credit agreement</a:t>
            </a:r>
          </a:p>
          <a:p>
            <a:pPr algn="ctr"/>
            <a:endParaRPr lang="en-US" sz="1600" b="1" dirty="0">
              <a:solidFill>
                <a:schemeClr val="tx1"/>
              </a:solidFill>
            </a:endParaRPr>
          </a:p>
          <a:p>
            <a:pPr algn="ctr"/>
            <a:endParaRPr lang="en-US" sz="1600" b="1" dirty="0">
              <a:solidFill>
                <a:schemeClr val="tx1"/>
              </a:solidFill>
            </a:endParaRPr>
          </a:p>
          <a:p>
            <a:pPr algn="ctr"/>
            <a:endParaRPr lang="en-US" sz="1600" b="1" dirty="0">
              <a:solidFill>
                <a:schemeClr val="tx1"/>
              </a:solidFill>
            </a:endParaRPr>
          </a:p>
          <a:p>
            <a:pPr algn="ctr"/>
            <a:endParaRPr lang="en-US" sz="1600" b="1" dirty="0">
              <a:solidFill>
                <a:schemeClr val="tx1"/>
              </a:solidFill>
            </a:endParaRPr>
          </a:p>
          <a:p>
            <a:pPr algn="ctr"/>
            <a:endParaRPr lang="en-US" sz="1600" b="1" dirty="0">
              <a:solidFill>
                <a:schemeClr val="tx1"/>
              </a:solidFill>
            </a:endParaRPr>
          </a:p>
          <a:p>
            <a:pPr algn="ctr"/>
            <a:endParaRPr lang="en-US" sz="1600" b="1" dirty="0">
              <a:solidFill>
                <a:schemeClr val="tx1"/>
              </a:solidFill>
            </a:endParaRPr>
          </a:p>
          <a:p>
            <a:pPr algn="ctr"/>
            <a:endParaRPr lang="en-US" sz="1600" b="1" dirty="0">
              <a:solidFill>
                <a:schemeClr val="tx1"/>
              </a:solidFill>
            </a:endParaRPr>
          </a:p>
        </p:txBody>
      </p:sp>
      <p:sp>
        <p:nvSpPr>
          <p:cNvPr id="14" name="Right Arrow 13">
            <a:extLst>
              <a:ext uri="{FF2B5EF4-FFF2-40B4-BE49-F238E27FC236}">
                <a16:creationId xmlns:a16="http://schemas.microsoft.com/office/drawing/2014/main" id="{45C6EE9F-A35F-334F-86FF-90E174ADF149}"/>
              </a:ext>
            </a:extLst>
          </p:cNvPr>
          <p:cNvSpPr/>
          <p:nvPr/>
        </p:nvSpPr>
        <p:spPr>
          <a:xfrm rot="81542">
            <a:off x="6414482" y="3131592"/>
            <a:ext cx="622198" cy="548709"/>
          </a:xfrm>
          <a:prstGeom prst="rightArrow">
            <a:avLst/>
          </a:prstGeom>
          <a:solidFill>
            <a:srgbClr val="95B3D7"/>
          </a:solidFill>
          <a:ln>
            <a:solidFill>
              <a:srgbClr val="7F0757"/>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5" name="Rounded Rectangle 14">
            <a:extLst>
              <a:ext uri="{FF2B5EF4-FFF2-40B4-BE49-F238E27FC236}">
                <a16:creationId xmlns:a16="http://schemas.microsoft.com/office/drawing/2014/main" id="{55164BB1-E42C-4C4C-B07E-C46D75EEBEB1}"/>
              </a:ext>
            </a:extLst>
          </p:cNvPr>
          <p:cNvSpPr/>
          <p:nvPr/>
        </p:nvSpPr>
        <p:spPr>
          <a:xfrm>
            <a:off x="6461109" y="219019"/>
            <a:ext cx="2486860" cy="1313660"/>
          </a:xfrm>
          <a:prstGeom prst="roundRect">
            <a:avLst/>
          </a:prstGeom>
          <a:solidFill>
            <a:schemeClr val="bg1"/>
          </a:solidFill>
          <a:ln w="38100">
            <a:solidFill>
              <a:srgbClr val="C1EBBA"/>
            </a:solidFill>
          </a:ln>
        </p:spPr>
        <p:style>
          <a:lnRef idx="1">
            <a:schemeClr val="accent1"/>
          </a:lnRef>
          <a:fillRef idx="3">
            <a:schemeClr val="accent1"/>
          </a:fillRef>
          <a:effectRef idx="2">
            <a:schemeClr val="accent1"/>
          </a:effectRef>
          <a:fontRef idx="minor">
            <a:schemeClr val="lt1"/>
          </a:fontRef>
        </p:style>
        <p:txBody>
          <a:bodyPr lIns="18000" rIns="18000" rtlCol="0" anchor="ctr"/>
          <a:lstStyle/>
          <a:p>
            <a:pPr algn="ctr"/>
            <a:r>
              <a:rPr lang="en-US" b="1" dirty="0">
                <a:solidFill>
                  <a:schemeClr val="tx1"/>
                </a:solidFill>
              </a:rPr>
              <a:t>In secured loan </a:t>
            </a:r>
          </a:p>
          <a:p>
            <a:pPr algn="ctr"/>
            <a:r>
              <a:rPr lang="en-US" b="1" dirty="0">
                <a:solidFill>
                  <a:schemeClr val="tx1"/>
                </a:solidFill>
              </a:rPr>
              <a:t>(possibly a parent guarantor)</a:t>
            </a:r>
            <a:endParaRPr lang="en-US" sz="1400" dirty="0">
              <a:solidFill>
                <a:schemeClr val="tx1"/>
              </a:solidFill>
            </a:endParaRPr>
          </a:p>
          <a:p>
            <a:pPr algn="ctr"/>
            <a:endParaRPr lang="en-US" sz="1400" dirty="0">
              <a:solidFill>
                <a:schemeClr val="tx1"/>
              </a:solidFill>
            </a:endParaRPr>
          </a:p>
        </p:txBody>
      </p:sp>
      <p:sp>
        <p:nvSpPr>
          <p:cNvPr id="6" name="Right Arrow 5">
            <a:extLst>
              <a:ext uri="{FF2B5EF4-FFF2-40B4-BE49-F238E27FC236}">
                <a16:creationId xmlns:a16="http://schemas.microsoft.com/office/drawing/2014/main" id="{D7C900BE-88A5-FB42-AC73-3A79E5E4F9AF}"/>
              </a:ext>
            </a:extLst>
          </p:cNvPr>
          <p:cNvSpPr/>
          <p:nvPr/>
        </p:nvSpPr>
        <p:spPr>
          <a:xfrm rot="19387422">
            <a:off x="5699581" y="2071208"/>
            <a:ext cx="1227860" cy="514552"/>
          </a:xfrm>
          <a:prstGeom prst="rightArrow">
            <a:avLst/>
          </a:prstGeom>
          <a:solidFill>
            <a:srgbClr val="95B3D7"/>
          </a:solidFill>
          <a:ln>
            <a:solidFill>
              <a:srgbClr val="7F0757"/>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4" name="Right Arrow 3">
            <a:extLst>
              <a:ext uri="{FF2B5EF4-FFF2-40B4-BE49-F238E27FC236}">
                <a16:creationId xmlns:a16="http://schemas.microsoft.com/office/drawing/2014/main" id="{01C1FB33-4EB2-A24C-832D-4736B4C7F76B}"/>
              </a:ext>
            </a:extLst>
          </p:cNvPr>
          <p:cNvSpPr/>
          <p:nvPr/>
        </p:nvSpPr>
        <p:spPr>
          <a:xfrm rot="2848965">
            <a:off x="6111650" y="4575726"/>
            <a:ext cx="1227860" cy="514552"/>
          </a:xfrm>
          <a:prstGeom prst="rightArrow">
            <a:avLst/>
          </a:prstGeom>
          <a:solidFill>
            <a:srgbClr val="95B3D7"/>
          </a:solidFill>
          <a:ln>
            <a:solidFill>
              <a:srgbClr val="7F0757"/>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6" name="Rounded Rectangle 15">
            <a:extLst>
              <a:ext uri="{FF2B5EF4-FFF2-40B4-BE49-F238E27FC236}">
                <a16:creationId xmlns:a16="http://schemas.microsoft.com/office/drawing/2014/main" id="{DE42DF28-10A3-A042-8ED5-CD1F1DE7BFE4}"/>
              </a:ext>
            </a:extLst>
          </p:cNvPr>
          <p:cNvSpPr/>
          <p:nvPr/>
        </p:nvSpPr>
        <p:spPr>
          <a:xfrm>
            <a:off x="3255360" y="5364344"/>
            <a:ext cx="3205750" cy="1275710"/>
          </a:xfrm>
          <a:prstGeom prst="roundRect">
            <a:avLst/>
          </a:prstGeom>
          <a:solidFill>
            <a:schemeClr val="bg1"/>
          </a:solidFill>
          <a:ln w="38100">
            <a:solidFill>
              <a:srgbClr val="C1EBBA"/>
            </a:solidFill>
          </a:ln>
        </p:spPr>
        <p:style>
          <a:lnRef idx="1">
            <a:schemeClr val="accent1"/>
          </a:lnRef>
          <a:fillRef idx="3">
            <a:schemeClr val="accent1"/>
          </a:fillRef>
          <a:effectRef idx="2">
            <a:schemeClr val="accent1"/>
          </a:effectRef>
          <a:fontRef idx="minor">
            <a:schemeClr val="lt1"/>
          </a:fontRef>
        </p:style>
        <p:txBody>
          <a:bodyPr lIns="18000" rIns="18000" rtlCol="0" anchor="ctr"/>
          <a:lstStyle/>
          <a:p>
            <a:pPr algn="ctr"/>
            <a:r>
              <a:rPr lang="en-US" sz="1600" b="1" dirty="0">
                <a:solidFill>
                  <a:schemeClr val="tx1"/>
                </a:solidFill>
              </a:rPr>
              <a:t>Declaring bankruptcy</a:t>
            </a:r>
          </a:p>
          <a:p>
            <a:r>
              <a:rPr lang="en-US" sz="1200" b="1" dirty="0">
                <a:solidFill>
                  <a:schemeClr val="tx1"/>
                </a:solidFill>
              </a:rPr>
              <a:t>(this costs money and has a serious impact on your credit rating and ability to do things in the future but can wipe your debts clean)</a:t>
            </a:r>
          </a:p>
          <a:p>
            <a:endParaRPr lang="en-US" sz="1600" b="1" dirty="0">
              <a:solidFill>
                <a:schemeClr val="tx1"/>
              </a:solidFill>
            </a:endParaRPr>
          </a:p>
        </p:txBody>
      </p:sp>
      <p:sp>
        <p:nvSpPr>
          <p:cNvPr id="18" name="Rounded Rectangle 17">
            <a:extLst>
              <a:ext uri="{FF2B5EF4-FFF2-40B4-BE49-F238E27FC236}">
                <a16:creationId xmlns:a16="http://schemas.microsoft.com/office/drawing/2014/main" id="{884CA69D-1420-A24B-85AC-591A8C33DB59}"/>
              </a:ext>
            </a:extLst>
          </p:cNvPr>
          <p:cNvSpPr/>
          <p:nvPr/>
        </p:nvSpPr>
        <p:spPr>
          <a:xfrm>
            <a:off x="210501" y="3493294"/>
            <a:ext cx="2217386" cy="1074578"/>
          </a:xfrm>
          <a:prstGeom prst="roundRect">
            <a:avLst/>
          </a:prstGeom>
          <a:solidFill>
            <a:schemeClr val="bg1"/>
          </a:solidFill>
          <a:ln w="38100">
            <a:solidFill>
              <a:srgbClr val="C1EBBA"/>
            </a:solidFill>
          </a:ln>
        </p:spPr>
        <p:style>
          <a:lnRef idx="1">
            <a:schemeClr val="accent1"/>
          </a:lnRef>
          <a:fillRef idx="3">
            <a:schemeClr val="accent1"/>
          </a:fillRef>
          <a:effectRef idx="2">
            <a:schemeClr val="accent1"/>
          </a:effectRef>
          <a:fontRef idx="minor">
            <a:schemeClr val="lt1"/>
          </a:fontRef>
        </p:style>
        <p:txBody>
          <a:bodyPr lIns="18000" rIns="18000" rtlCol="0" anchor="ctr"/>
          <a:lstStyle/>
          <a:p>
            <a:pPr algn="ctr"/>
            <a:r>
              <a:rPr lang="en-US" sz="1600" b="1" dirty="0">
                <a:solidFill>
                  <a:schemeClr val="tx1"/>
                </a:solidFill>
              </a:rPr>
              <a:t>Illegal money lender </a:t>
            </a:r>
          </a:p>
          <a:p>
            <a:pPr algn="ctr"/>
            <a:endParaRPr lang="en-US" sz="1600" b="1" dirty="0">
              <a:solidFill>
                <a:schemeClr val="tx1"/>
              </a:solidFill>
            </a:endParaRPr>
          </a:p>
          <a:p>
            <a:pPr algn="ctr"/>
            <a:endParaRPr lang="en-US" sz="1600" b="1" dirty="0">
              <a:solidFill>
                <a:schemeClr val="tx1"/>
              </a:solidFill>
            </a:endParaRPr>
          </a:p>
          <a:p>
            <a:pPr algn="ctr"/>
            <a:endParaRPr lang="en-US" sz="1600" b="1" dirty="0">
              <a:solidFill>
                <a:schemeClr val="tx1"/>
              </a:solidFill>
            </a:endParaRPr>
          </a:p>
        </p:txBody>
      </p:sp>
      <p:sp>
        <p:nvSpPr>
          <p:cNvPr id="19" name="Right Arrow 18">
            <a:extLst>
              <a:ext uri="{FF2B5EF4-FFF2-40B4-BE49-F238E27FC236}">
                <a16:creationId xmlns:a16="http://schemas.microsoft.com/office/drawing/2014/main" id="{355BE5B0-9B18-9B49-8D6A-1E403A2825C6}"/>
              </a:ext>
            </a:extLst>
          </p:cNvPr>
          <p:cNvSpPr/>
          <p:nvPr/>
        </p:nvSpPr>
        <p:spPr>
          <a:xfrm rot="10881542">
            <a:off x="2940241" y="5283520"/>
            <a:ext cx="622198" cy="548709"/>
          </a:xfrm>
          <a:prstGeom prst="rightArrow">
            <a:avLst/>
          </a:prstGeom>
          <a:solidFill>
            <a:srgbClr val="95B3D7"/>
          </a:solidFill>
          <a:ln>
            <a:solidFill>
              <a:srgbClr val="7F0757"/>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20" name="Rounded Rectangle 19">
            <a:extLst>
              <a:ext uri="{FF2B5EF4-FFF2-40B4-BE49-F238E27FC236}">
                <a16:creationId xmlns:a16="http://schemas.microsoft.com/office/drawing/2014/main" id="{2129BBF2-BE73-014A-80CC-A77EFF0D6330}"/>
              </a:ext>
            </a:extLst>
          </p:cNvPr>
          <p:cNvSpPr/>
          <p:nvPr/>
        </p:nvSpPr>
        <p:spPr>
          <a:xfrm>
            <a:off x="216262" y="979213"/>
            <a:ext cx="2270177" cy="2171491"/>
          </a:xfrm>
          <a:prstGeom prst="roundRect">
            <a:avLst/>
          </a:prstGeom>
          <a:solidFill>
            <a:schemeClr val="bg1"/>
          </a:solidFill>
          <a:ln w="38100">
            <a:solidFill>
              <a:srgbClr val="C1EBBA"/>
            </a:solidFill>
          </a:ln>
        </p:spPr>
        <p:style>
          <a:lnRef idx="1">
            <a:schemeClr val="accent1"/>
          </a:lnRef>
          <a:fillRef idx="3">
            <a:schemeClr val="accent1"/>
          </a:fillRef>
          <a:effectRef idx="2">
            <a:schemeClr val="accent1"/>
          </a:effectRef>
          <a:fontRef idx="minor">
            <a:schemeClr val="lt1"/>
          </a:fontRef>
        </p:style>
        <p:txBody>
          <a:bodyPr lIns="18000" rIns="18000" rtlCol="0" anchor="ctr"/>
          <a:lstStyle/>
          <a:p>
            <a:pPr algn="ctr"/>
            <a:r>
              <a:rPr lang="en-US" sz="1600" b="1" dirty="0">
                <a:solidFill>
                  <a:schemeClr val="tx1"/>
                </a:solidFill>
              </a:rPr>
              <a:t>Secured loan against your car or other valuable asset </a:t>
            </a:r>
          </a:p>
          <a:p>
            <a:pPr algn="ctr"/>
            <a:endParaRPr lang="en-US" sz="1600" b="1" dirty="0">
              <a:solidFill>
                <a:schemeClr val="tx1"/>
              </a:solidFill>
            </a:endParaRPr>
          </a:p>
          <a:p>
            <a:pPr algn="ctr"/>
            <a:endParaRPr lang="en-US" sz="1600" b="1" dirty="0">
              <a:solidFill>
                <a:schemeClr val="tx1"/>
              </a:solidFill>
            </a:endParaRPr>
          </a:p>
          <a:p>
            <a:pPr algn="ctr"/>
            <a:endParaRPr lang="en-US" sz="1600" b="1" dirty="0">
              <a:solidFill>
                <a:schemeClr val="tx1"/>
              </a:solidFill>
            </a:endParaRPr>
          </a:p>
          <a:p>
            <a:pPr algn="ctr"/>
            <a:endParaRPr lang="en-US" sz="1600" b="1" dirty="0">
              <a:solidFill>
                <a:schemeClr val="tx1"/>
              </a:solidFill>
            </a:endParaRPr>
          </a:p>
          <a:p>
            <a:pPr algn="ctr"/>
            <a:endParaRPr lang="en-US" sz="1600" b="1" dirty="0">
              <a:solidFill>
                <a:schemeClr val="tx1"/>
              </a:solidFill>
            </a:endParaRPr>
          </a:p>
          <a:p>
            <a:pPr algn="ctr"/>
            <a:endParaRPr lang="en-US" sz="1600" b="1" dirty="0">
              <a:solidFill>
                <a:schemeClr val="tx1"/>
              </a:solidFill>
            </a:endParaRPr>
          </a:p>
        </p:txBody>
      </p:sp>
      <p:sp>
        <p:nvSpPr>
          <p:cNvPr id="7" name="Right Arrow 6">
            <a:extLst>
              <a:ext uri="{FF2B5EF4-FFF2-40B4-BE49-F238E27FC236}">
                <a16:creationId xmlns:a16="http://schemas.microsoft.com/office/drawing/2014/main" id="{CB3E2874-53DB-0940-9CF1-5E8DFDB385B7}"/>
              </a:ext>
            </a:extLst>
          </p:cNvPr>
          <p:cNvSpPr/>
          <p:nvPr/>
        </p:nvSpPr>
        <p:spPr>
          <a:xfrm rot="13213149">
            <a:off x="2485308" y="1901493"/>
            <a:ext cx="1227860" cy="514552"/>
          </a:xfrm>
          <a:prstGeom prst="rightArrow">
            <a:avLst/>
          </a:prstGeom>
          <a:solidFill>
            <a:srgbClr val="95B3D7"/>
          </a:solidFill>
          <a:ln>
            <a:solidFill>
              <a:srgbClr val="7F0757"/>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1DE2062E-DA7B-9A4E-AA3B-B05160EE77DB}"/>
              </a:ext>
            </a:extLst>
          </p:cNvPr>
          <p:cNvSpPr/>
          <p:nvPr/>
        </p:nvSpPr>
        <p:spPr>
          <a:xfrm rot="20060591">
            <a:off x="3547079" y="2417479"/>
            <a:ext cx="2198076" cy="1569660"/>
          </a:xfrm>
          <a:prstGeom prst="rect">
            <a:avLst/>
          </a:prstGeom>
        </p:spPr>
        <p:txBody>
          <a:bodyPr wrap="square">
            <a:spAutoFit/>
          </a:bodyPr>
          <a:lstStyle/>
          <a:p>
            <a:pPr algn="ctr"/>
            <a:r>
              <a:rPr lang="en-US" altLang="en-US" sz="3200" b="1" dirty="0">
                <a:solidFill>
                  <a:srgbClr val="000000"/>
                </a:solidFill>
                <a:latin typeface="Calibri" panose="020F0502020204030204" pitchFamily="34" charset="0"/>
                <a:cs typeface="Calibri" panose="020F0502020204030204" pitchFamily="34" charset="0"/>
              </a:rPr>
              <a:t>Other ways to loan money </a:t>
            </a:r>
          </a:p>
        </p:txBody>
      </p:sp>
      <p:sp>
        <p:nvSpPr>
          <p:cNvPr id="23" name="Rectangle 22">
            <a:extLst>
              <a:ext uri="{FF2B5EF4-FFF2-40B4-BE49-F238E27FC236}">
                <a16:creationId xmlns:a16="http://schemas.microsoft.com/office/drawing/2014/main" id="{F3DAF9D5-A831-0E48-8E72-94C9BECE20DF}"/>
              </a:ext>
            </a:extLst>
          </p:cNvPr>
          <p:cNvSpPr/>
          <p:nvPr/>
        </p:nvSpPr>
        <p:spPr>
          <a:xfrm>
            <a:off x="265780" y="5276219"/>
            <a:ext cx="2600089" cy="116955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GB" sz="1400" i="1" dirty="0">
                <a:cs typeface="Calibri"/>
              </a:rPr>
              <a:t>Unmanageable debt is a debt is when someone has borrowed money from a person or organisation, and cannot afford to pay it back. </a:t>
            </a:r>
          </a:p>
        </p:txBody>
      </p:sp>
      <p:sp>
        <p:nvSpPr>
          <p:cNvPr id="24" name="Rectangle 23">
            <a:extLst>
              <a:ext uri="{FF2B5EF4-FFF2-40B4-BE49-F238E27FC236}">
                <a16:creationId xmlns:a16="http://schemas.microsoft.com/office/drawing/2014/main" id="{F2D19841-45BD-9748-9EED-3D3FB3238543}"/>
              </a:ext>
            </a:extLst>
          </p:cNvPr>
          <p:cNvSpPr/>
          <p:nvPr/>
        </p:nvSpPr>
        <p:spPr>
          <a:xfrm>
            <a:off x="265779" y="4910462"/>
            <a:ext cx="2600089" cy="391885"/>
          </a:xfrm>
          <a:prstGeom prst="rect">
            <a:avLst/>
          </a:prstGeom>
          <a:solidFill>
            <a:srgbClr val="C1EBBA"/>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Segoe UI Semibold" panose="020B0702040204020203" pitchFamily="34" charset="0"/>
                <a:cs typeface="Segoe UI Semibold" panose="020B0702040204020203" pitchFamily="34" charset="0"/>
              </a:rPr>
              <a:t>Did you know?</a:t>
            </a:r>
            <a:endParaRPr lang="en-US" dirty="0">
              <a:solidFill>
                <a:schemeClr val="tx1"/>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374502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3" grpId="0" animBg="1"/>
      <p:bldP spid="14" grpId="0" animBg="1"/>
      <p:bldP spid="15" grpId="0" animBg="1"/>
      <p:bldP spid="6" grpId="0" animBg="1"/>
      <p:bldP spid="4" grpId="0" animBg="1"/>
      <p:bldP spid="16" grpId="0" animBg="1"/>
      <p:bldP spid="18" grpId="0" animBg="1"/>
      <p:bldP spid="19" grpId="0" animBg="1"/>
      <p:bldP spid="20"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81B5ED1-09D2-574B-9CF4-7F4ADC92D302}"/>
              </a:ext>
            </a:extLst>
          </p:cNvPr>
          <p:cNvGraphicFramePr>
            <a:graphicFrameLocks noGrp="1"/>
          </p:cNvGraphicFramePr>
          <p:nvPr>
            <p:extLst>
              <p:ext uri="{D42A27DB-BD31-4B8C-83A1-F6EECF244321}">
                <p14:modId xmlns:p14="http://schemas.microsoft.com/office/powerpoint/2010/main" val="3843962606"/>
              </p:ext>
            </p:extLst>
          </p:nvPr>
        </p:nvGraphicFramePr>
        <p:xfrm>
          <a:off x="210333" y="286786"/>
          <a:ext cx="8352048" cy="6233003"/>
        </p:xfrm>
        <a:graphic>
          <a:graphicData uri="http://schemas.openxmlformats.org/drawingml/2006/table">
            <a:tbl>
              <a:tblPr firstRow="1" bandRow="1">
                <a:tableStyleId>{5C22544A-7EE6-4342-B048-85BDC9FD1C3A}</a:tableStyleId>
              </a:tblPr>
              <a:tblGrid>
                <a:gridCol w="1146980">
                  <a:extLst>
                    <a:ext uri="{9D8B030D-6E8A-4147-A177-3AD203B41FA5}">
                      <a16:colId xmlns:a16="http://schemas.microsoft.com/office/drawing/2014/main" val="2154909534"/>
                    </a:ext>
                  </a:extLst>
                </a:gridCol>
                <a:gridCol w="3029044">
                  <a:extLst>
                    <a:ext uri="{9D8B030D-6E8A-4147-A177-3AD203B41FA5}">
                      <a16:colId xmlns:a16="http://schemas.microsoft.com/office/drawing/2014/main" val="743307549"/>
                    </a:ext>
                  </a:extLst>
                </a:gridCol>
                <a:gridCol w="2088012">
                  <a:extLst>
                    <a:ext uri="{9D8B030D-6E8A-4147-A177-3AD203B41FA5}">
                      <a16:colId xmlns:a16="http://schemas.microsoft.com/office/drawing/2014/main" val="894145378"/>
                    </a:ext>
                  </a:extLst>
                </a:gridCol>
                <a:gridCol w="2088012">
                  <a:extLst>
                    <a:ext uri="{9D8B030D-6E8A-4147-A177-3AD203B41FA5}">
                      <a16:colId xmlns:a16="http://schemas.microsoft.com/office/drawing/2014/main" val="335821758"/>
                    </a:ext>
                  </a:extLst>
                </a:gridCol>
              </a:tblGrid>
              <a:tr h="380986">
                <a:tc gridSpan="4">
                  <a:txBody>
                    <a:bodyPr/>
                    <a:lstStyle/>
                    <a:p>
                      <a:pPr algn="ctr"/>
                      <a:r>
                        <a:rPr lang="en-US" sz="1200" dirty="0">
                          <a:solidFill>
                            <a:schemeClr val="tx1"/>
                          </a:solidFill>
                        </a:rPr>
                        <a:t>COMPARING BORROWING METHODS – USE THE INTERNET OR RESOURCES YOUR TEACHER HAS PROVIDED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0651151"/>
                  </a:ext>
                </a:extLst>
              </a:tr>
              <a:tr h="606817">
                <a:tc>
                  <a:txBody>
                    <a:bodyPr/>
                    <a:lstStyle/>
                    <a:p>
                      <a:r>
                        <a:rPr lang="en-US" sz="1200" dirty="0">
                          <a:solidFill>
                            <a:schemeClr val="tx1"/>
                          </a:solidFill>
                        </a:rPr>
                        <a:t>Method of Borrowing money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EBBA"/>
                    </a:solidFill>
                  </a:tcPr>
                </a:tc>
                <a:tc>
                  <a:txBody>
                    <a:bodyPr/>
                    <a:lstStyle/>
                    <a:p>
                      <a:pPr algn="ctr"/>
                      <a:r>
                        <a:rPr lang="en-US" sz="1600" b="1" dirty="0">
                          <a:solidFill>
                            <a:schemeClr val="tx1"/>
                          </a:solidFill>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EBBA"/>
                    </a:solidFill>
                  </a:tcPr>
                </a:tc>
                <a:tc>
                  <a:txBody>
                    <a:bodyPr/>
                    <a:lstStyle/>
                    <a:p>
                      <a:pPr algn="ctr"/>
                      <a:r>
                        <a:rPr lang="en-US" sz="1600" b="1" dirty="0">
                          <a:solidFill>
                            <a:schemeClr val="tx1"/>
                          </a:solidFill>
                        </a:rPr>
                        <a:t>Advantages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EBBA"/>
                    </a:solidFill>
                  </a:tcPr>
                </a:tc>
                <a:tc>
                  <a:txBody>
                    <a:bodyPr/>
                    <a:lstStyle/>
                    <a:p>
                      <a:pPr algn="ctr"/>
                      <a:r>
                        <a:rPr lang="en-US" sz="1600" b="1" dirty="0">
                          <a:solidFill>
                            <a:schemeClr val="tx1"/>
                          </a:solidFill>
                        </a:rPr>
                        <a:t>Disadvantages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EBBA"/>
                    </a:solidFill>
                  </a:tcPr>
                </a:tc>
                <a:extLst>
                  <a:ext uri="{0D108BD9-81ED-4DB2-BD59-A6C34878D82A}">
                    <a16:rowId xmlns:a16="http://schemas.microsoft.com/office/drawing/2014/main" val="1163886472"/>
                  </a:ext>
                </a:extLst>
              </a:tr>
              <a:tr h="969633">
                <a:tc>
                  <a:txBody>
                    <a:bodyPr/>
                    <a:lstStyle/>
                    <a:p>
                      <a:pPr algn="ctr"/>
                      <a:r>
                        <a:rPr lang="en-US" sz="1200" b="0" dirty="0">
                          <a:solidFill>
                            <a:schemeClr val="tx1"/>
                          </a:solidFill>
                        </a:rPr>
                        <a:t>Secured Loan </a:t>
                      </a:r>
                    </a:p>
                    <a:p>
                      <a:pPr algn="ctr"/>
                      <a:r>
                        <a:rPr lang="en-US" sz="1200" b="0" dirty="0">
                          <a:solidFill>
                            <a:schemeClr val="tx1"/>
                          </a:solidFill>
                        </a:rPr>
                        <a:t>(House or Car)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114383188"/>
                  </a:ext>
                </a:extLst>
              </a:tr>
              <a:tr h="933429">
                <a:tc>
                  <a:txBody>
                    <a:bodyPr/>
                    <a:lstStyle/>
                    <a:p>
                      <a:pPr algn="ctr"/>
                      <a:r>
                        <a:rPr lang="en-US" sz="1200" b="0" dirty="0">
                          <a:solidFill>
                            <a:schemeClr val="tx1"/>
                          </a:solidFill>
                        </a:rPr>
                        <a:t>Loan Shark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760687260"/>
                  </a:ext>
                </a:extLst>
              </a:tr>
              <a:tr h="1018533">
                <a:tc>
                  <a:txBody>
                    <a:bodyPr/>
                    <a:lstStyle/>
                    <a:p>
                      <a:pPr algn="ctr"/>
                      <a:r>
                        <a:rPr lang="en-US" sz="1200" b="0" dirty="0">
                          <a:solidFill>
                            <a:schemeClr val="tx1"/>
                          </a:solidFill>
                        </a:rPr>
                        <a:t>Agreed overdraft with the bank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4FF34"/>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4FF34"/>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4FF34"/>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4FF34"/>
                    </a:solidFill>
                  </a:tcPr>
                </a:tc>
                <a:extLst>
                  <a:ext uri="{0D108BD9-81ED-4DB2-BD59-A6C34878D82A}">
                    <a16:rowId xmlns:a16="http://schemas.microsoft.com/office/drawing/2014/main" val="1132909348"/>
                  </a:ext>
                </a:extLst>
              </a:tr>
              <a:tr h="1145171">
                <a:tc>
                  <a:txBody>
                    <a:bodyPr/>
                    <a:lstStyle/>
                    <a:p>
                      <a:pPr algn="ctr"/>
                      <a:r>
                        <a:rPr lang="en-US" sz="1200" b="0" dirty="0">
                          <a:solidFill>
                            <a:schemeClr val="tx1"/>
                          </a:solidFill>
                        </a:rPr>
                        <a:t>Friends and family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D1FF"/>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D1FF"/>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D1FF"/>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D1FF"/>
                    </a:solidFill>
                  </a:tcPr>
                </a:tc>
                <a:extLst>
                  <a:ext uri="{0D108BD9-81ED-4DB2-BD59-A6C34878D82A}">
                    <a16:rowId xmlns:a16="http://schemas.microsoft.com/office/drawing/2014/main" val="3626769492"/>
                  </a:ext>
                </a:extLst>
              </a:tr>
              <a:tr h="1145171">
                <a:tc>
                  <a:txBody>
                    <a:bodyPr/>
                    <a:lstStyle/>
                    <a:p>
                      <a:pPr algn="ctr"/>
                      <a:r>
                        <a:rPr lang="en-US" sz="1200" b="0" dirty="0">
                          <a:solidFill>
                            <a:schemeClr val="tx1"/>
                          </a:solidFill>
                        </a:rPr>
                        <a:t>Borrowing on a credit card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272300313"/>
                  </a:ext>
                </a:extLst>
              </a:tr>
            </a:tbl>
          </a:graphicData>
        </a:graphic>
      </p:graphicFrame>
      <p:pic>
        <p:nvPicPr>
          <p:cNvPr id="3" name="Picture 2" descr="PHONE.png">
            <a:extLst>
              <a:ext uri="{FF2B5EF4-FFF2-40B4-BE49-F238E27FC236}">
                <a16:creationId xmlns:a16="http://schemas.microsoft.com/office/drawing/2014/main" id="{B909B2BD-7F6A-0046-A3ED-5EEC8BB105A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988315" y="747452"/>
            <a:ext cx="574065" cy="1012442"/>
          </a:xfrm>
          <a:prstGeom prst="rect">
            <a:avLst/>
          </a:prstGeom>
        </p:spPr>
      </p:pic>
      <p:pic>
        <p:nvPicPr>
          <p:cNvPr id="4" name="Picture 3" descr="PHONE.png">
            <a:extLst>
              <a:ext uri="{FF2B5EF4-FFF2-40B4-BE49-F238E27FC236}">
                <a16:creationId xmlns:a16="http://schemas.microsoft.com/office/drawing/2014/main" id="{A8AA60F9-6E32-B547-B13B-F439D5A55AE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388465" y="1485369"/>
            <a:ext cx="574065" cy="1012442"/>
          </a:xfrm>
          <a:prstGeom prst="rect">
            <a:avLst/>
          </a:prstGeom>
        </p:spPr>
      </p:pic>
      <p:pic>
        <p:nvPicPr>
          <p:cNvPr id="5" name="Picture 4" descr="PHONE.png">
            <a:extLst>
              <a:ext uri="{FF2B5EF4-FFF2-40B4-BE49-F238E27FC236}">
                <a16:creationId xmlns:a16="http://schemas.microsoft.com/office/drawing/2014/main" id="{672B95C4-3D0A-5343-ABB2-AD5229C94F7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988315" y="3052522"/>
            <a:ext cx="574065" cy="1012442"/>
          </a:xfrm>
          <a:prstGeom prst="rect">
            <a:avLst/>
          </a:prstGeom>
        </p:spPr>
      </p:pic>
      <p:pic>
        <p:nvPicPr>
          <p:cNvPr id="6" name="Picture 5" descr="PHONE.png">
            <a:extLst>
              <a:ext uri="{FF2B5EF4-FFF2-40B4-BE49-F238E27FC236}">
                <a16:creationId xmlns:a16="http://schemas.microsoft.com/office/drawing/2014/main" id="{CABFEBCC-506C-5540-9D86-F02CA928C60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344319" y="3712580"/>
            <a:ext cx="618212" cy="1090301"/>
          </a:xfrm>
          <a:prstGeom prst="rect">
            <a:avLst/>
          </a:prstGeom>
        </p:spPr>
      </p:pic>
      <p:pic>
        <p:nvPicPr>
          <p:cNvPr id="7" name="Picture 6" descr="PHONE.png">
            <a:extLst>
              <a:ext uri="{FF2B5EF4-FFF2-40B4-BE49-F238E27FC236}">
                <a16:creationId xmlns:a16="http://schemas.microsoft.com/office/drawing/2014/main" id="{6E0CA624-6C9B-5F41-865E-70E8AFE48B9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944169" y="4914900"/>
            <a:ext cx="574065" cy="1012442"/>
          </a:xfrm>
          <a:prstGeom prst="rect">
            <a:avLst/>
          </a:prstGeom>
        </p:spPr>
      </p:pic>
      <p:pic>
        <p:nvPicPr>
          <p:cNvPr id="8" name="Picture 7" descr="PHONE.png">
            <a:extLst>
              <a:ext uri="{FF2B5EF4-FFF2-40B4-BE49-F238E27FC236}">
                <a16:creationId xmlns:a16="http://schemas.microsoft.com/office/drawing/2014/main" id="{9DCE590C-B39D-FE44-B03B-D58EF96D09A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344319" y="5652817"/>
            <a:ext cx="574065" cy="1012442"/>
          </a:xfrm>
          <a:prstGeom prst="rect">
            <a:avLst/>
          </a:prstGeom>
        </p:spPr>
      </p:pic>
    </p:spTree>
    <p:extLst>
      <p:ext uri="{BB962C8B-B14F-4D97-AF65-F5344CB8AC3E}">
        <p14:creationId xmlns:p14="http://schemas.microsoft.com/office/powerpoint/2010/main" val="3505992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ECB589-94C1-4C43-B3FD-AD53F2A6271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20316" y="168442"/>
            <a:ext cx="8927432" cy="6521116"/>
          </a:xfrm>
          <a:prstGeom prst="rect">
            <a:avLst/>
          </a:prstGeom>
        </p:spPr>
      </p:pic>
      <p:sp>
        <p:nvSpPr>
          <p:cNvPr id="5" name="Rectangle: Rounded Corners 20">
            <a:extLst>
              <a:ext uri="{FF2B5EF4-FFF2-40B4-BE49-F238E27FC236}">
                <a16:creationId xmlns:a16="http://schemas.microsoft.com/office/drawing/2014/main" id="{EA262B8A-C46F-6E4F-BEF3-36E5C2210205}"/>
              </a:ext>
            </a:extLst>
          </p:cNvPr>
          <p:cNvSpPr/>
          <p:nvPr/>
        </p:nvSpPr>
        <p:spPr>
          <a:xfrm>
            <a:off x="387701" y="5671556"/>
            <a:ext cx="8392662" cy="892530"/>
          </a:xfrm>
          <a:prstGeom prst="roundRect">
            <a:avLst>
              <a:gd name="adj" fmla="val 14282"/>
            </a:avLst>
          </a:prstGeom>
          <a:solidFill>
            <a:srgbClr val="FFFF00"/>
          </a:solidFill>
          <a:ln w="38100">
            <a:solidFill>
              <a:srgbClr val="E6CD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arenR"/>
            </a:pPr>
            <a:r>
              <a:rPr lang="en-US" sz="1600" dirty="0">
                <a:solidFill>
                  <a:schemeClr val="tx1"/>
                </a:solidFill>
              </a:rPr>
              <a:t>Create a wall of consequences of what could happen if you didn’t pay off your debts </a:t>
            </a:r>
          </a:p>
        </p:txBody>
      </p:sp>
      <p:sp>
        <p:nvSpPr>
          <p:cNvPr id="6" name="Rectangle: Diagonal Corners Rounded 22">
            <a:extLst>
              <a:ext uri="{FF2B5EF4-FFF2-40B4-BE49-F238E27FC236}">
                <a16:creationId xmlns:a16="http://schemas.microsoft.com/office/drawing/2014/main" id="{02B1E6AD-39C3-294B-8411-A391115AC494}"/>
              </a:ext>
            </a:extLst>
          </p:cNvPr>
          <p:cNvSpPr/>
          <p:nvPr/>
        </p:nvSpPr>
        <p:spPr>
          <a:xfrm>
            <a:off x="96252" y="5480858"/>
            <a:ext cx="2597950" cy="370313"/>
          </a:xfrm>
          <a:prstGeom prst="round2DiagRect">
            <a:avLst>
              <a:gd name="adj1" fmla="val 50000"/>
              <a:gd name="adj2" fmla="val 36088"/>
            </a:avLst>
          </a:prstGeom>
          <a:solidFill>
            <a:srgbClr val="FFF200"/>
          </a:solidFill>
          <a:ln w="28575">
            <a:solidFill>
              <a:srgbClr val="0E25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528E90"/>
                </a:solidFill>
                <a:latin typeface="Segoe UI Semibold" panose="020B0702040204020203" pitchFamily="34" charset="0"/>
                <a:cs typeface="Segoe UI Semibold" panose="020B0702040204020203" pitchFamily="34" charset="0"/>
              </a:rPr>
              <a:t>Tasks</a:t>
            </a:r>
            <a:endParaRPr lang="en-US" sz="2000" b="1" dirty="0">
              <a:solidFill>
                <a:srgbClr val="528E90"/>
              </a:solidFill>
              <a:latin typeface="Segoe UI Semibold" panose="020B0702040204020203" pitchFamily="34" charset="0"/>
              <a:cs typeface="Segoe UI Semibold" panose="020B0702040204020203" pitchFamily="34" charset="0"/>
            </a:endParaRPr>
          </a:p>
        </p:txBody>
      </p:sp>
      <p:pic>
        <p:nvPicPr>
          <p:cNvPr id="8" name="Picture 7">
            <a:extLst>
              <a:ext uri="{FF2B5EF4-FFF2-40B4-BE49-F238E27FC236}">
                <a16:creationId xmlns:a16="http://schemas.microsoft.com/office/drawing/2014/main" id="{1005839B-B00A-C345-B49F-41E077193C7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27629" y="277585"/>
            <a:ext cx="1496055" cy="1481650"/>
          </a:xfrm>
          <a:prstGeom prst="rect">
            <a:avLst/>
          </a:prstGeom>
        </p:spPr>
      </p:pic>
      <p:pic>
        <p:nvPicPr>
          <p:cNvPr id="9" name="Picture 8">
            <a:extLst>
              <a:ext uri="{FF2B5EF4-FFF2-40B4-BE49-F238E27FC236}">
                <a16:creationId xmlns:a16="http://schemas.microsoft.com/office/drawing/2014/main" id="{F96AB75C-9CD5-D348-990D-24AADB2483A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0316" y="293914"/>
            <a:ext cx="1758649" cy="1741715"/>
          </a:xfrm>
          <a:prstGeom prst="rect">
            <a:avLst/>
          </a:prstGeom>
        </p:spPr>
      </p:pic>
      <p:pic>
        <p:nvPicPr>
          <p:cNvPr id="10" name="Picture 9">
            <a:extLst>
              <a:ext uri="{FF2B5EF4-FFF2-40B4-BE49-F238E27FC236}">
                <a16:creationId xmlns:a16="http://schemas.microsoft.com/office/drawing/2014/main" id="{62AFDF20-D5A5-4D41-8A4F-DF713821817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798997" y="277585"/>
            <a:ext cx="1197979" cy="1186444"/>
          </a:xfrm>
          <a:prstGeom prst="rect">
            <a:avLst/>
          </a:prstGeom>
        </p:spPr>
      </p:pic>
      <p:pic>
        <p:nvPicPr>
          <p:cNvPr id="11" name="Picture 10">
            <a:extLst>
              <a:ext uri="{FF2B5EF4-FFF2-40B4-BE49-F238E27FC236}">
                <a16:creationId xmlns:a16="http://schemas.microsoft.com/office/drawing/2014/main" id="{FCF2710B-308D-5F48-9DA2-BBDDFA6F894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305674" y="277585"/>
            <a:ext cx="1197979" cy="1186444"/>
          </a:xfrm>
          <a:prstGeom prst="rect">
            <a:avLst/>
          </a:prstGeom>
        </p:spPr>
      </p:pic>
      <p:pic>
        <p:nvPicPr>
          <p:cNvPr id="12" name="Picture 11">
            <a:extLst>
              <a:ext uri="{FF2B5EF4-FFF2-40B4-BE49-F238E27FC236}">
                <a16:creationId xmlns:a16="http://schemas.microsoft.com/office/drawing/2014/main" id="{9826F215-3ED6-DF4D-8419-4173F08BF21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812351" y="277585"/>
            <a:ext cx="1197979" cy="1186444"/>
          </a:xfrm>
          <a:prstGeom prst="rect">
            <a:avLst/>
          </a:prstGeom>
        </p:spPr>
      </p:pic>
      <p:pic>
        <p:nvPicPr>
          <p:cNvPr id="13" name="Picture 12">
            <a:extLst>
              <a:ext uri="{FF2B5EF4-FFF2-40B4-BE49-F238E27FC236}">
                <a16:creationId xmlns:a16="http://schemas.microsoft.com/office/drawing/2014/main" id="{4B0E6DA7-6505-9A45-98AA-B685B2FE5C3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319028" y="277585"/>
            <a:ext cx="1197979" cy="1186444"/>
          </a:xfrm>
          <a:prstGeom prst="rect">
            <a:avLst/>
          </a:prstGeom>
        </p:spPr>
      </p:pic>
      <p:pic>
        <p:nvPicPr>
          <p:cNvPr id="14" name="Picture 13">
            <a:extLst>
              <a:ext uri="{FF2B5EF4-FFF2-40B4-BE49-F238E27FC236}">
                <a16:creationId xmlns:a16="http://schemas.microsoft.com/office/drawing/2014/main" id="{06927E6F-1E56-8E42-A1F6-996248FB85D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981427" y="3213100"/>
            <a:ext cx="2042257" cy="2022593"/>
          </a:xfrm>
          <a:prstGeom prst="rect">
            <a:avLst/>
          </a:prstGeom>
        </p:spPr>
      </p:pic>
      <p:pic>
        <p:nvPicPr>
          <p:cNvPr id="15" name="Picture 14">
            <a:extLst>
              <a:ext uri="{FF2B5EF4-FFF2-40B4-BE49-F238E27FC236}">
                <a16:creationId xmlns:a16="http://schemas.microsoft.com/office/drawing/2014/main" id="{6B5E7282-BFCD-3147-A53A-A5D08EE53C86}"/>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92320" y="3098800"/>
            <a:ext cx="2157669" cy="2136893"/>
          </a:xfrm>
          <a:prstGeom prst="rect">
            <a:avLst/>
          </a:prstGeom>
        </p:spPr>
      </p:pic>
      <p:pic>
        <p:nvPicPr>
          <p:cNvPr id="16" name="Picture 15">
            <a:extLst>
              <a:ext uri="{FF2B5EF4-FFF2-40B4-BE49-F238E27FC236}">
                <a16:creationId xmlns:a16="http://schemas.microsoft.com/office/drawing/2014/main" id="{81658BDD-1337-DD47-912A-156CF4D51C2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225983" y="4061849"/>
            <a:ext cx="1197979" cy="1186444"/>
          </a:xfrm>
          <a:prstGeom prst="rect">
            <a:avLst/>
          </a:prstGeom>
        </p:spPr>
      </p:pic>
      <p:pic>
        <p:nvPicPr>
          <p:cNvPr id="17" name="Picture 16">
            <a:extLst>
              <a:ext uri="{FF2B5EF4-FFF2-40B4-BE49-F238E27FC236}">
                <a16:creationId xmlns:a16="http://schemas.microsoft.com/office/drawing/2014/main" id="{59036F19-EC27-AD46-95DB-BF5600A1145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445656" y="4061849"/>
            <a:ext cx="1197979" cy="1186444"/>
          </a:xfrm>
          <a:prstGeom prst="rect">
            <a:avLst/>
          </a:prstGeom>
        </p:spPr>
      </p:pic>
      <p:pic>
        <p:nvPicPr>
          <p:cNvPr id="18" name="Picture 17">
            <a:extLst>
              <a:ext uri="{FF2B5EF4-FFF2-40B4-BE49-F238E27FC236}">
                <a16:creationId xmlns:a16="http://schemas.microsoft.com/office/drawing/2014/main" id="{6AB0475C-9353-5349-A6BE-B3624855645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620095" y="4061849"/>
            <a:ext cx="1197979" cy="1186444"/>
          </a:xfrm>
          <a:prstGeom prst="rect">
            <a:avLst/>
          </a:prstGeom>
        </p:spPr>
      </p:pic>
      <p:pic>
        <p:nvPicPr>
          <p:cNvPr id="19" name="Picture 18">
            <a:extLst>
              <a:ext uri="{FF2B5EF4-FFF2-40B4-BE49-F238E27FC236}">
                <a16:creationId xmlns:a16="http://schemas.microsoft.com/office/drawing/2014/main" id="{8A168C45-4198-4245-BC29-7F35C72C61D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896889" y="4049249"/>
            <a:ext cx="1197979" cy="1186444"/>
          </a:xfrm>
          <a:prstGeom prst="rect">
            <a:avLst/>
          </a:prstGeom>
        </p:spPr>
      </p:pic>
      <p:sp>
        <p:nvSpPr>
          <p:cNvPr id="20" name="Text Box 1026">
            <a:extLst>
              <a:ext uri="{FF2B5EF4-FFF2-40B4-BE49-F238E27FC236}">
                <a16:creationId xmlns:a16="http://schemas.microsoft.com/office/drawing/2014/main" id="{01DD9389-40AC-534B-8D89-CC023CAD79C9}"/>
              </a:ext>
            </a:extLst>
          </p:cNvPr>
          <p:cNvSpPr txBox="1">
            <a:spLocks noChangeArrowheads="1"/>
          </p:cNvSpPr>
          <p:nvPr/>
        </p:nvSpPr>
        <p:spPr bwMode="auto">
          <a:xfrm>
            <a:off x="115693" y="610769"/>
            <a:ext cx="1539963" cy="954107"/>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altLang="en-US" sz="1400" dirty="0">
                <a:cs typeface="Times New Roman" panose="02020603050405020304" pitchFamily="18" charset="0"/>
              </a:rPr>
              <a:t>Sent lots of ‘red letters’ reminding you of your debt in the post</a:t>
            </a:r>
            <a:endParaRPr lang="en-GB" altLang="en-US" sz="1400" dirty="0"/>
          </a:p>
        </p:txBody>
      </p:sp>
      <p:sp>
        <p:nvSpPr>
          <p:cNvPr id="21" name="Text Box 1026">
            <a:extLst>
              <a:ext uri="{FF2B5EF4-FFF2-40B4-BE49-F238E27FC236}">
                <a16:creationId xmlns:a16="http://schemas.microsoft.com/office/drawing/2014/main" id="{6336C5A0-7AB6-A84B-9AE6-6E0093011F15}"/>
              </a:ext>
            </a:extLst>
          </p:cNvPr>
          <p:cNvSpPr txBox="1">
            <a:spLocks noChangeArrowheads="1"/>
          </p:cNvSpPr>
          <p:nvPr/>
        </p:nvSpPr>
        <p:spPr bwMode="auto">
          <a:xfrm>
            <a:off x="489170" y="3693022"/>
            <a:ext cx="1539963" cy="954107"/>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altLang="en-US" sz="1400" dirty="0">
                <a:cs typeface="Times New Roman" panose="02020603050405020304" pitchFamily="18" charset="0"/>
              </a:rPr>
              <a:t>Debt collectors could come knocking on your door </a:t>
            </a:r>
            <a:endParaRPr lang="en-GB" altLang="en-US" sz="1400" dirty="0"/>
          </a:p>
        </p:txBody>
      </p:sp>
      <p:sp>
        <p:nvSpPr>
          <p:cNvPr id="22" name="Text Box 1026">
            <a:extLst>
              <a:ext uri="{FF2B5EF4-FFF2-40B4-BE49-F238E27FC236}">
                <a16:creationId xmlns:a16="http://schemas.microsoft.com/office/drawing/2014/main" id="{E31C89FB-9864-2247-887C-69644071450C}"/>
              </a:ext>
            </a:extLst>
          </p:cNvPr>
          <p:cNvSpPr txBox="1">
            <a:spLocks noChangeArrowheads="1"/>
          </p:cNvSpPr>
          <p:nvPr/>
        </p:nvSpPr>
        <p:spPr bwMode="auto">
          <a:xfrm>
            <a:off x="7185418" y="3582470"/>
            <a:ext cx="1539963" cy="1169551"/>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altLang="en-US" sz="1400" dirty="0">
                <a:cs typeface="Times New Roman" panose="02020603050405020304" pitchFamily="18" charset="0"/>
              </a:rPr>
              <a:t>You could be asked to leave your property or forced out by the courts </a:t>
            </a:r>
            <a:endParaRPr lang="en-GB" altLang="en-US" sz="1400" dirty="0"/>
          </a:p>
        </p:txBody>
      </p:sp>
      <p:sp>
        <p:nvSpPr>
          <p:cNvPr id="23" name="Text Box 1026">
            <a:extLst>
              <a:ext uri="{FF2B5EF4-FFF2-40B4-BE49-F238E27FC236}">
                <a16:creationId xmlns:a16="http://schemas.microsoft.com/office/drawing/2014/main" id="{8A754F3C-641C-D24C-BEBA-9351F4453658}"/>
              </a:ext>
            </a:extLst>
          </p:cNvPr>
          <p:cNvSpPr txBox="1">
            <a:spLocks noChangeArrowheads="1"/>
          </p:cNvSpPr>
          <p:nvPr/>
        </p:nvSpPr>
        <p:spPr bwMode="auto">
          <a:xfrm>
            <a:off x="7541071" y="557091"/>
            <a:ext cx="1343895" cy="738664"/>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altLang="en-US" sz="1400" dirty="0">
                <a:cs typeface="Times New Roman" panose="02020603050405020304" pitchFamily="18" charset="0"/>
              </a:rPr>
              <a:t>Could cause mental health problems </a:t>
            </a:r>
            <a:endParaRPr lang="en-GB" altLang="en-US" sz="1400" dirty="0"/>
          </a:p>
        </p:txBody>
      </p:sp>
    </p:spTree>
    <p:extLst>
      <p:ext uri="{BB962C8B-B14F-4D97-AF65-F5344CB8AC3E}">
        <p14:creationId xmlns:p14="http://schemas.microsoft.com/office/powerpoint/2010/main" val="2315350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E9432E-B4E0-5C47-8115-DCBBE4AF8302}"/>
              </a:ext>
            </a:extLst>
          </p:cNvPr>
          <p:cNvSpPr/>
          <p:nvPr/>
        </p:nvSpPr>
        <p:spPr>
          <a:xfrm>
            <a:off x="281354" y="204655"/>
            <a:ext cx="8563672" cy="497636"/>
          </a:xfrm>
          <a:prstGeom prst="rect">
            <a:avLst/>
          </a:prstGeom>
          <a:gradFill>
            <a:gsLst>
              <a:gs pos="0">
                <a:srgbClr val="FFEFD1"/>
              </a:gs>
              <a:gs pos="64999">
                <a:srgbClr val="F0EBD5"/>
              </a:gs>
              <a:gs pos="100000">
                <a:srgbClr val="D1C39F"/>
              </a:gs>
            </a:gsLst>
            <a:lin ang="5400000" scaled="0"/>
          </a:gradFill>
          <a:ln w="28575">
            <a:solidFill>
              <a:schemeClr val="tx1"/>
            </a:solidFill>
          </a:ln>
        </p:spPr>
        <p:txBody>
          <a:bodyPr wrap="square" lIns="91440" tIns="45720" rIns="91440" bIns="45720" anchor="ctr">
            <a:noAutofit/>
          </a:bodyPr>
          <a:lstStyle/>
          <a:p>
            <a:pPr algn="ctr"/>
            <a:r>
              <a:rPr lang="en-GB" sz="2800" b="1" dirty="0">
                <a:ln w="10541" cmpd="sng">
                  <a:solidFill>
                    <a:schemeClr val="tx1"/>
                  </a:solidFill>
                  <a:prstDash val="solid"/>
                </a:ln>
                <a:solidFill>
                  <a:srgbClr val="FF0000"/>
                </a:solidFill>
              </a:rPr>
              <a:t>Never be tempted by a loan shark!</a:t>
            </a:r>
          </a:p>
        </p:txBody>
      </p:sp>
      <p:sp>
        <p:nvSpPr>
          <p:cNvPr id="10" name="Rectangle 9">
            <a:extLst>
              <a:ext uri="{FF2B5EF4-FFF2-40B4-BE49-F238E27FC236}">
                <a16:creationId xmlns:a16="http://schemas.microsoft.com/office/drawing/2014/main" id="{95C3B407-B886-E742-973B-7C3F6DD217F0}"/>
              </a:ext>
            </a:extLst>
          </p:cNvPr>
          <p:cNvSpPr>
            <a:spLocks noChangeArrowheads="1"/>
          </p:cNvSpPr>
          <p:nvPr/>
        </p:nvSpPr>
        <p:spPr bwMode="auto">
          <a:xfrm>
            <a:off x="265852" y="904508"/>
            <a:ext cx="6866805" cy="2026612"/>
          </a:xfrm>
          <a:prstGeom prst="rect">
            <a:avLst/>
          </a:prstGeom>
          <a:gradFill rotWithShape="1">
            <a:gsLst>
              <a:gs pos="0">
                <a:srgbClr val="FFBE86"/>
              </a:gs>
              <a:gs pos="35001">
                <a:srgbClr val="FFD0AA"/>
              </a:gs>
              <a:gs pos="100000">
                <a:srgbClr val="FFEBDB"/>
              </a:gs>
            </a:gsLst>
            <a:lin ang="16200000" scaled="1"/>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algn="ctr">
              <a:defRPr/>
            </a:pPr>
            <a:endParaRPr lang="en-GB" b="1" dirty="0">
              <a:solidFill>
                <a:schemeClr val="dk1"/>
              </a:solidFill>
              <a:latin typeface="+mj-lt"/>
              <a:ea typeface="+mn-ea"/>
              <a:cs typeface="+mn-cs"/>
            </a:endParaRPr>
          </a:p>
        </p:txBody>
      </p:sp>
      <p:pic>
        <p:nvPicPr>
          <p:cNvPr id="11" name="Picture 13" descr="C:\Users\Optic Group111\Desktop\Play Video.png">
            <a:hlinkClick r:id="rId3"/>
            <a:extLst>
              <a:ext uri="{FF2B5EF4-FFF2-40B4-BE49-F238E27FC236}">
                <a16:creationId xmlns:a16="http://schemas.microsoft.com/office/drawing/2014/main" id="{30DC1114-521C-A24C-80BE-5D592E520C6B}"/>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45124" y="1202177"/>
            <a:ext cx="1650960" cy="165096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10A29A7-BE6E-3C47-8870-AC55FD0055A2}"/>
              </a:ext>
            </a:extLst>
          </p:cNvPr>
          <p:cNvSpPr txBox="1"/>
          <p:nvPr/>
        </p:nvSpPr>
        <p:spPr>
          <a:xfrm>
            <a:off x="445124" y="2545360"/>
            <a:ext cx="1517926" cy="307777"/>
          </a:xfrm>
          <a:prstGeom prst="rect">
            <a:avLst/>
          </a:prstGeom>
          <a:noFill/>
        </p:spPr>
        <p:txBody>
          <a:bodyPr wrap="square" rtlCol="0">
            <a:spAutoFit/>
          </a:bodyPr>
          <a:lstStyle/>
          <a:p>
            <a:pPr algn="ctr"/>
            <a:r>
              <a:rPr lang="en-GB" sz="1400" dirty="0"/>
              <a:t>Play video</a:t>
            </a:r>
          </a:p>
        </p:txBody>
      </p:sp>
      <p:sp>
        <p:nvSpPr>
          <p:cNvPr id="13" name="Rectangle 12">
            <a:extLst>
              <a:ext uri="{FF2B5EF4-FFF2-40B4-BE49-F238E27FC236}">
                <a16:creationId xmlns:a16="http://schemas.microsoft.com/office/drawing/2014/main" id="{643FAA3C-E8F9-D243-AF35-13B26F477D3C}"/>
              </a:ext>
            </a:extLst>
          </p:cNvPr>
          <p:cNvSpPr>
            <a:spLocks noChangeArrowheads="1"/>
          </p:cNvSpPr>
          <p:nvPr/>
        </p:nvSpPr>
        <p:spPr bwMode="auto">
          <a:xfrm>
            <a:off x="2221042" y="2160910"/>
            <a:ext cx="4779908" cy="692227"/>
          </a:xfrm>
          <a:prstGeom prst="rect">
            <a:avLst/>
          </a:prstGeom>
          <a:gradFill rotWithShape="1">
            <a:gsLst>
              <a:gs pos="0">
                <a:srgbClr val="FFBE86"/>
              </a:gs>
              <a:gs pos="35001">
                <a:srgbClr val="FFD0AA"/>
              </a:gs>
              <a:gs pos="100000">
                <a:srgbClr val="FFEBDB"/>
              </a:gs>
            </a:gsLst>
            <a:lin ang="16200000" scaled="1"/>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algn="ctr">
              <a:defRPr/>
            </a:pPr>
            <a:r>
              <a:rPr lang="en-GB" sz="1600" b="1" dirty="0">
                <a:solidFill>
                  <a:schemeClr val="dk1"/>
                </a:solidFill>
                <a:latin typeface="+mj-lt"/>
              </a:rPr>
              <a:t>Why those low-cost car loans aren't as cheap as they seem: The hidden charges and penalty fees sales staff don't tell you about</a:t>
            </a:r>
          </a:p>
        </p:txBody>
      </p:sp>
      <p:pic>
        <p:nvPicPr>
          <p:cNvPr id="14" name="Picture 11">
            <a:extLst>
              <a:ext uri="{FF2B5EF4-FFF2-40B4-BE49-F238E27FC236}">
                <a16:creationId xmlns:a16="http://schemas.microsoft.com/office/drawing/2014/main" id="{C1A5361B-BA1E-6344-9518-747A5B3BC14D}"/>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275357" y="994574"/>
            <a:ext cx="2731952" cy="11493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17">
            <a:extLst>
              <a:ext uri="{FF2B5EF4-FFF2-40B4-BE49-F238E27FC236}">
                <a16:creationId xmlns:a16="http://schemas.microsoft.com/office/drawing/2014/main" id="{7266113A-7D44-A741-A25A-65F9FEEB0AD2}"/>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73162" y="1304144"/>
            <a:ext cx="626527" cy="7540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7" name="Rounded Rectangle 16">
            <a:extLst>
              <a:ext uri="{FF2B5EF4-FFF2-40B4-BE49-F238E27FC236}">
                <a16:creationId xmlns:a16="http://schemas.microsoft.com/office/drawing/2014/main" id="{CD0B883C-B552-8745-BDD2-C4F605D332EE}"/>
              </a:ext>
            </a:extLst>
          </p:cNvPr>
          <p:cNvSpPr/>
          <p:nvPr/>
        </p:nvSpPr>
        <p:spPr>
          <a:xfrm>
            <a:off x="5831396" y="1663819"/>
            <a:ext cx="1169554" cy="381092"/>
          </a:xfrm>
          <a:prstGeom prst="roundRect">
            <a:avLst/>
          </a:prstGeom>
          <a:solidFill>
            <a:srgbClr val="7030A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bg1"/>
                </a:solidFill>
                <a:latin typeface="Comic Sans MS" panose="030F0902030302020204" pitchFamily="66" charset="0"/>
              </a:rPr>
              <a:t>8  Minutes</a:t>
            </a:r>
          </a:p>
        </p:txBody>
      </p:sp>
      <p:sp>
        <p:nvSpPr>
          <p:cNvPr id="18" name="Rectangle 3">
            <a:extLst>
              <a:ext uri="{FF2B5EF4-FFF2-40B4-BE49-F238E27FC236}">
                <a16:creationId xmlns:a16="http://schemas.microsoft.com/office/drawing/2014/main" id="{198E8597-89A1-5D43-B794-61D885ECC368}"/>
              </a:ext>
            </a:extLst>
          </p:cNvPr>
          <p:cNvSpPr txBox="1">
            <a:spLocks noChangeArrowheads="1"/>
          </p:cNvSpPr>
          <p:nvPr/>
        </p:nvSpPr>
        <p:spPr bwMode="auto">
          <a:xfrm>
            <a:off x="1928012" y="3103360"/>
            <a:ext cx="1675934" cy="1117600"/>
          </a:xfrm>
          <a:prstGeom prst="rect">
            <a:avLst/>
          </a:prstGeom>
          <a:solidFill>
            <a:srgbClr val="FD8C7A"/>
          </a:solidFill>
          <a:ln w="38100">
            <a:solidFill>
              <a:srgbClr val="7F0757"/>
            </a:solidFill>
            <a:miter lim="800000"/>
            <a:headEnd/>
            <a:tailEnd/>
          </a:ln>
          <a:effectLst>
            <a:outerShdw blurRad="40000" dist="20000" dir="5400000" rotWithShape="0">
              <a:srgbClr val="000000">
                <a:alpha val="37999"/>
              </a:srgbClr>
            </a:outerShdw>
          </a:effectLst>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GB" sz="1400" b="1" dirty="0"/>
              <a:t>How do I feel about this? What don</a:t>
            </a:r>
            <a:r>
              <a:rPr lang="mr-IN" sz="1400" b="1" dirty="0"/>
              <a:t>’</a:t>
            </a:r>
            <a:r>
              <a:rPr lang="en-GB" sz="1400" b="1" dirty="0"/>
              <a:t>t </a:t>
            </a:r>
            <a:r>
              <a:rPr lang="en-US" sz="1400" b="1" dirty="0"/>
              <a:t>I</a:t>
            </a:r>
            <a:r>
              <a:rPr lang="en-GB" sz="1400" b="1" dirty="0"/>
              <a:t> like about this? What do I like about this?</a:t>
            </a:r>
            <a:endParaRPr lang="en-GB" sz="1100" b="1" dirty="0"/>
          </a:p>
        </p:txBody>
      </p:sp>
      <p:sp>
        <p:nvSpPr>
          <p:cNvPr id="19" name="Rectangle 3">
            <a:extLst>
              <a:ext uri="{FF2B5EF4-FFF2-40B4-BE49-F238E27FC236}">
                <a16:creationId xmlns:a16="http://schemas.microsoft.com/office/drawing/2014/main" id="{AA5255CA-42B1-4C4E-BD41-26B14640881E}"/>
              </a:ext>
            </a:extLst>
          </p:cNvPr>
          <p:cNvSpPr txBox="1">
            <a:spLocks noChangeArrowheads="1"/>
          </p:cNvSpPr>
          <p:nvPr/>
        </p:nvSpPr>
        <p:spPr bwMode="auto">
          <a:xfrm>
            <a:off x="105507" y="3124528"/>
            <a:ext cx="1675934" cy="1117600"/>
          </a:xfrm>
          <a:prstGeom prst="rect">
            <a:avLst/>
          </a:prstGeom>
          <a:solidFill>
            <a:schemeClr val="bg1"/>
          </a:solidFill>
          <a:ln w="38100">
            <a:solidFill>
              <a:srgbClr val="7F0757"/>
            </a:solidFill>
            <a:miter lim="800000"/>
            <a:headEnd/>
            <a:tailEnd/>
          </a:ln>
          <a:effectLst>
            <a:outerShdw blurRad="40000" dist="20000" dir="5400000" rotWithShape="0">
              <a:srgbClr val="000000">
                <a:alpha val="37999"/>
              </a:srgbClr>
            </a:outerShdw>
          </a:effectLst>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GB" sz="1400" b="1" dirty="0"/>
              <a:t>What facts do I know? What else do </a:t>
            </a:r>
            <a:r>
              <a:rPr lang="en-US" sz="1400" b="1" dirty="0"/>
              <a:t>I</a:t>
            </a:r>
            <a:r>
              <a:rPr lang="en-GB" sz="1400" b="1" dirty="0"/>
              <a:t> need to know? What do I want to know?</a:t>
            </a:r>
            <a:endParaRPr lang="en-GB" sz="1100" b="1" dirty="0"/>
          </a:p>
        </p:txBody>
      </p:sp>
      <p:sp>
        <p:nvSpPr>
          <p:cNvPr id="21" name="Rectangle 20">
            <a:extLst>
              <a:ext uri="{FF2B5EF4-FFF2-40B4-BE49-F238E27FC236}">
                <a16:creationId xmlns:a16="http://schemas.microsoft.com/office/drawing/2014/main" id="{28A8C290-52EE-F14E-81B5-8D8A28C540C6}"/>
              </a:ext>
            </a:extLst>
          </p:cNvPr>
          <p:cNvSpPr>
            <a:spLocks noChangeArrowheads="1"/>
          </p:cNvSpPr>
          <p:nvPr/>
        </p:nvSpPr>
        <p:spPr bwMode="auto">
          <a:xfrm>
            <a:off x="105507" y="4357497"/>
            <a:ext cx="1675934" cy="646642"/>
          </a:xfrm>
          <a:prstGeom prst="rect">
            <a:avLst/>
          </a:prstGeom>
          <a:gradFill rotWithShape="1">
            <a:gsLst>
              <a:gs pos="0">
                <a:srgbClr val="FFBE86"/>
              </a:gs>
              <a:gs pos="35001">
                <a:srgbClr val="FFD0AA"/>
              </a:gs>
              <a:gs pos="100000">
                <a:srgbClr val="FFEBDB"/>
              </a:gs>
            </a:gsLst>
            <a:lin ang="16200000" scaled="1"/>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algn="ctr">
              <a:defRPr/>
            </a:pPr>
            <a:r>
              <a:rPr lang="en-GB" b="1" dirty="0">
                <a:solidFill>
                  <a:schemeClr val="dk1"/>
                </a:solidFill>
                <a:latin typeface="+mj-lt"/>
                <a:ea typeface="+mn-ea"/>
                <a:cs typeface="+mn-cs"/>
              </a:rPr>
              <a:t>INFORMATION</a:t>
            </a:r>
          </a:p>
        </p:txBody>
      </p:sp>
      <p:sp>
        <p:nvSpPr>
          <p:cNvPr id="22" name="Rectangle 21">
            <a:extLst>
              <a:ext uri="{FF2B5EF4-FFF2-40B4-BE49-F238E27FC236}">
                <a16:creationId xmlns:a16="http://schemas.microsoft.com/office/drawing/2014/main" id="{C41C83F8-704C-B241-85EA-CB16DABE395D}"/>
              </a:ext>
            </a:extLst>
          </p:cNvPr>
          <p:cNvSpPr>
            <a:spLocks noChangeArrowheads="1"/>
          </p:cNvSpPr>
          <p:nvPr/>
        </p:nvSpPr>
        <p:spPr bwMode="auto">
          <a:xfrm>
            <a:off x="1928011" y="4357497"/>
            <a:ext cx="1675934" cy="646642"/>
          </a:xfrm>
          <a:prstGeom prst="rect">
            <a:avLst/>
          </a:prstGeom>
          <a:gradFill rotWithShape="1">
            <a:gsLst>
              <a:gs pos="0">
                <a:srgbClr val="FFBE86"/>
              </a:gs>
              <a:gs pos="35001">
                <a:srgbClr val="FFD0AA"/>
              </a:gs>
              <a:gs pos="100000">
                <a:srgbClr val="FFEBDB"/>
              </a:gs>
            </a:gsLst>
            <a:lin ang="16200000" scaled="1"/>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algn="ctr">
              <a:defRPr/>
            </a:pPr>
            <a:r>
              <a:rPr lang="en-GB" b="1" dirty="0">
                <a:solidFill>
                  <a:schemeClr val="dk1"/>
                </a:solidFill>
                <a:latin typeface="+mj-lt"/>
                <a:ea typeface="+mn-ea"/>
                <a:cs typeface="+mn-cs"/>
              </a:rPr>
              <a:t>FEELINGS</a:t>
            </a:r>
          </a:p>
        </p:txBody>
      </p:sp>
      <p:sp>
        <p:nvSpPr>
          <p:cNvPr id="23" name="Rectangle 3">
            <a:extLst>
              <a:ext uri="{FF2B5EF4-FFF2-40B4-BE49-F238E27FC236}">
                <a16:creationId xmlns:a16="http://schemas.microsoft.com/office/drawing/2014/main" id="{0D00E4C9-B074-AD4C-9839-D7469ABD2807}"/>
              </a:ext>
            </a:extLst>
          </p:cNvPr>
          <p:cNvSpPr txBox="1">
            <a:spLocks noChangeArrowheads="1"/>
          </p:cNvSpPr>
          <p:nvPr/>
        </p:nvSpPr>
        <p:spPr bwMode="auto">
          <a:xfrm>
            <a:off x="3746957" y="3093057"/>
            <a:ext cx="1675934" cy="1117600"/>
          </a:xfrm>
          <a:prstGeom prst="rect">
            <a:avLst/>
          </a:prstGeom>
          <a:solidFill>
            <a:srgbClr val="CCFFCC"/>
          </a:solidFill>
          <a:ln w="38100">
            <a:solidFill>
              <a:srgbClr val="7F0757"/>
            </a:solidFill>
            <a:miter lim="800000"/>
            <a:headEnd/>
            <a:tailEnd/>
          </a:ln>
          <a:effectLst>
            <a:outerShdw blurRad="40000" dist="20000" dir="5400000" rotWithShape="0">
              <a:srgbClr val="000000">
                <a:alpha val="37999"/>
              </a:srgbClr>
            </a:outerShdw>
          </a:effectLst>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GB" sz="1400" b="1" dirty="0"/>
              <a:t>Can something be done? New ideas?</a:t>
            </a:r>
          </a:p>
          <a:p>
            <a:pPr algn="l">
              <a:defRPr/>
            </a:pPr>
            <a:r>
              <a:rPr lang="en-GB" sz="1400" b="1" dirty="0"/>
              <a:t>What are the solutions/ suggestions?</a:t>
            </a:r>
            <a:endParaRPr lang="en-GB" sz="1100" b="1" dirty="0"/>
          </a:p>
        </p:txBody>
      </p:sp>
      <p:sp>
        <p:nvSpPr>
          <p:cNvPr id="24" name="Rectangle 23">
            <a:extLst>
              <a:ext uri="{FF2B5EF4-FFF2-40B4-BE49-F238E27FC236}">
                <a16:creationId xmlns:a16="http://schemas.microsoft.com/office/drawing/2014/main" id="{C66733DA-ACC1-6A47-BB81-6852DF0AA5EF}"/>
              </a:ext>
            </a:extLst>
          </p:cNvPr>
          <p:cNvSpPr>
            <a:spLocks noChangeArrowheads="1"/>
          </p:cNvSpPr>
          <p:nvPr/>
        </p:nvSpPr>
        <p:spPr bwMode="auto">
          <a:xfrm>
            <a:off x="3746956" y="4347194"/>
            <a:ext cx="1675934" cy="646642"/>
          </a:xfrm>
          <a:prstGeom prst="rect">
            <a:avLst/>
          </a:prstGeom>
          <a:gradFill rotWithShape="1">
            <a:gsLst>
              <a:gs pos="0">
                <a:srgbClr val="FFBE86"/>
              </a:gs>
              <a:gs pos="35001">
                <a:srgbClr val="FFD0AA"/>
              </a:gs>
              <a:gs pos="100000">
                <a:srgbClr val="FFEBDB"/>
              </a:gs>
            </a:gsLst>
            <a:lin ang="16200000" scaled="1"/>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algn="ctr">
              <a:defRPr/>
            </a:pPr>
            <a:r>
              <a:rPr lang="en-GB" b="1" dirty="0">
                <a:solidFill>
                  <a:schemeClr val="dk1"/>
                </a:solidFill>
                <a:latin typeface="+mj-lt"/>
                <a:ea typeface="+mn-ea"/>
                <a:cs typeface="+mn-cs"/>
              </a:rPr>
              <a:t>CREATIVITY</a:t>
            </a:r>
          </a:p>
        </p:txBody>
      </p:sp>
      <p:sp>
        <p:nvSpPr>
          <p:cNvPr id="25" name="Rectangle 3">
            <a:extLst>
              <a:ext uri="{FF2B5EF4-FFF2-40B4-BE49-F238E27FC236}">
                <a16:creationId xmlns:a16="http://schemas.microsoft.com/office/drawing/2014/main" id="{1EF27023-9D2A-0F47-85BE-9DA2FEBF095F}"/>
              </a:ext>
            </a:extLst>
          </p:cNvPr>
          <p:cNvSpPr txBox="1">
            <a:spLocks noChangeArrowheads="1"/>
          </p:cNvSpPr>
          <p:nvPr/>
        </p:nvSpPr>
        <p:spPr bwMode="auto">
          <a:xfrm>
            <a:off x="7371097" y="3093057"/>
            <a:ext cx="1675934" cy="1117600"/>
          </a:xfrm>
          <a:prstGeom prst="rect">
            <a:avLst/>
          </a:prstGeom>
          <a:solidFill>
            <a:schemeClr val="tx1"/>
          </a:solidFill>
          <a:ln w="38100">
            <a:solidFill>
              <a:srgbClr val="7F0757"/>
            </a:solidFill>
            <a:miter lim="800000"/>
            <a:headEnd/>
            <a:tailEnd/>
          </a:ln>
          <a:effectLst>
            <a:outerShdw blurRad="40000" dist="20000" dir="5400000" rotWithShape="0">
              <a:srgbClr val="000000">
                <a:alpha val="37999"/>
              </a:srgbClr>
            </a:outerShdw>
          </a:effectLst>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1800" b="1" dirty="0">
                <a:solidFill>
                  <a:schemeClr val="bg1"/>
                </a:solidFill>
              </a:rPr>
              <a:t>What is wrong? Is it safe? Can it be done?</a:t>
            </a:r>
            <a:endParaRPr lang="en-GB" sz="1400" b="1" dirty="0">
              <a:solidFill>
                <a:schemeClr val="bg1"/>
              </a:solidFill>
            </a:endParaRPr>
          </a:p>
        </p:txBody>
      </p:sp>
      <p:sp>
        <p:nvSpPr>
          <p:cNvPr id="27" name="Rectangle 26">
            <a:extLst>
              <a:ext uri="{FF2B5EF4-FFF2-40B4-BE49-F238E27FC236}">
                <a16:creationId xmlns:a16="http://schemas.microsoft.com/office/drawing/2014/main" id="{8BE53E38-B310-8841-85E6-612F01784735}"/>
              </a:ext>
            </a:extLst>
          </p:cNvPr>
          <p:cNvSpPr>
            <a:spLocks noChangeArrowheads="1"/>
          </p:cNvSpPr>
          <p:nvPr/>
        </p:nvSpPr>
        <p:spPr bwMode="auto">
          <a:xfrm>
            <a:off x="7371096" y="4347194"/>
            <a:ext cx="1675934" cy="646642"/>
          </a:xfrm>
          <a:prstGeom prst="rect">
            <a:avLst/>
          </a:prstGeom>
          <a:gradFill rotWithShape="1">
            <a:gsLst>
              <a:gs pos="0">
                <a:srgbClr val="FFBE86"/>
              </a:gs>
              <a:gs pos="35001">
                <a:srgbClr val="FFD0AA"/>
              </a:gs>
              <a:gs pos="100000">
                <a:srgbClr val="FFEBDB"/>
              </a:gs>
            </a:gsLst>
            <a:lin ang="16200000" scaled="1"/>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algn="ctr">
              <a:defRPr/>
            </a:pPr>
            <a:r>
              <a:rPr lang="en-GB" b="1" dirty="0">
                <a:solidFill>
                  <a:schemeClr val="dk1"/>
                </a:solidFill>
                <a:latin typeface="+mj-lt"/>
                <a:ea typeface="+mn-ea"/>
                <a:cs typeface="+mn-cs"/>
              </a:rPr>
              <a:t>JUDGEMENT</a:t>
            </a:r>
          </a:p>
        </p:txBody>
      </p:sp>
      <p:sp>
        <p:nvSpPr>
          <p:cNvPr id="28" name="Rectangle 3">
            <a:extLst>
              <a:ext uri="{FF2B5EF4-FFF2-40B4-BE49-F238E27FC236}">
                <a16:creationId xmlns:a16="http://schemas.microsoft.com/office/drawing/2014/main" id="{09FF13FE-82CC-D04B-9D6B-E0B279DE3B6A}"/>
              </a:ext>
            </a:extLst>
          </p:cNvPr>
          <p:cNvSpPr txBox="1">
            <a:spLocks noChangeArrowheads="1"/>
          </p:cNvSpPr>
          <p:nvPr/>
        </p:nvSpPr>
        <p:spPr bwMode="auto">
          <a:xfrm>
            <a:off x="5537824" y="3098986"/>
            <a:ext cx="1736910" cy="1176154"/>
          </a:xfrm>
          <a:prstGeom prst="rect">
            <a:avLst/>
          </a:prstGeom>
          <a:solidFill>
            <a:schemeClr val="tx2">
              <a:lumMod val="40000"/>
              <a:lumOff val="60000"/>
            </a:schemeClr>
          </a:solidFill>
          <a:ln w="38100">
            <a:solidFill>
              <a:srgbClr val="7F0757"/>
            </a:solidFill>
            <a:miter lim="800000"/>
            <a:headEnd/>
            <a:tailEnd/>
          </a:ln>
          <a:effectLst>
            <a:outerShdw blurRad="40000" dist="20000" dir="5400000" rotWithShape="0">
              <a:srgbClr val="000000">
                <a:alpha val="37999"/>
              </a:srgbClr>
            </a:outerShdw>
          </a:effectLst>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1800" b="1" dirty="0"/>
              <a:t>What thinking is needed? Next steps? Where are we now?</a:t>
            </a:r>
            <a:endParaRPr lang="en-GB" sz="1400" b="1" dirty="0"/>
          </a:p>
        </p:txBody>
      </p:sp>
      <p:sp>
        <p:nvSpPr>
          <p:cNvPr id="30" name="Rectangle 29">
            <a:extLst>
              <a:ext uri="{FF2B5EF4-FFF2-40B4-BE49-F238E27FC236}">
                <a16:creationId xmlns:a16="http://schemas.microsoft.com/office/drawing/2014/main" id="{4C53BACE-F133-5849-936C-9E293DAD967C}"/>
              </a:ext>
            </a:extLst>
          </p:cNvPr>
          <p:cNvSpPr>
            <a:spLocks noChangeArrowheads="1"/>
          </p:cNvSpPr>
          <p:nvPr/>
        </p:nvSpPr>
        <p:spPr bwMode="auto">
          <a:xfrm>
            <a:off x="5537823" y="4353123"/>
            <a:ext cx="1675934" cy="646642"/>
          </a:xfrm>
          <a:prstGeom prst="rect">
            <a:avLst/>
          </a:prstGeom>
          <a:gradFill rotWithShape="1">
            <a:gsLst>
              <a:gs pos="0">
                <a:srgbClr val="FFBE86"/>
              </a:gs>
              <a:gs pos="35001">
                <a:srgbClr val="FFD0AA"/>
              </a:gs>
              <a:gs pos="100000">
                <a:srgbClr val="FFEBDB"/>
              </a:gs>
            </a:gsLst>
            <a:lin ang="16200000" scaled="1"/>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algn="ctr">
              <a:defRPr/>
            </a:pPr>
            <a:r>
              <a:rPr lang="en-GB" b="1" dirty="0">
                <a:solidFill>
                  <a:schemeClr val="dk1"/>
                </a:solidFill>
                <a:latin typeface="+mj-lt"/>
                <a:ea typeface="+mn-ea"/>
                <a:cs typeface="+mn-cs"/>
              </a:rPr>
              <a:t>THINKING</a:t>
            </a:r>
          </a:p>
        </p:txBody>
      </p:sp>
      <p:pic>
        <p:nvPicPr>
          <p:cNvPr id="31" name="Picture 18" descr="C:\Users\Optic Group111\Desktop\Task.png">
            <a:extLst>
              <a:ext uri="{FF2B5EF4-FFF2-40B4-BE49-F238E27FC236}">
                <a16:creationId xmlns:a16="http://schemas.microsoft.com/office/drawing/2014/main" id="{C47FF4F9-6E9C-5046-8E4C-A26B57728922}"/>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278552" y="5627103"/>
            <a:ext cx="920595" cy="920595"/>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7D685604-D801-2046-975A-ED051BD08351}"/>
              </a:ext>
            </a:extLst>
          </p:cNvPr>
          <p:cNvSpPr txBox="1"/>
          <p:nvPr/>
        </p:nvSpPr>
        <p:spPr>
          <a:xfrm>
            <a:off x="192707" y="6202816"/>
            <a:ext cx="594367" cy="307777"/>
          </a:xfrm>
          <a:prstGeom prst="rect">
            <a:avLst/>
          </a:prstGeom>
          <a:noFill/>
        </p:spPr>
        <p:txBody>
          <a:bodyPr wrap="square" rtlCol="0">
            <a:spAutoFit/>
          </a:bodyPr>
          <a:lstStyle/>
          <a:p>
            <a:pPr algn="ctr"/>
            <a:r>
              <a:rPr lang="en-GB" sz="1400" dirty="0"/>
              <a:t>Tasks</a:t>
            </a:r>
          </a:p>
        </p:txBody>
      </p:sp>
      <p:sp>
        <p:nvSpPr>
          <p:cNvPr id="33" name="Rounded Rectangle 32">
            <a:extLst>
              <a:ext uri="{FF2B5EF4-FFF2-40B4-BE49-F238E27FC236}">
                <a16:creationId xmlns:a16="http://schemas.microsoft.com/office/drawing/2014/main" id="{A3B8D176-757D-B740-88DB-BAC10C30CDCD}"/>
              </a:ext>
            </a:extLst>
          </p:cNvPr>
          <p:cNvSpPr/>
          <p:nvPr/>
        </p:nvSpPr>
        <p:spPr>
          <a:xfrm>
            <a:off x="1317869" y="5197284"/>
            <a:ext cx="7633424" cy="1467081"/>
          </a:xfrm>
          <a:prstGeom prst="roundRect">
            <a:avLst/>
          </a:prstGeom>
          <a:solidFill>
            <a:srgbClr val="FFFF00"/>
          </a:solidFill>
          <a:ln w="38100">
            <a:solidFill>
              <a:srgbClr val="FDC00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b="1" dirty="0">
                <a:solidFill>
                  <a:schemeClr val="tx1"/>
                </a:solidFill>
              </a:rPr>
              <a:t>Watch the video and answer the questions below</a:t>
            </a:r>
            <a:endParaRPr lang="en-US" sz="1200" dirty="0">
              <a:solidFill>
                <a:schemeClr val="tx1"/>
              </a:solidFill>
            </a:endParaRPr>
          </a:p>
          <a:p>
            <a:r>
              <a:rPr lang="en-US" dirty="0">
                <a:solidFill>
                  <a:schemeClr val="tx1"/>
                </a:solidFill>
              </a:rPr>
              <a:t>What happened to Mike?</a:t>
            </a:r>
          </a:p>
          <a:p>
            <a:r>
              <a:rPr lang="en-US" dirty="0">
                <a:solidFill>
                  <a:schemeClr val="tx1"/>
                </a:solidFill>
              </a:rPr>
              <a:t>Why did he turn to a loan shark?</a:t>
            </a:r>
          </a:p>
          <a:p>
            <a:r>
              <a:rPr lang="en-US" dirty="0">
                <a:solidFill>
                  <a:schemeClr val="tx1"/>
                </a:solidFill>
              </a:rPr>
              <a:t>What can we learn from Mike’s experience?</a:t>
            </a:r>
          </a:p>
          <a:p>
            <a:r>
              <a:rPr lang="en-US" dirty="0">
                <a:solidFill>
                  <a:schemeClr val="tx1"/>
                </a:solidFill>
              </a:rPr>
              <a:t>What could Mike have done instead?</a:t>
            </a:r>
          </a:p>
        </p:txBody>
      </p:sp>
      <p:sp>
        <p:nvSpPr>
          <p:cNvPr id="26" name="Rectangle 25">
            <a:extLst>
              <a:ext uri="{FF2B5EF4-FFF2-40B4-BE49-F238E27FC236}">
                <a16:creationId xmlns:a16="http://schemas.microsoft.com/office/drawing/2014/main" id="{3CF22048-4C73-B246-A2F4-05774C81294F}"/>
              </a:ext>
            </a:extLst>
          </p:cNvPr>
          <p:cNvSpPr/>
          <p:nvPr/>
        </p:nvSpPr>
        <p:spPr>
          <a:xfrm>
            <a:off x="7274735" y="1340201"/>
            <a:ext cx="1675934" cy="144655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GB" sz="1100" i="1" dirty="0">
                <a:cs typeface="Calibri"/>
              </a:rPr>
              <a:t>. Statistics show that well-off people use the most credit. People with less income usually face the most debt problems because often they are charged more to borrow money</a:t>
            </a:r>
          </a:p>
        </p:txBody>
      </p:sp>
      <p:sp>
        <p:nvSpPr>
          <p:cNvPr id="29" name="Rectangle 28">
            <a:extLst>
              <a:ext uri="{FF2B5EF4-FFF2-40B4-BE49-F238E27FC236}">
                <a16:creationId xmlns:a16="http://schemas.microsoft.com/office/drawing/2014/main" id="{FF41FA6A-789C-6348-AB69-C13FD4EEDA49}"/>
              </a:ext>
            </a:extLst>
          </p:cNvPr>
          <p:cNvSpPr/>
          <p:nvPr/>
        </p:nvSpPr>
        <p:spPr>
          <a:xfrm>
            <a:off x="7274734" y="974444"/>
            <a:ext cx="1675934" cy="391885"/>
          </a:xfrm>
          <a:prstGeom prst="rect">
            <a:avLst/>
          </a:prstGeom>
          <a:solidFill>
            <a:srgbClr val="C1EBBA"/>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Segoe UI Semibold" panose="020B0702040204020203" pitchFamily="34" charset="0"/>
                <a:cs typeface="Segoe UI Semibold" panose="020B0702040204020203" pitchFamily="34" charset="0"/>
              </a:rPr>
              <a:t>Did you know?</a:t>
            </a:r>
            <a:endParaRPr lang="en-US" sz="1400" dirty="0">
              <a:solidFill>
                <a:schemeClr val="tx1"/>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2759047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38B34B4D-622C-AB4D-9ED0-3034DB2E06AF}"/>
              </a:ext>
            </a:extLst>
          </p:cNvPr>
          <p:cNvSpPr/>
          <p:nvPr/>
        </p:nvSpPr>
        <p:spPr>
          <a:xfrm>
            <a:off x="203615" y="4817353"/>
            <a:ext cx="8751275" cy="1839411"/>
          </a:xfrm>
          <a:prstGeom prst="rect">
            <a:avLst/>
          </a:prstGeom>
          <a:ln/>
        </p:spPr>
        <p:style>
          <a:lnRef idx="2">
            <a:schemeClr val="dk1"/>
          </a:lnRef>
          <a:fillRef idx="1">
            <a:schemeClr val="lt1"/>
          </a:fillRef>
          <a:effectRef idx="0">
            <a:schemeClr val="dk1"/>
          </a:effectRef>
          <a:fontRef idx="minor">
            <a:schemeClr val="dk1"/>
          </a:fontRef>
        </p:style>
        <p:txBody>
          <a:bodyPr wrap="square" lIns="91440" tIns="45720" rIns="91440" bIns="45720" anchor="ctr">
            <a:noAutofit/>
          </a:bodyPr>
          <a:lstStyle/>
          <a:p>
            <a:pPr algn="ctr"/>
            <a:endParaRPr lang="en-GB" sz="3600" b="1" dirty="0">
              <a:ln w="10541" cmpd="sng">
                <a:solidFill>
                  <a:schemeClr val="tx1"/>
                </a:solidFill>
                <a:prstDash val="solid"/>
              </a:ln>
              <a:solidFill>
                <a:srgbClr val="7F0757"/>
              </a:solidFill>
            </a:endParaRPr>
          </a:p>
        </p:txBody>
      </p:sp>
      <p:pic>
        <p:nvPicPr>
          <p:cNvPr id="3" name="Graphic 2" descr="Add">
            <a:extLst>
              <a:ext uri="{FF2B5EF4-FFF2-40B4-BE49-F238E27FC236}">
                <a16:creationId xmlns:a16="http://schemas.microsoft.com/office/drawing/2014/main" id="{4AF381FB-8EE3-F247-AEF9-A50D409F228A}"/>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241804" y="5074369"/>
            <a:ext cx="844414" cy="844414"/>
          </a:xfrm>
          <a:prstGeom prst="rect">
            <a:avLst/>
          </a:prstGeom>
        </p:spPr>
      </p:pic>
      <p:sp>
        <p:nvSpPr>
          <p:cNvPr id="6" name="TextBox 5">
            <a:extLst>
              <a:ext uri="{FF2B5EF4-FFF2-40B4-BE49-F238E27FC236}">
                <a16:creationId xmlns:a16="http://schemas.microsoft.com/office/drawing/2014/main" id="{43F983B1-7CBA-4740-81D4-143185BE633E}"/>
              </a:ext>
            </a:extLst>
          </p:cNvPr>
          <p:cNvSpPr txBox="1"/>
          <p:nvPr/>
        </p:nvSpPr>
        <p:spPr>
          <a:xfrm>
            <a:off x="6102642" y="4817353"/>
            <a:ext cx="540327" cy="1323439"/>
          </a:xfrm>
          <a:prstGeom prst="rect">
            <a:avLst/>
          </a:prstGeom>
          <a:noFill/>
        </p:spPr>
        <p:txBody>
          <a:bodyPr wrap="square" rtlCol="0">
            <a:spAutoFit/>
          </a:bodyPr>
          <a:lstStyle/>
          <a:p>
            <a:r>
              <a:rPr lang="en-GB" sz="8000" dirty="0">
                <a:latin typeface="Lato Heavy" panose="020F0502020204030203" pitchFamily="34" charset="0"/>
                <a:ea typeface="Lato Heavy" panose="020F0502020204030203" pitchFamily="34" charset="0"/>
                <a:cs typeface="Lato Heavy" panose="020F0502020204030203" pitchFamily="34" charset="0"/>
              </a:rPr>
              <a:t>?</a:t>
            </a:r>
          </a:p>
        </p:txBody>
      </p:sp>
      <p:sp>
        <p:nvSpPr>
          <p:cNvPr id="8" name="TextBox 7">
            <a:extLst>
              <a:ext uri="{FF2B5EF4-FFF2-40B4-BE49-F238E27FC236}">
                <a16:creationId xmlns:a16="http://schemas.microsoft.com/office/drawing/2014/main" id="{85558760-F185-984C-99AE-8C06BA255FFF}"/>
              </a:ext>
            </a:extLst>
          </p:cNvPr>
          <p:cNvSpPr txBox="1"/>
          <p:nvPr/>
        </p:nvSpPr>
        <p:spPr>
          <a:xfrm>
            <a:off x="2089649" y="6005761"/>
            <a:ext cx="1548425" cy="446276"/>
          </a:xfrm>
          <a:prstGeom prst="rect">
            <a:avLst/>
          </a:prstGeom>
          <a:noFill/>
        </p:spPr>
        <p:txBody>
          <a:bodyPr wrap="square" rtlCol="0">
            <a:spAutoFit/>
          </a:bodyPr>
          <a:lstStyle/>
          <a:p>
            <a:pPr algn="ctr"/>
            <a:r>
              <a:rPr lang="en-GB" sz="2300" dirty="0">
                <a:latin typeface="Lato Heavy" panose="020F0502020204030203" pitchFamily="34" charset="0"/>
                <a:ea typeface="Lato Heavy" panose="020F0502020204030203" pitchFamily="34" charset="0"/>
                <a:cs typeface="Lato Heavy" panose="020F0502020204030203" pitchFamily="34" charset="0"/>
              </a:rPr>
              <a:t>Disagree</a:t>
            </a:r>
          </a:p>
        </p:txBody>
      </p:sp>
      <p:sp>
        <p:nvSpPr>
          <p:cNvPr id="9" name="TextBox 8">
            <a:extLst>
              <a:ext uri="{FF2B5EF4-FFF2-40B4-BE49-F238E27FC236}">
                <a16:creationId xmlns:a16="http://schemas.microsoft.com/office/drawing/2014/main" id="{7F7E85B7-56F1-FD4D-B3A3-642537F57636}"/>
              </a:ext>
            </a:extLst>
          </p:cNvPr>
          <p:cNvSpPr txBox="1"/>
          <p:nvPr/>
        </p:nvSpPr>
        <p:spPr>
          <a:xfrm>
            <a:off x="3889799" y="6080432"/>
            <a:ext cx="1548425" cy="446276"/>
          </a:xfrm>
          <a:prstGeom prst="rect">
            <a:avLst/>
          </a:prstGeom>
          <a:noFill/>
        </p:spPr>
        <p:txBody>
          <a:bodyPr wrap="square" rtlCol="0">
            <a:spAutoFit/>
          </a:bodyPr>
          <a:lstStyle/>
          <a:p>
            <a:pPr algn="ctr"/>
            <a:r>
              <a:rPr lang="en-GB" sz="2300" dirty="0">
                <a:latin typeface="Lato Heavy" panose="020F0502020204030203" pitchFamily="34" charset="0"/>
                <a:ea typeface="Lato Heavy" panose="020F0502020204030203" pitchFamily="34" charset="0"/>
                <a:cs typeface="Lato Heavy" panose="020F0502020204030203" pitchFamily="34" charset="0"/>
              </a:rPr>
              <a:t>Develop</a:t>
            </a:r>
          </a:p>
        </p:txBody>
      </p:sp>
      <p:sp>
        <p:nvSpPr>
          <p:cNvPr id="10" name="TextBox 9">
            <a:extLst>
              <a:ext uri="{FF2B5EF4-FFF2-40B4-BE49-F238E27FC236}">
                <a16:creationId xmlns:a16="http://schemas.microsoft.com/office/drawing/2014/main" id="{AAD63B18-FA59-954C-AEF3-A23661DE4197}"/>
              </a:ext>
            </a:extLst>
          </p:cNvPr>
          <p:cNvSpPr txBox="1"/>
          <p:nvPr/>
        </p:nvSpPr>
        <p:spPr>
          <a:xfrm>
            <a:off x="5598593" y="6046944"/>
            <a:ext cx="1548425" cy="446276"/>
          </a:xfrm>
          <a:prstGeom prst="rect">
            <a:avLst/>
          </a:prstGeom>
          <a:noFill/>
        </p:spPr>
        <p:txBody>
          <a:bodyPr wrap="square" rtlCol="0">
            <a:spAutoFit/>
          </a:bodyPr>
          <a:lstStyle/>
          <a:p>
            <a:pPr algn="ctr"/>
            <a:r>
              <a:rPr lang="en-GB" sz="2300" dirty="0">
                <a:latin typeface="Lato Heavy" panose="020F0502020204030203" pitchFamily="34" charset="0"/>
                <a:ea typeface="Lato Heavy" panose="020F0502020204030203" pitchFamily="34" charset="0"/>
                <a:cs typeface="Lato Heavy" panose="020F0502020204030203" pitchFamily="34" charset="0"/>
              </a:rPr>
              <a:t>Challenge</a:t>
            </a:r>
          </a:p>
        </p:txBody>
      </p:sp>
      <p:sp>
        <p:nvSpPr>
          <p:cNvPr id="12" name="TextBox 11">
            <a:extLst>
              <a:ext uri="{FF2B5EF4-FFF2-40B4-BE49-F238E27FC236}">
                <a16:creationId xmlns:a16="http://schemas.microsoft.com/office/drawing/2014/main" id="{6CAEFC0D-15D8-494E-8F7C-56DCC2021C68}"/>
              </a:ext>
            </a:extLst>
          </p:cNvPr>
          <p:cNvSpPr txBox="1"/>
          <p:nvPr/>
        </p:nvSpPr>
        <p:spPr>
          <a:xfrm>
            <a:off x="7041013" y="5976791"/>
            <a:ext cx="1828800" cy="574132"/>
          </a:xfrm>
          <a:prstGeom prst="rect">
            <a:avLst/>
          </a:prstGeom>
          <a:noFill/>
        </p:spPr>
        <p:txBody>
          <a:bodyPr wrap="square" rtlCol="0">
            <a:spAutoFit/>
          </a:bodyPr>
          <a:lstStyle/>
          <a:p>
            <a:pPr algn="ctr">
              <a:lnSpc>
                <a:spcPts val="1760"/>
              </a:lnSpc>
            </a:pPr>
            <a:r>
              <a:rPr lang="en-GB" sz="2300" dirty="0">
                <a:latin typeface="Lato Heavy" panose="020F0502020204030203" pitchFamily="34" charset="0"/>
                <a:ea typeface="Lato Heavy" panose="020F0502020204030203" pitchFamily="34" charset="0"/>
                <a:cs typeface="Lato Heavy" panose="020F0502020204030203" pitchFamily="34" charset="0"/>
              </a:rPr>
              <a:t>Alternative</a:t>
            </a:r>
          </a:p>
          <a:p>
            <a:pPr algn="ctr">
              <a:lnSpc>
                <a:spcPts val="1760"/>
              </a:lnSpc>
            </a:pPr>
            <a:r>
              <a:rPr lang="en-GB" sz="2300" dirty="0">
                <a:latin typeface="Lato Heavy" panose="020F0502020204030203" pitchFamily="34" charset="0"/>
                <a:ea typeface="Lato Heavy" panose="020F0502020204030203" pitchFamily="34" charset="0"/>
                <a:cs typeface="Lato Heavy" panose="020F0502020204030203" pitchFamily="34" charset="0"/>
              </a:rPr>
              <a:t>Idea/option </a:t>
            </a:r>
          </a:p>
        </p:txBody>
      </p:sp>
      <p:grpSp>
        <p:nvGrpSpPr>
          <p:cNvPr id="2" name="Group 1">
            <a:extLst>
              <a:ext uri="{FF2B5EF4-FFF2-40B4-BE49-F238E27FC236}">
                <a16:creationId xmlns:a16="http://schemas.microsoft.com/office/drawing/2014/main" id="{94F886F3-2802-7F4A-8E0E-D5F9D920636A}"/>
              </a:ext>
            </a:extLst>
          </p:cNvPr>
          <p:cNvGrpSpPr/>
          <p:nvPr/>
        </p:nvGrpSpPr>
        <p:grpSpPr>
          <a:xfrm>
            <a:off x="439153" y="5008793"/>
            <a:ext cx="1440000" cy="1440000"/>
            <a:chOff x="-1925593" y="1809416"/>
            <a:chExt cx="1440000" cy="1440000"/>
          </a:xfrm>
        </p:grpSpPr>
        <p:pic>
          <p:nvPicPr>
            <p:cNvPr id="13" name="Picture 21" descr="C:\Users\Optic Group111\Desktop\Agree.png">
              <a:extLst>
                <a:ext uri="{FF2B5EF4-FFF2-40B4-BE49-F238E27FC236}">
                  <a16:creationId xmlns:a16="http://schemas.microsoft.com/office/drawing/2014/main" id="{A376776C-7EDC-8640-9F75-5B171BAE2B07}"/>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925593" y="1809416"/>
              <a:ext cx="144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4C3DEE4A-DCE9-2D4B-9CDB-489F5251927B}"/>
                </a:ext>
              </a:extLst>
            </p:cNvPr>
            <p:cNvSpPr txBox="1"/>
            <p:nvPr/>
          </p:nvSpPr>
          <p:spPr>
            <a:xfrm>
              <a:off x="-1908720" y="1896289"/>
              <a:ext cx="833900" cy="369332"/>
            </a:xfrm>
            <a:prstGeom prst="rect">
              <a:avLst/>
            </a:prstGeom>
            <a:noFill/>
          </p:spPr>
          <p:txBody>
            <a:bodyPr wrap="square" rtlCol="0">
              <a:spAutoFit/>
            </a:bodyPr>
            <a:lstStyle/>
            <a:p>
              <a:pPr algn="ctr"/>
              <a:r>
                <a:rPr lang="en-GB" dirty="0"/>
                <a:t>AGREE</a:t>
              </a:r>
            </a:p>
          </p:txBody>
        </p:sp>
      </p:grpSp>
      <p:grpSp>
        <p:nvGrpSpPr>
          <p:cNvPr id="16" name="Group 15">
            <a:extLst>
              <a:ext uri="{FF2B5EF4-FFF2-40B4-BE49-F238E27FC236}">
                <a16:creationId xmlns:a16="http://schemas.microsoft.com/office/drawing/2014/main" id="{7D4DB5E0-97F1-054E-A9A0-EF56F7BD915D}"/>
              </a:ext>
            </a:extLst>
          </p:cNvPr>
          <p:cNvGrpSpPr/>
          <p:nvPr/>
        </p:nvGrpSpPr>
        <p:grpSpPr>
          <a:xfrm>
            <a:off x="2039522" y="5008793"/>
            <a:ext cx="1570746" cy="1440000"/>
            <a:chOff x="-2039466" y="184750"/>
            <a:chExt cx="1570746" cy="1440000"/>
          </a:xfrm>
        </p:grpSpPr>
        <p:pic>
          <p:nvPicPr>
            <p:cNvPr id="11" name="Picture 2" descr="C:\Users\Optic Group111\Desktop\Disagree.png">
              <a:extLst>
                <a:ext uri="{FF2B5EF4-FFF2-40B4-BE49-F238E27FC236}">
                  <a16:creationId xmlns:a16="http://schemas.microsoft.com/office/drawing/2014/main" id="{20AC9639-BC7B-D749-B93F-79BCD422AF06}"/>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908720" y="184750"/>
              <a:ext cx="144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112FCDA1-9C0F-7B48-A1F5-F96B54903B9E}"/>
                </a:ext>
              </a:extLst>
            </p:cNvPr>
            <p:cNvSpPr txBox="1"/>
            <p:nvPr/>
          </p:nvSpPr>
          <p:spPr>
            <a:xfrm>
              <a:off x="-2039466" y="1253461"/>
              <a:ext cx="1517926" cy="369332"/>
            </a:xfrm>
            <a:prstGeom prst="rect">
              <a:avLst/>
            </a:prstGeom>
            <a:noFill/>
          </p:spPr>
          <p:txBody>
            <a:bodyPr wrap="square" rtlCol="0">
              <a:spAutoFit/>
            </a:bodyPr>
            <a:lstStyle/>
            <a:p>
              <a:pPr algn="ctr"/>
              <a:r>
                <a:rPr lang="en-GB" dirty="0"/>
                <a:t>DISAGREE</a:t>
              </a:r>
            </a:p>
          </p:txBody>
        </p:sp>
      </p:grpSp>
      <p:pic>
        <p:nvPicPr>
          <p:cNvPr id="21" name="Picture 20">
            <a:extLst>
              <a:ext uri="{FF2B5EF4-FFF2-40B4-BE49-F238E27FC236}">
                <a16:creationId xmlns:a16="http://schemas.microsoft.com/office/drawing/2014/main" id="{91D9BB00-4540-E94B-BDA8-02B6A9A46FDB}"/>
              </a:ext>
            </a:extLst>
          </p:cNvPr>
          <p:cNvPicPr>
            <a:picLocks noChangeAspect="1"/>
          </p:cNvPicPr>
          <p:nvPr/>
        </p:nvPicPr>
        <p:blipFill>
          <a:blip r:embed="rId7"/>
          <a:stretch>
            <a:fillRect/>
          </a:stretch>
        </p:blipFill>
        <p:spPr>
          <a:xfrm>
            <a:off x="3722784" y="4990267"/>
            <a:ext cx="1655787" cy="1559418"/>
          </a:xfrm>
          <a:prstGeom prst="rect">
            <a:avLst/>
          </a:prstGeom>
        </p:spPr>
      </p:pic>
      <p:pic>
        <p:nvPicPr>
          <p:cNvPr id="22" name="Picture 21">
            <a:extLst>
              <a:ext uri="{FF2B5EF4-FFF2-40B4-BE49-F238E27FC236}">
                <a16:creationId xmlns:a16="http://schemas.microsoft.com/office/drawing/2014/main" id="{EAC22484-5240-E64E-A6F3-597BA70D2CC1}"/>
              </a:ext>
            </a:extLst>
          </p:cNvPr>
          <p:cNvPicPr>
            <a:picLocks noChangeAspect="1"/>
          </p:cNvPicPr>
          <p:nvPr/>
        </p:nvPicPr>
        <p:blipFill>
          <a:blip r:embed="rId8"/>
          <a:stretch>
            <a:fillRect/>
          </a:stretch>
        </p:blipFill>
        <p:spPr>
          <a:xfrm>
            <a:off x="5445921" y="4990267"/>
            <a:ext cx="1655787" cy="1559418"/>
          </a:xfrm>
          <a:prstGeom prst="rect">
            <a:avLst/>
          </a:prstGeom>
        </p:spPr>
      </p:pic>
      <p:pic>
        <p:nvPicPr>
          <p:cNvPr id="23" name="Picture 22">
            <a:extLst>
              <a:ext uri="{FF2B5EF4-FFF2-40B4-BE49-F238E27FC236}">
                <a16:creationId xmlns:a16="http://schemas.microsoft.com/office/drawing/2014/main" id="{D9E157B5-FBF7-4E44-A5FE-CC852179D3C9}"/>
              </a:ext>
            </a:extLst>
          </p:cNvPr>
          <p:cNvPicPr>
            <a:picLocks noChangeAspect="1"/>
          </p:cNvPicPr>
          <p:nvPr/>
        </p:nvPicPr>
        <p:blipFill>
          <a:blip r:embed="rId8"/>
          <a:stretch>
            <a:fillRect/>
          </a:stretch>
        </p:blipFill>
        <p:spPr>
          <a:xfrm>
            <a:off x="7180522" y="4967290"/>
            <a:ext cx="1655787" cy="1559418"/>
          </a:xfrm>
          <a:prstGeom prst="rect">
            <a:avLst/>
          </a:prstGeom>
        </p:spPr>
      </p:pic>
      <p:sp>
        <p:nvSpPr>
          <p:cNvPr id="24" name="TextBox 23">
            <a:extLst>
              <a:ext uri="{FF2B5EF4-FFF2-40B4-BE49-F238E27FC236}">
                <a16:creationId xmlns:a16="http://schemas.microsoft.com/office/drawing/2014/main" id="{80A9523F-2D19-A349-9E90-BA7DC62A9C11}"/>
              </a:ext>
            </a:extLst>
          </p:cNvPr>
          <p:cNvSpPr txBox="1"/>
          <p:nvPr/>
        </p:nvSpPr>
        <p:spPr>
          <a:xfrm>
            <a:off x="4248091" y="5294406"/>
            <a:ext cx="1138177" cy="369332"/>
          </a:xfrm>
          <a:prstGeom prst="rect">
            <a:avLst/>
          </a:prstGeom>
          <a:noFill/>
        </p:spPr>
        <p:txBody>
          <a:bodyPr wrap="square" rtlCol="0">
            <a:spAutoFit/>
          </a:bodyPr>
          <a:lstStyle/>
          <a:p>
            <a:pPr algn="ctr"/>
            <a:r>
              <a:rPr lang="en-GB" dirty="0"/>
              <a:t>DEVELOP</a:t>
            </a:r>
          </a:p>
        </p:txBody>
      </p:sp>
      <p:sp>
        <p:nvSpPr>
          <p:cNvPr id="25" name="TextBox 24">
            <a:extLst>
              <a:ext uri="{FF2B5EF4-FFF2-40B4-BE49-F238E27FC236}">
                <a16:creationId xmlns:a16="http://schemas.microsoft.com/office/drawing/2014/main" id="{C5E4A75A-15D0-204F-A1CB-3EBF28C58682}"/>
              </a:ext>
            </a:extLst>
          </p:cNvPr>
          <p:cNvSpPr txBox="1"/>
          <p:nvPr/>
        </p:nvSpPr>
        <p:spPr>
          <a:xfrm>
            <a:off x="5576677" y="6062707"/>
            <a:ext cx="1388000" cy="369332"/>
          </a:xfrm>
          <a:prstGeom prst="rect">
            <a:avLst/>
          </a:prstGeom>
          <a:noFill/>
        </p:spPr>
        <p:txBody>
          <a:bodyPr wrap="square" rtlCol="0">
            <a:spAutoFit/>
          </a:bodyPr>
          <a:lstStyle/>
          <a:p>
            <a:pPr algn="ctr"/>
            <a:r>
              <a:rPr lang="en-GB" dirty="0"/>
              <a:t>CHALLENGE</a:t>
            </a:r>
          </a:p>
        </p:txBody>
      </p:sp>
      <p:sp>
        <p:nvSpPr>
          <p:cNvPr id="26" name="TextBox 25">
            <a:extLst>
              <a:ext uri="{FF2B5EF4-FFF2-40B4-BE49-F238E27FC236}">
                <a16:creationId xmlns:a16="http://schemas.microsoft.com/office/drawing/2014/main" id="{251318A3-5968-E643-A8C0-28287E9B2FC2}"/>
              </a:ext>
            </a:extLst>
          </p:cNvPr>
          <p:cNvSpPr txBox="1"/>
          <p:nvPr/>
        </p:nvSpPr>
        <p:spPr>
          <a:xfrm>
            <a:off x="7314415" y="5074369"/>
            <a:ext cx="1388000" cy="646331"/>
          </a:xfrm>
          <a:prstGeom prst="rect">
            <a:avLst/>
          </a:prstGeom>
          <a:noFill/>
        </p:spPr>
        <p:txBody>
          <a:bodyPr wrap="square" rtlCol="0">
            <a:spAutoFit/>
          </a:bodyPr>
          <a:lstStyle/>
          <a:p>
            <a:r>
              <a:rPr lang="en-GB" dirty="0"/>
              <a:t>ALTERNATE IDEA</a:t>
            </a:r>
          </a:p>
        </p:txBody>
      </p:sp>
      <p:pic>
        <p:nvPicPr>
          <p:cNvPr id="28" name="Picture 27">
            <a:extLst>
              <a:ext uri="{FF2B5EF4-FFF2-40B4-BE49-F238E27FC236}">
                <a16:creationId xmlns:a16="http://schemas.microsoft.com/office/drawing/2014/main" id="{AA1F2FFA-BEC4-8C4A-A7F9-ADD462FE67C8}"/>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594919" y="5406873"/>
            <a:ext cx="1124248" cy="994421"/>
          </a:xfrm>
          <a:prstGeom prst="rect">
            <a:avLst/>
          </a:prstGeom>
        </p:spPr>
      </p:pic>
      <p:pic>
        <p:nvPicPr>
          <p:cNvPr id="30" name="Picture 29">
            <a:extLst>
              <a:ext uri="{FF2B5EF4-FFF2-40B4-BE49-F238E27FC236}">
                <a16:creationId xmlns:a16="http://schemas.microsoft.com/office/drawing/2014/main" id="{62A1DE5E-5810-7343-B151-A19D800996AC}"/>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5831075" y="5179187"/>
            <a:ext cx="907386" cy="902214"/>
          </a:xfrm>
          <a:prstGeom prst="rect">
            <a:avLst/>
          </a:prstGeom>
        </p:spPr>
      </p:pic>
      <p:pic>
        <p:nvPicPr>
          <p:cNvPr id="32" name="Picture 31">
            <a:extLst>
              <a:ext uri="{FF2B5EF4-FFF2-40B4-BE49-F238E27FC236}">
                <a16:creationId xmlns:a16="http://schemas.microsoft.com/office/drawing/2014/main" id="{86716A21-D368-5044-8E36-E8095BE10D44}"/>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962040" y="5162405"/>
            <a:ext cx="1059791" cy="1269633"/>
          </a:xfrm>
          <a:prstGeom prst="rect">
            <a:avLst/>
          </a:prstGeom>
        </p:spPr>
      </p:pic>
      <p:sp>
        <p:nvSpPr>
          <p:cNvPr id="33" name="Rectangle 32">
            <a:extLst>
              <a:ext uri="{FF2B5EF4-FFF2-40B4-BE49-F238E27FC236}">
                <a16:creationId xmlns:a16="http://schemas.microsoft.com/office/drawing/2014/main" id="{484EBACB-B9E9-9446-96B6-4E37B86E8BEE}"/>
              </a:ext>
            </a:extLst>
          </p:cNvPr>
          <p:cNvSpPr/>
          <p:nvPr/>
        </p:nvSpPr>
        <p:spPr>
          <a:xfrm>
            <a:off x="187110" y="213709"/>
            <a:ext cx="7813890" cy="786414"/>
          </a:xfrm>
          <a:prstGeom prst="rect">
            <a:avLst/>
          </a:prstGeom>
          <a:gradFill>
            <a:gsLst>
              <a:gs pos="0">
                <a:srgbClr val="FFEFD1"/>
              </a:gs>
              <a:gs pos="64999">
                <a:srgbClr val="F0EBD5"/>
              </a:gs>
              <a:gs pos="100000">
                <a:srgbClr val="D1C39F"/>
              </a:gs>
            </a:gsLst>
            <a:lin ang="5400000" scaled="0"/>
          </a:gradFill>
          <a:ln w="28575">
            <a:solidFill>
              <a:schemeClr val="tx1"/>
            </a:solidFill>
          </a:ln>
        </p:spPr>
        <p:txBody>
          <a:bodyPr wrap="square" lIns="91440" tIns="45720" rIns="91440" bIns="45720" anchor="ctr">
            <a:noAutofit/>
          </a:bodyPr>
          <a:lstStyle/>
          <a:p>
            <a:pPr algn="ctr"/>
            <a:r>
              <a:rPr lang="en-GB" sz="3600" b="1" dirty="0">
                <a:ln w="10541" cmpd="sng">
                  <a:solidFill>
                    <a:schemeClr val="tx1"/>
                  </a:solidFill>
                  <a:prstDash val="solid"/>
                </a:ln>
                <a:solidFill>
                  <a:srgbClr val="FF0000"/>
                </a:solidFill>
              </a:rPr>
              <a:t>    WHAT DO YOU THINK?</a:t>
            </a:r>
            <a:endParaRPr lang="en-GB" sz="3600" b="1" dirty="0">
              <a:ln w="10541" cmpd="sng">
                <a:solidFill>
                  <a:schemeClr val="tx1"/>
                </a:solidFill>
                <a:prstDash val="solid"/>
              </a:ln>
              <a:solidFill>
                <a:srgbClr val="7F0757"/>
              </a:solidFill>
            </a:endParaRPr>
          </a:p>
        </p:txBody>
      </p:sp>
      <p:pic>
        <p:nvPicPr>
          <p:cNvPr id="34" name="Picture 8">
            <a:extLst>
              <a:ext uri="{FF2B5EF4-FFF2-40B4-BE49-F238E27FC236}">
                <a16:creationId xmlns:a16="http://schemas.microsoft.com/office/drawing/2014/main" id="{2EB6AA15-3477-1940-9553-98CABBFE4DD9}"/>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297317" y="326086"/>
            <a:ext cx="1706268" cy="51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ounded Rectangle 37">
            <a:extLst>
              <a:ext uri="{FF2B5EF4-FFF2-40B4-BE49-F238E27FC236}">
                <a16:creationId xmlns:a16="http://schemas.microsoft.com/office/drawing/2014/main" id="{1AA44CAE-D121-8344-AE93-E78171AB48B8}"/>
              </a:ext>
            </a:extLst>
          </p:cNvPr>
          <p:cNvSpPr/>
          <p:nvPr/>
        </p:nvSpPr>
        <p:spPr>
          <a:xfrm>
            <a:off x="6424895" y="1089907"/>
            <a:ext cx="2475822" cy="3518902"/>
          </a:xfrm>
          <a:prstGeom prst="roundRect">
            <a:avLst/>
          </a:prstGeom>
          <a:solidFill>
            <a:schemeClr val="bg1"/>
          </a:solidFill>
          <a:ln w="38100">
            <a:solidFill>
              <a:srgbClr val="C1EBB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Talking points</a:t>
            </a:r>
          </a:p>
          <a:p>
            <a:r>
              <a:rPr lang="en-US" sz="1400" dirty="0">
                <a:solidFill>
                  <a:schemeClr val="tx1"/>
                </a:solidFill>
              </a:rPr>
              <a:t>I think that …</a:t>
            </a:r>
          </a:p>
          <a:p>
            <a:r>
              <a:rPr lang="en-US" sz="1400" dirty="0">
                <a:solidFill>
                  <a:schemeClr val="tx1"/>
                </a:solidFill>
              </a:rPr>
              <a:t>I don’t think… is right because…</a:t>
            </a:r>
          </a:p>
          <a:p>
            <a:r>
              <a:rPr lang="en-US" sz="1400" dirty="0">
                <a:solidFill>
                  <a:schemeClr val="tx1"/>
                </a:solidFill>
              </a:rPr>
              <a:t>My opinion is…</a:t>
            </a:r>
          </a:p>
          <a:p>
            <a:r>
              <a:rPr lang="en-US" sz="1400" dirty="0">
                <a:solidFill>
                  <a:schemeClr val="tx1"/>
                </a:solidFill>
              </a:rPr>
              <a:t>I would argue the same because…</a:t>
            </a:r>
          </a:p>
          <a:p>
            <a:r>
              <a:rPr lang="en-US" sz="1400" dirty="0">
                <a:solidFill>
                  <a:schemeClr val="tx1"/>
                </a:solidFill>
              </a:rPr>
              <a:t>I disagree with… because</a:t>
            </a:r>
          </a:p>
          <a:p>
            <a:r>
              <a:rPr lang="en-US" sz="1400" dirty="0">
                <a:solidFill>
                  <a:schemeClr val="tx1"/>
                </a:solidFill>
              </a:rPr>
              <a:t>Building on what ….</a:t>
            </a:r>
          </a:p>
          <a:p>
            <a:r>
              <a:rPr lang="en-US" sz="1400" dirty="0">
                <a:solidFill>
                  <a:schemeClr val="tx1"/>
                </a:solidFill>
              </a:rPr>
              <a:t>An alternate way of looking at this is…</a:t>
            </a:r>
          </a:p>
          <a:p>
            <a:r>
              <a:rPr lang="en-US" sz="1400" dirty="0">
                <a:solidFill>
                  <a:schemeClr val="tx1"/>
                </a:solidFill>
              </a:rPr>
              <a:t>I sort of agree, however….</a:t>
            </a:r>
          </a:p>
          <a:p>
            <a:r>
              <a:rPr lang="en-US" sz="1400" dirty="0">
                <a:solidFill>
                  <a:schemeClr val="tx1"/>
                </a:solidFill>
              </a:rPr>
              <a:t>In my view…</a:t>
            </a:r>
          </a:p>
          <a:p>
            <a:r>
              <a:rPr lang="en-US" sz="1400" dirty="0">
                <a:solidFill>
                  <a:schemeClr val="tx1"/>
                </a:solidFill>
              </a:rPr>
              <a:t>I would challenge what… said because …</a:t>
            </a:r>
          </a:p>
        </p:txBody>
      </p:sp>
      <p:pic>
        <p:nvPicPr>
          <p:cNvPr id="31" name="Picture 5" descr="C:\Users\Optic Group111\Desktop\CORE THEME 6.png">
            <a:extLst>
              <a:ext uri="{FF2B5EF4-FFF2-40B4-BE49-F238E27FC236}">
                <a16:creationId xmlns:a16="http://schemas.microsoft.com/office/drawing/2014/main" id="{2A540C94-1B0B-1A40-846C-D6EC42980174}"/>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8103634" y="193909"/>
            <a:ext cx="821029" cy="82102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2E3DC594-A50F-B84F-A6CC-4E639FCD90F7}"/>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flipH="1">
            <a:off x="203615" y="1132696"/>
            <a:ext cx="2918818" cy="3674816"/>
          </a:xfrm>
          <a:prstGeom prst="rect">
            <a:avLst/>
          </a:prstGeom>
        </p:spPr>
      </p:pic>
      <p:sp>
        <p:nvSpPr>
          <p:cNvPr id="35" name="Rectangular Callout 34">
            <a:extLst>
              <a:ext uri="{FF2B5EF4-FFF2-40B4-BE49-F238E27FC236}">
                <a16:creationId xmlns:a16="http://schemas.microsoft.com/office/drawing/2014/main" id="{DEB83C47-24E7-EC44-9663-B8791964FDE7}"/>
              </a:ext>
            </a:extLst>
          </p:cNvPr>
          <p:cNvSpPr/>
          <p:nvPr/>
        </p:nvSpPr>
        <p:spPr>
          <a:xfrm>
            <a:off x="2719106" y="1199306"/>
            <a:ext cx="3473884" cy="3267409"/>
          </a:xfrm>
          <a:prstGeom prst="wedgeRectCallout">
            <a:avLst>
              <a:gd name="adj1" fmla="val -63685"/>
              <a:gd name="adj2" fmla="val 12174"/>
            </a:avLst>
          </a:prstGeom>
          <a:gradFill flip="none" rotWithShape="1">
            <a:gsLst>
              <a:gs pos="0">
                <a:srgbClr val="4FD1FF">
                  <a:tint val="66000"/>
                  <a:satMod val="160000"/>
                </a:srgbClr>
              </a:gs>
              <a:gs pos="50000">
                <a:srgbClr val="4FD1FF">
                  <a:tint val="44500"/>
                  <a:satMod val="160000"/>
                </a:srgbClr>
              </a:gs>
              <a:gs pos="100000">
                <a:srgbClr val="4FD1FF">
                  <a:tint val="23500"/>
                  <a:satMod val="160000"/>
                </a:srgbClr>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E30F5CDF-1E06-6F4C-834E-F56134043BEE}"/>
              </a:ext>
            </a:extLst>
          </p:cNvPr>
          <p:cNvSpPr/>
          <p:nvPr/>
        </p:nvSpPr>
        <p:spPr>
          <a:xfrm>
            <a:off x="2784928" y="1485172"/>
            <a:ext cx="3473883" cy="1815882"/>
          </a:xfrm>
          <a:prstGeom prst="rect">
            <a:avLst/>
          </a:prstGeom>
        </p:spPr>
        <p:txBody>
          <a:bodyPr wrap="square">
            <a:spAutoFit/>
          </a:bodyPr>
          <a:lstStyle/>
          <a:p>
            <a:r>
              <a:rPr lang="en-GB" sz="2800" dirty="0">
                <a:solidFill>
                  <a:srgbClr val="212529"/>
                </a:solidFill>
                <a:latin typeface="Comic Sans MS" panose="030F0902030302020204" pitchFamily="66" charset="0"/>
              </a:rPr>
              <a:t>“All debt is bad. If you can’t afford something you should go without!”</a:t>
            </a:r>
            <a:endParaRPr lang="en-US" sz="2800" dirty="0">
              <a:latin typeface="Comic Sans MS" panose="030F0902030302020204" pitchFamily="66" charset="0"/>
            </a:endParaRPr>
          </a:p>
        </p:txBody>
      </p:sp>
    </p:spTree>
    <p:extLst>
      <p:ext uri="{BB962C8B-B14F-4D97-AF65-F5344CB8AC3E}">
        <p14:creationId xmlns:p14="http://schemas.microsoft.com/office/powerpoint/2010/main" val="2926847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607364EE-41A8-DD40-A67D-823FD57F6C89}"/>
              </a:ext>
            </a:extLst>
          </p:cNvPr>
          <p:cNvPicPr>
            <a:picLocks noChangeAspect="1"/>
          </p:cNvPicPr>
          <p:nvPr/>
        </p:nvPicPr>
        <p:blipFill rotWithShape="1">
          <a:blip r:embed="rId2" cstate="print">
            <a:alphaModFix amt="20000"/>
            <a:extLst>
              <a:ext uri="{28A0092B-C50C-407E-A947-70E740481C1C}">
                <a14:useLocalDpi xmlns:a14="http://schemas.microsoft.com/office/drawing/2010/main"/>
              </a:ext>
            </a:extLst>
          </a:blip>
          <a:srcRect/>
          <a:stretch/>
        </p:blipFill>
        <p:spPr>
          <a:xfrm>
            <a:off x="117874" y="104292"/>
            <a:ext cx="8921195" cy="6626292"/>
          </a:xfrm>
          <a:prstGeom prst="rect">
            <a:avLst/>
          </a:prstGeom>
        </p:spPr>
      </p:pic>
      <p:sp>
        <p:nvSpPr>
          <p:cNvPr id="3" name="Rectangle 2">
            <a:extLst>
              <a:ext uri="{FF2B5EF4-FFF2-40B4-BE49-F238E27FC236}">
                <a16:creationId xmlns:a16="http://schemas.microsoft.com/office/drawing/2014/main" id="{38D1F41E-EB20-3F4D-BFDA-B76843264642}"/>
              </a:ext>
            </a:extLst>
          </p:cNvPr>
          <p:cNvSpPr/>
          <p:nvPr/>
        </p:nvSpPr>
        <p:spPr>
          <a:xfrm>
            <a:off x="287867" y="215035"/>
            <a:ext cx="8557159" cy="497636"/>
          </a:xfrm>
          <a:prstGeom prst="rect">
            <a:avLst/>
          </a:prstGeom>
          <a:gradFill>
            <a:gsLst>
              <a:gs pos="0">
                <a:srgbClr val="FFEFD1"/>
              </a:gs>
              <a:gs pos="64999">
                <a:srgbClr val="F0EBD5"/>
              </a:gs>
              <a:gs pos="100000">
                <a:srgbClr val="D1C39F"/>
              </a:gs>
            </a:gsLst>
            <a:lin ang="5400000" scaled="0"/>
          </a:gradFill>
          <a:ln w="28575">
            <a:solidFill>
              <a:schemeClr val="tx1"/>
            </a:solidFill>
          </a:ln>
        </p:spPr>
        <p:txBody>
          <a:bodyPr wrap="square" lIns="91440" tIns="45720" rIns="91440" bIns="45720" anchor="ctr">
            <a:noAutofit/>
          </a:bodyPr>
          <a:lstStyle/>
          <a:p>
            <a:pPr algn="ctr"/>
            <a:r>
              <a:rPr lang="en-GB" sz="2400" b="1" dirty="0">
                <a:ln w="10541" cmpd="sng">
                  <a:solidFill>
                    <a:schemeClr val="tx1"/>
                  </a:solidFill>
                  <a:prstDash val="solid"/>
                </a:ln>
                <a:solidFill>
                  <a:srgbClr val="FF0000"/>
                </a:solidFill>
              </a:rPr>
              <a:t>Could any of these people help you with your debt problems?</a:t>
            </a:r>
            <a:endParaRPr lang="en-GB" sz="2400" b="1" dirty="0">
              <a:ln w="10541" cmpd="sng">
                <a:solidFill>
                  <a:schemeClr val="tx1"/>
                </a:solidFill>
                <a:prstDash val="solid"/>
              </a:ln>
              <a:solidFill>
                <a:srgbClr val="7F0757"/>
              </a:solidFill>
            </a:endParaRPr>
          </a:p>
        </p:txBody>
      </p:sp>
      <p:pic>
        <p:nvPicPr>
          <p:cNvPr id="7" name="Picture 6">
            <a:extLst>
              <a:ext uri="{FF2B5EF4-FFF2-40B4-BE49-F238E27FC236}">
                <a16:creationId xmlns:a16="http://schemas.microsoft.com/office/drawing/2014/main" id="{9D1577C4-65BA-2E44-8A5C-A9A02FB1324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771673" y="844336"/>
            <a:ext cx="1077537" cy="2155074"/>
          </a:xfrm>
          <a:prstGeom prst="rect">
            <a:avLst/>
          </a:prstGeom>
        </p:spPr>
      </p:pic>
      <p:pic>
        <p:nvPicPr>
          <p:cNvPr id="9" name="Picture 8">
            <a:extLst>
              <a:ext uri="{FF2B5EF4-FFF2-40B4-BE49-F238E27FC236}">
                <a16:creationId xmlns:a16="http://schemas.microsoft.com/office/drawing/2014/main" id="{DD56DED8-D731-E240-8A9D-BE4333E977B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194028" y="851282"/>
            <a:ext cx="1130792" cy="1750904"/>
          </a:xfrm>
          <a:prstGeom prst="rect">
            <a:avLst/>
          </a:prstGeom>
        </p:spPr>
      </p:pic>
      <p:pic>
        <p:nvPicPr>
          <p:cNvPr id="10" name="Picture 9" descr="SOCIAL SARAH RIGHT.png">
            <a:extLst>
              <a:ext uri="{FF2B5EF4-FFF2-40B4-BE49-F238E27FC236}">
                <a16:creationId xmlns:a16="http://schemas.microsoft.com/office/drawing/2014/main" id="{10475DA7-43C6-924A-8807-B33C56B53BDB}"/>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959862" y="757722"/>
            <a:ext cx="1130792" cy="1837518"/>
          </a:xfrm>
          <a:prstGeom prst="rect">
            <a:avLst/>
          </a:prstGeom>
        </p:spPr>
      </p:pic>
      <p:pic>
        <p:nvPicPr>
          <p:cNvPr id="11" name="Picture 10" descr="CITIZEN SAM.png">
            <a:extLst>
              <a:ext uri="{FF2B5EF4-FFF2-40B4-BE49-F238E27FC236}">
                <a16:creationId xmlns:a16="http://schemas.microsoft.com/office/drawing/2014/main" id="{58188943-6CAC-C94E-B1A2-DA0CBE9E76BF}"/>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229712" y="786538"/>
            <a:ext cx="1130792" cy="2243345"/>
          </a:xfrm>
          <a:prstGeom prst="rect">
            <a:avLst/>
          </a:prstGeom>
        </p:spPr>
      </p:pic>
      <p:pic>
        <p:nvPicPr>
          <p:cNvPr id="13" name="Picture 12">
            <a:extLst>
              <a:ext uri="{FF2B5EF4-FFF2-40B4-BE49-F238E27FC236}">
                <a16:creationId xmlns:a16="http://schemas.microsoft.com/office/drawing/2014/main" id="{B28CFBF7-E426-1249-84E5-15A26CEDD90D}"/>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641887" y="4405871"/>
            <a:ext cx="2087424" cy="1843072"/>
          </a:xfrm>
          <a:prstGeom prst="rect">
            <a:avLst/>
          </a:prstGeom>
        </p:spPr>
      </p:pic>
      <p:pic>
        <p:nvPicPr>
          <p:cNvPr id="15" name="Picture 14">
            <a:extLst>
              <a:ext uri="{FF2B5EF4-FFF2-40B4-BE49-F238E27FC236}">
                <a16:creationId xmlns:a16="http://schemas.microsoft.com/office/drawing/2014/main" id="{C6030D98-892B-2844-921B-9D25C1866163}"/>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211882" y="910220"/>
            <a:ext cx="1908416" cy="1685019"/>
          </a:xfrm>
          <a:prstGeom prst="rect">
            <a:avLst/>
          </a:prstGeom>
        </p:spPr>
      </p:pic>
      <p:pic>
        <p:nvPicPr>
          <p:cNvPr id="17" name="Picture 16">
            <a:extLst>
              <a:ext uri="{FF2B5EF4-FFF2-40B4-BE49-F238E27FC236}">
                <a16:creationId xmlns:a16="http://schemas.microsoft.com/office/drawing/2014/main" id="{76E4C170-018E-A14C-9BB3-33ADC65C469C}"/>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4818186" y="4393127"/>
            <a:ext cx="1864405" cy="1885437"/>
          </a:xfrm>
          <a:prstGeom prst="rect">
            <a:avLst/>
          </a:prstGeom>
        </p:spPr>
      </p:pic>
      <p:pic>
        <p:nvPicPr>
          <p:cNvPr id="19" name="Picture 18">
            <a:extLst>
              <a:ext uri="{FF2B5EF4-FFF2-40B4-BE49-F238E27FC236}">
                <a16:creationId xmlns:a16="http://schemas.microsoft.com/office/drawing/2014/main" id="{47F85547-3327-B741-8545-D2DC687AF8D1}"/>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6858764" y="4435492"/>
            <a:ext cx="1319124" cy="1630293"/>
          </a:xfrm>
          <a:prstGeom prst="rect">
            <a:avLst/>
          </a:prstGeom>
        </p:spPr>
      </p:pic>
      <p:pic>
        <p:nvPicPr>
          <p:cNvPr id="20" name="Picture 19">
            <a:extLst>
              <a:ext uri="{FF2B5EF4-FFF2-40B4-BE49-F238E27FC236}">
                <a16:creationId xmlns:a16="http://schemas.microsoft.com/office/drawing/2014/main" id="{B0B349FE-B430-EE48-9A1D-62CE0AD93439}"/>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7816671" y="4449755"/>
            <a:ext cx="1161638" cy="1675124"/>
          </a:xfrm>
          <a:prstGeom prst="rect">
            <a:avLst/>
          </a:prstGeom>
        </p:spPr>
      </p:pic>
      <p:sp>
        <p:nvSpPr>
          <p:cNvPr id="21" name="Rectangle 20">
            <a:extLst>
              <a:ext uri="{FF2B5EF4-FFF2-40B4-BE49-F238E27FC236}">
                <a16:creationId xmlns:a16="http://schemas.microsoft.com/office/drawing/2014/main" id="{DE946BC6-0B61-514F-9E17-91C7F53D7FC2}"/>
              </a:ext>
            </a:extLst>
          </p:cNvPr>
          <p:cNvSpPr>
            <a:spLocks noChangeArrowheads="1"/>
          </p:cNvSpPr>
          <p:nvPr/>
        </p:nvSpPr>
        <p:spPr bwMode="auto">
          <a:xfrm>
            <a:off x="2787904" y="6065786"/>
            <a:ext cx="1835835" cy="576166"/>
          </a:xfrm>
          <a:prstGeom prst="rect">
            <a:avLst/>
          </a:prstGeom>
          <a:gradFill rotWithShape="1">
            <a:gsLst>
              <a:gs pos="0">
                <a:srgbClr val="FFBE86"/>
              </a:gs>
              <a:gs pos="35001">
                <a:srgbClr val="FFD0AA"/>
              </a:gs>
              <a:gs pos="100000">
                <a:srgbClr val="FFEBDB"/>
              </a:gs>
            </a:gsLst>
            <a:lin ang="16200000" scaled="1"/>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algn="ctr">
              <a:defRPr/>
            </a:pPr>
            <a:r>
              <a:rPr lang="en-GB" b="1" dirty="0">
                <a:solidFill>
                  <a:schemeClr val="dk1"/>
                </a:solidFill>
                <a:latin typeface="+mj-lt"/>
                <a:ea typeface="+mn-ea"/>
                <a:cs typeface="+mn-cs"/>
              </a:rPr>
              <a:t>Friends</a:t>
            </a:r>
          </a:p>
        </p:txBody>
      </p:sp>
      <p:sp>
        <p:nvSpPr>
          <p:cNvPr id="24" name="Rectangle 23">
            <a:extLst>
              <a:ext uri="{FF2B5EF4-FFF2-40B4-BE49-F238E27FC236}">
                <a16:creationId xmlns:a16="http://schemas.microsoft.com/office/drawing/2014/main" id="{E0D1BD8E-5472-464A-9BB6-DE4FF6378962}"/>
              </a:ext>
            </a:extLst>
          </p:cNvPr>
          <p:cNvSpPr>
            <a:spLocks noChangeArrowheads="1"/>
          </p:cNvSpPr>
          <p:nvPr/>
        </p:nvSpPr>
        <p:spPr bwMode="auto">
          <a:xfrm>
            <a:off x="4865664" y="6065785"/>
            <a:ext cx="1864405" cy="563633"/>
          </a:xfrm>
          <a:prstGeom prst="rect">
            <a:avLst/>
          </a:prstGeom>
          <a:gradFill rotWithShape="1">
            <a:gsLst>
              <a:gs pos="0">
                <a:srgbClr val="FFBE86"/>
              </a:gs>
              <a:gs pos="35001">
                <a:srgbClr val="FFD0AA"/>
              </a:gs>
              <a:gs pos="100000">
                <a:srgbClr val="FFEBDB"/>
              </a:gs>
            </a:gsLst>
            <a:lin ang="16200000" scaled="1"/>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algn="ctr">
              <a:defRPr/>
            </a:pPr>
            <a:r>
              <a:rPr lang="en-GB" b="1" dirty="0">
                <a:solidFill>
                  <a:schemeClr val="dk1"/>
                </a:solidFill>
                <a:latin typeface="+mj-lt"/>
              </a:rPr>
              <a:t>Local R</a:t>
            </a:r>
            <a:r>
              <a:rPr lang="en-GB" b="1" dirty="0">
                <a:solidFill>
                  <a:schemeClr val="dk1"/>
                </a:solidFill>
                <a:latin typeface="+mj-lt"/>
                <a:ea typeface="+mn-ea"/>
                <a:cs typeface="+mn-cs"/>
              </a:rPr>
              <a:t>eligious Leaders</a:t>
            </a:r>
          </a:p>
        </p:txBody>
      </p:sp>
      <p:sp>
        <p:nvSpPr>
          <p:cNvPr id="25" name="Rectangle 24">
            <a:extLst>
              <a:ext uri="{FF2B5EF4-FFF2-40B4-BE49-F238E27FC236}">
                <a16:creationId xmlns:a16="http://schemas.microsoft.com/office/drawing/2014/main" id="{BFEA6640-555A-274F-AF93-FB212177B432}"/>
              </a:ext>
            </a:extLst>
          </p:cNvPr>
          <p:cNvSpPr>
            <a:spLocks noChangeArrowheads="1"/>
          </p:cNvSpPr>
          <p:nvPr/>
        </p:nvSpPr>
        <p:spPr bwMode="auto">
          <a:xfrm>
            <a:off x="7420131" y="2580183"/>
            <a:ext cx="1520609" cy="541805"/>
          </a:xfrm>
          <a:prstGeom prst="rect">
            <a:avLst/>
          </a:prstGeom>
          <a:gradFill rotWithShape="1">
            <a:gsLst>
              <a:gs pos="0">
                <a:srgbClr val="FFBE86"/>
              </a:gs>
              <a:gs pos="35001">
                <a:srgbClr val="FFD0AA"/>
              </a:gs>
              <a:gs pos="100000">
                <a:srgbClr val="FFEBDB"/>
              </a:gs>
            </a:gsLst>
            <a:lin ang="16200000" scaled="1"/>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algn="ctr">
              <a:defRPr/>
            </a:pPr>
            <a:r>
              <a:rPr lang="en-GB" b="1" dirty="0">
                <a:solidFill>
                  <a:schemeClr val="dk1"/>
                </a:solidFill>
                <a:latin typeface="+mj-lt"/>
                <a:ea typeface="+mn-ea"/>
                <a:cs typeface="+mn-cs"/>
              </a:rPr>
              <a:t>Debt Counselling</a:t>
            </a:r>
          </a:p>
        </p:txBody>
      </p:sp>
      <p:pic>
        <p:nvPicPr>
          <p:cNvPr id="27" name="Picture 26">
            <a:extLst>
              <a:ext uri="{FF2B5EF4-FFF2-40B4-BE49-F238E27FC236}">
                <a16:creationId xmlns:a16="http://schemas.microsoft.com/office/drawing/2014/main" id="{662A70DE-AF21-7649-8E80-3040E63B4354}"/>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510065" y="4435492"/>
            <a:ext cx="1843073" cy="1843073"/>
          </a:xfrm>
          <a:prstGeom prst="rect">
            <a:avLst/>
          </a:prstGeom>
        </p:spPr>
      </p:pic>
      <p:sp>
        <p:nvSpPr>
          <p:cNvPr id="28" name="Rectangle 27">
            <a:extLst>
              <a:ext uri="{FF2B5EF4-FFF2-40B4-BE49-F238E27FC236}">
                <a16:creationId xmlns:a16="http://schemas.microsoft.com/office/drawing/2014/main" id="{62979E1B-EAFE-A146-AC2B-4BDB7CEE8F3A}"/>
              </a:ext>
            </a:extLst>
          </p:cNvPr>
          <p:cNvSpPr>
            <a:spLocks noChangeArrowheads="1"/>
          </p:cNvSpPr>
          <p:nvPr/>
        </p:nvSpPr>
        <p:spPr bwMode="auto">
          <a:xfrm>
            <a:off x="304805" y="6070524"/>
            <a:ext cx="2248207" cy="541805"/>
          </a:xfrm>
          <a:prstGeom prst="rect">
            <a:avLst/>
          </a:prstGeom>
          <a:gradFill rotWithShape="1">
            <a:gsLst>
              <a:gs pos="0">
                <a:srgbClr val="FFBE86"/>
              </a:gs>
              <a:gs pos="35001">
                <a:srgbClr val="FFD0AA"/>
              </a:gs>
              <a:gs pos="100000">
                <a:srgbClr val="FFEBDB"/>
              </a:gs>
            </a:gsLst>
            <a:lin ang="16200000" scaled="1"/>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algn="ctr">
              <a:defRPr/>
            </a:pPr>
            <a:r>
              <a:rPr lang="en-GB" b="1" dirty="0">
                <a:solidFill>
                  <a:schemeClr val="dk1"/>
                </a:solidFill>
                <a:latin typeface="+mj-lt"/>
                <a:ea typeface="+mn-ea"/>
                <a:cs typeface="+mn-cs"/>
              </a:rPr>
              <a:t>Charities &amp; Specialist Support Services</a:t>
            </a:r>
          </a:p>
        </p:txBody>
      </p:sp>
      <p:sp>
        <p:nvSpPr>
          <p:cNvPr id="29" name="Rectangle 28">
            <a:extLst>
              <a:ext uri="{FF2B5EF4-FFF2-40B4-BE49-F238E27FC236}">
                <a16:creationId xmlns:a16="http://schemas.microsoft.com/office/drawing/2014/main" id="{B832E316-563D-8A41-AB3D-3A678F21349C}"/>
              </a:ext>
            </a:extLst>
          </p:cNvPr>
          <p:cNvSpPr>
            <a:spLocks noChangeArrowheads="1"/>
          </p:cNvSpPr>
          <p:nvPr/>
        </p:nvSpPr>
        <p:spPr bwMode="auto">
          <a:xfrm>
            <a:off x="6951647" y="6053254"/>
            <a:ext cx="1989094" cy="576165"/>
          </a:xfrm>
          <a:prstGeom prst="rect">
            <a:avLst/>
          </a:prstGeom>
          <a:gradFill rotWithShape="1">
            <a:gsLst>
              <a:gs pos="0">
                <a:srgbClr val="FFBE86"/>
              </a:gs>
              <a:gs pos="35001">
                <a:srgbClr val="FFD0AA"/>
              </a:gs>
              <a:gs pos="100000">
                <a:srgbClr val="FFEBDB"/>
              </a:gs>
            </a:gsLst>
            <a:lin ang="16200000" scaled="1"/>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algn="ctr">
              <a:defRPr/>
            </a:pPr>
            <a:r>
              <a:rPr lang="en-GB" b="1" dirty="0">
                <a:solidFill>
                  <a:schemeClr val="dk1"/>
                </a:solidFill>
                <a:latin typeface="+mj-lt"/>
              </a:rPr>
              <a:t>Trusted F</a:t>
            </a:r>
            <a:r>
              <a:rPr lang="en-GB" b="1" dirty="0">
                <a:solidFill>
                  <a:schemeClr val="dk1"/>
                </a:solidFill>
                <a:latin typeface="+mj-lt"/>
                <a:ea typeface="+mn-ea"/>
                <a:cs typeface="+mn-cs"/>
              </a:rPr>
              <a:t>amily Members</a:t>
            </a:r>
          </a:p>
        </p:txBody>
      </p:sp>
      <p:sp>
        <p:nvSpPr>
          <p:cNvPr id="30" name="Rectangle 29">
            <a:extLst>
              <a:ext uri="{FF2B5EF4-FFF2-40B4-BE49-F238E27FC236}">
                <a16:creationId xmlns:a16="http://schemas.microsoft.com/office/drawing/2014/main" id="{9BB597AC-1F08-B346-B09B-9C70689280B0}"/>
              </a:ext>
            </a:extLst>
          </p:cNvPr>
          <p:cNvSpPr>
            <a:spLocks noChangeArrowheads="1"/>
          </p:cNvSpPr>
          <p:nvPr/>
        </p:nvSpPr>
        <p:spPr bwMode="auto">
          <a:xfrm>
            <a:off x="360421" y="2557973"/>
            <a:ext cx="1714437" cy="541805"/>
          </a:xfrm>
          <a:prstGeom prst="rect">
            <a:avLst/>
          </a:prstGeom>
          <a:gradFill rotWithShape="1">
            <a:gsLst>
              <a:gs pos="0">
                <a:srgbClr val="FFBE86"/>
              </a:gs>
              <a:gs pos="35001">
                <a:srgbClr val="FFD0AA"/>
              </a:gs>
              <a:gs pos="100000">
                <a:srgbClr val="FFEBDB"/>
              </a:gs>
            </a:gsLst>
            <a:lin ang="16200000" scaled="1"/>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algn="ctr">
              <a:defRPr/>
            </a:pPr>
            <a:r>
              <a:rPr lang="en-GB" b="1" dirty="0">
                <a:solidFill>
                  <a:schemeClr val="dk1"/>
                </a:solidFill>
                <a:latin typeface="+mj-lt"/>
                <a:ea typeface="+mn-ea"/>
                <a:cs typeface="+mn-cs"/>
              </a:rPr>
              <a:t>Medical Professionals</a:t>
            </a:r>
          </a:p>
        </p:txBody>
      </p:sp>
      <p:sp>
        <p:nvSpPr>
          <p:cNvPr id="31" name="Rectangle 30">
            <a:extLst>
              <a:ext uri="{FF2B5EF4-FFF2-40B4-BE49-F238E27FC236}">
                <a16:creationId xmlns:a16="http://schemas.microsoft.com/office/drawing/2014/main" id="{01D49E10-A9E1-D54B-97DC-5BDA2BC61561}"/>
              </a:ext>
            </a:extLst>
          </p:cNvPr>
          <p:cNvSpPr>
            <a:spLocks noChangeArrowheads="1"/>
          </p:cNvSpPr>
          <p:nvPr/>
        </p:nvSpPr>
        <p:spPr bwMode="auto">
          <a:xfrm>
            <a:off x="2303483" y="2557973"/>
            <a:ext cx="1520609" cy="541805"/>
          </a:xfrm>
          <a:prstGeom prst="rect">
            <a:avLst/>
          </a:prstGeom>
          <a:gradFill rotWithShape="1">
            <a:gsLst>
              <a:gs pos="0">
                <a:srgbClr val="FFBE86"/>
              </a:gs>
              <a:gs pos="35001">
                <a:srgbClr val="FFD0AA"/>
              </a:gs>
              <a:gs pos="100000">
                <a:srgbClr val="FFEBDB"/>
              </a:gs>
            </a:gsLst>
            <a:lin ang="16200000" scaled="1"/>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algn="ctr">
              <a:defRPr/>
            </a:pPr>
            <a:r>
              <a:rPr lang="en-GB" b="1" dirty="0">
                <a:solidFill>
                  <a:schemeClr val="dk1"/>
                </a:solidFill>
                <a:latin typeface="+mj-lt"/>
                <a:ea typeface="+mn-ea"/>
                <a:cs typeface="+mn-cs"/>
              </a:rPr>
              <a:t>Bank Manager</a:t>
            </a:r>
          </a:p>
        </p:txBody>
      </p:sp>
      <p:sp>
        <p:nvSpPr>
          <p:cNvPr id="32" name="Rectangle 31">
            <a:extLst>
              <a:ext uri="{FF2B5EF4-FFF2-40B4-BE49-F238E27FC236}">
                <a16:creationId xmlns:a16="http://schemas.microsoft.com/office/drawing/2014/main" id="{58D703B3-CB8C-C343-B4C3-FE5AB56C1734}"/>
              </a:ext>
            </a:extLst>
          </p:cNvPr>
          <p:cNvSpPr>
            <a:spLocks noChangeArrowheads="1"/>
          </p:cNvSpPr>
          <p:nvPr/>
        </p:nvSpPr>
        <p:spPr bwMode="auto">
          <a:xfrm>
            <a:off x="3982509" y="2580183"/>
            <a:ext cx="1520609" cy="541805"/>
          </a:xfrm>
          <a:prstGeom prst="rect">
            <a:avLst/>
          </a:prstGeom>
          <a:gradFill rotWithShape="1">
            <a:gsLst>
              <a:gs pos="0">
                <a:srgbClr val="FFBE86"/>
              </a:gs>
              <a:gs pos="35001">
                <a:srgbClr val="FFD0AA"/>
              </a:gs>
              <a:gs pos="100000">
                <a:srgbClr val="FFEBDB"/>
              </a:gs>
            </a:gsLst>
            <a:lin ang="16200000" scaled="1"/>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algn="ctr">
              <a:defRPr/>
            </a:pPr>
            <a:r>
              <a:rPr lang="en-GB" sz="1600" b="1" dirty="0">
                <a:solidFill>
                  <a:schemeClr val="dk1"/>
                </a:solidFill>
                <a:latin typeface="+mj-lt"/>
                <a:ea typeface="+mn-ea"/>
                <a:cs typeface="+mn-cs"/>
              </a:rPr>
              <a:t>Citizens Advice Bureau</a:t>
            </a:r>
          </a:p>
        </p:txBody>
      </p:sp>
      <p:sp>
        <p:nvSpPr>
          <p:cNvPr id="33" name="Rectangle 32">
            <a:extLst>
              <a:ext uri="{FF2B5EF4-FFF2-40B4-BE49-F238E27FC236}">
                <a16:creationId xmlns:a16="http://schemas.microsoft.com/office/drawing/2014/main" id="{E2E5368B-9B3F-C841-B28F-2FDEBF416BC7}"/>
              </a:ext>
            </a:extLst>
          </p:cNvPr>
          <p:cNvSpPr>
            <a:spLocks noChangeArrowheads="1"/>
          </p:cNvSpPr>
          <p:nvPr/>
        </p:nvSpPr>
        <p:spPr bwMode="auto">
          <a:xfrm>
            <a:off x="5701463" y="2580183"/>
            <a:ext cx="1520609" cy="541805"/>
          </a:xfrm>
          <a:prstGeom prst="rect">
            <a:avLst/>
          </a:prstGeom>
          <a:gradFill rotWithShape="1">
            <a:gsLst>
              <a:gs pos="0">
                <a:srgbClr val="FFBE86"/>
              </a:gs>
              <a:gs pos="35001">
                <a:srgbClr val="FFD0AA"/>
              </a:gs>
              <a:gs pos="100000">
                <a:srgbClr val="FFEBDB"/>
              </a:gs>
            </a:gsLst>
            <a:lin ang="16200000" scaled="1"/>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algn="ctr">
              <a:defRPr/>
            </a:pPr>
            <a:r>
              <a:rPr lang="en-GB" b="1" dirty="0">
                <a:solidFill>
                  <a:schemeClr val="dk1"/>
                </a:solidFill>
                <a:latin typeface="+mj-lt"/>
                <a:ea typeface="+mn-ea"/>
                <a:cs typeface="+mn-cs"/>
              </a:rPr>
              <a:t>Debt Advisor </a:t>
            </a:r>
          </a:p>
        </p:txBody>
      </p:sp>
      <p:sp>
        <p:nvSpPr>
          <p:cNvPr id="34" name="Rounded Rectangle 33">
            <a:extLst>
              <a:ext uri="{FF2B5EF4-FFF2-40B4-BE49-F238E27FC236}">
                <a16:creationId xmlns:a16="http://schemas.microsoft.com/office/drawing/2014/main" id="{5E497A65-7A81-4645-839B-A994BF5A4814}"/>
              </a:ext>
            </a:extLst>
          </p:cNvPr>
          <p:cNvSpPr/>
          <p:nvPr/>
        </p:nvSpPr>
        <p:spPr>
          <a:xfrm>
            <a:off x="1315689" y="3251692"/>
            <a:ext cx="7605507" cy="1018452"/>
          </a:xfrm>
          <a:prstGeom prst="roundRect">
            <a:avLst/>
          </a:prstGeom>
          <a:solidFill>
            <a:srgbClr val="FFFF00"/>
          </a:solidFill>
          <a:ln w="38100">
            <a:solidFill>
              <a:srgbClr val="FDC00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a:solidFill>
                  <a:schemeClr val="tx1"/>
                </a:solidFill>
              </a:rPr>
              <a:t>Discuss</a:t>
            </a:r>
            <a:r>
              <a:rPr lang="en-US" sz="1600" dirty="0">
                <a:solidFill>
                  <a:schemeClr val="tx1"/>
                </a:solidFill>
              </a:rPr>
              <a:t> with a partner which of these groups of people can offer:</a:t>
            </a:r>
          </a:p>
          <a:p>
            <a:pPr marL="342900" indent="-342900">
              <a:buAutoNum type="alphaLcParenR"/>
            </a:pPr>
            <a:r>
              <a:rPr lang="en-US" sz="1600" dirty="0">
                <a:solidFill>
                  <a:schemeClr val="tx1"/>
                </a:solidFill>
              </a:rPr>
              <a:t>Reliable help and support on this issue (How do you access this support? Try to be specific within each group of people</a:t>
            </a:r>
          </a:p>
          <a:p>
            <a:pPr marL="342900" indent="-342900">
              <a:buAutoNum type="alphaLcParenR"/>
            </a:pPr>
            <a:r>
              <a:rPr lang="en-US" sz="1600" dirty="0">
                <a:solidFill>
                  <a:schemeClr val="tx1"/>
                </a:solidFill>
              </a:rPr>
              <a:t>Someone to talk to and give you moral support and help you make the right decision</a:t>
            </a:r>
          </a:p>
        </p:txBody>
      </p:sp>
      <p:pic>
        <p:nvPicPr>
          <p:cNvPr id="36" name="Picture 20" descr="C:\Users\Optic Group111\Desktop\New Vocab.png">
            <a:extLst>
              <a:ext uri="{FF2B5EF4-FFF2-40B4-BE49-F238E27FC236}">
                <a16:creationId xmlns:a16="http://schemas.microsoft.com/office/drawing/2014/main" id="{F292317F-19F7-CA4E-A7C9-1E5482F20C56}"/>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302857" y="3312861"/>
            <a:ext cx="936384" cy="9363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9FDBF68-D84E-B148-B6D1-D1F9ED61ACE8}"/>
              </a:ext>
            </a:extLst>
          </p:cNvPr>
          <p:cNvPicPr>
            <a:picLocks noChangeAspect="1"/>
          </p:cNvPicPr>
          <p:nvPr/>
        </p:nvPicPr>
        <p:blipFill>
          <a:blip r:embed="rId14"/>
          <a:stretch>
            <a:fillRect/>
          </a:stretch>
        </p:blipFill>
        <p:spPr>
          <a:xfrm>
            <a:off x="7256160" y="990720"/>
            <a:ext cx="1665036" cy="1506789"/>
          </a:xfrm>
          <a:prstGeom prst="rect">
            <a:avLst/>
          </a:prstGeom>
        </p:spPr>
      </p:pic>
    </p:spTree>
    <p:extLst>
      <p:ext uri="{BB962C8B-B14F-4D97-AF65-F5344CB8AC3E}">
        <p14:creationId xmlns:p14="http://schemas.microsoft.com/office/powerpoint/2010/main" val="80260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evron 2"/>
          <p:cNvSpPr/>
          <p:nvPr/>
        </p:nvSpPr>
        <p:spPr>
          <a:xfrm>
            <a:off x="1330447" y="1915067"/>
            <a:ext cx="707366" cy="836762"/>
          </a:xfrm>
          <a:prstGeom prst="chevron">
            <a:avLst/>
          </a:prstGeom>
          <a:solidFill>
            <a:srgbClr val="FCB0A3"/>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20" name="Chevron 19"/>
          <p:cNvSpPr/>
          <p:nvPr/>
        </p:nvSpPr>
        <p:spPr>
          <a:xfrm>
            <a:off x="775481" y="1933759"/>
            <a:ext cx="707366" cy="836762"/>
          </a:xfrm>
          <a:prstGeom prst="chevron">
            <a:avLst/>
          </a:prstGeom>
          <a:solidFill>
            <a:srgbClr val="FCB0A3"/>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23" name="Chevron 22"/>
          <p:cNvSpPr/>
          <p:nvPr/>
        </p:nvSpPr>
        <p:spPr>
          <a:xfrm>
            <a:off x="220515" y="1936637"/>
            <a:ext cx="707366" cy="836762"/>
          </a:xfrm>
          <a:prstGeom prst="chevron">
            <a:avLst/>
          </a:prstGeom>
          <a:solidFill>
            <a:srgbClr val="FCB0A3"/>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13" name="Chevron 12">
            <a:extLst>
              <a:ext uri="{FF2B5EF4-FFF2-40B4-BE49-F238E27FC236}">
                <a16:creationId xmlns:a16="http://schemas.microsoft.com/office/drawing/2014/main" id="{1721DC49-BA5C-AA4C-8BB7-ADFB44ABDBF5}"/>
              </a:ext>
            </a:extLst>
          </p:cNvPr>
          <p:cNvSpPr/>
          <p:nvPr/>
        </p:nvSpPr>
        <p:spPr>
          <a:xfrm>
            <a:off x="1330447" y="3161976"/>
            <a:ext cx="707366" cy="836762"/>
          </a:xfrm>
          <a:prstGeom prst="chevron">
            <a:avLst/>
          </a:prstGeom>
          <a:solidFill>
            <a:srgbClr val="FCB0A3"/>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15" name="Chevron 14">
            <a:extLst>
              <a:ext uri="{FF2B5EF4-FFF2-40B4-BE49-F238E27FC236}">
                <a16:creationId xmlns:a16="http://schemas.microsoft.com/office/drawing/2014/main" id="{28434556-985D-1D48-9BD5-DC74C71D59C4}"/>
              </a:ext>
            </a:extLst>
          </p:cNvPr>
          <p:cNvSpPr/>
          <p:nvPr/>
        </p:nvSpPr>
        <p:spPr>
          <a:xfrm>
            <a:off x="775481" y="3180668"/>
            <a:ext cx="707366" cy="836762"/>
          </a:xfrm>
          <a:prstGeom prst="chevron">
            <a:avLst/>
          </a:prstGeom>
          <a:solidFill>
            <a:srgbClr val="FCB0A3"/>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16" name="Chevron 15">
            <a:extLst>
              <a:ext uri="{FF2B5EF4-FFF2-40B4-BE49-F238E27FC236}">
                <a16:creationId xmlns:a16="http://schemas.microsoft.com/office/drawing/2014/main" id="{E026A799-35F7-B94A-AE99-9C0A16A906C7}"/>
              </a:ext>
            </a:extLst>
          </p:cNvPr>
          <p:cNvSpPr/>
          <p:nvPr/>
        </p:nvSpPr>
        <p:spPr>
          <a:xfrm>
            <a:off x="220515" y="3183546"/>
            <a:ext cx="707366" cy="836762"/>
          </a:xfrm>
          <a:prstGeom prst="chevron">
            <a:avLst/>
          </a:prstGeom>
          <a:solidFill>
            <a:srgbClr val="FCB0A3"/>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graphicFrame>
        <p:nvGraphicFramePr>
          <p:cNvPr id="21" name="Table 20">
            <a:extLst>
              <a:ext uri="{FF2B5EF4-FFF2-40B4-BE49-F238E27FC236}">
                <a16:creationId xmlns:a16="http://schemas.microsoft.com/office/drawing/2014/main" id="{F5B9D4BD-E233-BD4B-8911-0C53CF71A1C4}"/>
              </a:ext>
            </a:extLst>
          </p:cNvPr>
          <p:cNvGraphicFramePr>
            <a:graphicFrameLocks noGrp="1"/>
          </p:cNvGraphicFramePr>
          <p:nvPr>
            <p:extLst>
              <p:ext uri="{D42A27DB-BD31-4B8C-83A1-F6EECF244321}">
                <p14:modId xmlns:p14="http://schemas.microsoft.com/office/powerpoint/2010/main" val="488266201"/>
              </p:ext>
            </p:extLst>
          </p:nvPr>
        </p:nvGraphicFramePr>
        <p:xfrm>
          <a:off x="4326" y="1878771"/>
          <a:ext cx="9139674" cy="2987536"/>
        </p:xfrm>
        <a:graphic>
          <a:graphicData uri="http://schemas.openxmlformats.org/drawingml/2006/table">
            <a:tbl>
              <a:tblPr firstRow="1" bandRow="1">
                <a:tableStyleId>{5C22544A-7EE6-4342-B048-85BDC9FD1C3A}</a:tableStyleId>
              </a:tblPr>
              <a:tblGrid>
                <a:gridCol w="2611334">
                  <a:extLst>
                    <a:ext uri="{9D8B030D-6E8A-4147-A177-3AD203B41FA5}">
                      <a16:colId xmlns:a16="http://schemas.microsoft.com/office/drawing/2014/main" val="2469962901"/>
                    </a:ext>
                  </a:extLst>
                </a:gridCol>
                <a:gridCol w="652834">
                  <a:extLst>
                    <a:ext uri="{9D8B030D-6E8A-4147-A177-3AD203B41FA5}">
                      <a16:colId xmlns:a16="http://schemas.microsoft.com/office/drawing/2014/main" val="302987413"/>
                    </a:ext>
                  </a:extLst>
                </a:gridCol>
                <a:gridCol w="652834">
                  <a:extLst>
                    <a:ext uri="{9D8B030D-6E8A-4147-A177-3AD203B41FA5}">
                      <a16:colId xmlns:a16="http://schemas.microsoft.com/office/drawing/2014/main" val="3629241431"/>
                    </a:ext>
                  </a:extLst>
                </a:gridCol>
                <a:gridCol w="652834">
                  <a:extLst>
                    <a:ext uri="{9D8B030D-6E8A-4147-A177-3AD203B41FA5}">
                      <a16:colId xmlns:a16="http://schemas.microsoft.com/office/drawing/2014/main" val="2725264235"/>
                    </a:ext>
                  </a:extLst>
                </a:gridCol>
                <a:gridCol w="652834">
                  <a:extLst>
                    <a:ext uri="{9D8B030D-6E8A-4147-A177-3AD203B41FA5}">
                      <a16:colId xmlns:a16="http://schemas.microsoft.com/office/drawing/2014/main" val="3690037511"/>
                    </a:ext>
                  </a:extLst>
                </a:gridCol>
                <a:gridCol w="652834">
                  <a:extLst>
                    <a:ext uri="{9D8B030D-6E8A-4147-A177-3AD203B41FA5}">
                      <a16:colId xmlns:a16="http://schemas.microsoft.com/office/drawing/2014/main" val="2101932133"/>
                    </a:ext>
                  </a:extLst>
                </a:gridCol>
                <a:gridCol w="652834">
                  <a:extLst>
                    <a:ext uri="{9D8B030D-6E8A-4147-A177-3AD203B41FA5}">
                      <a16:colId xmlns:a16="http://schemas.microsoft.com/office/drawing/2014/main" val="1982562568"/>
                    </a:ext>
                  </a:extLst>
                </a:gridCol>
                <a:gridCol w="652834">
                  <a:extLst>
                    <a:ext uri="{9D8B030D-6E8A-4147-A177-3AD203B41FA5}">
                      <a16:colId xmlns:a16="http://schemas.microsoft.com/office/drawing/2014/main" val="722453729"/>
                    </a:ext>
                  </a:extLst>
                </a:gridCol>
                <a:gridCol w="652834">
                  <a:extLst>
                    <a:ext uri="{9D8B030D-6E8A-4147-A177-3AD203B41FA5}">
                      <a16:colId xmlns:a16="http://schemas.microsoft.com/office/drawing/2014/main" val="2933027247"/>
                    </a:ext>
                  </a:extLst>
                </a:gridCol>
                <a:gridCol w="652834">
                  <a:extLst>
                    <a:ext uri="{9D8B030D-6E8A-4147-A177-3AD203B41FA5}">
                      <a16:colId xmlns:a16="http://schemas.microsoft.com/office/drawing/2014/main" val="1512976713"/>
                    </a:ext>
                  </a:extLst>
                </a:gridCol>
                <a:gridCol w="652834">
                  <a:extLst>
                    <a:ext uri="{9D8B030D-6E8A-4147-A177-3AD203B41FA5}">
                      <a16:colId xmlns:a16="http://schemas.microsoft.com/office/drawing/2014/main" val="2900132583"/>
                    </a:ext>
                  </a:extLst>
                </a:gridCol>
              </a:tblGrid>
              <a:tr h="442889">
                <a:tc gridSpan="11">
                  <a:txBody>
                    <a:bodyPr/>
                    <a:lstStyle/>
                    <a:p>
                      <a:pPr algn="ctr"/>
                      <a:r>
                        <a:rPr lang="en-US" sz="2000" b="1" dirty="0">
                          <a:solidFill>
                            <a:schemeClr val="tx1"/>
                          </a:solidFill>
                        </a:rPr>
                        <a:t>Confidence Checker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9970905"/>
                  </a:ext>
                </a:extLst>
              </a:tr>
              <a:tr h="737328">
                <a:tc>
                  <a:txBody>
                    <a:bodyPr/>
                    <a:lstStyle/>
                    <a:p>
                      <a:pPr marL="0" marR="0" lvl="0" indent="0" algn="l" defTabSz="639965"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AFTER THE LEARNING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200" b="1"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1136491"/>
                  </a:ext>
                </a:extLst>
              </a:tr>
              <a:tr h="433849">
                <a:tc>
                  <a:txBody>
                    <a:bodyPr/>
                    <a:lstStyle/>
                    <a:p>
                      <a:pPr>
                        <a:buFontTx/>
                        <a:buNone/>
                      </a:pPr>
                      <a:r>
                        <a:rPr lang="en-US" sz="1400" dirty="0">
                          <a:solidFill>
                            <a:schemeClr val="tx1"/>
                          </a:solidFill>
                        </a:rPr>
                        <a:t>I understand the impact getting into debt can have on myself and my family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189329"/>
                  </a:ext>
                </a:extLst>
              </a:tr>
              <a:tr h="557639">
                <a:tc>
                  <a:txBody>
                    <a:bodyPr/>
                    <a:lstStyle/>
                    <a:p>
                      <a:r>
                        <a:rPr lang="en-US" sz="1400" dirty="0">
                          <a:solidFill>
                            <a:schemeClr val="tx1"/>
                          </a:solidFill>
                        </a:rPr>
                        <a:t>I can identify priority and no-priority debts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6292860"/>
                  </a:ext>
                </a:extLst>
              </a:tr>
              <a:tr h="433849">
                <a:tc>
                  <a:txBody>
                    <a:bodyPr/>
                    <a:lstStyle/>
                    <a:p>
                      <a:r>
                        <a:rPr lang="en-US" sz="1400" dirty="0">
                          <a:solidFill>
                            <a:schemeClr val="tx1"/>
                          </a:solidFill>
                        </a:rPr>
                        <a:t>I know how to access reliable advice on debt counselling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0484043"/>
                  </a:ext>
                </a:extLst>
              </a:tr>
            </a:tbl>
          </a:graphicData>
        </a:graphic>
      </p:graphicFrame>
      <p:pic>
        <p:nvPicPr>
          <p:cNvPr id="22" name="Picture 10">
            <a:extLst>
              <a:ext uri="{FF2B5EF4-FFF2-40B4-BE49-F238E27FC236}">
                <a16:creationId xmlns:a16="http://schemas.microsoft.com/office/drawing/2014/main" id="{012B0609-7DCD-294A-BC82-24174D209FFD}"/>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908981" y="2567423"/>
            <a:ext cx="1445832" cy="440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1">
            <a:extLst>
              <a:ext uri="{FF2B5EF4-FFF2-40B4-BE49-F238E27FC236}">
                <a16:creationId xmlns:a16="http://schemas.microsoft.com/office/drawing/2014/main" id="{86CDB9BF-C342-0245-9541-5951E9D6EE6E}"/>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655836" y="2564157"/>
            <a:ext cx="1445832" cy="441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12">
            <a:extLst>
              <a:ext uri="{FF2B5EF4-FFF2-40B4-BE49-F238E27FC236}">
                <a16:creationId xmlns:a16="http://schemas.microsoft.com/office/drawing/2014/main" id="{EB247A3C-C1CE-984C-AA5F-0CE7278943A6}"/>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303573" y="2567423"/>
            <a:ext cx="1445832" cy="438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4">
            <a:extLst>
              <a:ext uri="{FF2B5EF4-FFF2-40B4-BE49-F238E27FC236}">
                <a16:creationId xmlns:a16="http://schemas.microsoft.com/office/drawing/2014/main" id="{79E5FA0E-E21F-AB42-9EE5-3E81D59EEB6C}"/>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4047" y="1878771"/>
            <a:ext cx="1470944" cy="444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6">
            <a:extLst>
              <a:ext uri="{FF2B5EF4-FFF2-40B4-BE49-F238E27FC236}">
                <a16:creationId xmlns:a16="http://schemas.microsoft.com/office/drawing/2014/main" id="{5EF1EB5C-5C65-674D-8FEA-CA13F698B379}"/>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8663276" y="1922827"/>
            <a:ext cx="442412" cy="3251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8" name="Picture 27">
            <a:extLst>
              <a:ext uri="{FF2B5EF4-FFF2-40B4-BE49-F238E27FC236}">
                <a16:creationId xmlns:a16="http://schemas.microsoft.com/office/drawing/2014/main" id="{A315946B-B4D8-5D4B-AB22-046C004FAD1E}"/>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8179005" y="1936076"/>
            <a:ext cx="442412" cy="3251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 name="Chevron 16">
            <a:extLst>
              <a:ext uri="{FF2B5EF4-FFF2-40B4-BE49-F238E27FC236}">
                <a16:creationId xmlns:a16="http://schemas.microsoft.com/office/drawing/2014/main" id="{073BDF6F-D49C-2444-A173-81B063E04B3C}"/>
              </a:ext>
            </a:extLst>
          </p:cNvPr>
          <p:cNvSpPr/>
          <p:nvPr/>
        </p:nvSpPr>
        <p:spPr>
          <a:xfrm>
            <a:off x="8179005" y="349555"/>
            <a:ext cx="633593" cy="483030"/>
          </a:xfrm>
          <a:prstGeom prst="chevron">
            <a:avLst/>
          </a:prstGeom>
          <a:solidFill>
            <a:srgbClr val="FFF200"/>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18" name="Chevron 17">
            <a:extLst>
              <a:ext uri="{FF2B5EF4-FFF2-40B4-BE49-F238E27FC236}">
                <a16:creationId xmlns:a16="http://schemas.microsoft.com/office/drawing/2014/main" id="{CD51B096-DC18-4F4F-9A61-69FD561C064D}"/>
              </a:ext>
            </a:extLst>
          </p:cNvPr>
          <p:cNvSpPr/>
          <p:nvPr/>
        </p:nvSpPr>
        <p:spPr>
          <a:xfrm>
            <a:off x="7624039" y="368247"/>
            <a:ext cx="633593" cy="483030"/>
          </a:xfrm>
          <a:prstGeom prst="chevron">
            <a:avLst/>
          </a:prstGeom>
          <a:solidFill>
            <a:srgbClr val="FFF200"/>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19" name="Chevron 18">
            <a:extLst>
              <a:ext uri="{FF2B5EF4-FFF2-40B4-BE49-F238E27FC236}">
                <a16:creationId xmlns:a16="http://schemas.microsoft.com/office/drawing/2014/main" id="{EA1B3BC0-3B47-B54E-8C36-30AF70CB2875}"/>
              </a:ext>
            </a:extLst>
          </p:cNvPr>
          <p:cNvSpPr/>
          <p:nvPr/>
        </p:nvSpPr>
        <p:spPr>
          <a:xfrm>
            <a:off x="7069073" y="371125"/>
            <a:ext cx="633593" cy="483030"/>
          </a:xfrm>
          <a:prstGeom prst="chevron">
            <a:avLst/>
          </a:prstGeom>
          <a:solidFill>
            <a:srgbClr val="FFF200"/>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pic>
        <p:nvPicPr>
          <p:cNvPr id="29" name="Picture 28">
            <a:extLst>
              <a:ext uri="{FF2B5EF4-FFF2-40B4-BE49-F238E27FC236}">
                <a16:creationId xmlns:a16="http://schemas.microsoft.com/office/drawing/2014/main" id="{D0C74B5A-6ECD-C248-95EA-908C7FAF930C}"/>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485064" y="5034216"/>
            <a:ext cx="854463" cy="6280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2" name="Rounded Rectangle 31">
            <a:extLst>
              <a:ext uri="{FF2B5EF4-FFF2-40B4-BE49-F238E27FC236}">
                <a16:creationId xmlns:a16="http://schemas.microsoft.com/office/drawing/2014/main" id="{FBD244F5-CA6D-F642-82C0-0EB5C3283914}"/>
              </a:ext>
            </a:extLst>
          </p:cNvPr>
          <p:cNvSpPr/>
          <p:nvPr/>
        </p:nvSpPr>
        <p:spPr>
          <a:xfrm>
            <a:off x="927881" y="5034216"/>
            <a:ext cx="5472919" cy="628081"/>
          </a:xfrm>
          <a:prstGeom prst="roundRect">
            <a:avLst/>
          </a:prstGeom>
          <a:solidFill>
            <a:srgbClr val="FFFF00"/>
          </a:solidFill>
          <a:ln w="38100">
            <a:solidFill>
              <a:srgbClr val="C1EBB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Complete the confidence checker of where you think you are at for this lesson </a:t>
            </a:r>
            <a:r>
              <a:rPr lang="en-US" sz="1200" dirty="0">
                <a:solidFill>
                  <a:schemeClr val="tx1"/>
                </a:solidFill>
              </a:rPr>
              <a:t>(Discussion or complete sheet)</a:t>
            </a:r>
            <a:endParaRPr lang="en-US" dirty="0">
              <a:solidFill>
                <a:schemeClr val="tx1"/>
              </a:solidFill>
            </a:endParaRPr>
          </a:p>
        </p:txBody>
      </p:sp>
      <p:pic>
        <p:nvPicPr>
          <p:cNvPr id="33" name="Picture 18" descr="C:\Users\Optic Group111\Desktop\Task.png">
            <a:extLst>
              <a:ext uri="{FF2B5EF4-FFF2-40B4-BE49-F238E27FC236}">
                <a16:creationId xmlns:a16="http://schemas.microsoft.com/office/drawing/2014/main" id="{3CF579CE-68B2-A14A-929C-8C2CDBC53D31}"/>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220515" y="5010906"/>
            <a:ext cx="623102" cy="62310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7">
            <a:extLst>
              <a:ext uri="{FF2B5EF4-FFF2-40B4-BE49-F238E27FC236}">
                <a16:creationId xmlns:a16="http://schemas.microsoft.com/office/drawing/2014/main" id="{82234F0E-0BE4-7043-BD14-49EAC4903B0E}"/>
              </a:ext>
            </a:extLst>
          </p:cNvPr>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77857" y="4320811"/>
            <a:ext cx="1035888" cy="1246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5" name="Rounded Rectangle 34">
            <a:extLst>
              <a:ext uri="{FF2B5EF4-FFF2-40B4-BE49-F238E27FC236}">
                <a16:creationId xmlns:a16="http://schemas.microsoft.com/office/drawing/2014/main" id="{E665EEC5-24FF-834B-A760-A5B84645884B}"/>
              </a:ext>
            </a:extLst>
          </p:cNvPr>
          <p:cNvSpPr/>
          <p:nvPr/>
        </p:nvSpPr>
        <p:spPr>
          <a:xfrm>
            <a:off x="7356157" y="5202598"/>
            <a:ext cx="1307119" cy="364990"/>
          </a:xfrm>
          <a:prstGeom prst="roundRect">
            <a:avLst/>
          </a:prstGeom>
          <a:solidFill>
            <a:srgbClr val="7030A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latin typeface="Comic Sans MS" panose="030F0902030302020204" pitchFamily="66" charset="0"/>
              </a:rPr>
              <a:t>3 Minutes</a:t>
            </a:r>
          </a:p>
        </p:txBody>
      </p:sp>
      <p:pic>
        <p:nvPicPr>
          <p:cNvPr id="30" name="Picture 5" descr="C:\Users\Optic Group111\Desktop\CORE THEME 6.png">
            <a:extLst>
              <a:ext uri="{FF2B5EF4-FFF2-40B4-BE49-F238E27FC236}">
                <a16:creationId xmlns:a16="http://schemas.microsoft.com/office/drawing/2014/main" id="{CFFC37C1-DEEB-7149-BAC7-C7D7F44792F3}"/>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3183991" y="286613"/>
            <a:ext cx="633593" cy="633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190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7" name="Picture 3" descr="C:\Users\Optic Group111\Desktop\Further Research.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611831" y="2599585"/>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Optic Group111\Desktop\Homework.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089834" y="2599585"/>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Optic Group111\Desktop\Writing Act.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080968" y="4653957"/>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Optic Group111\Desktop\Design Act.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602965" y="4653957"/>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Optic Group111\Desktop\Revision Act.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3124962" y="4653957"/>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Optic Group111\Desktop\Self Assessment.pn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168956" y="4653957"/>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Optic Group111\Desktop\Thoughts.png"/>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3133828" y="2599585"/>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Optic Group111\Desktop\Feelings.png"/>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1646959" y="4653957"/>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Optic Group111\Desktop\Warning.png"/>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7558972" y="4653957"/>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Optic Group111\Desktop\Play Video.png"/>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7622550" y="548680"/>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Optic Group111\Desktop\Teamwork.png"/>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4645336" y="548680"/>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Users\Optic Group111\Desktop\Challenge.png"/>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7567838" y="2599585"/>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Optic Group111\Desktop\Law.png"/>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3156728" y="548680"/>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C:\Users\Optic Group111\Desktop\Extension.png"/>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1655825" y="2599585"/>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Users\Optic Group111\Desktop\Task.png"/>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177982" y="2599585"/>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C:\Users\Optic Group111\Desktop\Action.png"/>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6133944" y="548680"/>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C:\Users\Optic Group111\Desktop\New Vocab.png"/>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1668120" y="548680"/>
            <a:ext cx="144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216738" y="2022077"/>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a:t>NEW </a:t>
            </a:r>
          </a:p>
          <a:p>
            <a:pPr algn="ctr"/>
            <a:r>
              <a:rPr lang="en-GB" sz="1400" dirty="0"/>
              <a:t>VOCABULARY</a:t>
            </a:r>
          </a:p>
        </p:txBody>
      </p:sp>
      <p:sp>
        <p:nvSpPr>
          <p:cNvPr id="32" name="TextBox 31"/>
          <p:cNvSpPr txBox="1"/>
          <p:nvPr/>
        </p:nvSpPr>
        <p:spPr>
          <a:xfrm>
            <a:off x="3154116" y="2028447"/>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a:t>THE LAW </a:t>
            </a:r>
          </a:p>
          <a:p>
            <a:pPr algn="ctr"/>
            <a:r>
              <a:rPr lang="en-GB" sz="1400" dirty="0"/>
              <a:t>EXPLAINED</a:t>
            </a:r>
          </a:p>
        </p:txBody>
      </p:sp>
      <p:sp>
        <p:nvSpPr>
          <p:cNvPr id="33" name="TextBox 32"/>
          <p:cNvSpPr txBox="1"/>
          <p:nvPr/>
        </p:nvSpPr>
        <p:spPr>
          <a:xfrm>
            <a:off x="4622805" y="2028447"/>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b="1" dirty="0"/>
              <a:t>TEAMWORK</a:t>
            </a:r>
            <a:r>
              <a:rPr lang="en-GB" sz="1400" dirty="0"/>
              <a:t> </a:t>
            </a:r>
            <a:r>
              <a:rPr lang="en-GB" sz="1400" i="1" dirty="0"/>
              <a:t>TASK</a:t>
            </a:r>
          </a:p>
        </p:txBody>
      </p:sp>
      <p:sp>
        <p:nvSpPr>
          <p:cNvPr id="34" name="TextBox 33"/>
          <p:cNvSpPr txBox="1"/>
          <p:nvPr/>
        </p:nvSpPr>
        <p:spPr>
          <a:xfrm>
            <a:off x="6091494" y="2028447"/>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a:t>PROJECT </a:t>
            </a:r>
          </a:p>
          <a:p>
            <a:pPr algn="ctr"/>
            <a:r>
              <a:rPr lang="en-GB" sz="1400" dirty="0"/>
              <a:t>WORK</a:t>
            </a:r>
          </a:p>
        </p:txBody>
      </p:sp>
      <p:sp>
        <p:nvSpPr>
          <p:cNvPr id="36" name="TextBox 35"/>
          <p:cNvSpPr txBox="1"/>
          <p:nvPr/>
        </p:nvSpPr>
        <p:spPr>
          <a:xfrm>
            <a:off x="7560183" y="2028447"/>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a:t>PLAY </a:t>
            </a:r>
          </a:p>
          <a:p>
            <a:pPr algn="ctr"/>
            <a:r>
              <a:rPr lang="en-GB" sz="1400" dirty="0"/>
              <a:t>VIDEO</a:t>
            </a:r>
          </a:p>
        </p:txBody>
      </p:sp>
      <p:pic>
        <p:nvPicPr>
          <p:cNvPr id="50" name="Picture 11" descr="C:\Users\Optic Group111\Desktop\Discussion.png">
            <a:extLst>
              <a:ext uri="{FF2B5EF4-FFF2-40B4-BE49-F238E27FC236}">
                <a16:creationId xmlns:a16="http://schemas.microsoft.com/office/drawing/2014/main" id="{70A64A65-BCC1-1D49-B2A9-9213C8F46498}"/>
              </a:ext>
            </a:extLst>
          </p:cNvPr>
          <p:cNvPicPr>
            <a:picLocks noChangeAspect="1" noChangeArrowheads="1"/>
          </p:cNvPicPr>
          <p:nvPr/>
        </p:nvPicPr>
        <p:blipFill>
          <a:blip r:embed="rId20" cstate="print">
            <a:extLst>
              <a:ext uri="{28A0092B-C50C-407E-A947-70E740481C1C}">
                <a14:useLocalDpi xmlns:a14="http://schemas.microsoft.com/office/drawing/2010/main"/>
              </a:ext>
            </a:extLst>
          </a:blip>
          <a:srcRect/>
          <a:stretch>
            <a:fillRect/>
          </a:stretch>
        </p:blipFill>
        <p:spPr bwMode="auto">
          <a:xfrm>
            <a:off x="179512" y="548680"/>
            <a:ext cx="144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C6335DC7-262F-BE4A-B7CB-315A5236C294}"/>
              </a:ext>
            </a:extLst>
          </p:cNvPr>
          <p:cNvSpPr txBox="1"/>
          <p:nvPr/>
        </p:nvSpPr>
        <p:spPr>
          <a:xfrm>
            <a:off x="1685427" y="2015105"/>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b="1" dirty="0"/>
              <a:t>DISCUSSION</a:t>
            </a:r>
            <a:r>
              <a:rPr lang="en-GB" sz="1400" dirty="0"/>
              <a:t> </a:t>
            </a:r>
            <a:r>
              <a:rPr lang="en-GB" sz="1400" i="1" dirty="0"/>
              <a:t>TASK</a:t>
            </a:r>
          </a:p>
        </p:txBody>
      </p:sp>
      <p:sp>
        <p:nvSpPr>
          <p:cNvPr id="52" name="TextBox 51">
            <a:extLst>
              <a:ext uri="{FF2B5EF4-FFF2-40B4-BE49-F238E27FC236}">
                <a16:creationId xmlns:a16="http://schemas.microsoft.com/office/drawing/2014/main" id="{EBF5A5F5-9519-AC48-9935-3C4E1F1FC9D3}"/>
              </a:ext>
            </a:extLst>
          </p:cNvPr>
          <p:cNvSpPr txBox="1"/>
          <p:nvPr/>
        </p:nvSpPr>
        <p:spPr>
          <a:xfrm>
            <a:off x="1683897" y="4061089"/>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b="1" dirty="0"/>
              <a:t>EXTENSION</a:t>
            </a:r>
            <a:r>
              <a:rPr lang="en-GB" sz="1400" dirty="0"/>
              <a:t> </a:t>
            </a:r>
          </a:p>
          <a:p>
            <a:pPr algn="ctr"/>
            <a:r>
              <a:rPr lang="en-GB" sz="1400" i="1" dirty="0"/>
              <a:t>TASK</a:t>
            </a:r>
          </a:p>
        </p:txBody>
      </p:sp>
      <p:sp>
        <p:nvSpPr>
          <p:cNvPr id="53" name="TextBox 52">
            <a:extLst>
              <a:ext uri="{FF2B5EF4-FFF2-40B4-BE49-F238E27FC236}">
                <a16:creationId xmlns:a16="http://schemas.microsoft.com/office/drawing/2014/main" id="{431E2E76-B1C4-6B4C-A18E-6C0CE6C76384}"/>
              </a:ext>
            </a:extLst>
          </p:cNvPr>
          <p:cNvSpPr txBox="1"/>
          <p:nvPr/>
        </p:nvSpPr>
        <p:spPr>
          <a:xfrm>
            <a:off x="3152586" y="4061089"/>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a:t>THOUGHTS</a:t>
            </a:r>
          </a:p>
          <a:p>
            <a:pPr algn="ctr"/>
            <a:endParaRPr lang="en-GB" sz="1400" dirty="0"/>
          </a:p>
        </p:txBody>
      </p:sp>
      <p:sp>
        <p:nvSpPr>
          <p:cNvPr id="54" name="TextBox 53">
            <a:extLst>
              <a:ext uri="{FF2B5EF4-FFF2-40B4-BE49-F238E27FC236}">
                <a16:creationId xmlns:a16="http://schemas.microsoft.com/office/drawing/2014/main" id="{14EA673D-708B-4F45-814C-78B914B8AA84}"/>
              </a:ext>
            </a:extLst>
          </p:cNvPr>
          <p:cNvSpPr txBox="1"/>
          <p:nvPr/>
        </p:nvSpPr>
        <p:spPr>
          <a:xfrm>
            <a:off x="4621275" y="4061089"/>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a:t>FURTHER RESEARCH</a:t>
            </a:r>
          </a:p>
        </p:txBody>
      </p:sp>
      <p:sp>
        <p:nvSpPr>
          <p:cNvPr id="55" name="TextBox 54">
            <a:extLst>
              <a:ext uri="{FF2B5EF4-FFF2-40B4-BE49-F238E27FC236}">
                <a16:creationId xmlns:a16="http://schemas.microsoft.com/office/drawing/2014/main" id="{2C351391-7A15-3B4C-B6F0-3493C5424F37}"/>
              </a:ext>
            </a:extLst>
          </p:cNvPr>
          <p:cNvSpPr txBox="1"/>
          <p:nvPr/>
        </p:nvSpPr>
        <p:spPr>
          <a:xfrm>
            <a:off x="6089964" y="4061089"/>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a:t>HOMEWORK</a:t>
            </a:r>
          </a:p>
          <a:p>
            <a:pPr algn="ctr"/>
            <a:endParaRPr lang="en-GB" sz="1400" dirty="0"/>
          </a:p>
        </p:txBody>
      </p:sp>
      <p:sp>
        <p:nvSpPr>
          <p:cNvPr id="56" name="TextBox 55">
            <a:extLst>
              <a:ext uri="{FF2B5EF4-FFF2-40B4-BE49-F238E27FC236}">
                <a16:creationId xmlns:a16="http://schemas.microsoft.com/office/drawing/2014/main" id="{BCB446FF-3D8D-0941-8D2A-866A81E0D54B}"/>
              </a:ext>
            </a:extLst>
          </p:cNvPr>
          <p:cNvSpPr txBox="1"/>
          <p:nvPr/>
        </p:nvSpPr>
        <p:spPr>
          <a:xfrm>
            <a:off x="7558653" y="4061089"/>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a:t>PROBLEM SOLVING</a:t>
            </a:r>
          </a:p>
        </p:txBody>
      </p:sp>
      <p:sp>
        <p:nvSpPr>
          <p:cNvPr id="57" name="TextBox 56">
            <a:extLst>
              <a:ext uri="{FF2B5EF4-FFF2-40B4-BE49-F238E27FC236}">
                <a16:creationId xmlns:a16="http://schemas.microsoft.com/office/drawing/2014/main" id="{F41257B4-C716-9246-B93B-97A05D8A56D6}"/>
              </a:ext>
            </a:extLst>
          </p:cNvPr>
          <p:cNvSpPr txBox="1"/>
          <p:nvPr/>
        </p:nvSpPr>
        <p:spPr>
          <a:xfrm>
            <a:off x="215208" y="4061089"/>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a:t>TASKS</a:t>
            </a:r>
          </a:p>
          <a:p>
            <a:pPr algn="ctr"/>
            <a:endParaRPr lang="en-GB" sz="1400" dirty="0"/>
          </a:p>
        </p:txBody>
      </p:sp>
      <p:sp>
        <p:nvSpPr>
          <p:cNvPr id="58" name="TextBox 57">
            <a:extLst>
              <a:ext uri="{FF2B5EF4-FFF2-40B4-BE49-F238E27FC236}">
                <a16:creationId xmlns:a16="http://schemas.microsoft.com/office/drawing/2014/main" id="{995CC9A1-C5EE-7842-BB86-BBB18DC80C06}"/>
              </a:ext>
            </a:extLst>
          </p:cNvPr>
          <p:cNvSpPr txBox="1"/>
          <p:nvPr/>
        </p:nvSpPr>
        <p:spPr>
          <a:xfrm>
            <a:off x="1720209" y="6165965"/>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a:t>FEELINGS</a:t>
            </a:r>
          </a:p>
          <a:p>
            <a:pPr algn="ctr"/>
            <a:endParaRPr lang="en-GB" sz="1400" dirty="0"/>
          </a:p>
        </p:txBody>
      </p:sp>
      <p:sp>
        <p:nvSpPr>
          <p:cNvPr id="59" name="TextBox 58">
            <a:extLst>
              <a:ext uri="{FF2B5EF4-FFF2-40B4-BE49-F238E27FC236}">
                <a16:creationId xmlns:a16="http://schemas.microsoft.com/office/drawing/2014/main" id="{EF1F759C-A339-1C4D-83F6-F1ABDA8A1D79}"/>
              </a:ext>
            </a:extLst>
          </p:cNvPr>
          <p:cNvSpPr txBox="1"/>
          <p:nvPr/>
        </p:nvSpPr>
        <p:spPr>
          <a:xfrm>
            <a:off x="3188898" y="6165965"/>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b="1" dirty="0"/>
              <a:t>REVISION</a:t>
            </a:r>
            <a:r>
              <a:rPr lang="en-GB" sz="1400" dirty="0"/>
              <a:t> </a:t>
            </a:r>
          </a:p>
          <a:p>
            <a:pPr algn="ctr"/>
            <a:r>
              <a:rPr lang="en-GB" sz="1400" dirty="0"/>
              <a:t>TASK</a:t>
            </a:r>
          </a:p>
        </p:txBody>
      </p:sp>
      <p:sp>
        <p:nvSpPr>
          <p:cNvPr id="60" name="TextBox 59">
            <a:extLst>
              <a:ext uri="{FF2B5EF4-FFF2-40B4-BE49-F238E27FC236}">
                <a16:creationId xmlns:a16="http://schemas.microsoft.com/office/drawing/2014/main" id="{CAB7E956-585C-1D46-BEDD-F427F41D6EA8}"/>
              </a:ext>
            </a:extLst>
          </p:cNvPr>
          <p:cNvSpPr txBox="1"/>
          <p:nvPr/>
        </p:nvSpPr>
        <p:spPr>
          <a:xfrm>
            <a:off x="4657587" y="6165965"/>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b="1" dirty="0"/>
              <a:t>DESIGN </a:t>
            </a:r>
          </a:p>
          <a:p>
            <a:pPr algn="ctr"/>
            <a:r>
              <a:rPr lang="en-GB" sz="1400" i="1" dirty="0"/>
              <a:t>TASK</a:t>
            </a:r>
          </a:p>
        </p:txBody>
      </p:sp>
      <p:sp>
        <p:nvSpPr>
          <p:cNvPr id="61" name="TextBox 60">
            <a:extLst>
              <a:ext uri="{FF2B5EF4-FFF2-40B4-BE49-F238E27FC236}">
                <a16:creationId xmlns:a16="http://schemas.microsoft.com/office/drawing/2014/main" id="{431C8269-B091-634A-8700-D0F3F67503F6}"/>
              </a:ext>
            </a:extLst>
          </p:cNvPr>
          <p:cNvSpPr txBox="1"/>
          <p:nvPr/>
        </p:nvSpPr>
        <p:spPr>
          <a:xfrm>
            <a:off x="6126276" y="6165965"/>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a:t>COPY INFORMATION</a:t>
            </a:r>
          </a:p>
        </p:txBody>
      </p:sp>
      <p:sp>
        <p:nvSpPr>
          <p:cNvPr id="62" name="TextBox 61">
            <a:extLst>
              <a:ext uri="{FF2B5EF4-FFF2-40B4-BE49-F238E27FC236}">
                <a16:creationId xmlns:a16="http://schemas.microsoft.com/office/drawing/2014/main" id="{36DE84F6-B2BE-454E-BA38-4AFE4314B5B0}"/>
              </a:ext>
            </a:extLst>
          </p:cNvPr>
          <p:cNvSpPr txBox="1"/>
          <p:nvPr/>
        </p:nvSpPr>
        <p:spPr>
          <a:xfrm>
            <a:off x="7594965" y="6165965"/>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a:t>SENSITIVE ISSUE</a:t>
            </a:r>
          </a:p>
          <a:p>
            <a:pPr algn="ctr"/>
            <a:r>
              <a:rPr lang="en-GB" sz="1400" dirty="0"/>
              <a:t>WARNING</a:t>
            </a:r>
          </a:p>
        </p:txBody>
      </p:sp>
      <p:sp>
        <p:nvSpPr>
          <p:cNvPr id="63" name="TextBox 62">
            <a:extLst>
              <a:ext uri="{FF2B5EF4-FFF2-40B4-BE49-F238E27FC236}">
                <a16:creationId xmlns:a16="http://schemas.microsoft.com/office/drawing/2014/main" id="{75C07E65-2BE8-654A-8F3E-AC4D02B576C5}"/>
              </a:ext>
            </a:extLst>
          </p:cNvPr>
          <p:cNvSpPr txBox="1"/>
          <p:nvPr/>
        </p:nvSpPr>
        <p:spPr>
          <a:xfrm>
            <a:off x="251520" y="6165965"/>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a:t>ASSESSMENT OPPORTUNITY</a:t>
            </a:r>
          </a:p>
        </p:txBody>
      </p:sp>
      <p:sp>
        <p:nvSpPr>
          <p:cNvPr id="64" name="Rectangle 63">
            <a:extLst>
              <a:ext uri="{FF2B5EF4-FFF2-40B4-BE49-F238E27FC236}">
                <a16:creationId xmlns:a16="http://schemas.microsoft.com/office/drawing/2014/main" id="{ABAB0BA1-6E60-A54B-B135-2C6B5BDBD65E}"/>
              </a:ext>
            </a:extLst>
          </p:cNvPr>
          <p:cNvSpPr/>
          <p:nvPr/>
        </p:nvSpPr>
        <p:spPr>
          <a:xfrm>
            <a:off x="1691347" y="184750"/>
            <a:ext cx="7316491" cy="293911"/>
          </a:xfrm>
          <a:prstGeom prst="rect">
            <a:avLst/>
          </a:prstGeom>
          <a:gradFill>
            <a:gsLst>
              <a:gs pos="0">
                <a:srgbClr val="FFEFD1"/>
              </a:gs>
              <a:gs pos="64999">
                <a:srgbClr val="F0EBD5"/>
              </a:gs>
              <a:gs pos="100000">
                <a:srgbClr val="D1C39F"/>
              </a:gs>
            </a:gsLst>
            <a:lin ang="5400000" scaled="0"/>
          </a:gradFill>
          <a:ln w="28575">
            <a:solidFill>
              <a:schemeClr val="tx1"/>
            </a:solidFill>
          </a:ln>
        </p:spPr>
        <p:txBody>
          <a:bodyPr wrap="square" lIns="91440" tIns="45720" rIns="91440" bIns="45720" anchor="ctr">
            <a:noAutofit/>
          </a:bodyPr>
          <a:lstStyle/>
          <a:p>
            <a:pPr algn="ctr"/>
            <a:r>
              <a:rPr lang="en-GB" sz="2400" b="1" dirty="0">
                <a:ln w="10541" cmpd="sng">
                  <a:solidFill>
                    <a:schemeClr val="tx1"/>
                  </a:solidFill>
                  <a:prstDash val="solid"/>
                </a:ln>
                <a:solidFill>
                  <a:srgbClr val="FF0000"/>
                </a:solidFill>
              </a:rPr>
              <a:t>REFERENCE SLIDE </a:t>
            </a:r>
            <a:endParaRPr lang="en-GB" sz="2400" b="1" dirty="0">
              <a:ln w="10541" cmpd="sng">
                <a:solidFill>
                  <a:schemeClr val="tx1"/>
                </a:solidFill>
                <a:prstDash val="solid"/>
              </a:ln>
              <a:solidFill>
                <a:srgbClr val="7F0757"/>
              </a:solidFill>
            </a:endParaRPr>
          </a:p>
        </p:txBody>
      </p:sp>
      <p:pic>
        <p:nvPicPr>
          <p:cNvPr id="65" name="Picture 13">
            <a:extLst>
              <a:ext uri="{FF2B5EF4-FFF2-40B4-BE49-F238E27FC236}">
                <a16:creationId xmlns:a16="http://schemas.microsoft.com/office/drawing/2014/main" id="{F2DF13EA-E2EE-904A-9D52-BA37342754B8}"/>
              </a:ext>
            </a:extLst>
          </p:cNvPr>
          <p:cNvPicPr>
            <a:picLocks noChangeAspect="1" noChangeArrowheads="1"/>
          </p:cNvPicPr>
          <p:nvPr/>
        </p:nvPicPr>
        <p:blipFill>
          <a:blip r:embed="rId21" cstate="print">
            <a:extLst>
              <a:ext uri="{28A0092B-C50C-407E-A947-70E740481C1C}">
                <a14:useLocalDpi xmlns:a14="http://schemas.microsoft.com/office/drawing/2010/main"/>
              </a:ext>
            </a:extLst>
          </a:blip>
          <a:srcRect/>
          <a:stretch>
            <a:fillRect/>
          </a:stretch>
        </p:blipFill>
        <p:spPr bwMode="auto">
          <a:xfrm>
            <a:off x="-12104" y="-14293"/>
            <a:ext cx="1621060" cy="492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15">
            <a:extLst>
              <a:ext uri="{FF2B5EF4-FFF2-40B4-BE49-F238E27FC236}">
                <a16:creationId xmlns:a16="http://schemas.microsoft.com/office/drawing/2014/main" id="{658ADDF6-BB22-164B-A2E9-A300E5E881CC}"/>
              </a:ext>
            </a:extLst>
          </p:cNvPr>
          <p:cNvPicPr>
            <a:picLocks noChangeAspect="1" noChangeArrowheads="1"/>
          </p:cNvPicPr>
          <p:nvPr/>
        </p:nvPicPr>
        <p:blipFill>
          <a:blip r:embed="rId22" cstate="print">
            <a:extLst>
              <a:ext uri="{28A0092B-C50C-407E-A947-70E740481C1C}">
                <a14:useLocalDpi xmlns:a14="http://schemas.microsoft.com/office/drawing/2010/main"/>
              </a:ext>
            </a:extLst>
          </a:blip>
          <a:srcRect/>
          <a:stretch>
            <a:fillRect/>
          </a:stretch>
        </p:blipFill>
        <p:spPr bwMode="auto">
          <a:xfrm>
            <a:off x="7694799" y="4741407"/>
            <a:ext cx="1186077" cy="36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4">
            <a:extLst>
              <a:ext uri="{FF2B5EF4-FFF2-40B4-BE49-F238E27FC236}">
                <a16:creationId xmlns:a16="http://schemas.microsoft.com/office/drawing/2014/main" id="{5539CE96-D3DC-2D49-A9A3-A19CD97B5CBB}"/>
              </a:ext>
            </a:extLst>
          </p:cNvPr>
          <p:cNvPicPr>
            <a:picLocks noChangeAspect="1" noChangeArrowheads="1"/>
          </p:cNvPicPr>
          <p:nvPr/>
        </p:nvPicPr>
        <p:blipFill>
          <a:blip r:embed="rId23" cstate="print">
            <a:extLst>
              <a:ext uri="{28A0092B-C50C-407E-A947-70E740481C1C}">
                <a14:useLocalDpi xmlns:a14="http://schemas.microsoft.com/office/drawing/2010/main"/>
              </a:ext>
            </a:extLst>
          </a:blip>
          <a:srcRect/>
          <a:stretch>
            <a:fillRect/>
          </a:stretch>
        </p:blipFill>
        <p:spPr bwMode="auto">
          <a:xfrm>
            <a:off x="6203928" y="3569882"/>
            <a:ext cx="1211812" cy="36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67">
            <a:extLst>
              <a:ext uri="{FF2B5EF4-FFF2-40B4-BE49-F238E27FC236}">
                <a16:creationId xmlns:a16="http://schemas.microsoft.com/office/drawing/2014/main" id="{022B0A2D-ABE1-5342-A93A-9BDB82140994}"/>
              </a:ext>
            </a:extLst>
          </p:cNvPr>
          <p:cNvPicPr>
            <a:picLocks noChangeAspect="1" noChangeArrowheads="1"/>
          </p:cNvPicPr>
          <p:nvPr/>
        </p:nvPicPr>
        <p:blipFill>
          <a:blip r:embed="rId24" cstate="print">
            <a:extLst>
              <a:ext uri="{28A0092B-C50C-407E-A947-70E740481C1C}">
                <a14:useLocalDpi xmlns:a14="http://schemas.microsoft.com/office/drawing/2010/main"/>
              </a:ext>
            </a:extLst>
          </a:blip>
          <a:srcRect/>
          <a:stretch>
            <a:fillRect/>
          </a:stretch>
        </p:blipFill>
        <p:spPr bwMode="auto">
          <a:xfrm>
            <a:off x="3270804" y="1530376"/>
            <a:ext cx="1240491" cy="376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5">
            <a:extLst>
              <a:ext uri="{FF2B5EF4-FFF2-40B4-BE49-F238E27FC236}">
                <a16:creationId xmlns:a16="http://schemas.microsoft.com/office/drawing/2014/main" id="{0A1B654D-FF8E-2D4E-834F-576BEA8E6F4B}"/>
              </a:ext>
            </a:extLst>
          </p:cNvPr>
          <p:cNvPicPr>
            <a:picLocks noChangeAspect="1" noChangeArrowheads="1"/>
          </p:cNvPicPr>
          <p:nvPr/>
        </p:nvPicPr>
        <p:blipFill>
          <a:blip r:embed="rId25" cstate="print">
            <a:extLst>
              <a:ext uri="{28A0092B-C50C-407E-A947-70E740481C1C}">
                <a14:useLocalDpi xmlns:a14="http://schemas.microsoft.com/office/drawing/2010/main"/>
              </a:ext>
            </a:extLst>
          </a:blip>
          <a:srcRect/>
          <a:stretch>
            <a:fillRect/>
          </a:stretch>
        </p:blipFill>
        <p:spPr bwMode="auto">
          <a:xfrm>
            <a:off x="6241876" y="1559088"/>
            <a:ext cx="1224136" cy="369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4">
            <a:extLst>
              <a:ext uri="{FF2B5EF4-FFF2-40B4-BE49-F238E27FC236}">
                <a16:creationId xmlns:a16="http://schemas.microsoft.com/office/drawing/2014/main" id="{BA52AF98-852F-7043-B496-BDEEDEB559BA}"/>
              </a:ext>
            </a:extLst>
          </p:cNvPr>
          <p:cNvPicPr>
            <a:picLocks noChangeAspect="1" noChangeArrowheads="1"/>
          </p:cNvPicPr>
          <p:nvPr/>
        </p:nvPicPr>
        <p:blipFill>
          <a:blip r:embed="rId26" cstate="print">
            <a:extLst>
              <a:ext uri="{28A0092B-C50C-407E-A947-70E740481C1C}">
                <a14:useLocalDpi xmlns:a14="http://schemas.microsoft.com/office/drawing/2010/main"/>
              </a:ext>
            </a:extLst>
          </a:blip>
          <a:srcRect/>
          <a:stretch>
            <a:fillRect/>
          </a:stretch>
        </p:blipFill>
        <p:spPr bwMode="auto">
          <a:xfrm>
            <a:off x="240620" y="5589240"/>
            <a:ext cx="1307044" cy="394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TextBox 48">
            <a:extLst>
              <a:ext uri="{FF2B5EF4-FFF2-40B4-BE49-F238E27FC236}">
                <a16:creationId xmlns:a16="http://schemas.microsoft.com/office/drawing/2014/main" id="{6666D1AC-89C3-3E49-905C-3FEF38660C46}"/>
              </a:ext>
            </a:extLst>
          </p:cNvPr>
          <p:cNvSpPr txBox="1"/>
          <p:nvPr/>
        </p:nvSpPr>
        <p:spPr>
          <a:xfrm>
            <a:off x="185012" y="1718627"/>
            <a:ext cx="1517926" cy="307777"/>
          </a:xfrm>
          <a:prstGeom prst="rect">
            <a:avLst/>
          </a:prstGeom>
          <a:noFill/>
        </p:spPr>
        <p:txBody>
          <a:bodyPr wrap="square" rtlCol="0">
            <a:spAutoFit/>
          </a:bodyPr>
          <a:lstStyle/>
          <a:p>
            <a:pPr algn="ctr"/>
            <a:r>
              <a:rPr lang="en-GB" sz="1400" dirty="0"/>
              <a:t>New Vocab</a:t>
            </a:r>
          </a:p>
        </p:txBody>
      </p:sp>
      <p:sp>
        <p:nvSpPr>
          <p:cNvPr id="71" name="TextBox 70">
            <a:extLst>
              <a:ext uri="{FF2B5EF4-FFF2-40B4-BE49-F238E27FC236}">
                <a16:creationId xmlns:a16="http://schemas.microsoft.com/office/drawing/2014/main" id="{2576A54F-EFB4-6043-8F8D-1366C852919B}"/>
              </a:ext>
            </a:extLst>
          </p:cNvPr>
          <p:cNvSpPr txBox="1"/>
          <p:nvPr/>
        </p:nvSpPr>
        <p:spPr>
          <a:xfrm>
            <a:off x="1657444" y="1690040"/>
            <a:ext cx="1517926" cy="307777"/>
          </a:xfrm>
          <a:prstGeom prst="rect">
            <a:avLst/>
          </a:prstGeom>
          <a:noFill/>
        </p:spPr>
        <p:txBody>
          <a:bodyPr wrap="square" rtlCol="0">
            <a:spAutoFit/>
          </a:bodyPr>
          <a:lstStyle/>
          <a:p>
            <a:pPr algn="ctr"/>
            <a:r>
              <a:rPr lang="en-GB" sz="1400" dirty="0"/>
              <a:t>Discussion task</a:t>
            </a:r>
          </a:p>
        </p:txBody>
      </p:sp>
      <p:sp>
        <p:nvSpPr>
          <p:cNvPr id="72" name="TextBox 71">
            <a:extLst>
              <a:ext uri="{FF2B5EF4-FFF2-40B4-BE49-F238E27FC236}">
                <a16:creationId xmlns:a16="http://schemas.microsoft.com/office/drawing/2014/main" id="{1D53AAB2-5369-7846-A16D-C0946BECE948}"/>
              </a:ext>
            </a:extLst>
          </p:cNvPr>
          <p:cNvSpPr txBox="1"/>
          <p:nvPr/>
        </p:nvSpPr>
        <p:spPr>
          <a:xfrm rot="16200000">
            <a:off x="4018341" y="1079591"/>
            <a:ext cx="1517926" cy="307777"/>
          </a:xfrm>
          <a:prstGeom prst="rect">
            <a:avLst/>
          </a:prstGeom>
          <a:noFill/>
        </p:spPr>
        <p:txBody>
          <a:bodyPr wrap="square" rtlCol="0">
            <a:spAutoFit/>
          </a:bodyPr>
          <a:lstStyle/>
          <a:p>
            <a:pPr algn="ctr"/>
            <a:r>
              <a:rPr lang="en-GB" sz="1400" dirty="0"/>
              <a:t>Teamwork</a:t>
            </a:r>
          </a:p>
        </p:txBody>
      </p:sp>
      <p:sp>
        <p:nvSpPr>
          <p:cNvPr id="73" name="TextBox 72">
            <a:extLst>
              <a:ext uri="{FF2B5EF4-FFF2-40B4-BE49-F238E27FC236}">
                <a16:creationId xmlns:a16="http://schemas.microsoft.com/office/drawing/2014/main" id="{DAD8849D-33EC-2D46-A598-47834956F981}"/>
              </a:ext>
            </a:extLst>
          </p:cNvPr>
          <p:cNvSpPr txBox="1"/>
          <p:nvPr/>
        </p:nvSpPr>
        <p:spPr>
          <a:xfrm>
            <a:off x="7626074" y="1676945"/>
            <a:ext cx="1517926" cy="307777"/>
          </a:xfrm>
          <a:prstGeom prst="rect">
            <a:avLst/>
          </a:prstGeom>
          <a:noFill/>
        </p:spPr>
        <p:txBody>
          <a:bodyPr wrap="square" rtlCol="0">
            <a:spAutoFit/>
          </a:bodyPr>
          <a:lstStyle/>
          <a:p>
            <a:pPr algn="ctr"/>
            <a:r>
              <a:rPr lang="en-GB" sz="1400" dirty="0"/>
              <a:t>Play video</a:t>
            </a:r>
          </a:p>
        </p:txBody>
      </p:sp>
      <p:sp>
        <p:nvSpPr>
          <p:cNvPr id="74" name="TextBox 73">
            <a:extLst>
              <a:ext uri="{FF2B5EF4-FFF2-40B4-BE49-F238E27FC236}">
                <a16:creationId xmlns:a16="http://schemas.microsoft.com/office/drawing/2014/main" id="{E8110261-3997-BD46-9C83-88ACBB64DC2D}"/>
              </a:ext>
            </a:extLst>
          </p:cNvPr>
          <p:cNvSpPr txBox="1"/>
          <p:nvPr/>
        </p:nvSpPr>
        <p:spPr>
          <a:xfrm>
            <a:off x="-180528" y="3709241"/>
            <a:ext cx="1517926" cy="307777"/>
          </a:xfrm>
          <a:prstGeom prst="rect">
            <a:avLst/>
          </a:prstGeom>
          <a:noFill/>
        </p:spPr>
        <p:txBody>
          <a:bodyPr wrap="square" rtlCol="0">
            <a:spAutoFit/>
          </a:bodyPr>
          <a:lstStyle/>
          <a:p>
            <a:pPr algn="ctr"/>
            <a:r>
              <a:rPr lang="en-GB" sz="1400" dirty="0"/>
              <a:t>Tasks</a:t>
            </a:r>
          </a:p>
        </p:txBody>
      </p:sp>
      <p:sp>
        <p:nvSpPr>
          <p:cNvPr id="75" name="TextBox 74">
            <a:extLst>
              <a:ext uri="{FF2B5EF4-FFF2-40B4-BE49-F238E27FC236}">
                <a16:creationId xmlns:a16="http://schemas.microsoft.com/office/drawing/2014/main" id="{841DB71F-08E6-4B4B-BE15-3E7048F4969E}"/>
              </a:ext>
            </a:extLst>
          </p:cNvPr>
          <p:cNvSpPr txBox="1"/>
          <p:nvPr/>
        </p:nvSpPr>
        <p:spPr>
          <a:xfrm>
            <a:off x="1326258" y="3518534"/>
            <a:ext cx="1517926" cy="523220"/>
          </a:xfrm>
          <a:prstGeom prst="rect">
            <a:avLst/>
          </a:prstGeom>
          <a:noFill/>
        </p:spPr>
        <p:txBody>
          <a:bodyPr wrap="square" rtlCol="0">
            <a:spAutoFit/>
          </a:bodyPr>
          <a:lstStyle/>
          <a:p>
            <a:pPr algn="ctr"/>
            <a:r>
              <a:rPr lang="en-GB" sz="1400" dirty="0"/>
              <a:t>Extension </a:t>
            </a:r>
          </a:p>
          <a:p>
            <a:pPr algn="ctr"/>
            <a:r>
              <a:rPr lang="en-GB" sz="1400" dirty="0"/>
              <a:t>task</a:t>
            </a:r>
          </a:p>
        </p:txBody>
      </p:sp>
      <p:sp>
        <p:nvSpPr>
          <p:cNvPr id="76" name="TextBox 75">
            <a:extLst>
              <a:ext uri="{FF2B5EF4-FFF2-40B4-BE49-F238E27FC236}">
                <a16:creationId xmlns:a16="http://schemas.microsoft.com/office/drawing/2014/main" id="{74570324-04A7-1545-83C7-34455E0BCAF4}"/>
              </a:ext>
            </a:extLst>
          </p:cNvPr>
          <p:cNvSpPr txBox="1"/>
          <p:nvPr/>
        </p:nvSpPr>
        <p:spPr>
          <a:xfrm>
            <a:off x="8075484" y="3692495"/>
            <a:ext cx="1068516" cy="408958"/>
          </a:xfrm>
          <a:prstGeom prst="rect">
            <a:avLst/>
          </a:prstGeom>
          <a:noFill/>
        </p:spPr>
        <p:txBody>
          <a:bodyPr wrap="square" rtlCol="0">
            <a:spAutoFit/>
          </a:bodyPr>
          <a:lstStyle/>
          <a:p>
            <a:pPr algn="ctr">
              <a:lnSpc>
                <a:spcPts val="1180"/>
              </a:lnSpc>
            </a:pPr>
            <a:r>
              <a:rPr lang="en-GB" sz="1400" dirty="0"/>
              <a:t>Problem </a:t>
            </a:r>
          </a:p>
          <a:p>
            <a:pPr algn="ctr">
              <a:lnSpc>
                <a:spcPts val="1180"/>
              </a:lnSpc>
            </a:pPr>
            <a:r>
              <a:rPr lang="en-GB" sz="1400" dirty="0"/>
              <a:t>solving</a:t>
            </a:r>
          </a:p>
        </p:txBody>
      </p:sp>
      <p:sp>
        <p:nvSpPr>
          <p:cNvPr id="77" name="TextBox 76">
            <a:extLst>
              <a:ext uri="{FF2B5EF4-FFF2-40B4-BE49-F238E27FC236}">
                <a16:creationId xmlns:a16="http://schemas.microsoft.com/office/drawing/2014/main" id="{D549A6EB-A62E-4E4A-8CEB-2628369F354F}"/>
              </a:ext>
            </a:extLst>
          </p:cNvPr>
          <p:cNvSpPr txBox="1"/>
          <p:nvPr/>
        </p:nvSpPr>
        <p:spPr>
          <a:xfrm rot="18810684">
            <a:off x="2939880" y="2718975"/>
            <a:ext cx="939860" cy="307777"/>
          </a:xfrm>
          <a:prstGeom prst="rect">
            <a:avLst/>
          </a:prstGeom>
          <a:noFill/>
        </p:spPr>
        <p:txBody>
          <a:bodyPr wrap="square" rtlCol="0">
            <a:spAutoFit/>
          </a:bodyPr>
          <a:lstStyle/>
          <a:p>
            <a:pPr algn="ctr"/>
            <a:r>
              <a:rPr lang="en-GB" sz="1400" dirty="0"/>
              <a:t>Thoughts</a:t>
            </a:r>
          </a:p>
        </p:txBody>
      </p:sp>
      <p:sp>
        <p:nvSpPr>
          <p:cNvPr id="78" name="TextBox 77">
            <a:extLst>
              <a:ext uri="{FF2B5EF4-FFF2-40B4-BE49-F238E27FC236}">
                <a16:creationId xmlns:a16="http://schemas.microsoft.com/office/drawing/2014/main" id="{9DFAC4E9-C142-C64A-9C5E-48BE61390343}"/>
              </a:ext>
            </a:extLst>
          </p:cNvPr>
          <p:cNvSpPr txBox="1"/>
          <p:nvPr/>
        </p:nvSpPr>
        <p:spPr>
          <a:xfrm rot="2003082">
            <a:off x="4762712" y="3199239"/>
            <a:ext cx="939860" cy="307777"/>
          </a:xfrm>
          <a:prstGeom prst="rect">
            <a:avLst/>
          </a:prstGeom>
          <a:noFill/>
        </p:spPr>
        <p:txBody>
          <a:bodyPr wrap="square" rtlCol="0">
            <a:spAutoFit/>
          </a:bodyPr>
          <a:lstStyle/>
          <a:p>
            <a:pPr algn="ctr"/>
            <a:r>
              <a:rPr lang="en-GB" sz="1400" dirty="0"/>
              <a:t>Research</a:t>
            </a:r>
          </a:p>
        </p:txBody>
      </p:sp>
      <p:sp>
        <p:nvSpPr>
          <p:cNvPr id="79" name="TextBox 78">
            <a:extLst>
              <a:ext uri="{FF2B5EF4-FFF2-40B4-BE49-F238E27FC236}">
                <a16:creationId xmlns:a16="http://schemas.microsoft.com/office/drawing/2014/main" id="{14B8BE87-7631-3446-9DF6-010C8886E9A3}"/>
              </a:ext>
            </a:extLst>
          </p:cNvPr>
          <p:cNvSpPr txBox="1"/>
          <p:nvPr/>
        </p:nvSpPr>
        <p:spPr>
          <a:xfrm>
            <a:off x="1585667" y="5467352"/>
            <a:ext cx="1517926" cy="307777"/>
          </a:xfrm>
          <a:prstGeom prst="rect">
            <a:avLst/>
          </a:prstGeom>
          <a:noFill/>
        </p:spPr>
        <p:txBody>
          <a:bodyPr wrap="square" rtlCol="0">
            <a:spAutoFit/>
          </a:bodyPr>
          <a:lstStyle/>
          <a:p>
            <a:pPr algn="ctr"/>
            <a:r>
              <a:rPr lang="en-GB" sz="1400" dirty="0"/>
              <a:t>Feelings</a:t>
            </a:r>
          </a:p>
        </p:txBody>
      </p:sp>
      <p:sp>
        <p:nvSpPr>
          <p:cNvPr id="80" name="TextBox 79">
            <a:extLst>
              <a:ext uri="{FF2B5EF4-FFF2-40B4-BE49-F238E27FC236}">
                <a16:creationId xmlns:a16="http://schemas.microsoft.com/office/drawing/2014/main" id="{A267C560-7DF6-8240-B171-7FE0104F3625}"/>
              </a:ext>
            </a:extLst>
          </p:cNvPr>
          <p:cNvSpPr txBox="1"/>
          <p:nvPr/>
        </p:nvSpPr>
        <p:spPr>
          <a:xfrm>
            <a:off x="3152586" y="5786664"/>
            <a:ext cx="1517926" cy="307777"/>
          </a:xfrm>
          <a:prstGeom prst="rect">
            <a:avLst/>
          </a:prstGeom>
          <a:noFill/>
        </p:spPr>
        <p:txBody>
          <a:bodyPr wrap="square" rtlCol="0">
            <a:spAutoFit/>
          </a:bodyPr>
          <a:lstStyle/>
          <a:p>
            <a:pPr algn="ctr"/>
            <a:r>
              <a:rPr lang="en-GB" sz="1400" dirty="0"/>
              <a:t>Revision</a:t>
            </a:r>
          </a:p>
        </p:txBody>
      </p:sp>
      <p:sp>
        <p:nvSpPr>
          <p:cNvPr id="81" name="TextBox 80">
            <a:extLst>
              <a:ext uri="{FF2B5EF4-FFF2-40B4-BE49-F238E27FC236}">
                <a16:creationId xmlns:a16="http://schemas.microsoft.com/office/drawing/2014/main" id="{0DAB681C-872C-034C-A7C0-54968743A1CC}"/>
              </a:ext>
            </a:extLst>
          </p:cNvPr>
          <p:cNvSpPr txBox="1"/>
          <p:nvPr/>
        </p:nvSpPr>
        <p:spPr>
          <a:xfrm>
            <a:off x="4698136" y="5809858"/>
            <a:ext cx="1517926" cy="307777"/>
          </a:xfrm>
          <a:prstGeom prst="rect">
            <a:avLst/>
          </a:prstGeom>
          <a:noFill/>
        </p:spPr>
        <p:txBody>
          <a:bodyPr wrap="square" rtlCol="0">
            <a:spAutoFit/>
          </a:bodyPr>
          <a:lstStyle/>
          <a:p>
            <a:pPr algn="ctr"/>
            <a:r>
              <a:rPr lang="en-GB" sz="1400" dirty="0"/>
              <a:t>Design Task</a:t>
            </a:r>
          </a:p>
        </p:txBody>
      </p:sp>
      <p:sp>
        <p:nvSpPr>
          <p:cNvPr id="82" name="TextBox 81">
            <a:extLst>
              <a:ext uri="{FF2B5EF4-FFF2-40B4-BE49-F238E27FC236}">
                <a16:creationId xmlns:a16="http://schemas.microsoft.com/office/drawing/2014/main" id="{5704BB8C-CA29-4A41-952B-968807CD8755}"/>
              </a:ext>
            </a:extLst>
          </p:cNvPr>
          <p:cNvSpPr txBox="1"/>
          <p:nvPr/>
        </p:nvSpPr>
        <p:spPr>
          <a:xfrm>
            <a:off x="6247169" y="5525054"/>
            <a:ext cx="1517926" cy="523220"/>
          </a:xfrm>
          <a:prstGeom prst="rect">
            <a:avLst/>
          </a:prstGeom>
          <a:noFill/>
        </p:spPr>
        <p:txBody>
          <a:bodyPr wrap="square" rtlCol="0">
            <a:spAutoFit/>
          </a:bodyPr>
          <a:lstStyle/>
          <a:p>
            <a:pPr algn="ctr"/>
            <a:r>
              <a:rPr lang="en-GB" sz="1400" dirty="0"/>
              <a:t>Copy </a:t>
            </a:r>
          </a:p>
          <a:p>
            <a:pPr algn="ctr"/>
            <a:r>
              <a:rPr lang="en-GB" sz="1400" dirty="0"/>
              <a:t>information</a:t>
            </a:r>
          </a:p>
        </p:txBody>
      </p:sp>
    </p:spTree>
    <p:extLst>
      <p:ext uri="{BB962C8B-B14F-4D97-AF65-F5344CB8AC3E}">
        <p14:creationId xmlns:p14="http://schemas.microsoft.com/office/powerpoint/2010/main" val="2034059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Q1j31PFz_400x400.jpg">
            <a:extLst>
              <a:ext uri="{FF2B5EF4-FFF2-40B4-BE49-F238E27FC236}">
                <a16:creationId xmlns:a16="http://schemas.microsoft.com/office/drawing/2014/main" id="{2101FF0C-0487-2C4F-8E9D-867365E0DEFB}"/>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 b="90000" l="10000" r="90000">
                        <a14:foregroundMark x1="51000" y1="73250" x2="51000" y2="73250"/>
                        <a14:backgroundMark x1="42500" y1="20750" x2="42500" y2="20750"/>
                        <a14:backgroundMark x1="40500" y1="29750" x2="40500" y2="29750"/>
                        <a14:backgroundMark x1="48250" y1="74500" x2="48250" y2="74500"/>
                      </a14:backgroundRemoval>
                    </a14:imgEffect>
                  </a14:imgLayer>
                </a14:imgProps>
              </a:ext>
              <a:ext uri="{28A0092B-C50C-407E-A947-70E740481C1C}">
                <a14:useLocalDpi xmlns:a14="http://schemas.microsoft.com/office/drawing/2010/main"/>
              </a:ext>
            </a:extLst>
          </a:blip>
          <a:srcRect l="25672" r="22881" b="25495"/>
          <a:stretch/>
        </p:blipFill>
        <p:spPr>
          <a:xfrm>
            <a:off x="8003507" y="1245313"/>
            <a:ext cx="1023804" cy="1482663"/>
          </a:xfrm>
          <a:prstGeom prst="rect">
            <a:avLst/>
          </a:prstGeom>
        </p:spPr>
      </p:pic>
      <p:pic>
        <p:nvPicPr>
          <p:cNvPr id="6" name="Picture 5" descr="large-TWITTER ROUND SARAH LGBT.png">
            <a:extLst>
              <a:ext uri="{FF2B5EF4-FFF2-40B4-BE49-F238E27FC236}">
                <a16:creationId xmlns:a16="http://schemas.microsoft.com/office/drawing/2014/main" id="{983A4FF6-0423-A747-8112-20E8CA77D46E}"/>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011" b="100000" l="0" r="100000">
                        <a14:foregroundMark x1="55125" y1="85695" x2="55125" y2="85695"/>
                        <a14:backgroundMark x1="38781" y1="37567" x2="38781" y2="37567"/>
                      </a14:backgroundRemoval>
                    </a14:imgEffect>
                  </a14:imgLayer>
                </a14:imgProps>
              </a:ext>
              <a:ext uri="{28A0092B-C50C-407E-A947-70E740481C1C}">
                <a14:useLocalDpi xmlns:a14="http://schemas.microsoft.com/office/drawing/2010/main"/>
              </a:ext>
            </a:extLst>
          </a:blip>
          <a:srcRect/>
          <a:stretch/>
        </p:blipFill>
        <p:spPr>
          <a:xfrm>
            <a:off x="138289" y="1227068"/>
            <a:ext cx="714503" cy="1482663"/>
          </a:xfrm>
          <a:prstGeom prst="rect">
            <a:avLst/>
          </a:prstGeom>
        </p:spPr>
      </p:pic>
      <p:sp>
        <p:nvSpPr>
          <p:cNvPr id="2" name="Title 1">
            <a:extLst>
              <a:ext uri="{FF2B5EF4-FFF2-40B4-BE49-F238E27FC236}">
                <a16:creationId xmlns:a16="http://schemas.microsoft.com/office/drawing/2014/main" id="{68FC9AD3-BB1D-E24F-BF0D-C0FB42FE7D25}"/>
              </a:ext>
            </a:extLst>
          </p:cNvPr>
          <p:cNvSpPr>
            <a:spLocks noGrp="1"/>
          </p:cNvSpPr>
          <p:nvPr>
            <p:ph type="title"/>
          </p:nvPr>
        </p:nvSpPr>
        <p:spPr>
          <a:xfrm>
            <a:off x="289571" y="1659483"/>
            <a:ext cx="8583989" cy="4090154"/>
          </a:xfrm>
          <a:custGeom>
            <a:avLst/>
            <a:gdLst>
              <a:gd name="connsiteX0" fmla="*/ 0 w 8569475"/>
              <a:gd name="connsiteY0" fmla="*/ 826522 h 4959031"/>
              <a:gd name="connsiteX1" fmla="*/ 826522 w 8569475"/>
              <a:gd name="connsiteY1" fmla="*/ 0 h 4959031"/>
              <a:gd name="connsiteX2" fmla="*/ 7742953 w 8569475"/>
              <a:gd name="connsiteY2" fmla="*/ 0 h 4959031"/>
              <a:gd name="connsiteX3" fmla="*/ 8569475 w 8569475"/>
              <a:gd name="connsiteY3" fmla="*/ 826522 h 4959031"/>
              <a:gd name="connsiteX4" fmla="*/ 8569475 w 8569475"/>
              <a:gd name="connsiteY4" fmla="*/ 4132509 h 4959031"/>
              <a:gd name="connsiteX5" fmla="*/ 7742953 w 8569475"/>
              <a:gd name="connsiteY5" fmla="*/ 4959031 h 4959031"/>
              <a:gd name="connsiteX6" fmla="*/ 826522 w 8569475"/>
              <a:gd name="connsiteY6" fmla="*/ 4959031 h 4959031"/>
              <a:gd name="connsiteX7" fmla="*/ 0 w 8569475"/>
              <a:gd name="connsiteY7" fmla="*/ 4132509 h 4959031"/>
              <a:gd name="connsiteX8" fmla="*/ 0 w 8569475"/>
              <a:gd name="connsiteY8" fmla="*/ 826522 h 4959031"/>
              <a:gd name="connsiteX0" fmla="*/ 0 w 8583989"/>
              <a:gd name="connsiteY0" fmla="*/ 1218408 h 4959031"/>
              <a:gd name="connsiteX1" fmla="*/ 841036 w 8583989"/>
              <a:gd name="connsiteY1" fmla="*/ 0 h 4959031"/>
              <a:gd name="connsiteX2" fmla="*/ 7757467 w 8583989"/>
              <a:gd name="connsiteY2" fmla="*/ 0 h 4959031"/>
              <a:gd name="connsiteX3" fmla="*/ 8583989 w 8583989"/>
              <a:gd name="connsiteY3" fmla="*/ 826522 h 4959031"/>
              <a:gd name="connsiteX4" fmla="*/ 8583989 w 8583989"/>
              <a:gd name="connsiteY4" fmla="*/ 4132509 h 4959031"/>
              <a:gd name="connsiteX5" fmla="*/ 7757467 w 8583989"/>
              <a:gd name="connsiteY5" fmla="*/ 4959031 h 4959031"/>
              <a:gd name="connsiteX6" fmla="*/ 841036 w 8583989"/>
              <a:gd name="connsiteY6" fmla="*/ 4959031 h 4959031"/>
              <a:gd name="connsiteX7" fmla="*/ 14514 w 8583989"/>
              <a:gd name="connsiteY7" fmla="*/ 4132509 h 4959031"/>
              <a:gd name="connsiteX8" fmla="*/ 0 w 8583989"/>
              <a:gd name="connsiteY8" fmla="*/ 1218408 h 4959031"/>
              <a:gd name="connsiteX0" fmla="*/ 0 w 8583989"/>
              <a:gd name="connsiteY0" fmla="*/ 1218408 h 4959031"/>
              <a:gd name="connsiteX1" fmla="*/ 1132829 w 8583989"/>
              <a:gd name="connsiteY1" fmla="*/ 996632 h 4959031"/>
              <a:gd name="connsiteX2" fmla="*/ 841036 w 8583989"/>
              <a:gd name="connsiteY2" fmla="*/ 0 h 4959031"/>
              <a:gd name="connsiteX3" fmla="*/ 7757467 w 8583989"/>
              <a:gd name="connsiteY3" fmla="*/ 0 h 4959031"/>
              <a:gd name="connsiteX4" fmla="*/ 8583989 w 8583989"/>
              <a:gd name="connsiteY4" fmla="*/ 826522 h 4959031"/>
              <a:gd name="connsiteX5" fmla="*/ 8583989 w 8583989"/>
              <a:gd name="connsiteY5" fmla="*/ 4132509 h 4959031"/>
              <a:gd name="connsiteX6" fmla="*/ 7757467 w 8583989"/>
              <a:gd name="connsiteY6" fmla="*/ 4959031 h 4959031"/>
              <a:gd name="connsiteX7" fmla="*/ 841036 w 8583989"/>
              <a:gd name="connsiteY7" fmla="*/ 4959031 h 4959031"/>
              <a:gd name="connsiteX8" fmla="*/ 14514 w 8583989"/>
              <a:gd name="connsiteY8" fmla="*/ 4132509 h 4959031"/>
              <a:gd name="connsiteX9" fmla="*/ 0 w 8583989"/>
              <a:gd name="connsiteY9" fmla="*/ 1218408 h 4959031"/>
              <a:gd name="connsiteX0" fmla="*/ 0 w 8583989"/>
              <a:gd name="connsiteY0" fmla="*/ 1218408 h 4959031"/>
              <a:gd name="connsiteX1" fmla="*/ 1132829 w 8583989"/>
              <a:gd name="connsiteY1" fmla="*/ 996632 h 4959031"/>
              <a:gd name="connsiteX2" fmla="*/ 841036 w 8583989"/>
              <a:gd name="connsiteY2" fmla="*/ 0 h 4959031"/>
              <a:gd name="connsiteX3" fmla="*/ 7757467 w 8583989"/>
              <a:gd name="connsiteY3" fmla="*/ 0 h 4959031"/>
              <a:gd name="connsiteX4" fmla="*/ 8583989 w 8583989"/>
              <a:gd name="connsiteY4" fmla="*/ 1116808 h 4959031"/>
              <a:gd name="connsiteX5" fmla="*/ 8583989 w 8583989"/>
              <a:gd name="connsiteY5" fmla="*/ 4132509 h 4959031"/>
              <a:gd name="connsiteX6" fmla="*/ 7757467 w 8583989"/>
              <a:gd name="connsiteY6" fmla="*/ 4959031 h 4959031"/>
              <a:gd name="connsiteX7" fmla="*/ 841036 w 8583989"/>
              <a:gd name="connsiteY7" fmla="*/ 4959031 h 4959031"/>
              <a:gd name="connsiteX8" fmla="*/ 14514 w 8583989"/>
              <a:gd name="connsiteY8" fmla="*/ 4132509 h 4959031"/>
              <a:gd name="connsiteX9" fmla="*/ 0 w 8583989"/>
              <a:gd name="connsiteY9" fmla="*/ 1218408 h 4959031"/>
              <a:gd name="connsiteX0" fmla="*/ 0 w 8583989"/>
              <a:gd name="connsiteY0" fmla="*/ 1218408 h 4959031"/>
              <a:gd name="connsiteX1" fmla="*/ 1132829 w 8583989"/>
              <a:gd name="connsiteY1" fmla="*/ 996632 h 4959031"/>
              <a:gd name="connsiteX2" fmla="*/ 841036 w 8583989"/>
              <a:gd name="connsiteY2" fmla="*/ 0 h 4959031"/>
              <a:gd name="connsiteX3" fmla="*/ 7757467 w 8583989"/>
              <a:gd name="connsiteY3" fmla="*/ 0 h 4959031"/>
              <a:gd name="connsiteX4" fmla="*/ 8583989 w 8583989"/>
              <a:gd name="connsiteY4" fmla="*/ 1116808 h 4959031"/>
              <a:gd name="connsiteX5" fmla="*/ 8583989 w 8583989"/>
              <a:gd name="connsiteY5" fmla="*/ 4132509 h 4959031"/>
              <a:gd name="connsiteX6" fmla="*/ 7757467 w 8583989"/>
              <a:gd name="connsiteY6" fmla="*/ 4959031 h 4959031"/>
              <a:gd name="connsiteX7" fmla="*/ 841036 w 8583989"/>
              <a:gd name="connsiteY7" fmla="*/ 4959031 h 4959031"/>
              <a:gd name="connsiteX8" fmla="*/ 14514 w 8583989"/>
              <a:gd name="connsiteY8" fmla="*/ 4132509 h 4959031"/>
              <a:gd name="connsiteX9" fmla="*/ 0 w 8583989"/>
              <a:gd name="connsiteY9" fmla="*/ 1218408 h 495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83989" h="4959031">
                <a:moveTo>
                  <a:pt x="0" y="1218408"/>
                </a:moveTo>
                <a:cubicBezTo>
                  <a:pt x="38824" y="589324"/>
                  <a:pt x="992656" y="1199700"/>
                  <a:pt x="1132829" y="996632"/>
                </a:cubicBezTo>
                <a:cubicBezTo>
                  <a:pt x="1273002" y="793564"/>
                  <a:pt x="-410632" y="59667"/>
                  <a:pt x="841036" y="0"/>
                </a:cubicBezTo>
                <a:lnTo>
                  <a:pt x="7757467" y="0"/>
                </a:lnTo>
                <a:cubicBezTo>
                  <a:pt x="8213942" y="0"/>
                  <a:pt x="6392332" y="1342504"/>
                  <a:pt x="8583989" y="1116808"/>
                </a:cubicBezTo>
                <a:lnTo>
                  <a:pt x="8583989" y="4132509"/>
                </a:lnTo>
                <a:cubicBezTo>
                  <a:pt x="8583989" y="4588984"/>
                  <a:pt x="8213942" y="4959031"/>
                  <a:pt x="7757467" y="4959031"/>
                </a:cubicBezTo>
                <a:lnTo>
                  <a:pt x="841036" y="4959031"/>
                </a:lnTo>
                <a:cubicBezTo>
                  <a:pt x="384561" y="4959031"/>
                  <a:pt x="14514" y="4588984"/>
                  <a:pt x="14514" y="4132509"/>
                </a:cubicBezTo>
                <a:cubicBezTo>
                  <a:pt x="14514" y="3030513"/>
                  <a:pt x="0" y="2320404"/>
                  <a:pt x="0" y="1218408"/>
                </a:cubicBezTo>
                <a:close/>
              </a:path>
            </a:pathLst>
          </a:custGeom>
        </p:spPr>
        <p:style>
          <a:lnRef idx="2">
            <a:schemeClr val="dk1"/>
          </a:lnRef>
          <a:fillRef idx="1">
            <a:schemeClr val="lt1"/>
          </a:fillRef>
          <a:effectRef idx="0">
            <a:schemeClr val="dk1"/>
          </a:effectRef>
          <a:fontRef idx="minor">
            <a:schemeClr val="dk1"/>
          </a:fontRef>
        </p:style>
        <p:txBody>
          <a:bodyPr/>
          <a:lstStyle/>
          <a:p>
            <a:r>
              <a:rPr lang="en-US" sz="1200" dirty="0"/>
              <a:t>                   </a:t>
            </a:r>
            <a:br>
              <a:rPr lang="en-US" sz="1200" dirty="0"/>
            </a:br>
            <a:r>
              <a:rPr lang="en-US" sz="1200" dirty="0">
                <a:latin typeface="Comic Sans MS" panose="030F0902030302020204" pitchFamily="66" charset="0"/>
              </a:rPr>
              <a:t>FOR MORE INFORMATION ABOUT THE TOPICS COVERED IN THIS UNIT </a:t>
            </a:r>
            <a:br>
              <a:rPr lang="en-US" sz="1200" dirty="0">
                <a:latin typeface="Comic Sans MS" panose="030F0902030302020204" pitchFamily="66" charset="0"/>
              </a:rPr>
            </a:br>
            <a:r>
              <a:rPr lang="en-US" sz="1200" dirty="0">
                <a:latin typeface="Comic Sans MS" panose="030F0902030302020204" pitchFamily="66" charset="0"/>
              </a:rPr>
              <a:t>WE WOULD ADVISE ONE OF THE BELOW:</a:t>
            </a:r>
            <a:br>
              <a:rPr lang="en-US" sz="1200" dirty="0">
                <a:latin typeface="Comic Sans MS" panose="030F0902030302020204" pitchFamily="66" charset="0"/>
              </a:rPr>
            </a:br>
            <a:br>
              <a:rPr lang="en-US" sz="1200" dirty="0">
                <a:latin typeface="Comic Sans MS" panose="030F0902030302020204" pitchFamily="66" charset="0"/>
              </a:rPr>
            </a:br>
            <a:r>
              <a:rPr lang="en-US" sz="1200" dirty="0">
                <a:latin typeface="Comic Sans MS" panose="030F0902030302020204" pitchFamily="66" charset="0"/>
              </a:rPr>
              <a:t>                 SPEAK TO YOUR PARENTS/GUARDIANS OR HEAD OF YEAR,</a:t>
            </a:r>
            <a:br>
              <a:rPr lang="en-US" sz="1200" dirty="0">
                <a:latin typeface="Comic Sans MS" panose="030F0902030302020204" pitchFamily="66" charset="0"/>
              </a:rPr>
            </a:br>
            <a:r>
              <a:rPr lang="en-US" sz="1200" dirty="0">
                <a:latin typeface="Comic Sans MS" panose="030F0902030302020204" pitchFamily="66" charset="0"/>
              </a:rPr>
              <a:t>TRUSTED ADULT </a:t>
            </a:r>
            <a:r>
              <a:rPr lang="en-US" sz="1000" dirty="0">
                <a:latin typeface="Comic Sans MS" panose="030F0902030302020204" pitchFamily="66" charset="0"/>
              </a:rPr>
              <a:t>OR FRIEND </a:t>
            </a:r>
            <a:r>
              <a:rPr lang="en-US" sz="1200" dirty="0">
                <a:latin typeface="Comic Sans MS" panose="030F0902030302020204" pitchFamily="66" charset="0"/>
              </a:rPr>
              <a:t>IF YOU HAVE ANY CONCERNS ABOUT </a:t>
            </a:r>
            <a:br>
              <a:rPr lang="en-US" sz="1200" dirty="0">
                <a:latin typeface="Comic Sans MS" panose="030F0902030302020204" pitchFamily="66" charset="0"/>
              </a:rPr>
            </a:br>
            <a:r>
              <a:rPr lang="en-US" sz="1200" dirty="0">
                <a:latin typeface="Comic Sans MS" panose="030F0902030302020204" pitchFamily="66" charset="0"/>
              </a:rPr>
              <a:t>YOURSELF OR SOMEONE YOU KNOW – IT IS ALWAYS IMPORTANT TO TELL SOMEONE!</a:t>
            </a:r>
            <a:br>
              <a:rPr lang="en-US" sz="1200" dirty="0">
                <a:latin typeface="Comic Sans MS" panose="030F0902030302020204" pitchFamily="66" charset="0"/>
              </a:rPr>
            </a:br>
            <a:br>
              <a:rPr lang="en-US" sz="1200" dirty="0">
                <a:latin typeface="Comic Sans MS" panose="030F0902030302020204" pitchFamily="66" charset="0"/>
              </a:rPr>
            </a:br>
            <a:br>
              <a:rPr lang="en-US" sz="1200" dirty="0">
                <a:latin typeface="Comic Sans MS" panose="030F0902030302020204" pitchFamily="66" charset="0"/>
              </a:rPr>
            </a:br>
            <a:br>
              <a:rPr lang="en-US" sz="1200" dirty="0"/>
            </a:br>
            <a:br>
              <a:rPr lang="en-US" sz="1000" dirty="0"/>
            </a:br>
            <a:br>
              <a:rPr lang="en-US" sz="1000" dirty="0"/>
            </a:br>
            <a:endParaRPr lang="en-US" sz="1000" dirty="0"/>
          </a:p>
        </p:txBody>
      </p:sp>
      <p:pic>
        <p:nvPicPr>
          <p:cNvPr id="4" name="Picture 3" descr="note-42883_960_720.png">
            <a:extLst>
              <a:ext uri="{FF2B5EF4-FFF2-40B4-BE49-F238E27FC236}">
                <a16:creationId xmlns:a16="http://schemas.microsoft.com/office/drawing/2014/main" id="{5B2A3549-9382-D743-BF48-5E1C117D3C98}"/>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04948" y="29152"/>
            <a:ext cx="1293919" cy="1370032"/>
          </a:xfrm>
          <a:prstGeom prst="rect">
            <a:avLst/>
          </a:prstGeom>
        </p:spPr>
      </p:pic>
      <p:pic>
        <p:nvPicPr>
          <p:cNvPr id="5" name="Picture 4" descr="IMPORTANT INFORMATION.jpg">
            <a:extLst>
              <a:ext uri="{FF2B5EF4-FFF2-40B4-BE49-F238E27FC236}">
                <a16:creationId xmlns:a16="http://schemas.microsoft.com/office/drawing/2014/main" id="{DFAFD1F2-4CC7-DD4F-A544-015E6D582729}"/>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rot="20736372">
            <a:off x="331053" y="753176"/>
            <a:ext cx="1207180" cy="365701"/>
          </a:xfrm>
          <a:prstGeom prst="rect">
            <a:avLst/>
          </a:prstGeom>
          <a:ln>
            <a:solidFill>
              <a:schemeClr val="tx1"/>
            </a:solidFill>
          </a:ln>
        </p:spPr>
      </p:pic>
      <p:pic>
        <p:nvPicPr>
          <p:cNvPr id="7" name="Picture 6" descr="note-42883_960_720.png">
            <a:extLst>
              <a:ext uri="{FF2B5EF4-FFF2-40B4-BE49-F238E27FC236}">
                <a16:creationId xmlns:a16="http://schemas.microsoft.com/office/drawing/2014/main" id="{29B8378C-FCB5-B34F-9056-22F0ED5EF52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579641" y="76256"/>
            <a:ext cx="1293919" cy="1370032"/>
          </a:xfrm>
          <a:prstGeom prst="rect">
            <a:avLst/>
          </a:prstGeom>
        </p:spPr>
      </p:pic>
      <p:pic>
        <p:nvPicPr>
          <p:cNvPr id="8" name="Picture 7" descr="IMPORTANT INFORMATION.jpg">
            <a:extLst>
              <a:ext uri="{FF2B5EF4-FFF2-40B4-BE49-F238E27FC236}">
                <a16:creationId xmlns:a16="http://schemas.microsoft.com/office/drawing/2014/main" id="{F5422CB5-462F-0E4D-92C8-1940E81A662A}"/>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rot="20736372">
            <a:off x="7793623" y="616862"/>
            <a:ext cx="1207180" cy="365701"/>
          </a:xfrm>
          <a:prstGeom prst="rect">
            <a:avLst/>
          </a:prstGeom>
          <a:ln>
            <a:solidFill>
              <a:schemeClr val="tx1"/>
            </a:solidFill>
          </a:ln>
        </p:spPr>
      </p:pic>
      <p:sp>
        <p:nvSpPr>
          <p:cNvPr id="12" name="TextBox 11">
            <a:extLst>
              <a:ext uri="{FF2B5EF4-FFF2-40B4-BE49-F238E27FC236}">
                <a16:creationId xmlns:a16="http://schemas.microsoft.com/office/drawing/2014/main" id="{A4C394B5-6F60-464E-9934-F00E9B43405C}"/>
              </a:ext>
            </a:extLst>
          </p:cNvPr>
          <p:cNvSpPr txBox="1"/>
          <p:nvPr/>
        </p:nvSpPr>
        <p:spPr>
          <a:xfrm>
            <a:off x="4998951" y="264825"/>
            <a:ext cx="2519114" cy="954107"/>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a:spAutoFit/>
          </a:bodyPr>
          <a:lstStyle/>
          <a:p>
            <a:pPr algn="ctr" fontAlgn="auto">
              <a:spcBef>
                <a:spcPts val="0"/>
              </a:spcBef>
              <a:spcAft>
                <a:spcPts val="0"/>
              </a:spcAft>
              <a:defRPr/>
            </a:pPr>
            <a:r>
              <a:rPr lang="en-GB" sz="1400" dirty="0"/>
              <a:t>Enjoy the lesson, Challenge your perceptions and </a:t>
            </a:r>
            <a:r>
              <a:rPr lang="en-GB" sz="1400" b="1" dirty="0"/>
              <a:t>understand how to seek further advice and support </a:t>
            </a:r>
          </a:p>
        </p:txBody>
      </p:sp>
      <p:pic>
        <p:nvPicPr>
          <p:cNvPr id="11" name="Picture 9">
            <a:extLst>
              <a:ext uri="{FF2B5EF4-FFF2-40B4-BE49-F238E27FC236}">
                <a16:creationId xmlns:a16="http://schemas.microsoft.com/office/drawing/2014/main" id="{77F6DEEE-A9A9-754D-ACD5-7D460D9A1B31}"/>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1650996" y="237114"/>
            <a:ext cx="3249984" cy="989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7">
            <a:extLst>
              <a:ext uri="{FF2B5EF4-FFF2-40B4-BE49-F238E27FC236}">
                <a16:creationId xmlns:a16="http://schemas.microsoft.com/office/drawing/2014/main" id="{1D35A694-FB52-CC43-9DA4-9C1261042C70}"/>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186200" y="5887961"/>
            <a:ext cx="2520000" cy="769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8">
            <a:extLst>
              <a:ext uri="{FF2B5EF4-FFF2-40B4-BE49-F238E27FC236}">
                <a16:creationId xmlns:a16="http://schemas.microsoft.com/office/drawing/2014/main" id="{373877CA-206E-EA40-8589-484FFC15CF2B}"/>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2765834" y="5890070"/>
            <a:ext cx="2520000" cy="767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9">
            <a:extLst>
              <a:ext uri="{FF2B5EF4-FFF2-40B4-BE49-F238E27FC236}">
                <a16:creationId xmlns:a16="http://schemas.microsoft.com/office/drawing/2014/main" id="{46BB2EB3-8674-3C44-A94A-8BD444A70BEE}"/>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5345468" y="5887961"/>
            <a:ext cx="2520000" cy="762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7">
            <a:extLst>
              <a:ext uri="{FF2B5EF4-FFF2-40B4-BE49-F238E27FC236}">
                <a16:creationId xmlns:a16="http://schemas.microsoft.com/office/drawing/2014/main" id="{D0C9FBE8-03DF-0F4A-BC49-E55EC08ECB79}"/>
              </a:ext>
            </a:extLst>
          </p:cNvPr>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99279" y="5386547"/>
            <a:ext cx="1035888" cy="1246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Rounded Rectangle 17">
            <a:extLst>
              <a:ext uri="{FF2B5EF4-FFF2-40B4-BE49-F238E27FC236}">
                <a16:creationId xmlns:a16="http://schemas.microsoft.com/office/drawing/2014/main" id="{6E2443F5-3BB8-4B4A-8A67-FC5512E6BB1E}"/>
              </a:ext>
            </a:extLst>
          </p:cNvPr>
          <p:cNvSpPr/>
          <p:nvPr/>
        </p:nvSpPr>
        <p:spPr>
          <a:xfrm>
            <a:off x="7265860" y="5384647"/>
            <a:ext cx="1307119" cy="364990"/>
          </a:xfrm>
          <a:prstGeom prst="roundRect">
            <a:avLst/>
          </a:prstGeom>
          <a:solidFill>
            <a:srgbClr val="7030A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latin typeface="Comic Sans MS" panose="030F0902030302020204" pitchFamily="66" charset="0"/>
              </a:rPr>
              <a:t>2 Minutes</a:t>
            </a:r>
          </a:p>
        </p:txBody>
      </p:sp>
      <p:sp>
        <p:nvSpPr>
          <p:cNvPr id="20" name="Rounded Rectangle 19">
            <a:extLst>
              <a:ext uri="{FF2B5EF4-FFF2-40B4-BE49-F238E27FC236}">
                <a16:creationId xmlns:a16="http://schemas.microsoft.com/office/drawing/2014/main" id="{8B803149-F702-2D4A-8DAD-E92766504FCB}"/>
              </a:ext>
            </a:extLst>
          </p:cNvPr>
          <p:cNvSpPr/>
          <p:nvPr/>
        </p:nvSpPr>
        <p:spPr>
          <a:xfrm>
            <a:off x="388434" y="3106033"/>
            <a:ext cx="6217034" cy="2411444"/>
          </a:xfrm>
          <a:prstGeom prst="roundRect">
            <a:avLst/>
          </a:prstGeom>
          <a:solidFill>
            <a:schemeClr val="bg1"/>
          </a:solid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chemeClr val="tx1"/>
                </a:solidFill>
                <a:latin typeface="Comic Sans MS" panose="030F0902030302020204" pitchFamily="66" charset="0"/>
              </a:rPr>
              <a:t>SPECIFIC FURTHER INFORMATION ON THIS TOPIC CAN BE FOUND HERE:</a:t>
            </a:r>
          </a:p>
          <a:p>
            <a:endParaRPr lang="en-US" sz="400" dirty="0">
              <a:solidFill>
                <a:schemeClr val="tx1"/>
              </a:solidFill>
              <a:latin typeface="Comic Sans MS" panose="030F0902030302020204" pitchFamily="66" charset="0"/>
            </a:endParaRPr>
          </a:p>
          <a:p>
            <a:pPr marL="171450" indent="-171450">
              <a:buFont typeface="Wingdings" pitchFamily="2" charset="2"/>
              <a:buChar char="q"/>
            </a:pPr>
            <a:r>
              <a:rPr lang="en-US" sz="1400" dirty="0">
                <a:solidFill>
                  <a:schemeClr val="tx1"/>
                </a:solidFill>
                <a:latin typeface="Comic Sans MS" panose="030F0902030302020204" pitchFamily="66" charset="0"/>
              </a:rPr>
              <a:t>Direct Debtline telephone 01323 635999 </a:t>
            </a:r>
            <a:r>
              <a:rPr lang="en-US" sz="1400" dirty="0">
                <a:solidFill>
                  <a:schemeClr val="tx1"/>
                </a:solidFill>
                <a:latin typeface="Comic Sans MS" panose="030F0902030302020204" pitchFamily="66" charset="0"/>
                <a:hlinkClick r:id="rId14"/>
              </a:rPr>
              <a:t>www.directdebtline.com</a:t>
            </a:r>
            <a:r>
              <a:rPr lang="en-US" sz="1400" dirty="0">
                <a:solidFill>
                  <a:schemeClr val="tx1"/>
                </a:solidFill>
                <a:latin typeface="Comic Sans MS" panose="030F0902030302020204" pitchFamily="66" charset="0"/>
              </a:rPr>
              <a:t> </a:t>
            </a:r>
          </a:p>
          <a:p>
            <a:pPr marL="171450" indent="-171450">
              <a:buFont typeface="Wingdings" pitchFamily="2" charset="2"/>
              <a:buChar char="q"/>
            </a:pPr>
            <a:r>
              <a:rPr lang="en-US" sz="1400" dirty="0">
                <a:solidFill>
                  <a:schemeClr val="tx1"/>
                </a:solidFill>
                <a:latin typeface="Comic Sans MS" panose="030F0902030302020204" pitchFamily="66" charset="0"/>
              </a:rPr>
              <a:t>National Debtline telephone 0808 808 4000 </a:t>
            </a:r>
            <a:r>
              <a:rPr lang="en-US" sz="1400" dirty="0">
                <a:solidFill>
                  <a:schemeClr val="tx1"/>
                </a:solidFill>
                <a:latin typeface="Comic Sans MS" panose="030F0902030302020204" pitchFamily="66" charset="0"/>
                <a:hlinkClick r:id="rId15"/>
              </a:rPr>
              <a:t>www.nationaldebtline.co.uk</a:t>
            </a:r>
            <a:r>
              <a:rPr lang="en-US" sz="1400" dirty="0">
                <a:solidFill>
                  <a:schemeClr val="tx1"/>
                </a:solidFill>
                <a:latin typeface="Comic Sans MS" panose="030F0902030302020204" pitchFamily="66" charset="0"/>
              </a:rPr>
              <a:t> </a:t>
            </a:r>
          </a:p>
          <a:p>
            <a:pPr marL="171450" indent="-171450">
              <a:buFont typeface="Wingdings" pitchFamily="2" charset="2"/>
              <a:buChar char="q"/>
            </a:pPr>
            <a:r>
              <a:rPr lang="en-US" sz="1400" dirty="0">
                <a:solidFill>
                  <a:schemeClr val="tx1"/>
                </a:solidFill>
                <a:latin typeface="Comic Sans MS" panose="030F0902030302020204" pitchFamily="66" charset="0"/>
              </a:rPr>
              <a:t>Financial Services Authority </a:t>
            </a:r>
            <a:r>
              <a:rPr lang="en-US" sz="1400" dirty="0">
                <a:solidFill>
                  <a:schemeClr val="tx1"/>
                </a:solidFill>
                <a:latin typeface="Comic Sans MS" panose="030F0902030302020204" pitchFamily="66" charset="0"/>
                <a:hlinkClick r:id="rId16"/>
              </a:rPr>
              <a:t>www.fsa.gov.uk</a:t>
            </a:r>
            <a:r>
              <a:rPr lang="en-US" sz="1400" dirty="0">
                <a:solidFill>
                  <a:schemeClr val="tx1"/>
                </a:solidFill>
                <a:latin typeface="Comic Sans MS" panose="030F0902030302020204" pitchFamily="66" charset="0"/>
              </a:rPr>
              <a:t> </a:t>
            </a:r>
          </a:p>
          <a:p>
            <a:pPr marL="171450" indent="-171450">
              <a:buFont typeface="Wingdings" pitchFamily="2" charset="2"/>
              <a:buChar char="q"/>
            </a:pPr>
            <a:r>
              <a:rPr lang="en-US" sz="1400" dirty="0">
                <a:solidFill>
                  <a:schemeClr val="tx1"/>
                </a:solidFill>
                <a:latin typeface="Comic Sans MS" panose="030F0902030302020204" pitchFamily="66" charset="0"/>
              </a:rPr>
              <a:t>Office of Fair Trading </a:t>
            </a:r>
            <a:r>
              <a:rPr lang="en-US" sz="1400" dirty="0">
                <a:solidFill>
                  <a:schemeClr val="tx1"/>
                </a:solidFill>
                <a:latin typeface="Comic Sans MS" panose="030F0902030302020204" pitchFamily="66" charset="0"/>
                <a:hlinkClick r:id="rId17"/>
              </a:rPr>
              <a:t>www.oft.gov.uk</a:t>
            </a:r>
            <a:r>
              <a:rPr lang="en-US" sz="1400" dirty="0">
                <a:solidFill>
                  <a:schemeClr val="tx1"/>
                </a:solidFill>
                <a:latin typeface="Comic Sans MS" panose="030F0902030302020204" pitchFamily="66" charset="0"/>
              </a:rPr>
              <a:t> </a:t>
            </a:r>
          </a:p>
          <a:p>
            <a:pPr marL="171450" indent="-171450">
              <a:buFont typeface="Wingdings" pitchFamily="2" charset="2"/>
              <a:buChar char="q"/>
            </a:pPr>
            <a:r>
              <a:rPr lang="en-US" sz="1400" dirty="0">
                <a:solidFill>
                  <a:schemeClr val="tx1"/>
                </a:solidFill>
                <a:latin typeface="Comic Sans MS" panose="030F0902030302020204" pitchFamily="66" charset="0"/>
              </a:rPr>
              <a:t>Financial Ombudsman Service </a:t>
            </a:r>
            <a:r>
              <a:rPr lang="en-US" sz="1400" dirty="0">
                <a:solidFill>
                  <a:schemeClr val="tx1"/>
                </a:solidFill>
                <a:latin typeface="Comic Sans MS" panose="030F0902030302020204" pitchFamily="66" charset="0"/>
                <a:hlinkClick r:id="rId18"/>
              </a:rPr>
              <a:t>www.financial-ombudsman.org.uk</a:t>
            </a:r>
            <a:r>
              <a:rPr lang="en-US" sz="1400" dirty="0">
                <a:solidFill>
                  <a:schemeClr val="tx1"/>
                </a:solidFill>
                <a:latin typeface="Comic Sans MS" panose="030F0902030302020204" pitchFamily="66" charset="0"/>
              </a:rPr>
              <a:t> </a:t>
            </a:r>
          </a:p>
          <a:p>
            <a:pPr marL="171450" indent="-171450">
              <a:buFont typeface="Wingdings" pitchFamily="2" charset="2"/>
              <a:buChar char="q"/>
            </a:pPr>
            <a:r>
              <a:rPr lang="en-US" sz="1400" dirty="0">
                <a:solidFill>
                  <a:schemeClr val="tx1"/>
                </a:solidFill>
                <a:latin typeface="Comic Sans MS" panose="030F0902030302020204" pitchFamily="66" charset="0"/>
              </a:rPr>
              <a:t>UK Credit Repair </a:t>
            </a:r>
            <a:r>
              <a:rPr lang="en-US" sz="1400" dirty="0">
                <a:solidFill>
                  <a:schemeClr val="tx1"/>
                </a:solidFill>
                <a:latin typeface="Comic Sans MS" panose="030F0902030302020204" pitchFamily="66" charset="0"/>
                <a:hlinkClick r:id="rId19"/>
              </a:rPr>
              <a:t>www.ukcreditrepair.co.uk</a:t>
            </a:r>
            <a:r>
              <a:rPr lang="en-US" sz="1400" dirty="0">
                <a:solidFill>
                  <a:schemeClr val="tx1"/>
                </a:solidFill>
                <a:latin typeface="Comic Sans MS" panose="030F0902030302020204" pitchFamily="66" charset="0"/>
              </a:rPr>
              <a:t>  </a:t>
            </a:r>
          </a:p>
        </p:txBody>
      </p:sp>
      <p:pic>
        <p:nvPicPr>
          <p:cNvPr id="23" name="Picture 14">
            <a:extLst>
              <a:ext uri="{FF2B5EF4-FFF2-40B4-BE49-F238E27FC236}">
                <a16:creationId xmlns:a16="http://schemas.microsoft.com/office/drawing/2014/main" id="{318669A2-004E-4042-B2A7-9452CDD07143}"/>
              </a:ext>
            </a:extLst>
          </p:cNvPr>
          <p:cNvPicPr>
            <a:picLocks noChangeAspect="1" noChangeArrowheads="1"/>
          </p:cNvPicPr>
          <p:nvPr/>
        </p:nvPicPr>
        <p:blipFill>
          <a:blip r:embed="rId20" cstate="print">
            <a:extLst>
              <a:ext uri="{28A0092B-C50C-407E-A947-70E740481C1C}">
                <a14:useLocalDpi xmlns:a14="http://schemas.microsoft.com/office/drawing/2010/main"/>
              </a:ext>
            </a:extLst>
          </a:blip>
          <a:srcRect/>
          <a:stretch>
            <a:fillRect/>
          </a:stretch>
        </p:blipFill>
        <p:spPr bwMode="auto">
          <a:xfrm>
            <a:off x="4360985" y="5242586"/>
            <a:ext cx="1505548" cy="456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3">
            <a:extLst>
              <a:ext uri="{FF2B5EF4-FFF2-40B4-BE49-F238E27FC236}">
                <a16:creationId xmlns:a16="http://schemas.microsoft.com/office/drawing/2014/main" id="{400FDD67-CA67-3348-AB44-5AB644A97ABD}"/>
              </a:ext>
            </a:extLst>
          </p:cNvPr>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a:off x="6867951" y="3194602"/>
            <a:ext cx="1800629" cy="1800629"/>
          </a:xfrm>
          <a:prstGeom prst="rect">
            <a:avLst/>
          </a:prstGeom>
        </p:spPr>
      </p:pic>
      <p:pic>
        <p:nvPicPr>
          <p:cNvPr id="25" name="Picture 24">
            <a:extLst>
              <a:ext uri="{FF2B5EF4-FFF2-40B4-BE49-F238E27FC236}">
                <a16:creationId xmlns:a16="http://schemas.microsoft.com/office/drawing/2014/main" id="{B36F9E94-A970-804E-A1B6-322DE3275025}"/>
              </a:ext>
            </a:extLst>
          </p:cNvPr>
          <p:cNvPicPr>
            <a:picLocks noChangeAspect="1"/>
          </p:cNvPicPr>
          <p:nvPr/>
        </p:nvPicPr>
        <p:blipFill>
          <a:blip r:embed="rId22" cstate="print">
            <a:extLst>
              <a:ext uri="{28A0092B-C50C-407E-A947-70E740481C1C}">
                <a14:useLocalDpi xmlns:a14="http://schemas.microsoft.com/office/drawing/2010/main"/>
              </a:ext>
            </a:extLst>
          </a:blip>
          <a:stretch>
            <a:fillRect/>
          </a:stretch>
        </p:blipFill>
        <p:spPr>
          <a:xfrm>
            <a:off x="5926602" y="4808284"/>
            <a:ext cx="1702026" cy="487665"/>
          </a:xfrm>
          <a:prstGeom prst="rect">
            <a:avLst/>
          </a:prstGeom>
        </p:spPr>
      </p:pic>
    </p:spTree>
    <p:extLst>
      <p:ext uri="{BB962C8B-B14F-4D97-AF65-F5344CB8AC3E}">
        <p14:creationId xmlns:p14="http://schemas.microsoft.com/office/powerpoint/2010/main" val="919441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AutoShape 3"/>
          <p:cNvSpPr>
            <a:spLocks noChangeArrowheads="1"/>
          </p:cNvSpPr>
          <p:nvPr/>
        </p:nvSpPr>
        <p:spPr bwMode="auto">
          <a:xfrm>
            <a:off x="3383327" y="333375"/>
            <a:ext cx="2736851" cy="1008063"/>
          </a:xfrm>
          <a:prstGeom prst="roundRect">
            <a:avLst>
              <a:gd name="adj" fmla="val 16667"/>
            </a:avLst>
          </a:prstGeom>
          <a:solidFill>
            <a:srgbClr val="94FF34"/>
          </a:solidFill>
          <a:ln w="9525">
            <a:solidFill>
              <a:schemeClr val="tx1"/>
            </a:solidFill>
            <a:round/>
            <a:headEnd/>
            <a:tailEnd/>
          </a:ln>
        </p:spPr>
        <p:txBody>
          <a:bodyPr wrap="none" anchor="ctr"/>
          <a:lstStyle/>
          <a:p>
            <a:pPr algn="ctr" eaLnBrk="1" hangingPunct="1"/>
            <a:r>
              <a:rPr lang="en-GB" dirty="0">
                <a:solidFill>
                  <a:srgbClr val="FF0000"/>
                </a:solidFill>
                <a:cs typeface="Arial" charset="0"/>
              </a:rPr>
              <a:t>I know if I need further </a:t>
            </a:r>
          </a:p>
          <a:p>
            <a:pPr algn="ctr" eaLnBrk="1" hangingPunct="1"/>
            <a:r>
              <a:rPr lang="en-GB" dirty="0">
                <a:solidFill>
                  <a:srgbClr val="FF0000"/>
                </a:solidFill>
                <a:cs typeface="Arial" charset="0"/>
              </a:rPr>
              <a:t>support or help I could </a:t>
            </a:r>
          </a:p>
          <a:p>
            <a:pPr algn="ctr" eaLnBrk="1" hangingPunct="1"/>
            <a:r>
              <a:rPr lang="en-GB" dirty="0">
                <a:solidFill>
                  <a:srgbClr val="FF0000"/>
                </a:solidFill>
                <a:cs typeface="Arial" charset="0"/>
              </a:rPr>
              <a:t>speak to…. or contact…</a:t>
            </a:r>
          </a:p>
        </p:txBody>
      </p:sp>
      <p:sp>
        <p:nvSpPr>
          <p:cNvPr id="49154" name="AutoShape 4"/>
          <p:cNvSpPr>
            <a:spLocks noChangeArrowheads="1"/>
          </p:cNvSpPr>
          <p:nvPr/>
        </p:nvSpPr>
        <p:spPr bwMode="auto">
          <a:xfrm>
            <a:off x="3150655" y="1557338"/>
            <a:ext cx="2376488" cy="720725"/>
          </a:xfrm>
          <a:prstGeom prst="roundRect">
            <a:avLst>
              <a:gd name="adj" fmla="val 16667"/>
            </a:avLst>
          </a:prstGeom>
          <a:solidFill>
            <a:srgbClr val="E6CDFF"/>
          </a:solidFill>
          <a:ln w="9525">
            <a:solidFill>
              <a:schemeClr val="tx1"/>
            </a:solidFill>
            <a:round/>
            <a:headEnd/>
            <a:tailEnd/>
          </a:ln>
        </p:spPr>
        <p:txBody>
          <a:bodyPr wrap="none" anchor="ctr"/>
          <a:lstStyle/>
          <a:p>
            <a:pPr algn="ctr" eaLnBrk="1" hangingPunct="1"/>
            <a:r>
              <a:rPr lang="en-GB" dirty="0">
                <a:solidFill>
                  <a:srgbClr val="0070C0"/>
                </a:solidFill>
                <a:cs typeface="Arial" charset="0"/>
              </a:rPr>
              <a:t>I supported others by…</a:t>
            </a:r>
          </a:p>
        </p:txBody>
      </p:sp>
      <p:sp>
        <p:nvSpPr>
          <p:cNvPr id="49155" name="AutoShape 5"/>
          <p:cNvSpPr>
            <a:spLocks noChangeArrowheads="1"/>
          </p:cNvSpPr>
          <p:nvPr/>
        </p:nvSpPr>
        <p:spPr bwMode="auto">
          <a:xfrm>
            <a:off x="6207974" y="260350"/>
            <a:ext cx="2665095" cy="1152525"/>
          </a:xfrm>
          <a:prstGeom prst="roundRect">
            <a:avLst>
              <a:gd name="adj" fmla="val 16667"/>
            </a:avLst>
          </a:prstGeom>
          <a:solidFill>
            <a:srgbClr val="4FD1FF"/>
          </a:solidFill>
          <a:ln w="9525">
            <a:solidFill>
              <a:schemeClr val="tx1"/>
            </a:solidFill>
            <a:round/>
            <a:headEnd/>
            <a:tailEnd/>
          </a:ln>
        </p:spPr>
        <p:txBody>
          <a:bodyPr wrap="none" anchor="ctr"/>
          <a:lstStyle/>
          <a:p>
            <a:pPr algn="ctr"/>
            <a:r>
              <a:rPr lang="en-GB" dirty="0">
                <a:cs typeface="Arial" charset="0"/>
              </a:rPr>
              <a:t>Before I could/would say </a:t>
            </a:r>
          </a:p>
          <a:p>
            <a:pPr algn="ctr"/>
            <a:r>
              <a:rPr lang="en-GB" dirty="0">
                <a:cs typeface="Arial" charset="0"/>
              </a:rPr>
              <a:t>and do ... but now I feel I </a:t>
            </a:r>
          </a:p>
          <a:p>
            <a:pPr algn="ctr"/>
            <a:r>
              <a:rPr lang="en-GB" dirty="0">
                <a:cs typeface="Arial" charset="0"/>
              </a:rPr>
              <a:t>am able to say</a:t>
            </a:r>
          </a:p>
        </p:txBody>
      </p:sp>
      <p:sp>
        <p:nvSpPr>
          <p:cNvPr id="49156" name="AutoShape 6"/>
          <p:cNvSpPr>
            <a:spLocks noChangeArrowheads="1"/>
          </p:cNvSpPr>
          <p:nvPr/>
        </p:nvSpPr>
        <p:spPr bwMode="auto">
          <a:xfrm>
            <a:off x="5527143" y="2492375"/>
            <a:ext cx="3276600" cy="1152525"/>
          </a:xfrm>
          <a:prstGeom prst="roundRect">
            <a:avLst>
              <a:gd name="adj" fmla="val 16667"/>
            </a:avLst>
          </a:prstGeom>
          <a:solidFill>
            <a:srgbClr val="94FF34"/>
          </a:solidFill>
          <a:ln w="9525">
            <a:solidFill>
              <a:schemeClr val="tx1"/>
            </a:solidFill>
            <a:round/>
            <a:headEnd/>
            <a:tailEnd/>
          </a:ln>
        </p:spPr>
        <p:txBody>
          <a:bodyPr wrap="none" anchor="ctr"/>
          <a:lstStyle/>
          <a:p>
            <a:pPr algn="ctr" eaLnBrk="1" hangingPunct="1"/>
            <a:r>
              <a:rPr lang="en-GB" dirty="0">
                <a:solidFill>
                  <a:srgbClr val="FF0000"/>
                </a:solidFill>
                <a:cs typeface="Arial" charset="0"/>
              </a:rPr>
              <a:t>The most important thing I </a:t>
            </a:r>
          </a:p>
          <a:p>
            <a:pPr algn="ctr" eaLnBrk="1" hangingPunct="1"/>
            <a:r>
              <a:rPr lang="en-GB" dirty="0">
                <a:solidFill>
                  <a:srgbClr val="FF0000"/>
                </a:solidFill>
                <a:cs typeface="Arial" charset="0"/>
              </a:rPr>
              <a:t>have learnt today is…</a:t>
            </a:r>
          </a:p>
        </p:txBody>
      </p:sp>
      <p:sp>
        <p:nvSpPr>
          <p:cNvPr id="49157" name="AutoShape 7"/>
          <p:cNvSpPr>
            <a:spLocks noChangeArrowheads="1"/>
          </p:cNvSpPr>
          <p:nvPr/>
        </p:nvSpPr>
        <p:spPr bwMode="auto">
          <a:xfrm>
            <a:off x="4606049" y="4022657"/>
            <a:ext cx="2305051" cy="1046808"/>
          </a:xfrm>
          <a:prstGeom prst="roundRect">
            <a:avLst>
              <a:gd name="adj" fmla="val 16667"/>
            </a:avLst>
          </a:prstGeom>
          <a:solidFill>
            <a:srgbClr val="4FD1FF"/>
          </a:solidFill>
          <a:ln w="9525">
            <a:solidFill>
              <a:schemeClr val="tx1"/>
            </a:solidFill>
            <a:round/>
            <a:headEnd/>
            <a:tailEnd/>
          </a:ln>
        </p:spPr>
        <p:txBody>
          <a:bodyPr wrap="none" anchor="ctr"/>
          <a:lstStyle/>
          <a:p>
            <a:pPr algn="ctr"/>
            <a:r>
              <a:rPr lang="en-GB" dirty="0">
                <a:cs typeface="Arial" charset="0"/>
              </a:rPr>
              <a:t>Before I thought that ...</a:t>
            </a:r>
          </a:p>
          <a:p>
            <a:pPr algn="ctr"/>
            <a:r>
              <a:rPr lang="en-GB" dirty="0">
                <a:cs typeface="Arial" charset="0"/>
              </a:rPr>
              <a:t> but now I realise..</a:t>
            </a:r>
          </a:p>
        </p:txBody>
      </p:sp>
      <p:sp>
        <p:nvSpPr>
          <p:cNvPr id="49158" name="AutoShape 8"/>
          <p:cNvSpPr>
            <a:spLocks noChangeArrowheads="1"/>
          </p:cNvSpPr>
          <p:nvPr/>
        </p:nvSpPr>
        <p:spPr bwMode="auto">
          <a:xfrm>
            <a:off x="229512" y="4521429"/>
            <a:ext cx="2376488" cy="454979"/>
          </a:xfrm>
          <a:prstGeom prst="roundRect">
            <a:avLst>
              <a:gd name="adj" fmla="val 16667"/>
            </a:avLst>
          </a:prstGeom>
          <a:solidFill>
            <a:srgbClr val="E6CDFF"/>
          </a:solidFill>
          <a:ln w="9525">
            <a:solidFill>
              <a:schemeClr val="tx1"/>
            </a:solidFill>
            <a:round/>
            <a:headEnd/>
            <a:tailEnd/>
          </a:ln>
        </p:spPr>
        <p:txBody>
          <a:bodyPr wrap="none" anchor="ctr"/>
          <a:lstStyle/>
          <a:p>
            <a:pPr algn="ctr" eaLnBrk="1" hangingPunct="1"/>
            <a:r>
              <a:rPr lang="en-GB" dirty="0">
                <a:solidFill>
                  <a:schemeClr val="tx2">
                    <a:lumMod val="75000"/>
                  </a:schemeClr>
                </a:solidFill>
                <a:cs typeface="Arial" charset="0"/>
              </a:rPr>
              <a:t>Today I have tried to…</a:t>
            </a:r>
          </a:p>
        </p:txBody>
      </p:sp>
      <p:sp>
        <p:nvSpPr>
          <p:cNvPr id="49159" name="AutoShape 9"/>
          <p:cNvSpPr>
            <a:spLocks noChangeArrowheads="1"/>
          </p:cNvSpPr>
          <p:nvPr/>
        </p:nvSpPr>
        <p:spPr bwMode="auto">
          <a:xfrm>
            <a:off x="5798428" y="1557338"/>
            <a:ext cx="3113265" cy="719137"/>
          </a:xfrm>
          <a:prstGeom prst="roundRect">
            <a:avLst>
              <a:gd name="adj" fmla="val 16667"/>
            </a:avLst>
          </a:prstGeom>
          <a:solidFill>
            <a:srgbClr val="FFF200"/>
          </a:solidFill>
          <a:ln w="9525">
            <a:solidFill>
              <a:schemeClr val="tx1"/>
            </a:solidFill>
            <a:round/>
            <a:headEnd/>
            <a:tailEnd/>
          </a:ln>
        </p:spPr>
        <p:txBody>
          <a:bodyPr wrap="none" anchor="ctr"/>
          <a:lstStyle/>
          <a:p>
            <a:pPr algn="ctr" eaLnBrk="1" hangingPunct="1"/>
            <a:r>
              <a:rPr lang="en-GB" dirty="0">
                <a:cs typeface="Arial" charset="0"/>
              </a:rPr>
              <a:t>One thing I didn’t </a:t>
            </a:r>
          </a:p>
          <a:p>
            <a:pPr algn="ctr" eaLnBrk="1" hangingPunct="1"/>
            <a:r>
              <a:rPr lang="en-GB" dirty="0">
                <a:cs typeface="Arial" charset="0"/>
              </a:rPr>
              <a:t>realise was… now I know that…</a:t>
            </a:r>
          </a:p>
        </p:txBody>
      </p:sp>
      <p:sp>
        <p:nvSpPr>
          <p:cNvPr id="49160" name="AutoShape 10"/>
          <p:cNvSpPr>
            <a:spLocks noChangeArrowheads="1"/>
          </p:cNvSpPr>
          <p:nvPr/>
        </p:nvSpPr>
        <p:spPr bwMode="auto">
          <a:xfrm>
            <a:off x="2683931" y="3309851"/>
            <a:ext cx="2735262" cy="574675"/>
          </a:xfrm>
          <a:prstGeom prst="roundRect">
            <a:avLst>
              <a:gd name="adj" fmla="val 16667"/>
            </a:avLst>
          </a:prstGeom>
          <a:solidFill>
            <a:srgbClr val="FDC000"/>
          </a:solidFill>
          <a:ln w="9525">
            <a:solidFill>
              <a:schemeClr val="tx1"/>
            </a:solidFill>
            <a:round/>
            <a:headEnd/>
            <a:tailEnd/>
          </a:ln>
        </p:spPr>
        <p:txBody>
          <a:bodyPr wrap="none" anchor="ctr"/>
          <a:lstStyle/>
          <a:p>
            <a:pPr algn="ctr"/>
            <a:r>
              <a:rPr lang="en-GB" dirty="0">
                <a:cs typeface="Arial" charset="0"/>
              </a:rPr>
              <a:t>I used to feel ... </a:t>
            </a:r>
          </a:p>
          <a:p>
            <a:pPr algn="ctr"/>
            <a:r>
              <a:rPr lang="en-GB" dirty="0">
                <a:cs typeface="Arial" charset="0"/>
              </a:rPr>
              <a:t>but I now feel ..</a:t>
            </a:r>
          </a:p>
        </p:txBody>
      </p:sp>
      <p:sp>
        <p:nvSpPr>
          <p:cNvPr id="49161" name="AutoShape 11"/>
          <p:cNvSpPr>
            <a:spLocks noChangeArrowheads="1"/>
          </p:cNvSpPr>
          <p:nvPr/>
        </p:nvSpPr>
        <p:spPr bwMode="auto">
          <a:xfrm>
            <a:off x="3493378" y="5158661"/>
            <a:ext cx="2735262" cy="647700"/>
          </a:xfrm>
          <a:prstGeom prst="roundRect">
            <a:avLst>
              <a:gd name="adj" fmla="val 16667"/>
            </a:avLst>
          </a:prstGeom>
          <a:solidFill>
            <a:srgbClr val="FFF200"/>
          </a:solidFill>
          <a:ln w="9525">
            <a:solidFill>
              <a:schemeClr val="tx1"/>
            </a:solidFill>
            <a:round/>
            <a:headEnd/>
            <a:tailEnd/>
          </a:ln>
        </p:spPr>
        <p:txBody>
          <a:bodyPr wrap="none" anchor="ctr"/>
          <a:lstStyle/>
          <a:p>
            <a:pPr algn="ctr" eaLnBrk="1" hangingPunct="1"/>
            <a:r>
              <a:rPr lang="en-GB" dirty="0">
                <a:cs typeface="Arial" charset="0"/>
              </a:rPr>
              <a:t>Before I would have done…</a:t>
            </a:r>
          </a:p>
          <a:p>
            <a:pPr algn="ctr" eaLnBrk="1" hangingPunct="1"/>
            <a:r>
              <a:rPr lang="en-GB" dirty="0">
                <a:cs typeface="Arial" charset="0"/>
              </a:rPr>
              <a:t>Now I will …</a:t>
            </a:r>
          </a:p>
        </p:txBody>
      </p:sp>
      <p:sp>
        <p:nvSpPr>
          <p:cNvPr id="49162" name="AutoShape 12"/>
          <p:cNvSpPr>
            <a:spLocks noChangeArrowheads="1"/>
          </p:cNvSpPr>
          <p:nvPr/>
        </p:nvSpPr>
        <p:spPr bwMode="auto">
          <a:xfrm>
            <a:off x="2406118" y="2420938"/>
            <a:ext cx="2976562" cy="720725"/>
          </a:xfrm>
          <a:prstGeom prst="roundRect">
            <a:avLst>
              <a:gd name="adj" fmla="val 16667"/>
            </a:avLst>
          </a:prstGeom>
          <a:solidFill>
            <a:srgbClr val="FCB0A3"/>
          </a:solidFill>
          <a:ln w="9525">
            <a:solidFill>
              <a:schemeClr val="tx1"/>
            </a:solidFill>
            <a:round/>
            <a:headEnd/>
            <a:tailEnd/>
          </a:ln>
        </p:spPr>
        <p:txBody>
          <a:bodyPr wrap="none" anchor="ctr"/>
          <a:lstStyle/>
          <a:p>
            <a:pPr algn="ctr"/>
            <a:r>
              <a:rPr lang="en-GB" dirty="0">
                <a:cs typeface="Arial" charset="0"/>
              </a:rPr>
              <a:t>I always knew ... but now</a:t>
            </a:r>
          </a:p>
          <a:p>
            <a:pPr algn="ctr"/>
            <a:r>
              <a:rPr lang="en-GB" dirty="0">
                <a:cs typeface="Arial" charset="0"/>
              </a:rPr>
              <a:t> I can see how it connects to… </a:t>
            </a:r>
          </a:p>
        </p:txBody>
      </p:sp>
      <p:sp>
        <p:nvSpPr>
          <p:cNvPr id="49163" name="AutoShape 13"/>
          <p:cNvSpPr>
            <a:spLocks noChangeArrowheads="1"/>
          </p:cNvSpPr>
          <p:nvPr/>
        </p:nvSpPr>
        <p:spPr bwMode="auto">
          <a:xfrm>
            <a:off x="7040574" y="3793801"/>
            <a:ext cx="1869007" cy="1293423"/>
          </a:xfrm>
          <a:prstGeom prst="roundRect">
            <a:avLst>
              <a:gd name="adj" fmla="val 16667"/>
            </a:avLst>
          </a:prstGeom>
          <a:solidFill>
            <a:srgbClr val="FCB0A3"/>
          </a:solidFill>
          <a:ln w="9525">
            <a:solidFill>
              <a:schemeClr val="tx1"/>
            </a:solidFill>
            <a:round/>
            <a:headEnd/>
            <a:tailEnd/>
          </a:ln>
        </p:spPr>
        <p:txBody>
          <a:bodyPr wrap="none" anchor="ctr"/>
          <a:lstStyle/>
          <a:p>
            <a:pPr algn="ctr" eaLnBrk="1" hangingPunct="1"/>
            <a:r>
              <a:rPr lang="en-GB" dirty="0">
                <a:cs typeface="Arial" charset="0"/>
              </a:rPr>
              <a:t>One assumption of </a:t>
            </a:r>
          </a:p>
          <a:p>
            <a:pPr algn="ctr" eaLnBrk="1" hangingPunct="1"/>
            <a:r>
              <a:rPr lang="en-GB" dirty="0">
                <a:cs typeface="Arial" charset="0"/>
              </a:rPr>
              <a:t>mine that was </a:t>
            </a:r>
          </a:p>
          <a:p>
            <a:pPr algn="ctr" eaLnBrk="1" hangingPunct="1"/>
            <a:r>
              <a:rPr lang="en-GB" dirty="0">
                <a:cs typeface="Arial" charset="0"/>
              </a:rPr>
              <a:t>challenged was…</a:t>
            </a:r>
          </a:p>
        </p:txBody>
      </p:sp>
      <p:sp>
        <p:nvSpPr>
          <p:cNvPr id="49164" name="AutoShape 14"/>
          <p:cNvSpPr>
            <a:spLocks noChangeArrowheads="1"/>
          </p:cNvSpPr>
          <p:nvPr/>
        </p:nvSpPr>
        <p:spPr bwMode="auto">
          <a:xfrm>
            <a:off x="229513" y="1412875"/>
            <a:ext cx="2735262" cy="719138"/>
          </a:xfrm>
          <a:prstGeom prst="roundRect">
            <a:avLst>
              <a:gd name="adj" fmla="val 16667"/>
            </a:avLst>
          </a:prstGeom>
          <a:solidFill>
            <a:srgbClr val="4FD1FF"/>
          </a:solidFill>
          <a:ln w="9525">
            <a:solidFill>
              <a:schemeClr val="tx1"/>
            </a:solidFill>
            <a:round/>
            <a:headEnd/>
            <a:tailEnd/>
          </a:ln>
        </p:spPr>
        <p:txBody>
          <a:bodyPr wrap="none" anchor="ctr"/>
          <a:lstStyle/>
          <a:p>
            <a:pPr algn="ctr"/>
            <a:r>
              <a:rPr lang="en-GB" dirty="0">
                <a:cs typeface="Arial" charset="0"/>
              </a:rPr>
              <a:t>Before I only knew ... </a:t>
            </a:r>
          </a:p>
          <a:p>
            <a:pPr algn="ctr"/>
            <a:r>
              <a:rPr lang="en-GB" dirty="0">
                <a:cs typeface="Arial" charset="0"/>
              </a:rPr>
              <a:t>now I also know ... </a:t>
            </a:r>
          </a:p>
        </p:txBody>
      </p:sp>
      <p:sp>
        <p:nvSpPr>
          <p:cNvPr id="49165" name="AutoShape 15"/>
          <p:cNvSpPr>
            <a:spLocks noChangeArrowheads="1"/>
          </p:cNvSpPr>
          <p:nvPr/>
        </p:nvSpPr>
        <p:spPr bwMode="auto">
          <a:xfrm>
            <a:off x="234418" y="4052714"/>
            <a:ext cx="2305050" cy="357899"/>
          </a:xfrm>
          <a:prstGeom prst="roundRect">
            <a:avLst>
              <a:gd name="adj" fmla="val 16667"/>
            </a:avLst>
          </a:prstGeom>
          <a:solidFill>
            <a:srgbClr val="94FF34"/>
          </a:solidFill>
          <a:ln w="9525">
            <a:solidFill>
              <a:schemeClr val="tx1"/>
            </a:solidFill>
            <a:round/>
            <a:headEnd/>
            <a:tailEnd/>
          </a:ln>
        </p:spPr>
        <p:txBody>
          <a:bodyPr wrap="none" anchor="ctr"/>
          <a:lstStyle/>
          <a:p>
            <a:pPr algn="ctr" eaLnBrk="1" hangingPunct="1"/>
            <a:r>
              <a:rPr lang="en-GB" dirty="0">
                <a:solidFill>
                  <a:srgbClr val="FF0000"/>
                </a:solidFill>
                <a:cs typeface="Arial" charset="0"/>
              </a:rPr>
              <a:t>I would like to learn…</a:t>
            </a:r>
          </a:p>
        </p:txBody>
      </p:sp>
      <p:sp>
        <p:nvSpPr>
          <p:cNvPr id="49166" name="AutoShape 16"/>
          <p:cNvSpPr>
            <a:spLocks noChangeArrowheads="1"/>
          </p:cNvSpPr>
          <p:nvPr/>
        </p:nvSpPr>
        <p:spPr bwMode="auto">
          <a:xfrm>
            <a:off x="388072" y="5087224"/>
            <a:ext cx="2817967" cy="647700"/>
          </a:xfrm>
          <a:prstGeom prst="roundRect">
            <a:avLst>
              <a:gd name="adj" fmla="val 16667"/>
            </a:avLst>
          </a:prstGeom>
          <a:solidFill>
            <a:srgbClr val="FCB0A3"/>
          </a:solidFill>
          <a:ln w="9525">
            <a:solidFill>
              <a:schemeClr val="tx1"/>
            </a:solidFill>
            <a:round/>
            <a:headEnd/>
            <a:tailEnd/>
          </a:ln>
        </p:spPr>
        <p:txBody>
          <a:bodyPr wrap="none" anchor="ctr"/>
          <a:lstStyle/>
          <a:p>
            <a:pPr algn="ctr" eaLnBrk="1" hangingPunct="1"/>
            <a:r>
              <a:rPr lang="en-GB" dirty="0">
                <a:cs typeface="Arial" charset="0"/>
              </a:rPr>
              <a:t>Next lesson I would like to..</a:t>
            </a:r>
          </a:p>
        </p:txBody>
      </p:sp>
      <p:sp>
        <p:nvSpPr>
          <p:cNvPr id="49167" name="AutoShape 17"/>
          <p:cNvSpPr>
            <a:spLocks noChangeArrowheads="1"/>
          </p:cNvSpPr>
          <p:nvPr/>
        </p:nvSpPr>
        <p:spPr bwMode="auto">
          <a:xfrm>
            <a:off x="174093" y="5950824"/>
            <a:ext cx="2887485" cy="649287"/>
          </a:xfrm>
          <a:prstGeom prst="roundRect">
            <a:avLst>
              <a:gd name="adj" fmla="val 16667"/>
            </a:avLst>
          </a:prstGeom>
          <a:solidFill>
            <a:srgbClr val="FFF200"/>
          </a:solidFill>
          <a:ln w="9525">
            <a:solidFill>
              <a:schemeClr val="tx1"/>
            </a:solidFill>
            <a:round/>
            <a:headEnd/>
            <a:tailEnd/>
          </a:ln>
        </p:spPr>
        <p:txBody>
          <a:bodyPr wrap="none" anchor="ctr"/>
          <a:lstStyle/>
          <a:p>
            <a:pPr algn="ctr"/>
            <a:r>
              <a:rPr lang="en-GB" dirty="0">
                <a:cs typeface="Arial" charset="0"/>
              </a:rPr>
              <a:t>Before I would have </a:t>
            </a:r>
          </a:p>
          <a:p>
            <a:pPr algn="ctr"/>
            <a:r>
              <a:rPr lang="en-GB" dirty="0">
                <a:cs typeface="Arial" charset="0"/>
              </a:rPr>
              <a:t>said ... but now I will say… </a:t>
            </a:r>
          </a:p>
        </p:txBody>
      </p:sp>
      <p:sp>
        <p:nvSpPr>
          <p:cNvPr id="49168" name="AutoShape 18"/>
          <p:cNvSpPr>
            <a:spLocks noChangeArrowheads="1"/>
          </p:cNvSpPr>
          <p:nvPr/>
        </p:nvSpPr>
        <p:spPr bwMode="auto">
          <a:xfrm>
            <a:off x="2691234" y="4077574"/>
            <a:ext cx="1800225" cy="914400"/>
          </a:xfrm>
          <a:prstGeom prst="roundRect">
            <a:avLst>
              <a:gd name="adj" fmla="val 16667"/>
            </a:avLst>
          </a:prstGeom>
          <a:solidFill>
            <a:srgbClr val="E6CDFF"/>
          </a:solidFill>
          <a:ln w="9525">
            <a:solidFill>
              <a:schemeClr val="tx1"/>
            </a:solidFill>
            <a:round/>
            <a:headEnd/>
            <a:tailEnd/>
          </a:ln>
        </p:spPr>
        <p:txBody>
          <a:bodyPr wrap="none" anchor="ctr"/>
          <a:lstStyle/>
          <a:p>
            <a:pPr algn="ctr" eaLnBrk="1" hangingPunct="1"/>
            <a:r>
              <a:rPr lang="en-GB" dirty="0">
                <a:solidFill>
                  <a:schemeClr val="tx2">
                    <a:lumMod val="75000"/>
                  </a:schemeClr>
                </a:solidFill>
                <a:cs typeface="Arial" charset="0"/>
              </a:rPr>
              <a:t>A question I </a:t>
            </a:r>
          </a:p>
          <a:p>
            <a:pPr algn="ctr" eaLnBrk="1" hangingPunct="1"/>
            <a:r>
              <a:rPr lang="en-GB" dirty="0">
                <a:solidFill>
                  <a:schemeClr val="tx2">
                    <a:lumMod val="75000"/>
                  </a:schemeClr>
                </a:solidFill>
                <a:cs typeface="Arial" charset="0"/>
              </a:rPr>
              <a:t>would like to</a:t>
            </a:r>
          </a:p>
          <a:p>
            <a:pPr algn="ctr" eaLnBrk="1" hangingPunct="1"/>
            <a:r>
              <a:rPr lang="en-GB" dirty="0">
                <a:solidFill>
                  <a:schemeClr val="tx2">
                    <a:lumMod val="75000"/>
                  </a:schemeClr>
                </a:solidFill>
                <a:cs typeface="Arial" charset="0"/>
              </a:rPr>
              <a:t>ask is…</a:t>
            </a:r>
          </a:p>
        </p:txBody>
      </p:sp>
      <p:sp>
        <p:nvSpPr>
          <p:cNvPr id="49169" name="AutoShape 19"/>
          <p:cNvSpPr>
            <a:spLocks noChangeArrowheads="1"/>
          </p:cNvSpPr>
          <p:nvPr/>
        </p:nvSpPr>
        <p:spPr bwMode="auto">
          <a:xfrm>
            <a:off x="3277478" y="6022261"/>
            <a:ext cx="2520950" cy="576263"/>
          </a:xfrm>
          <a:prstGeom prst="roundRect">
            <a:avLst>
              <a:gd name="adj" fmla="val 16667"/>
            </a:avLst>
          </a:prstGeom>
          <a:solidFill>
            <a:srgbClr val="E6CDFF"/>
          </a:solidFill>
          <a:ln w="9525">
            <a:solidFill>
              <a:schemeClr val="tx1"/>
            </a:solidFill>
            <a:round/>
            <a:headEnd/>
            <a:tailEnd/>
          </a:ln>
        </p:spPr>
        <p:txBody>
          <a:bodyPr wrap="none" anchor="ctr"/>
          <a:lstStyle/>
          <a:p>
            <a:pPr algn="ctr" eaLnBrk="1" hangingPunct="1"/>
            <a:r>
              <a:rPr lang="en-GB" dirty="0">
                <a:solidFill>
                  <a:schemeClr val="tx2">
                    <a:lumMod val="75000"/>
                  </a:schemeClr>
                </a:solidFill>
                <a:cs typeface="Arial" charset="0"/>
              </a:rPr>
              <a:t>A problem I overcame</a:t>
            </a:r>
          </a:p>
          <a:p>
            <a:pPr algn="ctr" eaLnBrk="1" hangingPunct="1"/>
            <a:r>
              <a:rPr lang="en-GB" dirty="0">
                <a:solidFill>
                  <a:schemeClr val="tx2">
                    <a:lumMod val="75000"/>
                  </a:schemeClr>
                </a:solidFill>
                <a:cs typeface="Arial" charset="0"/>
              </a:rPr>
              <a:t>today was…</a:t>
            </a:r>
          </a:p>
        </p:txBody>
      </p:sp>
      <p:sp>
        <p:nvSpPr>
          <p:cNvPr id="49170" name="AutoShape 20"/>
          <p:cNvSpPr>
            <a:spLocks noChangeArrowheads="1"/>
          </p:cNvSpPr>
          <p:nvPr/>
        </p:nvSpPr>
        <p:spPr bwMode="auto">
          <a:xfrm>
            <a:off x="405712" y="3213100"/>
            <a:ext cx="2133756" cy="720725"/>
          </a:xfrm>
          <a:prstGeom prst="roundRect">
            <a:avLst>
              <a:gd name="adj" fmla="val 16667"/>
            </a:avLst>
          </a:prstGeom>
          <a:solidFill>
            <a:srgbClr val="4FD1FF"/>
          </a:solidFill>
          <a:ln w="9525">
            <a:solidFill>
              <a:schemeClr val="tx1"/>
            </a:solidFill>
            <a:round/>
            <a:headEnd/>
            <a:tailEnd/>
          </a:ln>
        </p:spPr>
        <p:txBody>
          <a:bodyPr wrap="none" anchor="ctr"/>
          <a:lstStyle/>
          <a:p>
            <a:pPr algn="ctr" eaLnBrk="1" hangingPunct="1"/>
            <a:r>
              <a:rPr lang="en-GB" dirty="0">
                <a:cs typeface="Arial" charset="0"/>
              </a:rPr>
              <a:t>I’m really proud of the </a:t>
            </a:r>
          </a:p>
          <a:p>
            <a:pPr algn="ctr" eaLnBrk="1" hangingPunct="1"/>
            <a:r>
              <a:rPr lang="en-GB" dirty="0">
                <a:cs typeface="Arial" charset="0"/>
              </a:rPr>
              <a:t>way I have…</a:t>
            </a:r>
          </a:p>
        </p:txBody>
      </p:sp>
      <p:sp>
        <p:nvSpPr>
          <p:cNvPr id="49171" name="AutoShape 21"/>
          <p:cNvSpPr>
            <a:spLocks noChangeArrowheads="1"/>
          </p:cNvSpPr>
          <p:nvPr/>
        </p:nvSpPr>
        <p:spPr bwMode="auto">
          <a:xfrm>
            <a:off x="174094" y="2349500"/>
            <a:ext cx="2087562" cy="719138"/>
          </a:xfrm>
          <a:prstGeom prst="roundRect">
            <a:avLst>
              <a:gd name="adj" fmla="val 16667"/>
            </a:avLst>
          </a:prstGeom>
          <a:solidFill>
            <a:srgbClr val="FFF200"/>
          </a:solidFill>
          <a:ln w="9525">
            <a:solidFill>
              <a:schemeClr val="tx1"/>
            </a:solidFill>
            <a:round/>
            <a:headEnd/>
            <a:tailEnd/>
          </a:ln>
        </p:spPr>
        <p:txBody>
          <a:bodyPr wrap="none" anchor="ctr"/>
          <a:lstStyle/>
          <a:p>
            <a:pPr algn="ctr" eaLnBrk="1" hangingPunct="1"/>
            <a:r>
              <a:rPr lang="en-GB" dirty="0">
                <a:cs typeface="Arial" charset="0"/>
              </a:rPr>
              <a:t>The key words for</a:t>
            </a:r>
          </a:p>
          <a:p>
            <a:pPr algn="ctr" eaLnBrk="1" hangingPunct="1"/>
            <a:r>
              <a:rPr lang="en-GB" dirty="0">
                <a:cs typeface="Arial" charset="0"/>
              </a:rPr>
              <a:t>this lesson are…</a:t>
            </a:r>
          </a:p>
        </p:txBody>
      </p:sp>
      <p:pic>
        <p:nvPicPr>
          <p:cNvPr id="23" name="Picture 11">
            <a:extLst>
              <a:ext uri="{FF2B5EF4-FFF2-40B4-BE49-F238E27FC236}">
                <a16:creationId xmlns:a16="http://schemas.microsoft.com/office/drawing/2014/main" id="{F1FBDB76-236A-4746-996B-A802A00D832A}"/>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9512" y="208028"/>
            <a:ext cx="2987653" cy="915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17">
            <a:extLst>
              <a:ext uri="{FF2B5EF4-FFF2-40B4-BE49-F238E27FC236}">
                <a16:creationId xmlns:a16="http://schemas.microsoft.com/office/drawing/2014/main" id="{9BE5A342-0205-C14D-9E59-53DF047C541F}"/>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211004" y="4776427"/>
            <a:ext cx="1592739" cy="19169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4" name="Rounded Rectangle 23">
            <a:extLst>
              <a:ext uri="{FF2B5EF4-FFF2-40B4-BE49-F238E27FC236}">
                <a16:creationId xmlns:a16="http://schemas.microsoft.com/office/drawing/2014/main" id="{30F3AAC7-2CC6-784E-A9D3-72C86E93E7FC}"/>
              </a:ext>
            </a:extLst>
          </p:cNvPr>
          <p:cNvSpPr/>
          <p:nvPr/>
        </p:nvSpPr>
        <p:spPr>
          <a:xfrm>
            <a:off x="6557444" y="5814112"/>
            <a:ext cx="1307119" cy="649287"/>
          </a:xfrm>
          <a:prstGeom prst="roundRect">
            <a:avLst/>
          </a:prstGeom>
          <a:solidFill>
            <a:srgbClr val="7030A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latin typeface="Comic Sans MS" panose="030F0902030302020204" pitchFamily="66" charset="0"/>
              </a:rPr>
              <a:t>2 Minutes</a:t>
            </a:r>
          </a:p>
        </p:txBody>
      </p:sp>
    </p:spTree>
    <p:extLst>
      <p:ext uri="{BB962C8B-B14F-4D97-AF65-F5344CB8AC3E}">
        <p14:creationId xmlns:p14="http://schemas.microsoft.com/office/powerpoint/2010/main" val="3171479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3FFDA2A-B8FF-B346-82F4-E70F1F0CF14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6983" y="106327"/>
            <a:ext cx="8936182" cy="6646821"/>
          </a:xfrm>
          <a:prstGeom prst="rect">
            <a:avLst/>
          </a:prstGeom>
        </p:spPr>
      </p:pic>
      <p:sp>
        <p:nvSpPr>
          <p:cNvPr id="2" name="Rectangle 1"/>
          <p:cNvSpPr/>
          <p:nvPr/>
        </p:nvSpPr>
        <p:spPr>
          <a:xfrm>
            <a:off x="2862885" y="202765"/>
            <a:ext cx="3371660" cy="715251"/>
          </a:xfrm>
          <a:prstGeom prst="rect">
            <a:avLst/>
          </a:prstGeom>
          <a:gradFill>
            <a:gsLst>
              <a:gs pos="0">
                <a:srgbClr val="FFEFD1"/>
              </a:gs>
              <a:gs pos="64999">
                <a:srgbClr val="F0EBD5"/>
              </a:gs>
              <a:gs pos="100000">
                <a:srgbClr val="D1C39F"/>
              </a:gs>
            </a:gsLst>
            <a:lin ang="5400000" scaled="0"/>
          </a:gradFill>
          <a:ln w="28575">
            <a:solidFill>
              <a:schemeClr val="tx1"/>
            </a:solidFill>
          </a:ln>
        </p:spPr>
        <p:txBody>
          <a:bodyPr wrap="square" lIns="91440" tIns="45720" rIns="91440" bIns="45720" anchor="ctr">
            <a:noAutofit/>
          </a:bodyPr>
          <a:lstStyle/>
          <a:p>
            <a:pPr algn="ctr"/>
            <a:r>
              <a:rPr lang="en-GB" sz="6000" b="1" dirty="0">
                <a:ln w="10541" cmpd="sng">
                  <a:solidFill>
                    <a:schemeClr val="tx1"/>
                  </a:solidFill>
                  <a:prstDash val="solid"/>
                </a:ln>
                <a:solidFill>
                  <a:srgbClr val="FF0000"/>
                </a:solidFill>
              </a:rPr>
              <a:t>PSHE</a:t>
            </a:r>
            <a:endParaRPr lang="en-GB" sz="6000" b="1" dirty="0">
              <a:ln w="10541" cmpd="sng">
                <a:solidFill>
                  <a:schemeClr val="tx1"/>
                </a:solidFill>
                <a:prstDash val="solid"/>
              </a:ln>
              <a:solidFill>
                <a:srgbClr val="7F0757"/>
              </a:solidFill>
            </a:endParaRPr>
          </a:p>
        </p:txBody>
      </p:sp>
      <p:sp>
        <p:nvSpPr>
          <p:cNvPr id="3" name="Rectangle 2"/>
          <p:cNvSpPr>
            <a:spLocks noChangeArrowheads="1"/>
          </p:cNvSpPr>
          <p:nvPr/>
        </p:nvSpPr>
        <p:spPr bwMode="auto">
          <a:xfrm>
            <a:off x="3064047" y="2615462"/>
            <a:ext cx="2969336" cy="2187861"/>
          </a:xfrm>
          <a:prstGeom prst="rect">
            <a:avLst/>
          </a:prstGeom>
          <a:solidFill>
            <a:srgbClr val="FFFF00"/>
          </a:solidFill>
          <a:ln>
            <a:headEnd/>
            <a:tailEnd/>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GB" b="1" dirty="0">
              <a:solidFill>
                <a:schemeClr val="dk1"/>
              </a:solidFill>
              <a:ea typeface="+mn-ea"/>
              <a:cs typeface="Calibri"/>
            </a:endParaRPr>
          </a:p>
          <a:p>
            <a:pPr algn="ctr" eaLnBrk="1" hangingPunct="1">
              <a:defRPr/>
            </a:pPr>
            <a:r>
              <a:rPr lang="en-GB" b="1" i="1" dirty="0">
                <a:solidFill>
                  <a:srgbClr val="0070C0"/>
                </a:solidFill>
                <a:ea typeface="+mn-ea"/>
                <a:cs typeface="Calibri"/>
              </a:rPr>
              <a:t>PSHE CLASSROOM RULES </a:t>
            </a:r>
          </a:p>
          <a:p>
            <a:pPr algn="ctr" eaLnBrk="1" hangingPunct="1">
              <a:defRPr/>
            </a:pPr>
            <a:r>
              <a:rPr lang="en-GB" b="1" dirty="0">
                <a:solidFill>
                  <a:schemeClr val="dk1"/>
                </a:solidFill>
                <a:ea typeface="+mn-ea"/>
                <a:cs typeface="Calibri"/>
              </a:rPr>
              <a:t>DEALING WITH SENSITIVE TOPICS</a:t>
            </a:r>
            <a:endParaRPr lang="en-GB" b="1" dirty="0">
              <a:solidFill>
                <a:srgbClr val="FF0000"/>
              </a:solidFill>
              <a:cs typeface="Calibri"/>
            </a:endParaRPr>
          </a:p>
          <a:p>
            <a:pPr algn="ctr" eaLnBrk="1" hangingPunct="1">
              <a:defRPr/>
            </a:pPr>
            <a:endParaRPr lang="en-GB" b="1" dirty="0">
              <a:solidFill>
                <a:srgbClr val="FF0000"/>
              </a:solidFill>
              <a:cs typeface="Calibri"/>
            </a:endParaRPr>
          </a:p>
          <a:p>
            <a:pPr algn="ctr" eaLnBrk="1" hangingPunct="1">
              <a:defRPr/>
            </a:pPr>
            <a:r>
              <a:rPr lang="en-GB" b="1" dirty="0">
                <a:solidFill>
                  <a:srgbClr val="FF0000"/>
                </a:solidFill>
                <a:cs typeface="Calibri"/>
              </a:rPr>
              <a:t>SAFEGUARDING YOUR WELFARE &amp; HAVING YOUR INTERESTS AT HEART</a:t>
            </a:r>
          </a:p>
          <a:p>
            <a:pPr algn="ctr" eaLnBrk="1" hangingPunct="1">
              <a:defRPr/>
            </a:pPr>
            <a:endParaRPr lang="en-GB" b="1" dirty="0">
              <a:solidFill>
                <a:srgbClr val="FF0000"/>
              </a:solidFill>
              <a:cs typeface="Calibri"/>
            </a:endParaRPr>
          </a:p>
        </p:txBody>
      </p:sp>
      <p:sp>
        <p:nvSpPr>
          <p:cNvPr id="4" name="TextBox 3"/>
          <p:cNvSpPr txBox="1"/>
          <p:nvPr/>
        </p:nvSpPr>
        <p:spPr>
          <a:xfrm>
            <a:off x="241299" y="5097661"/>
            <a:ext cx="2133600" cy="1569660"/>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en-GB" sz="1600" dirty="0"/>
              <a:t>Enjoy the lesson, Challenge your perceptions and </a:t>
            </a:r>
            <a:r>
              <a:rPr lang="en-GB" sz="1600" b="1" dirty="0"/>
              <a:t>understand how to seek further advice and support </a:t>
            </a:r>
          </a:p>
        </p:txBody>
      </p:sp>
      <p:sp>
        <p:nvSpPr>
          <p:cNvPr id="5" name="TextBox 4"/>
          <p:cNvSpPr txBox="1"/>
          <p:nvPr/>
        </p:nvSpPr>
        <p:spPr>
          <a:xfrm>
            <a:off x="6769332" y="1054825"/>
            <a:ext cx="2131388" cy="156966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ctr" eaLnBrk="0" fontAlgn="auto" hangingPunct="0">
              <a:spcBef>
                <a:spcPct val="50000"/>
              </a:spcBef>
              <a:spcAft>
                <a:spcPts val="0"/>
              </a:spcAft>
              <a:defRPr/>
            </a:pPr>
            <a:r>
              <a:rPr lang="en-GB" sz="1600" b="1" dirty="0">
                <a:ea typeface="+mn-ea"/>
                <a:cs typeface="+mn-cs"/>
              </a:rPr>
              <a:t>Don’t make assumptions </a:t>
            </a:r>
            <a:r>
              <a:rPr lang="en-GB" sz="1600" dirty="0">
                <a:ea typeface="+mn-ea"/>
                <a:cs typeface="+mn-cs"/>
              </a:rPr>
              <a:t>about people’s values, attitudes, behaviours, life experiences or feelings</a:t>
            </a:r>
          </a:p>
        </p:txBody>
      </p:sp>
      <p:sp>
        <p:nvSpPr>
          <p:cNvPr id="6" name="TextBox 5"/>
          <p:cNvSpPr txBox="1"/>
          <p:nvPr/>
        </p:nvSpPr>
        <p:spPr>
          <a:xfrm>
            <a:off x="6767120" y="5644807"/>
            <a:ext cx="2133600" cy="1015663"/>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a:spAutoFit/>
          </a:bodyPr>
          <a:lstStyle/>
          <a:p>
            <a:pPr algn="ctr" eaLnBrk="0" fontAlgn="auto" hangingPunct="0">
              <a:spcBef>
                <a:spcPct val="50000"/>
              </a:spcBef>
              <a:spcAft>
                <a:spcPts val="0"/>
              </a:spcAft>
              <a:defRPr/>
            </a:pPr>
            <a:r>
              <a:rPr lang="en-GB" sz="1600" dirty="0">
                <a:ea typeface="+mn-ea"/>
                <a:cs typeface="+mn-cs"/>
              </a:rPr>
              <a:t>Conversations stay in the room unless it is a </a:t>
            </a:r>
            <a:r>
              <a:rPr lang="en-GB" sz="1600" b="1" dirty="0">
                <a:ea typeface="+mn-ea"/>
                <a:cs typeface="+mn-cs"/>
              </a:rPr>
              <a:t>safeguarding issue</a:t>
            </a:r>
          </a:p>
          <a:p>
            <a:pPr algn="ctr" eaLnBrk="0" fontAlgn="auto" hangingPunct="0">
              <a:spcBef>
                <a:spcPct val="50000"/>
              </a:spcBef>
              <a:spcAft>
                <a:spcPts val="0"/>
              </a:spcAft>
              <a:defRPr/>
            </a:pPr>
            <a:endParaRPr lang="en-GB" sz="800" b="1" dirty="0">
              <a:ea typeface="+mn-ea"/>
              <a:cs typeface="+mn-cs"/>
            </a:endParaRPr>
          </a:p>
        </p:txBody>
      </p:sp>
      <p:sp>
        <p:nvSpPr>
          <p:cNvPr id="7" name="TextBox 6"/>
          <p:cNvSpPr txBox="1"/>
          <p:nvPr/>
        </p:nvSpPr>
        <p:spPr>
          <a:xfrm>
            <a:off x="241299" y="4013164"/>
            <a:ext cx="2133600" cy="954107"/>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a:spAutoFit/>
          </a:bodyPr>
          <a:lstStyle/>
          <a:p>
            <a:pPr algn="ctr" eaLnBrk="0" fontAlgn="auto" hangingPunct="0">
              <a:spcBef>
                <a:spcPct val="50000"/>
              </a:spcBef>
              <a:spcAft>
                <a:spcPts val="0"/>
              </a:spcAft>
              <a:defRPr/>
            </a:pPr>
            <a:r>
              <a:rPr lang="en-GB" sz="1600" dirty="0">
                <a:ea typeface="+mn-ea"/>
                <a:cs typeface="+mn-cs"/>
              </a:rPr>
              <a:t>It’s OK to get things wrong</a:t>
            </a:r>
          </a:p>
          <a:p>
            <a:pPr algn="ctr" eaLnBrk="0" fontAlgn="auto" hangingPunct="0">
              <a:spcBef>
                <a:spcPct val="50000"/>
              </a:spcBef>
              <a:spcAft>
                <a:spcPts val="0"/>
              </a:spcAft>
              <a:defRPr/>
            </a:pPr>
            <a:endParaRPr lang="en-GB" sz="1600" dirty="0">
              <a:ea typeface="+mn-ea"/>
              <a:cs typeface="+mn-cs"/>
            </a:endParaRPr>
          </a:p>
        </p:txBody>
      </p:sp>
      <p:sp>
        <p:nvSpPr>
          <p:cNvPr id="8" name="TextBox 7"/>
          <p:cNvSpPr txBox="1"/>
          <p:nvPr/>
        </p:nvSpPr>
        <p:spPr>
          <a:xfrm>
            <a:off x="6767120" y="3974192"/>
            <a:ext cx="2133600" cy="1569660"/>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a:spAutoFit/>
          </a:bodyPr>
          <a:lstStyle/>
          <a:p>
            <a:pPr algn="ctr" eaLnBrk="0" fontAlgn="auto" hangingPunct="0">
              <a:spcBef>
                <a:spcPct val="50000"/>
              </a:spcBef>
              <a:spcAft>
                <a:spcPts val="0"/>
              </a:spcAft>
              <a:defRPr/>
            </a:pPr>
            <a:r>
              <a:rPr lang="en-GB" sz="1600" dirty="0">
                <a:ea typeface="+mn-ea"/>
                <a:cs typeface="+mn-cs"/>
              </a:rPr>
              <a:t>Have a </a:t>
            </a:r>
            <a:r>
              <a:rPr lang="en-GB" sz="1600" b="1" dirty="0">
                <a:ea typeface="+mn-ea"/>
                <a:cs typeface="+mn-cs"/>
              </a:rPr>
              <a:t>non-judgemental approach</a:t>
            </a:r>
            <a:r>
              <a:rPr lang="en-GB" sz="1600" dirty="0">
                <a:ea typeface="+mn-ea"/>
                <a:cs typeface="+mn-cs"/>
              </a:rPr>
              <a:t>. No put downs and challenge the opinion not the person</a:t>
            </a:r>
          </a:p>
        </p:txBody>
      </p:sp>
      <p:sp>
        <p:nvSpPr>
          <p:cNvPr id="9" name="TextBox 8"/>
          <p:cNvSpPr txBox="1"/>
          <p:nvPr/>
        </p:nvSpPr>
        <p:spPr>
          <a:xfrm>
            <a:off x="241299" y="2818860"/>
            <a:ext cx="2133600" cy="1077218"/>
          </a:xfrm>
          <a:prstGeom prst="rec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a:spAutoFit/>
          </a:bodyPr>
          <a:lstStyle/>
          <a:p>
            <a:pPr algn="ctr" eaLnBrk="0" fontAlgn="auto" hangingPunct="0">
              <a:spcBef>
                <a:spcPct val="50000"/>
              </a:spcBef>
              <a:spcAft>
                <a:spcPts val="0"/>
              </a:spcAft>
              <a:defRPr/>
            </a:pPr>
            <a:r>
              <a:rPr lang="en-GB" sz="1600" dirty="0">
                <a:ea typeface="+mn-ea"/>
                <a:cs typeface="+mn-cs"/>
              </a:rPr>
              <a:t>You don’t have to say things about yourself if you don’t want to (</a:t>
            </a:r>
            <a:r>
              <a:rPr lang="en-GB" sz="1600" b="1" dirty="0">
                <a:ea typeface="+mn-ea"/>
                <a:cs typeface="+mn-cs"/>
              </a:rPr>
              <a:t>You have the right to pass</a:t>
            </a:r>
            <a:r>
              <a:rPr lang="en-GB" sz="1600" dirty="0">
                <a:ea typeface="+mn-ea"/>
                <a:cs typeface="+mn-cs"/>
              </a:rPr>
              <a:t>)</a:t>
            </a:r>
          </a:p>
        </p:txBody>
      </p:sp>
      <p:sp>
        <p:nvSpPr>
          <p:cNvPr id="10" name="TextBox 9"/>
          <p:cNvSpPr txBox="1"/>
          <p:nvPr/>
        </p:nvSpPr>
        <p:spPr>
          <a:xfrm>
            <a:off x="241299" y="1001076"/>
            <a:ext cx="2133600" cy="1692771"/>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a:spAutoFit/>
          </a:bodyPr>
          <a:lstStyle/>
          <a:p>
            <a:pPr eaLnBrk="0" fontAlgn="auto" hangingPunct="0">
              <a:spcBef>
                <a:spcPct val="50000"/>
              </a:spcBef>
              <a:spcAft>
                <a:spcPts val="0"/>
              </a:spcAft>
              <a:defRPr/>
            </a:pPr>
            <a:r>
              <a:rPr lang="en-GB" sz="1600" b="1" dirty="0">
                <a:ea typeface="+mn-ea"/>
                <a:cs typeface="+mn-cs"/>
              </a:rPr>
              <a:t>Show respect </a:t>
            </a:r>
          </a:p>
          <a:p>
            <a:pPr eaLnBrk="0" fontAlgn="auto" hangingPunct="0">
              <a:spcBef>
                <a:spcPct val="50000"/>
              </a:spcBef>
              <a:spcAft>
                <a:spcPts val="0"/>
              </a:spcAft>
              <a:buFont typeface="Arial" pitchFamily="34" charset="0"/>
              <a:buChar char="•"/>
              <a:defRPr/>
            </a:pPr>
            <a:r>
              <a:rPr lang="en-GB" sz="1600" dirty="0">
                <a:ea typeface="+mn-ea"/>
                <a:cs typeface="+mn-cs"/>
              </a:rPr>
              <a:t>By listening</a:t>
            </a:r>
          </a:p>
          <a:p>
            <a:pPr eaLnBrk="0" fontAlgn="auto" hangingPunct="0">
              <a:spcBef>
                <a:spcPct val="50000"/>
              </a:spcBef>
              <a:spcAft>
                <a:spcPts val="0"/>
              </a:spcAft>
              <a:buFont typeface="Arial" pitchFamily="34" charset="0"/>
              <a:buChar char="•"/>
              <a:defRPr/>
            </a:pPr>
            <a:r>
              <a:rPr lang="en-GB" sz="1600" dirty="0">
                <a:ea typeface="+mn-ea"/>
                <a:cs typeface="+mn-cs"/>
              </a:rPr>
              <a:t>Not interrupting</a:t>
            </a:r>
          </a:p>
          <a:p>
            <a:pPr eaLnBrk="0" fontAlgn="auto" hangingPunct="0">
              <a:spcBef>
                <a:spcPct val="50000"/>
              </a:spcBef>
              <a:spcAft>
                <a:spcPts val="0"/>
              </a:spcAft>
              <a:buFont typeface="Arial" pitchFamily="34" charset="0"/>
              <a:buChar char="•"/>
              <a:defRPr/>
            </a:pPr>
            <a:r>
              <a:rPr lang="en-GB" sz="1600" dirty="0">
                <a:ea typeface="+mn-ea"/>
                <a:cs typeface="+mn-cs"/>
              </a:rPr>
              <a:t>Only 1 person talking at a time</a:t>
            </a:r>
          </a:p>
        </p:txBody>
      </p:sp>
      <p:sp>
        <p:nvSpPr>
          <p:cNvPr id="11" name="TextBox 10"/>
          <p:cNvSpPr txBox="1"/>
          <p:nvPr/>
        </p:nvSpPr>
        <p:spPr>
          <a:xfrm>
            <a:off x="6767120" y="2763491"/>
            <a:ext cx="2133600" cy="1077218"/>
          </a:xfrm>
          <a:prstGeom prst="rec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a:spAutoFit/>
          </a:bodyPr>
          <a:lstStyle/>
          <a:p>
            <a:pPr algn="ctr" eaLnBrk="0" fontAlgn="auto" hangingPunct="0">
              <a:spcBef>
                <a:spcPct val="50000"/>
              </a:spcBef>
              <a:spcAft>
                <a:spcPts val="0"/>
              </a:spcAft>
              <a:defRPr/>
            </a:pPr>
            <a:r>
              <a:rPr lang="en-GB" sz="1600" dirty="0">
                <a:ea typeface="+mn-ea"/>
                <a:cs typeface="+mn-cs"/>
              </a:rPr>
              <a:t>There are </a:t>
            </a:r>
            <a:r>
              <a:rPr lang="en-GB" sz="1600" b="1" dirty="0">
                <a:ea typeface="+mn-ea"/>
                <a:cs typeface="+mn-cs"/>
              </a:rPr>
              <a:t>no stupid questions</a:t>
            </a:r>
            <a:r>
              <a:rPr lang="en-GB" sz="1600" dirty="0">
                <a:ea typeface="+mn-ea"/>
                <a:cs typeface="+mn-cs"/>
              </a:rPr>
              <a:t>. A question box for anonymous Questions </a:t>
            </a:r>
          </a:p>
        </p:txBody>
      </p:sp>
      <p:sp>
        <p:nvSpPr>
          <p:cNvPr id="13" name="TextBox 12"/>
          <p:cNvSpPr txBox="1">
            <a:spLocks noChangeArrowheads="1"/>
          </p:cNvSpPr>
          <p:nvPr/>
        </p:nvSpPr>
        <p:spPr bwMode="auto">
          <a:xfrm>
            <a:off x="2588005" y="1054825"/>
            <a:ext cx="3968220" cy="1077218"/>
          </a:xfrm>
          <a:prstGeom prst="rect">
            <a:avLst/>
          </a:prstGeom>
          <a:solidFill>
            <a:schemeClr val="accent1">
              <a:lumMod val="20000"/>
              <a:lumOff val="80000"/>
            </a:schemeClr>
          </a:solidFill>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600" dirty="0">
                <a:latin typeface="+mn-lt"/>
              </a:rPr>
              <a:t>Be open and honest but </a:t>
            </a:r>
            <a:r>
              <a:rPr lang="en-GB" sz="1600" b="1" dirty="0">
                <a:latin typeface="+mn-lt"/>
              </a:rPr>
              <a:t>no personal comments – </a:t>
            </a:r>
            <a:r>
              <a:rPr lang="en-GB" sz="1600" dirty="0">
                <a:latin typeface="+mn-lt"/>
              </a:rPr>
              <a:t>Discussions will be about ‘</a:t>
            </a:r>
            <a:r>
              <a:rPr lang="en-GB" sz="1600" b="1" dirty="0">
                <a:latin typeface="+mn-lt"/>
              </a:rPr>
              <a:t>general situations</a:t>
            </a:r>
            <a:r>
              <a:rPr lang="en-GB" sz="1600" dirty="0">
                <a:latin typeface="+mn-lt"/>
              </a:rPr>
              <a:t>’</a:t>
            </a:r>
          </a:p>
          <a:p>
            <a:pPr algn="ctr" eaLnBrk="1" hangingPunct="1"/>
            <a:endParaRPr lang="en-GB" sz="1600" b="1" dirty="0">
              <a:latin typeface="+mn-lt"/>
            </a:endParaRPr>
          </a:p>
        </p:txBody>
      </p:sp>
      <p:sp>
        <p:nvSpPr>
          <p:cNvPr id="14" name="TextBox 13"/>
          <p:cNvSpPr txBox="1">
            <a:spLocks noChangeArrowheads="1"/>
          </p:cNvSpPr>
          <p:nvPr/>
        </p:nvSpPr>
        <p:spPr bwMode="auto">
          <a:xfrm>
            <a:off x="2482106" y="5843988"/>
            <a:ext cx="4212444" cy="830997"/>
          </a:xfrm>
          <a:prstGeom prst="rect">
            <a:avLst/>
          </a:prstGeom>
          <a:solidFill>
            <a:schemeClr val="accent2">
              <a:lumMod val="20000"/>
              <a:lumOff val="80000"/>
            </a:schemeClr>
          </a:solidFill>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600" dirty="0">
                <a:latin typeface="+mn-lt"/>
              </a:rPr>
              <a:t>Don’t show the fact you are </a:t>
            </a:r>
            <a:r>
              <a:rPr lang="en-GB" altLang="ja-JP" sz="1600" dirty="0">
                <a:latin typeface="+mn-lt"/>
              </a:rPr>
              <a:t>embarrassed through silliness</a:t>
            </a:r>
          </a:p>
          <a:p>
            <a:pPr algn="ctr" eaLnBrk="1" hangingPunct="1"/>
            <a:r>
              <a:rPr lang="en-GB" altLang="ja-JP" sz="1600" b="1" dirty="0">
                <a:latin typeface="+mn-lt"/>
              </a:rPr>
              <a:t> </a:t>
            </a:r>
            <a:endParaRPr lang="en-GB" sz="1600" b="1" dirty="0">
              <a:latin typeface="+mn-lt"/>
            </a:endParaRPr>
          </a:p>
        </p:txBody>
      </p:sp>
      <p:sp>
        <p:nvSpPr>
          <p:cNvPr id="15" name="TextBox 14"/>
          <p:cNvSpPr txBox="1">
            <a:spLocks noChangeArrowheads="1"/>
          </p:cNvSpPr>
          <p:nvPr/>
        </p:nvSpPr>
        <p:spPr bwMode="auto">
          <a:xfrm>
            <a:off x="2482106" y="5138726"/>
            <a:ext cx="4212444" cy="584775"/>
          </a:xfrm>
          <a:prstGeom prst="rect">
            <a:avLst/>
          </a:prstGeom>
          <a:solidFill>
            <a:schemeClr val="bg2">
              <a:lumMod val="90000"/>
            </a:schemeClr>
          </a:solidFill>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600" dirty="0">
                <a:latin typeface="+mn-lt"/>
              </a:rPr>
              <a:t>Use the agreed appropriate Language </a:t>
            </a:r>
            <a:r>
              <a:rPr lang="en-GB" sz="1600" b="1" dirty="0">
                <a:latin typeface="+mn-lt"/>
              </a:rPr>
              <a:t>(Avoid slang terms) </a:t>
            </a:r>
          </a:p>
        </p:txBody>
      </p:sp>
      <p:pic>
        <p:nvPicPr>
          <p:cNvPr id="16" name="Picture 13">
            <a:extLst>
              <a:ext uri="{FF2B5EF4-FFF2-40B4-BE49-F238E27FC236}">
                <a16:creationId xmlns:a16="http://schemas.microsoft.com/office/drawing/2014/main" id="{FA21BAA1-728D-784D-90CF-BD8F7C30BBD8}"/>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27444" y="177217"/>
            <a:ext cx="2520000" cy="7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3">
            <a:extLst>
              <a:ext uri="{FF2B5EF4-FFF2-40B4-BE49-F238E27FC236}">
                <a16:creationId xmlns:a16="http://schemas.microsoft.com/office/drawing/2014/main" id="{BF94AB88-89D8-0941-B905-E9DE6D6EDAFE}"/>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361859" y="202765"/>
            <a:ext cx="2520000" cy="7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a:extLst>
              <a:ext uri="{FF2B5EF4-FFF2-40B4-BE49-F238E27FC236}">
                <a16:creationId xmlns:a16="http://schemas.microsoft.com/office/drawing/2014/main" id="{C67DE6CD-3009-4440-BFBB-BD3CB57A515B}"/>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909384" y="175055"/>
            <a:ext cx="824205" cy="237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a:extLst>
              <a:ext uri="{FF2B5EF4-FFF2-40B4-BE49-F238E27FC236}">
                <a16:creationId xmlns:a16="http://schemas.microsoft.com/office/drawing/2014/main" id="{1821ADD7-A86B-8745-A8E8-EA0E8377C52D}"/>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8057654" y="200099"/>
            <a:ext cx="824205" cy="237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245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dissolv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ssolv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dissolv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dissolve">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dissolv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dissolve">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3"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284ED8-FF6A-4B44-BE1E-595093BE9EA3}"/>
              </a:ext>
            </a:extLst>
          </p:cNvPr>
          <p:cNvPicPr>
            <a:picLocks noChangeAspect="1"/>
          </p:cNvPicPr>
          <p:nvPr/>
        </p:nvPicPr>
        <p:blipFill>
          <a:blip r:embed="rId3"/>
          <a:stretch>
            <a:fillRect/>
          </a:stretch>
        </p:blipFill>
        <p:spPr>
          <a:xfrm>
            <a:off x="44111" y="48664"/>
            <a:ext cx="8969634" cy="6727225"/>
          </a:xfrm>
          <a:prstGeom prst="rect">
            <a:avLst/>
          </a:prstGeom>
        </p:spPr>
      </p:pic>
      <p:pic>
        <p:nvPicPr>
          <p:cNvPr id="4" name="Picture 8" descr="C:\Users\Optic Group111\Desktop\Self Assessment.png">
            <a:extLst>
              <a:ext uri="{FF2B5EF4-FFF2-40B4-BE49-F238E27FC236}">
                <a16:creationId xmlns:a16="http://schemas.microsoft.com/office/drawing/2014/main" id="{97D3D810-4A36-3849-B7C9-01DA5620E090}"/>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73212" y="135435"/>
            <a:ext cx="932083" cy="9320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a:extLst>
              <a:ext uri="{FF2B5EF4-FFF2-40B4-BE49-F238E27FC236}">
                <a16:creationId xmlns:a16="http://schemas.microsoft.com/office/drawing/2014/main" id="{A53EABDB-7118-4E42-8D8B-07C7018D44BE}"/>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00304" y="705372"/>
            <a:ext cx="932084" cy="28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A8B20B22-2D93-ED4F-B14A-D8B5C2EB7818}"/>
              </a:ext>
            </a:extLst>
          </p:cNvPr>
          <p:cNvSpPr/>
          <p:nvPr/>
        </p:nvSpPr>
        <p:spPr>
          <a:xfrm>
            <a:off x="1198266" y="190226"/>
            <a:ext cx="6722218" cy="873469"/>
          </a:xfrm>
          <a:prstGeom prst="rect">
            <a:avLst/>
          </a:prstGeom>
          <a:gradFill>
            <a:gsLst>
              <a:gs pos="0">
                <a:srgbClr val="FFEFD1"/>
              </a:gs>
              <a:gs pos="64999">
                <a:srgbClr val="F0EBD5"/>
              </a:gs>
              <a:gs pos="100000">
                <a:srgbClr val="D1C39F"/>
              </a:gs>
            </a:gsLst>
            <a:lin ang="5400000" scaled="0"/>
          </a:gradFill>
          <a:ln w="28575">
            <a:solidFill>
              <a:schemeClr val="tx1"/>
            </a:solidFill>
          </a:ln>
        </p:spPr>
        <p:txBody>
          <a:bodyPr wrap="square" lIns="91440" tIns="45720" rIns="91440" bIns="45720" anchor="ctr">
            <a:noAutofit/>
          </a:bodyPr>
          <a:lstStyle/>
          <a:p>
            <a:pPr algn="ctr"/>
            <a:r>
              <a:rPr lang="en-US" sz="2400" b="1" dirty="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What is debt?</a:t>
            </a:r>
          </a:p>
        </p:txBody>
      </p:sp>
      <p:pic>
        <p:nvPicPr>
          <p:cNvPr id="18" name="Picture 17">
            <a:extLst>
              <a:ext uri="{FF2B5EF4-FFF2-40B4-BE49-F238E27FC236}">
                <a16:creationId xmlns:a16="http://schemas.microsoft.com/office/drawing/2014/main" id="{3184BEE1-06F6-2E44-A39B-A627C635B3F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1679300">
            <a:off x="6210691" y="3255925"/>
            <a:ext cx="1560004" cy="2076544"/>
          </a:xfrm>
          <a:prstGeom prst="rect">
            <a:avLst/>
          </a:prstGeom>
        </p:spPr>
      </p:pic>
      <p:pic>
        <p:nvPicPr>
          <p:cNvPr id="21" name="Picture 20">
            <a:extLst>
              <a:ext uri="{FF2B5EF4-FFF2-40B4-BE49-F238E27FC236}">
                <a16:creationId xmlns:a16="http://schemas.microsoft.com/office/drawing/2014/main" id="{DB0322AA-FAD8-224D-AEFB-5ED97EDDE2B0}"/>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rot="21291205">
            <a:off x="6384862" y="4151269"/>
            <a:ext cx="1148988" cy="1276424"/>
          </a:xfrm>
          <a:prstGeom prst="rect">
            <a:avLst/>
          </a:prstGeom>
        </p:spPr>
      </p:pic>
      <p:sp>
        <p:nvSpPr>
          <p:cNvPr id="22" name="Rounded Rectangle 21">
            <a:extLst>
              <a:ext uri="{FF2B5EF4-FFF2-40B4-BE49-F238E27FC236}">
                <a16:creationId xmlns:a16="http://schemas.microsoft.com/office/drawing/2014/main" id="{E7E00ACE-9738-D34B-9295-86F026AEE263}"/>
              </a:ext>
            </a:extLst>
          </p:cNvPr>
          <p:cNvSpPr/>
          <p:nvPr/>
        </p:nvSpPr>
        <p:spPr>
          <a:xfrm>
            <a:off x="1207406" y="4497449"/>
            <a:ext cx="4633189" cy="1044608"/>
          </a:xfrm>
          <a:prstGeom prst="roundRect">
            <a:avLst/>
          </a:prstGeom>
          <a:solidFill>
            <a:srgbClr val="FFFF00"/>
          </a:solidFill>
          <a:ln w="38100">
            <a:solidFill>
              <a:srgbClr val="C1EBB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Complete a baseline assessment of where you think you are at for this lesson </a:t>
            </a:r>
          </a:p>
          <a:p>
            <a:pPr algn="ctr"/>
            <a:r>
              <a:rPr lang="en-US" sz="1400" dirty="0">
                <a:solidFill>
                  <a:schemeClr val="tx1"/>
                </a:solidFill>
              </a:rPr>
              <a:t>(Discussion or complete sheet)</a:t>
            </a:r>
          </a:p>
        </p:txBody>
      </p:sp>
      <p:pic>
        <p:nvPicPr>
          <p:cNvPr id="23" name="Picture 18" descr="C:\Users\Optic Group111\Desktop\Task.png">
            <a:extLst>
              <a:ext uri="{FF2B5EF4-FFF2-40B4-BE49-F238E27FC236}">
                <a16:creationId xmlns:a16="http://schemas.microsoft.com/office/drawing/2014/main" id="{221F2B09-2D9E-3A4E-B9B6-11037A2D0996}"/>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173229" y="4535335"/>
            <a:ext cx="920595" cy="92059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descr="traffic-lights-2147790_960_720.png">
            <a:extLst>
              <a:ext uri="{FF2B5EF4-FFF2-40B4-BE49-F238E27FC236}">
                <a16:creationId xmlns:a16="http://schemas.microsoft.com/office/drawing/2014/main" id="{D40C4861-85D8-9B4C-ACA9-B168B1132F52}"/>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7316721" y="5943998"/>
            <a:ext cx="419196" cy="838753"/>
          </a:xfrm>
          <a:prstGeom prst="rect">
            <a:avLst/>
          </a:prstGeom>
        </p:spPr>
      </p:pic>
      <p:pic>
        <p:nvPicPr>
          <p:cNvPr id="47" name="Picture 46" descr="traffic-lights-2147790_960_720.png">
            <a:extLst>
              <a:ext uri="{FF2B5EF4-FFF2-40B4-BE49-F238E27FC236}">
                <a16:creationId xmlns:a16="http://schemas.microsoft.com/office/drawing/2014/main" id="{F9A2C0BC-D58F-C946-B4F1-571B33DB6B1F}"/>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99623" y="5942244"/>
            <a:ext cx="419196" cy="838753"/>
          </a:xfrm>
          <a:prstGeom prst="rect">
            <a:avLst/>
          </a:prstGeom>
        </p:spPr>
      </p:pic>
      <p:pic>
        <p:nvPicPr>
          <p:cNvPr id="48" name="Picture 47" descr="traffic-lights-2147790_960_720.png">
            <a:extLst>
              <a:ext uri="{FF2B5EF4-FFF2-40B4-BE49-F238E27FC236}">
                <a16:creationId xmlns:a16="http://schemas.microsoft.com/office/drawing/2014/main" id="{C1931C2C-0A05-4D49-9D74-3443D1366028}"/>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1914127" y="6022635"/>
            <a:ext cx="419196" cy="838753"/>
          </a:xfrm>
          <a:prstGeom prst="rect">
            <a:avLst/>
          </a:prstGeom>
        </p:spPr>
      </p:pic>
      <p:pic>
        <p:nvPicPr>
          <p:cNvPr id="49" name="Picture 48" descr="traffic-lights-2147790_960_720.png">
            <a:extLst>
              <a:ext uri="{FF2B5EF4-FFF2-40B4-BE49-F238E27FC236}">
                <a16:creationId xmlns:a16="http://schemas.microsoft.com/office/drawing/2014/main" id="{7C76C3A3-1CF9-D040-B0D2-D3C2E234A7E3}"/>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3716829" y="5942244"/>
            <a:ext cx="419196" cy="838753"/>
          </a:xfrm>
          <a:prstGeom prst="rect">
            <a:avLst/>
          </a:prstGeom>
        </p:spPr>
      </p:pic>
      <p:pic>
        <p:nvPicPr>
          <p:cNvPr id="50" name="Picture 49" descr="traffic-lights-2147790_960_720.png">
            <a:extLst>
              <a:ext uri="{FF2B5EF4-FFF2-40B4-BE49-F238E27FC236}">
                <a16:creationId xmlns:a16="http://schemas.microsoft.com/office/drawing/2014/main" id="{19CCB5AB-F194-7F4F-BDE3-9448FE827B39}"/>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5508110" y="5942244"/>
            <a:ext cx="419196" cy="838753"/>
          </a:xfrm>
          <a:prstGeom prst="rect">
            <a:avLst/>
          </a:prstGeom>
        </p:spPr>
      </p:pic>
      <p:sp>
        <p:nvSpPr>
          <p:cNvPr id="51" name="Rectangle 3">
            <a:extLst>
              <a:ext uri="{FF2B5EF4-FFF2-40B4-BE49-F238E27FC236}">
                <a16:creationId xmlns:a16="http://schemas.microsoft.com/office/drawing/2014/main" id="{071D94F2-5F6C-C84B-8E4F-115B1C231D63}"/>
              </a:ext>
            </a:extLst>
          </p:cNvPr>
          <p:cNvSpPr txBox="1">
            <a:spLocks noChangeArrowheads="1"/>
          </p:cNvSpPr>
          <p:nvPr/>
        </p:nvSpPr>
        <p:spPr bwMode="auto">
          <a:xfrm>
            <a:off x="7704449" y="6044326"/>
            <a:ext cx="1296000" cy="612000"/>
          </a:xfrm>
          <a:prstGeom prst="rect">
            <a:avLst/>
          </a:prstGeom>
          <a:gradFill rotWithShape="1">
            <a:gsLst>
              <a:gs pos="0">
                <a:schemeClr val="accent3">
                  <a:lumMod val="20000"/>
                  <a:lumOff val="80000"/>
                </a:schemeClr>
              </a:gs>
              <a:gs pos="35001">
                <a:schemeClr val="accent3">
                  <a:lumMod val="40000"/>
                  <a:lumOff val="60000"/>
                </a:schemeClr>
              </a:gs>
              <a:gs pos="100000">
                <a:schemeClr val="accent3">
                  <a:lumMod val="60000"/>
                  <a:lumOff val="40000"/>
                </a:schemeClr>
              </a:gs>
            </a:gsLst>
            <a:lin ang="16200000" scaled="1"/>
          </a:gradFill>
          <a:ln w="28575">
            <a:solidFill>
              <a:srgbClr val="002060"/>
            </a:solidFill>
            <a:miter lim="800000"/>
            <a:headEnd/>
            <a:tailEnd/>
          </a:ln>
          <a:effectLst>
            <a:outerShdw blurRad="40000" dist="20000" dir="5400000" rotWithShape="0">
              <a:srgbClr val="000000">
                <a:alpha val="37999"/>
              </a:srgbClr>
            </a:outerShdw>
          </a:effectLst>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defRPr/>
            </a:pPr>
            <a:r>
              <a:rPr lang="en-GB" sz="1200" dirty="0">
                <a:latin typeface="Comic Sans MS"/>
                <a:cs typeface="Comic Sans MS"/>
              </a:rPr>
              <a:t>Super</a:t>
            </a:r>
          </a:p>
          <a:p>
            <a:pPr algn="ctr">
              <a:defRPr/>
            </a:pPr>
            <a:r>
              <a:rPr lang="en-GB" sz="1200" dirty="0">
                <a:latin typeface="Comic Sans MS"/>
                <a:cs typeface="Comic Sans MS"/>
              </a:rPr>
              <a:t>confident</a:t>
            </a:r>
          </a:p>
        </p:txBody>
      </p:sp>
      <p:sp>
        <p:nvSpPr>
          <p:cNvPr id="52" name="Rectangle 3">
            <a:extLst>
              <a:ext uri="{FF2B5EF4-FFF2-40B4-BE49-F238E27FC236}">
                <a16:creationId xmlns:a16="http://schemas.microsoft.com/office/drawing/2014/main" id="{A672EFBC-34F6-A84E-9B97-73BBCA29F211}"/>
              </a:ext>
            </a:extLst>
          </p:cNvPr>
          <p:cNvSpPr txBox="1">
            <a:spLocks noChangeArrowheads="1"/>
          </p:cNvSpPr>
          <p:nvPr/>
        </p:nvSpPr>
        <p:spPr bwMode="auto">
          <a:xfrm>
            <a:off x="5907780" y="6042572"/>
            <a:ext cx="1296000" cy="612000"/>
          </a:xfrm>
          <a:prstGeom prst="rect">
            <a:avLst/>
          </a:prstGeom>
          <a:gradFill rotWithShape="1">
            <a:gsLst>
              <a:gs pos="0">
                <a:schemeClr val="accent3">
                  <a:lumMod val="60000"/>
                  <a:lumOff val="40000"/>
                </a:schemeClr>
              </a:gs>
              <a:gs pos="100000">
                <a:schemeClr val="accent6">
                  <a:lumMod val="40000"/>
                  <a:lumOff val="60000"/>
                </a:schemeClr>
              </a:gs>
            </a:gsLst>
            <a:lin ang="16200000" scaled="1"/>
          </a:gradFill>
          <a:ln w="28575">
            <a:solidFill>
              <a:srgbClr val="002060"/>
            </a:solidFill>
            <a:miter lim="800000"/>
            <a:headEnd/>
            <a:tailEnd/>
          </a:ln>
          <a:effectLst>
            <a:outerShdw blurRad="40000" dist="20000" dir="5400000" rotWithShape="0">
              <a:srgbClr val="000000">
                <a:alpha val="37999"/>
              </a:srgbClr>
            </a:outerShdw>
          </a:effectLst>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defRPr/>
            </a:pPr>
            <a:r>
              <a:rPr lang="en-GB" sz="1200" dirty="0">
                <a:latin typeface="Comic Sans MS"/>
                <a:cs typeface="Comic Sans MS"/>
              </a:rPr>
              <a:t>Very </a:t>
            </a:r>
          </a:p>
          <a:p>
            <a:pPr algn="ctr">
              <a:defRPr/>
            </a:pPr>
            <a:r>
              <a:rPr lang="en-GB" sz="1200" dirty="0">
                <a:latin typeface="Comic Sans MS"/>
                <a:cs typeface="Comic Sans MS"/>
              </a:rPr>
              <a:t>confident</a:t>
            </a:r>
          </a:p>
        </p:txBody>
      </p:sp>
      <p:sp>
        <p:nvSpPr>
          <p:cNvPr id="53" name="Rectangle 4">
            <a:extLst>
              <a:ext uri="{FF2B5EF4-FFF2-40B4-BE49-F238E27FC236}">
                <a16:creationId xmlns:a16="http://schemas.microsoft.com/office/drawing/2014/main" id="{3FF01156-0B0B-E14F-9379-28409C654FDA}"/>
              </a:ext>
            </a:extLst>
          </p:cNvPr>
          <p:cNvSpPr txBox="1">
            <a:spLocks noChangeArrowheads="1"/>
          </p:cNvSpPr>
          <p:nvPr/>
        </p:nvSpPr>
        <p:spPr bwMode="auto">
          <a:xfrm>
            <a:off x="4111189" y="6042572"/>
            <a:ext cx="1296000" cy="612000"/>
          </a:xfrm>
          <a:prstGeom prst="rect">
            <a:avLst/>
          </a:prstGeom>
          <a:gradFill rotWithShape="1">
            <a:gsLst>
              <a:gs pos="0">
                <a:schemeClr val="accent6">
                  <a:lumMod val="40000"/>
                  <a:lumOff val="60000"/>
                </a:schemeClr>
              </a:gs>
              <a:gs pos="100000">
                <a:schemeClr val="accent6">
                  <a:lumMod val="60000"/>
                  <a:lumOff val="40000"/>
                </a:schemeClr>
              </a:gs>
            </a:gsLst>
            <a:lin ang="16200000" scaled="1"/>
          </a:gradFill>
          <a:ln w="28575">
            <a:solidFill>
              <a:srgbClr val="002060"/>
            </a:solidFill>
            <a:miter lim="800000"/>
            <a:headEnd/>
            <a:tailEnd/>
          </a:ln>
          <a:effectLst>
            <a:outerShdw blurRad="40000" dist="20000" dir="5400000" rotWithShape="0">
              <a:srgbClr val="000000">
                <a:alpha val="37999"/>
              </a:srgbClr>
            </a:outerShdw>
          </a:effectLst>
        </p:spPr>
        <p:txBody>
          <a:bodyPr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lnSpc>
                <a:spcPct val="120000"/>
              </a:lnSpc>
              <a:spcBef>
                <a:spcPts val="0"/>
              </a:spcBef>
              <a:defRPr/>
            </a:pPr>
            <a:r>
              <a:rPr lang="en-GB" altLang="en-US" sz="1200" dirty="0">
                <a:solidFill>
                  <a:schemeClr val="tx1"/>
                </a:solidFill>
                <a:latin typeface="Comic Sans MS"/>
                <a:cs typeface="Comic Sans MS"/>
              </a:rPr>
              <a:t>Confident</a:t>
            </a:r>
          </a:p>
        </p:txBody>
      </p:sp>
      <p:sp>
        <p:nvSpPr>
          <p:cNvPr id="54" name="TextBox 3">
            <a:extLst>
              <a:ext uri="{FF2B5EF4-FFF2-40B4-BE49-F238E27FC236}">
                <a16:creationId xmlns:a16="http://schemas.microsoft.com/office/drawing/2014/main" id="{E0556C79-9AD3-9E4A-9297-23469AEBD22A}"/>
              </a:ext>
            </a:extLst>
          </p:cNvPr>
          <p:cNvSpPr>
            <a:spLocks noChangeArrowheads="1"/>
          </p:cNvSpPr>
          <p:nvPr/>
        </p:nvSpPr>
        <p:spPr bwMode="auto">
          <a:xfrm>
            <a:off x="2303177" y="6087689"/>
            <a:ext cx="1296000" cy="612000"/>
          </a:xfrm>
          <a:prstGeom prst="roundRect">
            <a:avLst>
              <a:gd name="adj" fmla="val 0"/>
            </a:avLst>
          </a:prstGeom>
          <a:gradFill rotWithShape="1">
            <a:gsLst>
              <a:gs pos="0">
                <a:schemeClr val="accent6">
                  <a:lumMod val="60000"/>
                  <a:lumOff val="40000"/>
                </a:schemeClr>
              </a:gs>
              <a:gs pos="100000">
                <a:schemeClr val="accent2">
                  <a:lumMod val="60000"/>
                  <a:lumOff val="40000"/>
                </a:schemeClr>
              </a:gs>
            </a:gsLst>
            <a:lin ang="16200000" scaled="1"/>
          </a:gradFill>
          <a:ln w="28575">
            <a:solidFill>
              <a:srgbClr val="002060"/>
            </a:solidFill>
            <a:round/>
            <a:headEnd/>
            <a:tailEnd/>
          </a:ln>
          <a:effectLst>
            <a:outerShdw blurRad="40000" dist="20000" dir="5400000" rotWithShape="0">
              <a:srgbClr val="000000">
                <a:alpha val="37999"/>
              </a:srgbClr>
            </a:outerShdw>
          </a:effectLst>
        </p:spPr>
        <p:txBody>
          <a:bodyPr wrap="square" anchor="ctr">
            <a:noAutofit/>
          </a:bodyPr>
          <a:lstStyle/>
          <a:p>
            <a:pPr algn="ctr">
              <a:defRPr/>
            </a:pPr>
            <a:r>
              <a:rPr lang="en-GB" sz="1200" dirty="0">
                <a:solidFill>
                  <a:schemeClr val="dk1"/>
                </a:solidFill>
                <a:latin typeface="Comic Sans MS"/>
                <a:cs typeface="Comic Sans MS"/>
              </a:rPr>
              <a:t>I’m getting more confidence</a:t>
            </a:r>
          </a:p>
        </p:txBody>
      </p:sp>
      <p:sp>
        <p:nvSpPr>
          <p:cNvPr id="55" name="Rectangle 4">
            <a:extLst>
              <a:ext uri="{FF2B5EF4-FFF2-40B4-BE49-F238E27FC236}">
                <a16:creationId xmlns:a16="http://schemas.microsoft.com/office/drawing/2014/main" id="{00B6E2FE-8269-A64F-9ADD-EFC72E6698DD}"/>
              </a:ext>
            </a:extLst>
          </p:cNvPr>
          <p:cNvSpPr txBox="1">
            <a:spLocks noChangeArrowheads="1"/>
          </p:cNvSpPr>
          <p:nvPr/>
        </p:nvSpPr>
        <p:spPr bwMode="auto">
          <a:xfrm>
            <a:off x="500614" y="6042572"/>
            <a:ext cx="1296000" cy="612000"/>
          </a:xfrm>
          <a:prstGeom prst="rect">
            <a:avLst/>
          </a:prstGeom>
          <a:gradFill rotWithShape="1">
            <a:gsLst>
              <a:gs pos="0">
                <a:schemeClr val="accent2">
                  <a:lumMod val="40000"/>
                  <a:lumOff val="60000"/>
                </a:schemeClr>
              </a:gs>
              <a:gs pos="100000">
                <a:schemeClr val="accent2">
                  <a:lumMod val="60000"/>
                  <a:lumOff val="40000"/>
                </a:schemeClr>
              </a:gs>
            </a:gsLst>
            <a:lin ang="16200000" scaled="1"/>
          </a:gradFill>
          <a:ln w="28575">
            <a:solidFill>
              <a:srgbClr val="002060"/>
            </a:solidFill>
            <a:miter lim="800000"/>
            <a:headEnd/>
            <a:tailEnd/>
          </a:ln>
          <a:effectLst>
            <a:outerShdw blurRad="50800" dist="38100" dir="5400000" algn="t" rotWithShape="0">
              <a:srgbClr val="000000">
                <a:alpha val="39999"/>
              </a:srgbClr>
            </a:outerShdw>
          </a:effectLst>
        </p:spPr>
        <p:txBody>
          <a:bodyPr anchor="ctr">
            <a:noAutofit/>
          </a:bodyPr>
          <a:lstStyle>
            <a:lvl1pPr defTabSz="457200"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defTabSz="4572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a:buFont typeface="Arial" charset="0"/>
              <a:buNone/>
              <a:defRPr/>
            </a:pPr>
            <a:r>
              <a:rPr lang="en-GB" sz="1200" dirty="0">
                <a:latin typeface="Comic Sans MS"/>
                <a:cs typeface="Comic Sans MS"/>
              </a:rPr>
              <a:t>I’m not confident at all</a:t>
            </a:r>
          </a:p>
        </p:txBody>
      </p:sp>
      <p:cxnSp>
        <p:nvCxnSpPr>
          <p:cNvPr id="56" name="Straight Arrow Connector 55">
            <a:extLst>
              <a:ext uri="{FF2B5EF4-FFF2-40B4-BE49-F238E27FC236}">
                <a16:creationId xmlns:a16="http://schemas.microsoft.com/office/drawing/2014/main" id="{51D663A6-C7F3-C846-985F-0B44D0A3A5CD}"/>
              </a:ext>
            </a:extLst>
          </p:cNvPr>
          <p:cNvCxnSpPr>
            <a:cxnSpLocks/>
          </p:cNvCxnSpPr>
          <p:nvPr/>
        </p:nvCxnSpPr>
        <p:spPr>
          <a:xfrm flipH="1">
            <a:off x="151248" y="5789767"/>
            <a:ext cx="8849201" cy="0"/>
          </a:xfrm>
          <a:prstGeom prst="straightConnector1">
            <a:avLst/>
          </a:prstGeom>
          <a:ln w="38100">
            <a:gradFill flip="none" rotWithShape="1">
              <a:gsLst>
                <a:gs pos="0">
                  <a:schemeClr val="accent3">
                    <a:lumMod val="60000"/>
                    <a:lumOff val="40000"/>
                  </a:schemeClr>
                </a:gs>
                <a:gs pos="50000">
                  <a:schemeClr val="accent6">
                    <a:lumMod val="60000"/>
                    <a:lumOff val="40000"/>
                  </a:schemeClr>
                </a:gs>
                <a:gs pos="100000">
                  <a:schemeClr val="accent2">
                    <a:lumMod val="75000"/>
                  </a:schemeClr>
                </a:gs>
              </a:gsLst>
              <a:lin ang="0" scaled="0"/>
              <a:tileRect/>
            </a:gradFill>
            <a:tailEnd type="arrow"/>
          </a:ln>
        </p:spPr>
        <p:style>
          <a:lnRef idx="2">
            <a:schemeClr val="accent1"/>
          </a:lnRef>
          <a:fillRef idx="0">
            <a:schemeClr val="accent1"/>
          </a:fillRef>
          <a:effectRef idx="1">
            <a:schemeClr val="accent1"/>
          </a:effectRef>
          <a:fontRef idx="minor">
            <a:schemeClr val="tx1"/>
          </a:fontRef>
        </p:style>
      </p:cxnSp>
      <p:pic>
        <p:nvPicPr>
          <p:cNvPr id="59" name="Picture 17">
            <a:extLst>
              <a:ext uri="{FF2B5EF4-FFF2-40B4-BE49-F238E27FC236}">
                <a16:creationId xmlns:a16="http://schemas.microsoft.com/office/drawing/2014/main" id="{C5EC99AB-1044-F548-9952-6548D7DA9341}"/>
              </a:ext>
            </a:extLst>
          </p:cNvPr>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77857" y="4320811"/>
            <a:ext cx="1035888" cy="1246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0" name="Rounded Rectangle 59">
            <a:extLst>
              <a:ext uri="{FF2B5EF4-FFF2-40B4-BE49-F238E27FC236}">
                <a16:creationId xmlns:a16="http://schemas.microsoft.com/office/drawing/2014/main" id="{E606F270-8237-9B44-B6E7-ABD7DFF2F5F8}"/>
              </a:ext>
            </a:extLst>
          </p:cNvPr>
          <p:cNvSpPr/>
          <p:nvPr/>
        </p:nvSpPr>
        <p:spPr>
          <a:xfrm>
            <a:off x="7356157" y="5202598"/>
            <a:ext cx="1307119" cy="364990"/>
          </a:xfrm>
          <a:prstGeom prst="roundRect">
            <a:avLst/>
          </a:prstGeom>
          <a:solidFill>
            <a:srgbClr val="7030A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latin typeface="Comic Sans MS" panose="030F0902030302020204" pitchFamily="66" charset="0"/>
              </a:rPr>
              <a:t>2 Minutes</a:t>
            </a:r>
          </a:p>
        </p:txBody>
      </p:sp>
      <p:graphicFrame>
        <p:nvGraphicFramePr>
          <p:cNvPr id="24" name="Table 23">
            <a:extLst>
              <a:ext uri="{FF2B5EF4-FFF2-40B4-BE49-F238E27FC236}">
                <a16:creationId xmlns:a16="http://schemas.microsoft.com/office/drawing/2014/main" id="{34F5F6CC-4D80-FA42-9EA6-1C1E59394AF6}"/>
              </a:ext>
            </a:extLst>
          </p:cNvPr>
          <p:cNvGraphicFramePr>
            <a:graphicFrameLocks noGrp="1"/>
          </p:cNvGraphicFramePr>
          <p:nvPr>
            <p:extLst>
              <p:ext uri="{D42A27DB-BD31-4B8C-83A1-F6EECF244321}">
                <p14:modId xmlns:p14="http://schemas.microsoft.com/office/powerpoint/2010/main" val="1439890783"/>
              </p:ext>
            </p:extLst>
          </p:nvPr>
        </p:nvGraphicFramePr>
        <p:xfrm>
          <a:off x="13183" y="1193740"/>
          <a:ext cx="9139674" cy="3161417"/>
        </p:xfrm>
        <a:graphic>
          <a:graphicData uri="http://schemas.openxmlformats.org/drawingml/2006/table">
            <a:tbl>
              <a:tblPr firstRow="1" bandRow="1">
                <a:tableStyleId>{5C22544A-7EE6-4342-B048-85BDC9FD1C3A}</a:tableStyleId>
              </a:tblPr>
              <a:tblGrid>
                <a:gridCol w="2611334">
                  <a:extLst>
                    <a:ext uri="{9D8B030D-6E8A-4147-A177-3AD203B41FA5}">
                      <a16:colId xmlns:a16="http://schemas.microsoft.com/office/drawing/2014/main" val="2469962901"/>
                    </a:ext>
                  </a:extLst>
                </a:gridCol>
                <a:gridCol w="652834">
                  <a:extLst>
                    <a:ext uri="{9D8B030D-6E8A-4147-A177-3AD203B41FA5}">
                      <a16:colId xmlns:a16="http://schemas.microsoft.com/office/drawing/2014/main" val="302987413"/>
                    </a:ext>
                  </a:extLst>
                </a:gridCol>
                <a:gridCol w="652834">
                  <a:extLst>
                    <a:ext uri="{9D8B030D-6E8A-4147-A177-3AD203B41FA5}">
                      <a16:colId xmlns:a16="http://schemas.microsoft.com/office/drawing/2014/main" val="3629241431"/>
                    </a:ext>
                  </a:extLst>
                </a:gridCol>
                <a:gridCol w="652834">
                  <a:extLst>
                    <a:ext uri="{9D8B030D-6E8A-4147-A177-3AD203B41FA5}">
                      <a16:colId xmlns:a16="http://schemas.microsoft.com/office/drawing/2014/main" val="2725264235"/>
                    </a:ext>
                  </a:extLst>
                </a:gridCol>
                <a:gridCol w="652834">
                  <a:extLst>
                    <a:ext uri="{9D8B030D-6E8A-4147-A177-3AD203B41FA5}">
                      <a16:colId xmlns:a16="http://schemas.microsoft.com/office/drawing/2014/main" val="3690037511"/>
                    </a:ext>
                  </a:extLst>
                </a:gridCol>
                <a:gridCol w="652834">
                  <a:extLst>
                    <a:ext uri="{9D8B030D-6E8A-4147-A177-3AD203B41FA5}">
                      <a16:colId xmlns:a16="http://schemas.microsoft.com/office/drawing/2014/main" val="2101932133"/>
                    </a:ext>
                  </a:extLst>
                </a:gridCol>
                <a:gridCol w="652834">
                  <a:extLst>
                    <a:ext uri="{9D8B030D-6E8A-4147-A177-3AD203B41FA5}">
                      <a16:colId xmlns:a16="http://schemas.microsoft.com/office/drawing/2014/main" val="1982562568"/>
                    </a:ext>
                  </a:extLst>
                </a:gridCol>
                <a:gridCol w="652834">
                  <a:extLst>
                    <a:ext uri="{9D8B030D-6E8A-4147-A177-3AD203B41FA5}">
                      <a16:colId xmlns:a16="http://schemas.microsoft.com/office/drawing/2014/main" val="722453729"/>
                    </a:ext>
                  </a:extLst>
                </a:gridCol>
                <a:gridCol w="652834">
                  <a:extLst>
                    <a:ext uri="{9D8B030D-6E8A-4147-A177-3AD203B41FA5}">
                      <a16:colId xmlns:a16="http://schemas.microsoft.com/office/drawing/2014/main" val="2933027247"/>
                    </a:ext>
                  </a:extLst>
                </a:gridCol>
                <a:gridCol w="652834">
                  <a:extLst>
                    <a:ext uri="{9D8B030D-6E8A-4147-A177-3AD203B41FA5}">
                      <a16:colId xmlns:a16="http://schemas.microsoft.com/office/drawing/2014/main" val="1512976713"/>
                    </a:ext>
                  </a:extLst>
                </a:gridCol>
                <a:gridCol w="652834">
                  <a:extLst>
                    <a:ext uri="{9D8B030D-6E8A-4147-A177-3AD203B41FA5}">
                      <a16:colId xmlns:a16="http://schemas.microsoft.com/office/drawing/2014/main" val="2900132583"/>
                    </a:ext>
                  </a:extLst>
                </a:gridCol>
              </a:tblGrid>
              <a:tr h="442889">
                <a:tc gridSpan="11">
                  <a:txBody>
                    <a:bodyPr/>
                    <a:lstStyle/>
                    <a:p>
                      <a:pPr algn="ctr"/>
                      <a:r>
                        <a:rPr lang="en-US" sz="2000" dirty="0">
                          <a:solidFill>
                            <a:srgbClr val="FF0000"/>
                          </a:solidFill>
                        </a:rPr>
                        <a:t>BASELINE</a:t>
                      </a:r>
                      <a:r>
                        <a:rPr lang="en-US" sz="2000" dirty="0">
                          <a:solidFill>
                            <a:schemeClr val="tx1"/>
                          </a:solidFill>
                        </a:rPr>
                        <a:t> </a:t>
                      </a:r>
                      <a:r>
                        <a:rPr lang="en-US" sz="2000" b="0" dirty="0">
                          <a:solidFill>
                            <a:schemeClr val="tx1"/>
                          </a:solidFill>
                        </a:rPr>
                        <a:t>CONFIDENCE CHECKER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9970905"/>
                  </a:ext>
                </a:extLst>
              </a:tr>
              <a:tr h="737328">
                <a:tc>
                  <a:txBody>
                    <a:bodyPr/>
                    <a:lstStyle/>
                    <a:p>
                      <a:pPr marL="0" marR="0" lvl="0" indent="0" algn="l" defTabSz="639965"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BEFORE THE LEARNING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200" b="1"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1136491"/>
                  </a:ext>
                </a:extLst>
              </a:tr>
              <a:tr h="433849">
                <a:tc>
                  <a:txBody>
                    <a:bodyPr/>
                    <a:lstStyle/>
                    <a:p>
                      <a:pPr>
                        <a:buFontTx/>
                        <a:buNone/>
                      </a:pPr>
                      <a:r>
                        <a:rPr lang="en-US" sz="1600" dirty="0">
                          <a:solidFill>
                            <a:schemeClr val="tx1"/>
                          </a:solidFill>
                        </a:rPr>
                        <a:t>I understand the impact getting into debt can have on myself and my family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189329"/>
                  </a:ext>
                </a:extLst>
              </a:tr>
              <a:tr h="557639">
                <a:tc>
                  <a:txBody>
                    <a:bodyPr/>
                    <a:lstStyle/>
                    <a:p>
                      <a:r>
                        <a:rPr lang="en-US" sz="1600" dirty="0">
                          <a:solidFill>
                            <a:schemeClr val="tx1"/>
                          </a:solidFill>
                        </a:rPr>
                        <a:t>I can identify priority and no-priority debts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6292860"/>
                  </a:ext>
                </a:extLst>
              </a:tr>
              <a:tr h="433849">
                <a:tc>
                  <a:txBody>
                    <a:bodyPr/>
                    <a:lstStyle/>
                    <a:p>
                      <a:r>
                        <a:rPr lang="en-US" sz="1600" dirty="0">
                          <a:solidFill>
                            <a:schemeClr val="tx1"/>
                          </a:solidFill>
                        </a:rPr>
                        <a:t>I know how to access reliable advice on debt counselling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0484043"/>
                  </a:ext>
                </a:extLst>
              </a:tr>
            </a:tbl>
          </a:graphicData>
        </a:graphic>
      </p:graphicFrame>
      <p:pic>
        <p:nvPicPr>
          <p:cNvPr id="25" name="Picture 24">
            <a:extLst>
              <a:ext uri="{FF2B5EF4-FFF2-40B4-BE49-F238E27FC236}">
                <a16:creationId xmlns:a16="http://schemas.microsoft.com/office/drawing/2014/main" id="{E9288B0B-7C08-274D-845D-1BCD47B752BD}"/>
              </a:ext>
            </a:extLst>
          </p:cNvPr>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2917838" y="1882392"/>
            <a:ext cx="1445832" cy="440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5">
            <a:extLst>
              <a:ext uri="{FF2B5EF4-FFF2-40B4-BE49-F238E27FC236}">
                <a16:creationId xmlns:a16="http://schemas.microsoft.com/office/drawing/2014/main" id="{215B8C18-6EA7-B14A-832D-DB76350780C8}"/>
              </a:ext>
            </a:extLst>
          </p:cNvPr>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7664693" y="1879126"/>
            <a:ext cx="1445832" cy="441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6">
            <a:extLst>
              <a:ext uri="{FF2B5EF4-FFF2-40B4-BE49-F238E27FC236}">
                <a16:creationId xmlns:a16="http://schemas.microsoft.com/office/drawing/2014/main" id="{D489D617-2767-0D47-8F29-F4CAA53ECA84}"/>
              </a:ext>
            </a:extLst>
          </p:cNvPr>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5312430" y="1882392"/>
            <a:ext cx="1445832" cy="438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4">
            <a:extLst>
              <a:ext uri="{FF2B5EF4-FFF2-40B4-BE49-F238E27FC236}">
                <a16:creationId xmlns:a16="http://schemas.microsoft.com/office/drawing/2014/main" id="{C50C7BAA-2ED9-934A-A803-21D83CAF29FD}"/>
              </a:ext>
            </a:extLst>
          </p:cNvPr>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22904" y="1193740"/>
            <a:ext cx="1470944" cy="444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8">
            <a:extLst>
              <a:ext uri="{FF2B5EF4-FFF2-40B4-BE49-F238E27FC236}">
                <a16:creationId xmlns:a16="http://schemas.microsoft.com/office/drawing/2014/main" id="{942692BC-6B21-0D49-B32E-74E8B54F28B7}"/>
              </a:ext>
            </a:extLst>
          </p:cNvPr>
          <p:cNvPicPr>
            <a:picLocks noChangeAspect="1" noChangeArrowheads="1"/>
          </p:cNvPicPr>
          <p:nvPr/>
        </p:nvPicPr>
        <p:blipFill rotWithShape="1">
          <a:blip r:embed="rId19"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8672133" y="1237796"/>
            <a:ext cx="442412" cy="3251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1" name="Picture 30">
            <a:extLst>
              <a:ext uri="{FF2B5EF4-FFF2-40B4-BE49-F238E27FC236}">
                <a16:creationId xmlns:a16="http://schemas.microsoft.com/office/drawing/2014/main" id="{E40B3D86-4345-2049-BBB5-64F1F6E32FB6}"/>
              </a:ext>
            </a:extLst>
          </p:cNvPr>
          <p:cNvPicPr>
            <a:picLocks noChangeAspect="1"/>
          </p:cNvPicPr>
          <p:nvPr/>
        </p:nvPicPr>
        <p:blipFill rotWithShape="1">
          <a:blip r:embed="rId20" cstate="print">
            <a:extLst>
              <a:ext uri="{28A0092B-C50C-407E-A947-70E740481C1C}">
                <a14:useLocalDpi xmlns:a14="http://schemas.microsoft.com/office/drawing/2010/main"/>
              </a:ext>
            </a:extLst>
          </a:blip>
          <a:srcRect/>
          <a:stretch/>
        </p:blipFill>
        <p:spPr>
          <a:xfrm rot="16200000">
            <a:off x="3109774" y="2188436"/>
            <a:ext cx="354018" cy="395434"/>
          </a:xfrm>
          <a:prstGeom prst="rect">
            <a:avLst/>
          </a:prstGeom>
        </p:spPr>
      </p:pic>
      <p:pic>
        <p:nvPicPr>
          <p:cNvPr id="32" name="Picture 31">
            <a:extLst>
              <a:ext uri="{FF2B5EF4-FFF2-40B4-BE49-F238E27FC236}">
                <a16:creationId xmlns:a16="http://schemas.microsoft.com/office/drawing/2014/main" id="{EF443593-6E76-6249-A861-1EA8A7B96E18}"/>
              </a:ext>
            </a:extLst>
          </p:cNvPr>
          <p:cNvPicPr>
            <a:picLocks noChangeAspect="1"/>
          </p:cNvPicPr>
          <p:nvPr/>
        </p:nvPicPr>
        <p:blipFill rotWithShape="1">
          <a:blip r:embed="rId21" cstate="print">
            <a:extLst>
              <a:ext uri="{28A0092B-C50C-407E-A947-70E740481C1C}">
                <a14:useLocalDpi xmlns:a14="http://schemas.microsoft.com/office/drawing/2010/main"/>
              </a:ext>
            </a:extLst>
          </a:blip>
          <a:srcRect/>
          <a:stretch/>
        </p:blipFill>
        <p:spPr>
          <a:xfrm>
            <a:off x="6990693" y="2220007"/>
            <a:ext cx="361331" cy="331748"/>
          </a:xfrm>
          <a:prstGeom prst="rect">
            <a:avLst/>
          </a:prstGeom>
        </p:spPr>
      </p:pic>
      <p:pic>
        <p:nvPicPr>
          <p:cNvPr id="33" name="Picture 32">
            <a:extLst>
              <a:ext uri="{FF2B5EF4-FFF2-40B4-BE49-F238E27FC236}">
                <a16:creationId xmlns:a16="http://schemas.microsoft.com/office/drawing/2014/main" id="{C2EEBC80-26ED-5B47-94E8-D85D58C2384C}"/>
              </a:ext>
            </a:extLst>
          </p:cNvPr>
          <p:cNvPicPr>
            <a:picLocks noChangeAspect="1"/>
          </p:cNvPicPr>
          <p:nvPr/>
        </p:nvPicPr>
        <p:blipFill rotWithShape="1">
          <a:blip r:embed="rId22" cstate="print">
            <a:extLst>
              <a:ext uri="{28A0092B-C50C-407E-A947-70E740481C1C}">
                <a14:useLocalDpi xmlns:a14="http://schemas.microsoft.com/office/drawing/2010/main"/>
              </a:ext>
            </a:extLst>
          </a:blip>
          <a:srcRect/>
          <a:stretch/>
        </p:blipFill>
        <p:spPr>
          <a:xfrm>
            <a:off x="5725912" y="2227033"/>
            <a:ext cx="320574" cy="331748"/>
          </a:xfrm>
          <a:prstGeom prst="rect">
            <a:avLst/>
          </a:prstGeom>
        </p:spPr>
      </p:pic>
      <p:pic>
        <p:nvPicPr>
          <p:cNvPr id="34" name="Picture 33">
            <a:extLst>
              <a:ext uri="{FF2B5EF4-FFF2-40B4-BE49-F238E27FC236}">
                <a16:creationId xmlns:a16="http://schemas.microsoft.com/office/drawing/2014/main" id="{A7DB9EC1-BF66-874A-941E-DE32BADC5272}"/>
              </a:ext>
            </a:extLst>
          </p:cNvPr>
          <p:cNvPicPr>
            <a:picLocks noChangeAspect="1"/>
          </p:cNvPicPr>
          <p:nvPr/>
        </p:nvPicPr>
        <p:blipFill rotWithShape="1">
          <a:blip r:embed="rId23" cstate="print">
            <a:extLst>
              <a:ext uri="{28A0092B-C50C-407E-A947-70E740481C1C}">
                <a14:useLocalDpi xmlns:a14="http://schemas.microsoft.com/office/drawing/2010/main"/>
              </a:ext>
            </a:extLst>
          </a:blip>
          <a:srcRect/>
          <a:stretch/>
        </p:blipFill>
        <p:spPr>
          <a:xfrm>
            <a:off x="4437790" y="2227882"/>
            <a:ext cx="327785" cy="326188"/>
          </a:xfrm>
          <a:prstGeom prst="rect">
            <a:avLst/>
          </a:prstGeom>
        </p:spPr>
      </p:pic>
      <p:pic>
        <p:nvPicPr>
          <p:cNvPr id="35" name="Picture 34">
            <a:extLst>
              <a:ext uri="{FF2B5EF4-FFF2-40B4-BE49-F238E27FC236}">
                <a16:creationId xmlns:a16="http://schemas.microsoft.com/office/drawing/2014/main" id="{7A22A9E7-4E46-2C4D-B935-BB3897C7308A}"/>
              </a:ext>
            </a:extLst>
          </p:cNvPr>
          <p:cNvPicPr>
            <a:picLocks noChangeAspect="1"/>
          </p:cNvPicPr>
          <p:nvPr/>
        </p:nvPicPr>
        <p:blipFill>
          <a:blip r:embed="rId24" cstate="print">
            <a:extLst>
              <a:ext uri="{28A0092B-C50C-407E-A947-70E740481C1C}">
                <a14:useLocalDpi xmlns:a14="http://schemas.microsoft.com/office/drawing/2010/main"/>
              </a:ext>
            </a:extLst>
          </a:blip>
          <a:stretch>
            <a:fillRect/>
          </a:stretch>
        </p:blipFill>
        <p:spPr>
          <a:xfrm>
            <a:off x="8300300" y="2320576"/>
            <a:ext cx="360212" cy="225883"/>
          </a:xfrm>
          <a:prstGeom prst="rect">
            <a:avLst/>
          </a:prstGeom>
        </p:spPr>
      </p:pic>
      <p:pic>
        <p:nvPicPr>
          <p:cNvPr id="36" name="Picture 35">
            <a:extLst>
              <a:ext uri="{FF2B5EF4-FFF2-40B4-BE49-F238E27FC236}">
                <a16:creationId xmlns:a16="http://schemas.microsoft.com/office/drawing/2014/main" id="{895AB6BE-FD59-3645-9FB5-7FC2268832B1}"/>
              </a:ext>
            </a:extLst>
          </p:cNvPr>
          <p:cNvPicPr>
            <a:picLocks noChangeAspect="1"/>
          </p:cNvPicPr>
          <p:nvPr/>
        </p:nvPicPr>
        <p:blipFill>
          <a:blip r:embed="rId25" cstate="print">
            <a:extLst>
              <a:ext uri="{28A0092B-C50C-407E-A947-70E740481C1C}">
                <a14:useLocalDpi xmlns:a14="http://schemas.microsoft.com/office/drawing/2010/main"/>
              </a:ext>
            </a:extLst>
          </a:blip>
          <a:stretch>
            <a:fillRect/>
          </a:stretch>
        </p:blipFill>
        <p:spPr>
          <a:xfrm>
            <a:off x="8001529" y="130531"/>
            <a:ext cx="988543" cy="988543"/>
          </a:xfrm>
          <a:prstGeom prst="rect">
            <a:avLst/>
          </a:prstGeom>
        </p:spPr>
      </p:pic>
    </p:spTree>
    <p:extLst>
      <p:ext uri="{BB962C8B-B14F-4D97-AF65-F5344CB8AC3E}">
        <p14:creationId xmlns:p14="http://schemas.microsoft.com/office/powerpoint/2010/main" val="312600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793750" y="1560115"/>
            <a:ext cx="7569199" cy="1134450"/>
          </a:xfrm>
          <a:prstGeom prst="rect">
            <a:avLst/>
          </a:prstGeom>
          <a:gradFill>
            <a:gsLst>
              <a:gs pos="0">
                <a:schemeClr val="accent1">
                  <a:tint val="100000"/>
                  <a:shade val="100000"/>
                  <a:satMod val="130000"/>
                  <a:alpha val="20000"/>
                </a:schemeClr>
              </a:gs>
              <a:gs pos="100000">
                <a:schemeClr val="accent1">
                  <a:tint val="50000"/>
                  <a:shade val="100000"/>
                  <a:satMod val="350000"/>
                  <a:alpha val="2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As soon as you borrow money you are in debt – until you have paid it back in full including interest. The problems start when you cannot meet the agreed repayments.</a:t>
            </a:r>
          </a:p>
        </p:txBody>
      </p:sp>
      <p:sp>
        <p:nvSpPr>
          <p:cNvPr id="48" name="Rectangle 47"/>
          <p:cNvSpPr/>
          <p:nvPr/>
        </p:nvSpPr>
        <p:spPr>
          <a:xfrm>
            <a:off x="4083049" y="1559255"/>
            <a:ext cx="504056" cy="1134000"/>
          </a:xfrm>
          <a:prstGeom prst="rect">
            <a:avLst/>
          </a:prstGeom>
          <a:gradFill>
            <a:gsLst>
              <a:gs pos="0">
                <a:srgbClr val="84B05F"/>
              </a:gs>
              <a:gs pos="100000">
                <a:schemeClr val="bg1"/>
              </a:gs>
            </a:gsLst>
            <a:lin ang="5400000" scaled="0"/>
          </a:gradFill>
          <a:ln w="12700">
            <a:solidFill>
              <a:schemeClr val="tx1"/>
            </a:solidFill>
          </a:ln>
          <a:effectLst>
            <a:outerShdw blurRad="50800" dist="38100" algn="l" rotWithShape="0">
              <a:prstClr val="black">
                <a:alpha val="40000"/>
              </a:prstClr>
            </a:outerShdw>
          </a:effectLst>
          <a:scene3d>
            <a:camera prst="orthographicFront"/>
            <a:lightRig rig="threePt" dir="t"/>
          </a:scene3d>
          <a:sp3d>
            <a:bevelT w="165100" prst="coolSlant"/>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Elephant" panose="02020904090505020303" pitchFamily="18" charset="0"/>
                <a:cs typeface="Arial" pitchFamily="34" charset="0"/>
              </a:rPr>
              <a:t>1</a:t>
            </a:r>
          </a:p>
        </p:txBody>
      </p:sp>
      <p:sp>
        <p:nvSpPr>
          <p:cNvPr id="58" name="Rectangle 57"/>
          <p:cNvSpPr/>
          <p:nvPr/>
        </p:nvSpPr>
        <p:spPr>
          <a:xfrm>
            <a:off x="4569595" y="1559255"/>
            <a:ext cx="504056" cy="1134000"/>
          </a:xfrm>
          <a:prstGeom prst="rect">
            <a:avLst/>
          </a:prstGeom>
          <a:gradFill>
            <a:gsLst>
              <a:gs pos="0">
                <a:srgbClr val="84B05F"/>
              </a:gs>
              <a:gs pos="100000">
                <a:schemeClr val="bg1"/>
              </a:gs>
            </a:gsLst>
            <a:lin ang="5400000" scaled="0"/>
          </a:gradFill>
          <a:ln w="12700">
            <a:solidFill>
              <a:schemeClr val="tx1"/>
            </a:solidFill>
          </a:ln>
          <a:effectLst>
            <a:outerShdw blurRad="50800" dist="38100" algn="l" rotWithShape="0">
              <a:prstClr val="black">
                <a:alpha val="40000"/>
              </a:prstClr>
            </a:outerShdw>
          </a:effectLst>
          <a:scene3d>
            <a:camera prst="orthographicFront"/>
            <a:lightRig rig="threePt" dir="t"/>
          </a:scene3d>
          <a:sp3d>
            <a:bevelT w="165100" prst="coolSlant"/>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Elephant" panose="02020904090505020303" pitchFamily="18" charset="0"/>
                <a:cs typeface="Arial" pitchFamily="34" charset="0"/>
              </a:rPr>
              <a:t>1</a:t>
            </a:r>
          </a:p>
        </p:txBody>
      </p:sp>
      <p:sp>
        <p:nvSpPr>
          <p:cNvPr id="62" name="Rectangle 61"/>
          <p:cNvSpPr/>
          <p:nvPr/>
        </p:nvSpPr>
        <p:spPr>
          <a:xfrm>
            <a:off x="784995" y="2845655"/>
            <a:ext cx="7569199" cy="1134450"/>
          </a:xfrm>
          <a:prstGeom prst="rect">
            <a:avLst/>
          </a:prstGeom>
          <a:gradFill>
            <a:gsLst>
              <a:gs pos="0">
                <a:schemeClr val="accent1">
                  <a:tint val="100000"/>
                  <a:shade val="100000"/>
                  <a:satMod val="130000"/>
                  <a:alpha val="20000"/>
                </a:schemeClr>
              </a:gs>
              <a:gs pos="100000">
                <a:schemeClr val="accent1">
                  <a:tint val="50000"/>
                  <a:shade val="100000"/>
                  <a:satMod val="350000"/>
                  <a:alpha val="2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We live in a society were borrowing money is considered normal. Credit companies push borrowing by offering you more and more credit. Often they don’t consider whether you can pay it back.</a:t>
            </a:r>
          </a:p>
        </p:txBody>
      </p:sp>
      <p:sp>
        <p:nvSpPr>
          <p:cNvPr id="63" name="Rectangle 62"/>
          <p:cNvSpPr/>
          <p:nvPr/>
        </p:nvSpPr>
        <p:spPr>
          <a:xfrm>
            <a:off x="4074294" y="2844795"/>
            <a:ext cx="504056" cy="1134000"/>
          </a:xfrm>
          <a:prstGeom prst="rect">
            <a:avLst/>
          </a:prstGeom>
          <a:gradFill>
            <a:gsLst>
              <a:gs pos="0">
                <a:srgbClr val="84B05F"/>
              </a:gs>
              <a:gs pos="100000">
                <a:schemeClr val="bg1"/>
              </a:gs>
            </a:gsLst>
            <a:lin ang="5400000" scaled="0"/>
          </a:gradFill>
          <a:ln w="12700">
            <a:solidFill>
              <a:schemeClr val="tx1"/>
            </a:solidFill>
          </a:ln>
          <a:effectLst>
            <a:outerShdw blurRad="50800" dist="38100" algn="l" rotWithShape="0">
              <a:prstClr val="black">
                <a:alpha val="40000"/>
              </a:prstClr>
            </a:outerShdw>
          </a:effectLst>
          <a:scene3d>
            <a:camera prst="orthographicFront"/>
            <a:lightRig rig="threePt" dir="t"/>
          </a:scene3d>
          <a:sp3d>
            <a:bevelT w="165100" prst="coolSlant"/>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Elephant" panose="02020904090505020303" pitchFamily="18" charset="0"/>
                <a:cs typeface="Arial" pitchFamily="34" charset="0"/>
              </a:rPr>
              <a:t>2</a:t>
            </a:r>
          </a:p>
        </p:txBody>
      </p:sp>
      <p:sp>
        <p:nvSpPr>
          <p:cNvPr id="64" name="Rectangle 63"/>
          <p:cNvSpPr/>
          <p:nvPr/>
        </p:nvSpPr>
        <p:spPr>
          <a:xfrm>
            <a:off x="4560840" y="2844795"/>
            <a:ext cx="504056" cy="1134000"/>
          </a:xfrm>
          <a:prstGeom prst="rect">
            <a:avLst/>
          </a:prstGeom>
          <a:gradFill>
            <a:gsLst>
              <a:gs pos="0">
                <a:srgbClr val="84B05F"/>
              </a:gs>
              <a:gs pos="100000">
                <a:schemeClr val="bg1"/>
              </a:gs>
            </a:gsLst>
            <a:lin ang="5400000" scaled="0"/>
          </a:gradFill>
          <a:ln w="12700">
            <a:solidFill>
              <a:schemeClr val="tx1"/>
            </a:solidFill>
          </a:ln>
          <a:effectLst>
            <a:outerShdw blurRad="50800" dist="38100" algn="l" rotWithShape="0">
              <a:prstClr val="black">
                <a:alpha val="40000"/>
              </a:prstClr>
            </a:outerShdw>
          </a:effectLst>
          <a:scene3d>
            <a:camera prst="orthographicFront"/>
            <a:lightRig rig="threePt" dir="t"/>
          </a:scene3d>
          <a:sp3d>
            <a:bevelT w="165100" prst="coolSlant"/>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Elephant" panose="02020904090505020303" pitchFamily="18" charset="0"/>
                <a:cs typeface="Arial" pitchFamily="34" charset="0"/>
              </a:rPr>
              <a:t>2</a:t>
            </a:r>
          </a:p>
        </p:txBody>
      </p:sp>
      <p:sp>
        <p:nvSpPr>
          <p:cNvPr id="65" name="Rectangle 64"/>
          <p:cNvSpPr/>
          <p:nvPr/>
        </p:nvSpPr>
        <p:spPr>
          <a:xfrm>
            <a:off x="784995" y="4129025"/>
            <a:ext cx="7569199" cy="1134450"/>
          </a:xfrm>
          <a:prstGeom prst="rect">
            <a:avLst/>
          </a:prstGeom>
          <a:gradFill>
            <a:gsLst>
              <a:gs pos="0">
                <a:schemeClr val="accent1">
                  <a:tint val="100000"/>
                  <a:shade val="100000"/>
                  <a:satMod val="130000"/>
                  <a:alpha val="20000"/>
                </a:schemeClr>
              </a:gs>
              <a:gs pos="100000">
                <a:schemeClr val="accent1">
                  <a:tint val="50000"/>
                  <a:shade val="100000"/>
                  <a:satMod val="350000"/>
                  <a:alpha val="2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Debt problems can affect your ability to borrow money in the future, e.g. debts could prevent you from being able to get a mortgage. The media often portray people being in debt as a result of careless spending and buying too much on credit </a:t>
            </a:r>
          </a:p>
        </p:txBody>
      </p:sp>
      <p:sp>
        <p:nvSpPr>
          <p:cNvPr id="66" name="Rectangle 65"/>
          <p:cNvSpPr/>
          <p:nvPr/>
        </p:nvSpPr>
        <p:spPr>
          <a:xfrm>
            <a:off x="4074294" y="4128165"/>
            <a:ext cx="504056" cy="1134000"/>
          </a:xfrm>
          <a:prstGeom prst="rect">
            <a:avLst/>
          </a:prstGeom>
          <a:gradFill>
            <a:gsLst>
              <a:gs pos="0">
                <a:srgbClr val="84B05F"/>
              </a:gs>
              <a:gs pos="100000">
                <a:schemeClr val="bg1"/>
              </a:gs>
            </a:gsLst>
            <a:lin ang="5400000" scaled="0"/>
          </a:gradFill>
          <a:ln w="12700">
            <a:solidFill>
              <a:schemeClr val="tx1"/>
            </a:solidFill>
          </a:ln>
          <a:effectLst>
            <a:outerShdw blurRad="50800" dist="38100" algn="l" rotWithShape="0">
              <a:prstClr val="black">
                <a:alpha val="40000"/>
              </a:prstClr>
            </a:outerShdw>
          </a:effectLst>
          <a:scene3d>
            <a:camera prst="orthographicFront"/>
            <a:lightRig rig="threePt" dir="t"/>
          </a:scene3d>
          <a:sp3d>
            <a:bevelT w="165100" prst="coolSlant"/>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Elephant" panose="02020904090505020303" pitchFamily="18" charset="0"/>
                <a:cs typeface="Arial" pitchFamily="34" charset="0"/>
              </a:rPr>
              <a:t>3</a:t>
            </a:r>
          </a:p>
        </p:txBody>
      </p:sp>
      <p:sp>
        <p:nvSpPr>
          <p:cNvPr id="67" name="Rectangle 66"/>
          <p:cNvSpPr/>
          <p:nvPr/>
        </p:nvSpPr>
        <p:spPr>
          <a:xfrm>
            <a:off x="4560840" y="4128165"/>
            <a:ext cx="504056" cy="1134000"/>
          </a:xfrm>
          <a:prstGeom prst="rect">
            <a:avLst/>
          </a:prstGeom>
          <a:gradFill>
            <a:gsLst>
              <a:gs pos="0">
                <a:srgbClr val="84B05F"/>
              </a:gs>
              <a:gs pos="100000">
                <a:schemeClr val="bg1"/>
              </a:gs>
            </a:gsLst>
            <a:lin ang="5400000" scaled="0"/>
          </a:gradFill>
          <a:ln w="12700">
            <a:solidFill>
              <a:schemeClr val="tx1"/>
            </a:solidFill>
          </a:ln>
          <a:effectLst>
            <a:outerShdw blurRad="50800" dist="38100" algn="l" rotWithShape="0">
              <a:prstClr val="black">
                <a:alpha val="40000"/>
              </a:prstClr>
            </a:outerShdw>
          </a:effectLst>
          <a:scene3d>
            <a:camera prst="orthographicFront"/>
            <a:lightRig rig="threePt" dir="t"/>
          </a:scene3d>
          <a:sp3d>
            <a:bevelT w="165100" prst="coolSlant"/>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Elephant" panose="02020904090505020303" pitchFamily="18" charset="0"/>
                <a:cs typeface="Arial" pitchFamily="34" charset="0"/>
              </a:rPr>
              <a:t>3</a:t>
            </a:r>
          </a:p>
        </p:txBody>
      </p:sp>
      <p:sp>
        <p:nvSpPr>
          <p:cNvPr id="68" name="Rectangle 67"/>
          <p:cNvSpPr/>
          <p:nvPr/>
        </p:nvSpPr>
        <p:spPr>
          <a:xfrm>
            <a:off x="776240" y="5410225"/>
            <a:ext cx="7569199" cy="1134450"/>
          </a:xfrm>
          <a:prstGeom prst="rect">
            <a:avLst/>
          </a:prstGeom>
          <a:gradFill>
            <a:gsLst>
              <a:gs pos="0">
                <a:schemeClr val="accent1">
                  <a:tint val="100000"/>
                  <a:shade val="100000"/>
                  <a:satMod val="130000"/>
                  <a:alpha val="20000"/>
                </a:schemeClr>
              </a:gs>
              <a:gs pos="100000">
                <a:schemeClr val="accent1">
                  <a:tint val="50000"/>
                  <a:shade val="100000"/>
                  <a:satMod val="350000"/>
                  <a:alpha val="2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There is a lot of influence from advertising and pressure from other people to wear the right clothes, to have the latest gadgets and to keep up with the latest trends. Some debts have less consequences than others. For example a student debt does not have to be paid until you have a decent income.</a:t>
            </a:r>
          </a:p>
        </p:txBody>
      </p:sp>
      <p:sp>
        <p:nvSpPr>
          <p:cNvPr id="69" name="Rectangle 68"/>
          <p:cNvSpPr/>
          <p:nvPr/>
        </p:nvSpPr>
        <p:spPr>
          <a:xfrm>
            <a:off x="4065539" y="5409365"/>
            <a:ext cx="504056" cy="1134000"/>
          </a:xfrm>
          <a:prstGeom prst="rect">
            <a:avLst/>
          </a:prstGeom>
          <a:gradFill>
            <a:gsLst>
              <a:gs pos="0">
                <a:srgbClr val="84B05F"/>
              </a:gs>
              <a:gs pos="100000">
                <a:schemeClr val="bg1"/>
              </a:gs>
            </a:gsLst>
            <a:lin ang="5400000" scaled="0"/>
          </a:gradFill>
          <a:ln w="12700">
            <a:solidFill>
              <a:schemeClr val="tx1"/>
            </a:solidFill>
          </a:ln>
          <a:effectLst>
            <a:outerShdw blurRad="50800" dist="38100" algn="l" rotWithShape="0">
              <a:prstClr val="black">
                <a:alpha val="40000"/>
              </a:prstClr>
            </a:outerShdw>
          </a:effectLst>
          <a:scene3d>
            <a:camera prst="orthographicFront"/>
            <a:lightRig rig="threePt" dir="t"/>
          </a:scene3d>
          <a:sp3d>
            <a:bevelT w="165100" prst="coolSlant"/>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Elephant" panose="02020904090505020303" pitchFamily="18" charset="0"/>
                <a:cs typeface="Arial" pitchFamily="34" charset="0"/>
              </a:rPr>
              <a:t>4</a:t>
            </a:r>
          </a:p>
        </p:txBody>
      </p:sp>
      <p:sp>
        <p:nvSpPr>
          <p:cNvPr id="70" name="Rectangle 69"/>
          <p:cNvSpPr/>
          <p:nvPr/>
        </p:nvSpPr>
        <p:spPr>
          <a:xfrm>
            <a:off x="4552085" y="5409365"/>
            <a:ext cx="504056" cy="1134000"/>
          </a:xfrm>
          <a:prstGeom prst="rect">
            <a:avLst/>
          </a:prstGeom>
          <a:gradFill>
            <a:gsLst>
              <a:gs pos="0">
                <a:srgbClr val="84B05F"/>
              </a:gs>
              <a:gs pos="100000">
                <a:schemeClr val="bg1"/>
              </a:gs>
            </a:gsLst>
            <a:lin ang="5400000" scaled="0"/>
          </a:gradFill>
          <a:ln w="12700">
            <a:solidFill>
              <a:schemeClr val="tx1"/>
            </a:solidFill>
          </a:ln>
          <a:effectLst>
            <a:outerShdw blurRad="50800" dist="38100" algn="l" rotWithShape="0">
              <a:prstClr val="black">
                <a:alpha val="40000"/>
              </a:prstClr>
            </a:outerShdw>
          </a:effectLst>
          <a:scene3d>
            <a:camera prst="orthographicFront"/>
            <a:lightRig rig="threePt" dir="t"/>
          </a:scene3d>
          <a:sp3d>
            <a:bevelT w="165100" prst="coolSlant"/>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Elephant" panose="02020904090505020303" pitchFamily="18" charset="0"/>
                <a:cs typeface="Arial" pitchFamily="34" charset="0"/>
              </a:rPr>
              <a:t>4</a:t>
            </a:r>
          </a:p>
        </p:txBody>
      </p:sp>
      <p:sp>
        <p:nvSpPr>
          <p:cNvPr id="16" name="Rectangle 15">
            <a:extLst>
              <a:ext uri="{FF2B5EF4-FFF2-40B4-BE49-F238E27FC236}">
                <a16:creationId xmlns:a16="http://schemas.microsoft.com/office/drawing/2014/main" id="{0B4154B2-1DDB-3D4A-8E0A-E4051E0413DC}"/>
              </a:ext>
            </a:extLst>
          </p:cNvPr>
          <p:cNvSpPr/>
          <p:nvPr/>
        </p:nvSpPr>
        <p:spPr>
          <a:xfrm>
            <a:off x="143435" y="155395"/>
            <a:ext cx="8863106" cy="815244"/>
          </a:xfrm>
          <a:prstGeom prst="rect">
            <a:avLst/>
          </a:prstGeom>
          <a:gradFill>
            <a:gsLst>
              <a:gs pos="0">
                <a:srgbClr val="26BBEA">
                  <a:alpha val="40000"/>
                </a:srgbClr>
              </a:gs>
              <a:gs pos="100000">
                <a:schemeClr val="bg1"/>
              </a:gs>
            </a:gsLst>
            <a:lin ang="5400000" scaled="0"/>
          </a:gradFill>
          <a:ln w="12700">
            <a:solidFill>
              <a:schemeClr val="tx1"/>
            </a:solidFill>
          </a:ln>
          <a:effectLst>
            <a:outerShdw blurRad="50800" dist="38100" algn="l" rotWithShape="0">
              <a:prstClr val="black">
                <a:alpha val="40000"/>
              </a:prstClr>
            </a:outerShdw>
          </a:effectLst>
          <a:scene3d>
            <a:camera prst="orthographicFront"/>
            <a:lightRig rig="threePt" dir="t"/>
          </a:scene3d>
          <a:sp3d>
            <a:bevelT w="165100" prst="coolSlant"/>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DB7FC6D7-1E20-DA41-AC47-1E34F758A788}"/>
              </a:ext>
            </a:extLst>
          </p:cNvPr>
          <p:cNvSpPr/>
          <p:nvPr/>
        </p:nvSpPr>
        <p:spPr>
          <a:xfrm>
            <a:off x="1" y="552976"/>
            <a:ext cx="9146652" cy="1634130"/>
          </a:xfrm>
          <a:prstGeom prst="rect">
            <a:avLst/>
          </a:prstGeom>
          <a:noFill/>
        </p:spPr>
        <p:txBody>
          <a:bodyPr wrap="none" lIns="91440" tIns="45720" rIns="91440" bIns="45720">
            <a:prstTxWarp prst="textArchUp">
              <a:avLst>
                <a:gd name="adj" fmla="val 10734486"/>
              </a:avLst>
            </a:prstTxWarp>
            <a:spAutoFit/>
            <a:scene3d>
              <a:camera prst="orthographicFront"/>
              <a:lightRig rig="threePt" dir="t"/>
            </a:scene3d>
            <a:sp3d extrusionH="6350" contourW="12700">
              <a:extrusionClr>
                <a:schemeClr val="bg1"/>
              </a:extrusionClr>
              <a:contourClr>
                <a:schemeClr val="tx1">
                  <a:lumMod val="50000"/>
                  <a:lumOff val="50000"/>
                </a:schemeClr>
              </a:contourClr>
            </a:sp3d>
          </a:bodyPr>
          <a:lstStyle/>
          <a:p>
            <a:pPr algn="ctr"/>
            <a:r>
              <a:rPr lang="en-US" sz="4800" b="1" dirty="0">
                <a:ln w="31750">
                  <a:solidFill>
                    <a:schemeClr val="tx2">
                      <a:tint val="1000"/>
                    </a:schemeClr>
                  </a:solidFill>
                  <a:prstDash val="solid"/>
                </a:ln>
                <a:gradFill>
                  <a:gsLst>
                    <a:gs pos="0">
                      <a:srgbClr val="DDEBCF"/>
                    </a:gs>
                    <a:gs pos="50000">
                      <a:srgbClr val="9CB86E"/>
                    </a:gs>
                    <a:gs pos="100000">
                      <a:srgbClr val="156B13"/>
                    </a:gs>
                  </a:gsLst>
                  <a:lin ang="5400000" scaled="0"/>
                </a:gradFill>
                <a:effectLst>
                  <a:outerShdw blurRad="50000" dist="50800" dir="7500000" algn="tl">
                    <a:srgbClr val="000000">
                      <a:shade val="5000"/>
                      <a:alpha val="35000"/>
                    </a:srgbClr>
                  </a:outerShdw>
                </a:effectLst>
                <a:latin typeface="Elephant" pitchFamily="18" charset="0"/>
              </a:rPr>
              <a:t> </a:t>
            </a:r>
            <a:r>
              <a:rPr lang="en-US" sz="4800" b="1" dirty="0">
                <a:ln w="31750">
                  <a:solidFill>
                    <a:schemeClr val="bg1"/>
                  </a:solidFill>
                  <a:prstDash val="solid"/>
                </a:ln>
                <a:gradFill>
                  <a:gsLst>
                    <a:gs pos="40000">
                      <a:srgbClr val="9CB86E"/>
                    </a:gs>
                    <a:gs pos="100000">
                      <a:srgbClr val="156B13"/>
                    </a:gs>
                  </a:gsLst>
                  <a:lin ang="5400000" scaled="0"/>
                </a:gradFill>
                <a:effectLst>
                  <a:outerShdw blurRad="50000" dist="50800" dir="7500000" algn="tl">
                    <a:srgbClr val="000000">
                      <a:shade val="5000"/>
                      <a:alpha val="35000"/>
                    </a:srgbClr>
                  </a:outerShdw>
                </a:effectLst>
                <a:latin typeface="Elephant" pitchFamily="18" charset="0"/>
              </a:rPr>
              <a:t>DEBT AND SOCIETY</a:t>
            </a:r>
            <a:endParaRPr lang="en-US" sz="4800" b="1" cap="none" spc="0" dirty="0">
              <a:ln w="31750">
                <a:solidFill>
                  <a:schemeClr val="tx2">
                    <a:tint val="1000"/>
                  </a:schemeClr>
                </a:solidFill>
                <a:prstDash val="solid"/>
              </a:ln>
              <a:gradFill>
                <a:gsLst>
                  <a:gs pos="0">
                    <a:srgbClr val="DDEBCF"/>
                  </a:gs>
                  <a:gs pos="50000">
                    <a:srgbClr val="9CB86E"/>
                  </a:gs>
                  <a:gs pos="100000">
                    <a:srgbClr val="156B13"/>
                  </a:gs>
                </a:gsLst>
                <a:lin ang="5400000" scaled="0"/>
              </a:gradFill>
              <a:effectLst>
                <a:outerShdw blurRad="50000" dist="50800" dir="7500000" algn="tl">
                  <a:srgbClr val="000000">
                    <a:shade val="5000"/>
                    <a:alpha val="35000"/>
                  </a:srgbClr>
                </a:outerShdw>
              </a:effectLst>
              <a:latin typeface="Elephant" pitchFamily="18" charset="0"/>
            </a:endParaRPr>
          </a:p>
        </p:txBody>
      </p:sp>
      <p:sp>
        <p:nvSpPr>
          <p:cNvPr id="22" name="Rectangle 21">
            <a:extLst>
              <a:ext uri="{FF2B5EF4-FFF2-40B4-BE49-F238E27FC236}">
                <a16:creationId xmlns:a16="http://schemas.microsoft.com/office/drawing/2014/main" id="{3F9CAE0F-7116-9748-8803-008CC9CCFAF0}"/>
              </a:ext>
            </a:extLst>
          </p:cNvPr>
          <p:cNvSpPr/>
          <p:nvPr/>
        </p:nvSpPr>
        <p:spPr>
          <a:xfrm>
            <a:off x="2167065" y="977932"/>
            <a:ext cx="6843585" cy="479899"/>
          </a:xfrm>
          <a:prstGeom prst="rect">
            <a:avLst/>
          </a:prstGeom>
          <a:gradFill>
            <a:gsLst>
              <a:gs pos="0">
                <a:srgbClr val="26BBEA">
                  <a:alpha val="40000"/>
                </a:srgbClr>
              </a:gs>
              <a:gs pos="100000">
                <a:schemeClr val="bg1"/>
              </a:gs>
            </a:gsLst>
            <a:lin ang="5400000" scaled="0"/>
          </a:gradFill>
          <a:ln w="12700">
            <a:solidFill>
              <a:schemeClr val="tx1"/>
            </a:solidFill>
          </a:ln>
          <a:effectLst>
            <a:outerShdw blurRad="50800" dist="38100" algn="l" rotWithShape="0">
              <a:prstClr val="black">
                <a:alpha val="40000"/>
              </a:prstClr>
            </a:outerShdw>
          </a:effectLst>
          <a:scene3d>
            <a:camera prst="orthographicFront"/>
            <a:lightRig rig="threePt" dir="t"/>
          </a:scene3d>
          <a:sp3d>
            <a:bevelT w="165100" prst="coolSlant"/>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CAN I HAVE FOUR VOLUNTEERS TO READ OUT PLEASE  </a:t>
            </a:r>
          </a:p>
        </p:txBody>
      </p:sp>
      <p:sp>
        <p:nvSpPr>
          <p:cNvPr id="23" name="Rectangle 22">
            <a:extLst>
              <a:ext uri="{FF2B5EF4-FFF2-40B4-BE49-F238E27FC236}">
                <a16:creationId xmlns:a16="http://schemas.microsoft.com/office/drawing/2014/main" id="{AA0C65B3-5DF4-D344-9E14-41C454608521}"/>
              </a:ext>
            </a:extLst>
          </p:cNvPr>
          <p:cNvSpPr/>
          <p:nvPr/>
        </p:nvSpPr>
        <p:spPr>
          <a:xfrm>
            <a:off x="142115" y="977932"/>
            <a:ext cx="2024950" cy="479899"/>
          </a:xfrm>
          <a:prstGeom prst="rect">
            <a:avLst/>
          </a:prstGeom>
          <a:gradFill>
            <a:gsLst>
              <a:gs pos="0">
                <a:srgbClr val="26BBEA">
                  <a:alpha val="40000"/>
                </a:srgbClr>
              </a:gs>
              <a:gs pos="100000">
                <a:schemeClr val="bg1"/>
              </a:gs>
            </a:gsLst>
            <a:lin ang="5400000" scaled="0"/>
          </a:gradFill>
          <a:ln w="12700">
            <a:solidFill>
              <a:schemeClr val="tx1"/>
            </a:solidFill>
          </a:ln>
          <a:effectLst>
            <a:outerShdw blurRad="50800" dist="38100" algn="l" rotWithShape="0">
              <a:prstClr val="black">
                <a:alpha val="40000"/>
              </a:prstClr>
            </a:outerShdw>
          </a:effectLst>
          <a:scene3d>
            <a:camera prst="orthographicFront"/>
            <a:lightRig rig="threePt" dir="t"/>
          </a:scene3d>
          <a:sp3d>
            <a:bevelT w="165100" prst="coolSlant"/>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READING</a:t>
            </a:r>
          </a:p>
        </p:txBody>
      </p:sp>
    </p:spTree>
    <p:extLst>
      <p:ext uri="{BB962C8B-B14F-4D97-AF65-F5344CB8AC3E}">
        <p14:creationId xmlns:p14="http://schemas.microsoft.com/office/powerpoint/2010/main" val="49683910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outVertical)">
                                      <p:cBhvr>
                                        <p:cTn id="7" dur="2000"/>
                                        <p:tgtEl>
                                          <p:spTgt spid="38"/>
                                        </p:tgtEl>
                                      </p:cBhvr>
                                    </p:animEffect>
                                  </p:childTnLst>
                                </p:cTn>
                              </p:par>
                              <p:par>
                                <p:cTn id="8" presetID="42" presetClass="path" presetSubtype="0" fill="hold" grpId="0" nodeType="withEffect">
                                  <p:stCondLst>
                                    <p:cond delay="0"/>
                                  </p:stCondLst>
                                  <p:childTnLst>
                                    <p:animMotion origin="layout" path="M 3.05556E-6 -3.7037E-6 L 0.4151 -3.7037E-6 " pathEditMode="relative" rAng="0" ptsTypes="AA">
                                      <p:cBhvr>
                                        <p:cTn id="9" dur="1900" fill="hold"/>
                                        <p:tgtEl>
                                          <p:spTgt spid="58"/>
                                        </p:tgtEl>
                                        <p:attrNameLst>
                                          <p:attrName>ppt_x</p:attrName>
                                          <p:attrName>ppt_y</p:attrName>
                                        </p:attrNameLst>
                                      </p:cBhvr>
                                      <p:rCtr x="20747" y="0"/>
                                    </p:animMotion>
                                  </p:childTnLst>
                                </p:cTn>
                              </p:par>
                              <p:par>
                                <p:cTn id="10" presetID="42" presetClass="path" presetSubtype="0" fill="hold" grpId="0" nodeType="withEffect">
                                  <p:stCondLst>
                                    <p:cond delay="0"/>
                                  </p:stCondLst>
                                  <p:childTnLst>
                                    <p:animMotion origin="layout" path="M -0.00416 -0.00092 L -0.4158 0.00024 " pathEditMode="relative" rAng="0" ptsTypes="AA">
                                      <p:cBhvr>
                                        <p:cTn id="11" dur="1900" fill="hold"/>
                                        <p:tgtEl>
                                          <p:spTgt spid="48"/>
                                        </p:tgtEl>
                                        <p:attrNameLst>
                                          <p:attrName>ppt_x</p:attrName>
                                          <p:attrName>ppt_y</p:attrName>
                                        </p:attrNameLst>
                                      </p:cBhvr>
                                      <p:rCtr x="-20590" y="46"/>
                                    </p:animMotion>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grpId="0" nodeType="click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barn(outVertical)">
                                      <p:cBhvr>
                                        <p:cTn id="16" dur="2000"/>
                                        <p:tgtEl>
                                          <p:spTgt spid="62"/>
                                        </p:tgtEl>
                                      </p:cBhvr>
                                    </p:animEffect>
                                  </p:childTnLst>
                                </p:cTn>
                              </p:par>
                              <p:par>
                                <p:cTn id="17" presetID="42" presetClass="path" presetSubtype="0" fill="hold" grpId="0" nodeType="withEffect">
                                  <p:stCondLst>
                                    <p:cond delay="0"/>
                                  </p:stCondLst>
                                  <p:childTnLst>
                                    <p:animMotion origin="layout" path="M 4.72222E-6 -3.7037E-6 L 0.4151 -3.7037E-6 " pathEditMode="relative" rAng="0" ptsTypes="AA">
                                      <p:cBhvr>
                                        <p:cTn id="18" dur="1900" fill="hold"/>
                                        <p:tgtEl>
                                          <p:spTgt spid="64"/>
                                        </p:tgtEl>
                                        <p:attrNameLst>
                                          <p:attrName>ppt_x</p:attrName>
                                          <p:attrName>ppt_y</p:attrName>
                                        </p:attrNameLst>
                                      </p:cBhvr>
                                      <p:rCtr x="20747" y="0"/>
                                    </p:animMotion>
                                  </p:childTnLst>
                                </p:cTn>
                              </p:par>
                              <p:par>
                                <p:cTn id="19" presetID="42" presetClass="path" presetSubtype="0" fill="hold" grpId="0" nodeType="withEffect">
                                  <p:stCondLst>
                                    <p:cond delay="0"/>
                                  </p:stCondLst>
                                  <p:childTnLst>
                                    <p:animMotion origin="layout" path="M -0.00417 -0.00092 L -0.4158 0.00024 " pathEditMode="relative" rAng="0" ptsTypes="AA">
                                      <p:cBhvr>
                                        <p:cTn id="20" dur="1900" fill="hold"/>
                                        <p:tgtEl>
                                          <p:spTgt spid="63"/>
                                        </p:tgtEl>
                                        <p:attrNameLst>
                                          <p:attrName>ppt_x</p:attrName>
                                          <p:attrName>ppt_y</p:attrName>
                                        </p:attrNameLst>
                                      </p:cBhvr>
                                      <p:rCtr x="-20590" y="46"/>
                                    </p:animMotion>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barn(outVertical)">
                                      <p:cBhvr>
                                        <p:cTn id="25" dur="2000"/>
                                        <p:tgtEl>
                                          <p:spTgt spid="65"/>
                                        </p:tgtEl>
                                      </p:cBhvr>
                                    </p:animEffect>
                                  </p:childTnLst>
                                </p:cTn>
                              </p:par>
                              <p:par>
                                <p:cTn id="26" presetID="42" presetClass="path" presetSubtype="0" fill="hold" grpId="0" nodeType="withEffect">
                                  <p:stCondLst>
                                    <p:cond delay="0"/>
                                  </p:stCondLst>
                                  <p:childTnLst>
                                    <p:animMotion origin="layout" path="M 4.72222E-6 -7.40741E-7 L 0.4151 -7.40741E-7 " pathEditMode="relative" rAng="0" ptsTypes="AA">
                                      <p:cBhvr>
                                        <p:cTn id="27" dur="1900" fill="hold"/>
                                        <p:tgtEl>
                                          <p:spTgt spid="67"/>
                                        </p:tgtEl>
                                        <p:attrNameLst>
                                          <p:attrName>ppt_x</p:attrName>
                                          <p:attrName>ppt_y</p:attrName>
                                        </p:attrNameLst>
                                      </p:cBhvr>
                                      <p:rCtr x="20747" y="0"/>
                                    </p:animMotion>
                                  </p:childTnLst>
                                </p:cTn>
                              </p:par>
                              <p:par>
                                <p:cTn id="28" presetID="42" presetClass="path" presetSubtype="0" fill="hold" grpId="0" nodeType="withEffect">
                                  <p:stCondLst>
                                    <p:cond delay="0"/>
                                  </p:stCondLst>
                                  <p:childTnLst>
                                    <p:animMotion origin="layout" path="M -0.00417 -0.00093 L -0.4158 0.00023 " pathEditMode="relative" rAng="0" ptsTypes="AA">
                                      <p:cBhvr>
                                        <p:cTn id="29" dur="1900" fill="hold"/>
                                        <p:tgtEl>
                                          <p:spTgt spid="66"/>
                                        </p:tgtEl>
                                        <p:attrNameLst>
                                          <p:attrName>ppt_x</p:attrName>
                                          <p:attrName>ppt_y</p:attrName>
                                        </p:attrNameLst>
                                      </p:cBhvr>
                                      <p:rCtr x="-20590" y="46"/>
                                    </p:animMotion>
                                  </p:childTnLst>
                                </p:cTn>
                              </p:par>
                            </p:childTnLst>
                          </p:cTn>
                        </p:par>
                      </p:childTnLst>
                    </p:cTn>
                  </p:par>
                  <p:par>
                    <p:cTn id="30" fill="hold">
                      <p:stCondLst>
                        <p:cond delay="indefinite"/>
                      </p:stCondLst>
                      <p:childTnLst>
                        <p:par>
                          <p:cTn id="31" fill="hold">
                            <p:stCondLst>
                              <p:cond delay="0"/>
                            </p:stCondLst>
                            <p:childTnLst>
                              <p:par>
                                <p:cTn id="32" presetID="16" presetClass="entr" presetSubtype="37" fill="hold" grpId="0" nodeType="click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barn(outVertical)">
                                      <p:cBhvr>
                                        <p:cTn id="34" dur="2000"/>
                                        <p:tgtEl>
                                          <p:spTgt spid="68"/>
                                        </p:tgtEl>
                                      </p:cBhvr>
                                    </p:animEffect>
                                  </p:childTnLst>
                                </p:cTn>
                              </p:par>
                              <p:par>
                                <p:cTn id="35" presetID="42" presetClass="path" presetSubtype="0" fill="hold" grpId="0" nodeType="withEffect">
                                  <p:stCondLst>
                                    <p:cond delay="0"/>
                                  </p:stCondLst>
                                  <p:childTnLst>
                                    <p:animMotion origin="layout" path="M 2.77778E-6 3.7037E-6 L 0.4151 3.7037E-6 " pathEditMode="relative" rAng="0" ptsTypes="AA">
                                      <p:cBhvr>
                                        <p:cTn id="36" dur="1900" fill="hold"/>
                                        <p:tgtEl>
                                          <p:spTgt spid="70"/>
                                        </p:tgtEl>
                                        <p:attrNameLst>
                                          <p:attrName>ppt_x</p:attrName>
                                          <p:attrName>ppt_y</p:attrName>
                                        </p:attrNameLst>
                                      </p:cBhvr>
                                      <p:rCtr x="20747" y="0"/>
                                    </p:animMotion>
                                  </p:childTnLst>
                                </p:cTn>
                              </p:par>
                              <p:par>
                                <p:cTn id="37" presetID="42" presetClass="path" presetSubtype="0" fill="hold" grpId="0" nodeType="withEffect">
                                  <p:stCondLst>
                                    <p:cond delay="0"/>
                                  </p:stCondLst>
                                  <p:childTnLst>
                                    <p:animMotion origin="layout" path="M -0.00417 -0.00093 L -0.4158 0.00023 " pathEditMode="relative" rAng="0" ptsTypes="AA">
                                      <p:cBhvr>
                                        <p:cTn id="38" dur="1900" fill="hold"/>
                                        <p:tgtEl>
                                          <p:spTgt spid="69"/>
                                        </p:tgtEl>
                                        <p:attrNameLst>
                                          <p:attrName>ppt_x</p:attrName>
                                          <p:attrName>ppt_y</p:attrName>
                                        </p:attrNameLst>
                                      </p:cBhvr>
                                      <p:rCtr x="-20590"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8" grpId="0" animBg="1"/>
      <p:bldP spid="58" grpId="0" animBg="1"/>
      <p:bldP spid="62" grpId="0" animBg="1"/>
      <p:bldP spid="63" grpId="0" animBg="1"/>
      <p:bldP spid="64" grpId="0" animBg="1"/>
      <p:bldP spid="65" grpId="0" animBg="1"/>
      <p:bldP spid="66" grpId="0" animBg="1"/>
      <p:bldP spid="67" grpId="0" animBg="1"/>
      <p:bldP spid="68" grpId="0" animBg="1"/>
      <p:bldP spid="69" grpId="0" animBg="1"/>
      <p:bldP spid="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2102372" y="4631256"/>
            <a:ext cx="1675934" cy="1117600"/>
          </a:xfrm>
          <a:prstGeom prst="rect">
            <a:avLst/>
          </a:prstGeom>
          <a:solidFill>
            <a:srgbClr val="FD8C7A"/>
          </a:solidFill>
          <a:ln w="38100">
            <a:solidFill>
              <a:srgbClr val="7F0757"/>
            </a:solidFill>
            <a:miter lim="800000"/>
            <a:headEnd/>
            <a:tailEnd/>
          </a:ln>
          <a:effectLst>
            <a:outerShdw blurRad="40000" dist="20000" dir="5400000" rotWithShape="0">
              <a:srgbClr val="000000">
                <a:alpha val="37999"/>
              </a:srgbClr>
            </a:outerShdw>
          </a:effectLst>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GB" sz="1400" b="1" dirty="0"/>
              <a:t>How do I feel about this? What don</a:t>
            </a:r>
            <a:r>
              <a:rPr lang="mr-IN" sz="1400" b="1" dirty="0"/>
              <a:t>’</a:t>
            </a:r>
            <a:r>
              <a:rPr lang="en-GB" sz="1400" b="1" dirty="0"/>
              <a:t>t </a:t>
            </a:r>
            <a:r>
              <a:rPr lang="en-US" sz="1400" b="1" dirty="0"/>
              <a:t>I</a:t>
            </a:r>
            <a:r>
              <a:rPr lang="en-GB" sz="1400" b="1" dirty="0"/>
              <a:t> like about this? What do I like about this?</a:t>
            </a:r>
            <a:endParaRPr lang="en-GB" sz="1100" b="1" dirty="0"/>
          </a:p>
        </p:txBody>
      </p:sp>
      <p:sp>
        <p:nvSpPr>
          <p:cNvPr id="12" name="Rectangle 11"/>
          <p:cNvSpPr/>
          <p:nvPr/>
        </p:nvSpPr>
        <p:spPr>
          <a:xfrm>
            <a:off x="3510924" y="274995"/>
            <a:ext cx="5334102" cy="497636"/>
          </a:xfrm>
          <a:prstGeom prst="rect">
            <a:avLst/>
          </a:prstGeom>
          <a:gradFill>
            <a:gsLst>
              <a:gs pos="0">
                <a:srgbClr val="FFEFD1"/>
              </a:gs>
              <a:gs pos="64999">
                <a:srgbClr val="F0EBD5"/>
              </a:gs>
              <a:gs pos="100000">
                <a:srgbClr val="D1C39F"/>
              </a:gs>
            </a:gsLst>
            <a:lin ang="5400000" scaled="0"/>
          </a:gradFill>
          <a:ln w="28575">
            <a:solidFill>
              <a:schemeClr val="tx1"/>
            </a:solidFill>
          </a:ln>
        </p:spPr>
        <p:txBody>
          <a:bodyPr wrap="square" lIns="91440" tIns="45720" rIns="91440" bIns="45720" anchor="ctr">
            <a:noAutofit/>
          </a:bodyPr>
          <a:lstStyle/>
          <a:p>
            <a:pPr algn="ctr"/>
            <a:r>
              <a:rPr lang="en-GB" sz="2400" b="1" dirty="0">
                <a:ln w="10541" cmpd="sng">
                  <a:solidFill>
                    <a:schemeClr val="tx1"/>
                  </a:solidFill>
                  <a:prstDash val="solid"/>
                </a:ln>
                <a:solidFill>
                  <a:srgbClr val="FF0000"/>
                </a:solidFill>
              </a:rPr>
              <a:t>How easy can it be to get into debt?</a:t>
            </a:r>
            <a:endParaRPr lang="en-GB" sz="2400" b="1" dirty="0">
              <a:ln w="10541" cmpd="sng">
                <a:solidFill>
                  <a:schemeClr val="tx1"/>
                </a:solidFill>
                <a:prstDash val="solid"/>
              </a:ln>
              <a:solidFill>
                <a:srgbClr val="7F0757"/>
              </a:solidFill>
            </a:endParaRPr>
          </a:p>
        </p:txBody>
      </p:sp>
      <p:sp>
        <p:nvSpPr>
          <p:cNvPr id="14" name="Text Box 5"/>
          <p:cNvSpPr txBox="1">
            <a:spLocks noChangeArrowheads="1"/>
          </p:cNvSpPr>
          <p:nvPr/>
        </p:nvSpPr>
        <p:spPr bwMode="auto">
          <a:xfrm>
            <a:off x="7562768" y="3869245"/>
            <a:ext cx="1292662" cy="2705124"/>
          </a:xfrm>
          <a:prstGeom prst="rect">
            <a:avLst/>
          </a:prstGeom>
          <a:solidFill>
            <a:schemeClr val="tx1"/>
          </a:solidFill>
          <a:ln>
            <a:solidFill>
              <a:srgbClr val="660066"/>
            </a:solidFill>
          </a:ln>
        </p:spPr>
        <p:style>
          <a:lnRef idx="2">
            <a:schemeClr val="dk1"/>
          </a:lnRef>
          <a:fillRef idx="1">
            <a:schemeClr val="lt1"/>
          </a:fillRef>
          <a:effectRef idx="0">
            <a:schemeClr val="dk1"/>
          </a:effectRef>
          <a:fontRef idx="minor">
            <a:schemeClr val="dk1"/>
          </a:fontRef>
        </p:style>
        <p:txBody>
          <a:bodyPr vert="vert" wrap="square">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a:buFont typeface="Wingdings 2" pitchFamily="18" charset="2"/>
              <a:buNone/>
              <a:defRPr/>
            </a:pPr>
            <a:r>
              <a:rPr lang="en-GB" sz="3600" b="1" dirty="0">
                <a:ln>
                  <a:solidFill>
                    <a:srgbClr val="7F0757"/>
                  </a:solidFill>
                </a:ln>
                <a:solidFill>
                  <a:srgbClr val="FFFFFF"/>
                </a:solidFill>
                <a:latin typeface="+mj-lt"/>
              </a:rPr>
              <a:t>THINKING HATS</a:t>
            </a:r>
            <a:endParaRPr lang="en-US" sz="3200" dirty="0">
              <a:ln>
                <a:solidFill>
                  <a:srgbClr val="7F0757"/>
                </a:solidFill>
              </a:ln>
              <a:solidFill>
                <a:srgbClr val="FFFFFF"/>
              </a:solidFill>
              <a:latin typeface="+mj-lt"/>
            </a:endParaRPr>
          </a:p>
        </p:txBody>
      </p:sp>
      <p:pic>
        <p:nvPicPr>
          <p:cNvPr id="16" name="Picture 15" descr="hats-304297_960_720.png"/>
          <p:cNvPicPr>
            <a:picLocks noChangeAspect="1"/>
          </p:cNvPicPr>
          <p:nvPr/>
        </p:nvPicPr>
        <p:blipFill rotWithShape="1">
          <a:blip r:embed="rId3" cstate="print">
            <a:extLst>
              <a:ext uri="{28A0092B-C50C-407E-A947-70E740481C1C}">
                <a14:useLocalDpi xmlns:a14="http://schemas.microsoft.com/office/drawing/2010/main"/>
              </a:ext>
            </a:extLst>
          </a:blip>
          <a:srcRect r="-64"/>
          <a:stretch/>
        </p:blipFill>
        <p:spPr>
          <a:xfrm>
            <a:off x="2165872" y="3730012"/>
            <a:ext cx="1178461" cy="922870"/>
          </a:xfrm>
          <a:prstGeom prst="rect">
            <a:avLst/>
          </a:prstGeom>
        </p:spPr>
      </p:pic>
      <p:sp>
        <p:nvSpPr>
          <p:cNvPr id="18" name="Rectangle 17"/>
          <p:cNvSpPr>
            <a:spLocks noChangeArrowheads="1"/>
          </p:cNvSpPr>
          <p:nvPr/>
        </p:nvSpPr>
        <p:spPr bwMode="auto">
          <a:xfrm>
            <a:off x="2102371" y="5885393"/>
            <a:ext cx="1675934" cy="646642"/>
          </a:xfrm>
          <a:prstGeom prst="rect">
            <a:avLst/>
          </a:prstGeom>
          <a:gradFill rotWithShape="1">
            <a:gsLst>
              <a:gs pos="0">
                <a:srgbClr val="FFBE86"/>
              </a:gs>
              <a:gs pos="35001">
                <a:srgbClr val="FFD0AA"/>
              </a:gs>
              <a:gs pos="100000">
                <a:srgbClr val="FFEBDB"/>
              </a:gs>
            </a:gsLst>
            <a:lin ang="16200000" scaled="1"/>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algn="ctr">
              <a:defRPr/>
            </a:pPr>
            <a:r>
              <a:rPr lang="en-GB" b="1" dirty="0">
                <a:solidFill>
                  <a:schemeClr val="dk1"/>
                </a:solidFill>
                <a:latin typeface="+mj-lt"/>
                <a:ea typeface="+mn-ea"/>
                <a:cs typeface="+mn-cs"/>
              </a:rPr>
              <a:t>FEELINGS</a:t>
            </a:r>
          </a:p>
        </p:txBody>
      </p:sp>
      <p:sp>
        <p:nvSpPr>
          <p:cNvPr id="19" name="Rectangle 3"/>
          <p:cNvSpPr txBox="1">
            <a:spLocks noChangeArrowheads="1"/>
          </p:cNvSpPr>
          <p:nvPr/>
        </p:nvSpPr>
        <p:spPr bwMode="auto">
          <a:xfrm>
            <a:off x="3921317" y="4620953"/>
            <a:ext cx="1675934" cy="1117600"/>
          </a:xfrm>
          <a:prstGeom prst="rect">
            <a:avLst/>
          </a:prstGeom>
          <a:solidFill>
            <a:srgbClr val="CCFFCC"/>
          </a:solidFill>
          <a:ln w="38100">
            <a:solidFill>
              <a:srgbClr val="7F0757"/>
            </a:solidFill>
            <a:miter lim="800000"/>
            <a:headEnd/>
            <a:tailEnd/>
          </a:ln>
          <a:effectLst>
            <a:outerShdw blurRad="40000" dist="20000" dir="5400000" rotWithShape="0">
              <a:srgbClr val="000000">
                <a:alpha val="37999"/>
              </a:srgbClr>
            </a:outerShdw>
          </a:effectLst>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GB" sz="1400" b="1" dirty="0"/>
              <a:t>Can something be done? New ideas?</a:t>
            </a:r>
          </a:p>
          <a:p>
            <a:pPr algn="l">
              <a:defRPr/>
            </a:pPr>
            <a:r>
              <a:rPr lang="en-GB" sz="1400" b="1" dirty="0"/>
              <a:t>What are the solutions/ suggestions?</a:t>
            </a:r>
            <a:endParaRPr lang="en-GB" sz="1100" b="1" dirty="0"/>
          </a:p>
        </p:txBody>
      </p:sp>
      <p:pic>
        <p:nvPicPr>
          <p:cNvPr id="22" name="Picture 21" descr="hats-304297_960_720.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201499" y="3725093"/>
            <a:ext cx="1035676" cy="801797"/>
          </a:xfrm>
          <a:prstGeom prst="rect">
            <a:avLst/>
          </a:prstGeom>
        </p:spPr>
      </p:pic>
      <p:sp>
        <p:nvSpPr>
          <p:cNvPr id="24" name="Rectangle 23"/>
          <p:cNvSpPr>
            <a:spLocks noChangeArrowheads="1"/>
          </p:cNvSpPr>
          <p:nvPr/>
        </p:nvSpPr>
        <p:spPr bwMode="auto">
          <a:xfrm>
            <a:off x="3921316" y="5875090"/>
            <a:ext cx="1675934" cy="646642"/>
          </a:xfrm>
          <a:prstGeom prst="rect">
            <a:avLst/>
          </a:prstGeom>
          <a:gradFill rotWithShape="1">
            <a:gsLst>
              <a:gs pos="0">
                <a:srgbClr val="FFBE86"/>
              </a:gs>
              <a:gs pos="35001">
                <a:srgbClr val="FFD0AA"/>
              </a:gs>
              <a:gs pos="100000">
                <a:srgbClr val="FFEBDB"/>
              </a:gs>
            </a:gsLst>
            <a:lin ang="16200000" scaled="1"/>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algn="ctr">
              <a:defRPr/>
            </a:pPr>
            <a:r>
              <a:rPr lang="en-GB" b="1" dirty="0">
                <a:solidFill>
                  <a:schemeClr val="dk1"/>
                </a:solidFill>
                <a:latin typeface="+mj-lt"/>
                <a:ea typeface="+mn-ea"/>
                <a:cs typeface="+mn-cs"/>
              </a:rPr>
              <a:t>CREATIVITY</a:t>
            </a:r>
          </a:p>
        </p:txBody>
      </p:sp>
      <p:sp>
        <p:nvSpPr>
          <p:cNvPr id="25" name="Rectangle 3"/>
          <p:cNvSpPr txBox="1">
            <a:spLocks noChangeArrowheads="1"/>
          </p:cNvSpPr>
          <p:nvPr/>
        </p:nvSpPr>
        <p:spPr bwMode="auto">
          <a:xfrm>
            <a:off x="7093576" y="1759344"/>
            <a:ext cx="1675934" cy="1117600"/>
          </a:xfrm>
          <a:prstGeom prst="rect">
            <a:avLst/>
          </a:prstGeom>
          <a:solidFill>
            <a:schemeClr val="tx1"/>
          </a:solidFill>
          <a:ln w="38100">
            <a:solidFill>
              <a:srgbClr val="7F0757"/>
            </a:solidFill>
            <a:miter lim="800000"/>
            <a:headEnd/>
            <a:tailEnd/>
          </a:ln>
          <a:effectLst>
            <a:outerShdw blurRad="40000" dist="20000" dir="5400000" rotWithShape="0">
              <a:srgbClr val="000000">
                <a:alpha val="37999"/>
              </a:srgbClr>
            </a:outerShdw>
          </a:effectLst>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1800" b="1" dirty="0">
                <a:solidFill>
                  <a:schemeClr val="bg1"/>
                </a:solidFill>
              </a:rPr>
              <a:t>What is wrong? Is it safe? Can it be done?</a:t>
            </a:r>
            <a:endParaRPr lang="en-GB" sz="1400" b="1" dirty="0">
              <a:solidFill>
                <a:schemeClr val="bg1"/>
              </a:solidFill>
            </a:endParaRPr>
          </a:p>
        </p:txBody>
      </p:sp>
      <p:pic>
        <p:nvPicPr>
          <p:cNvPr id="26" name="Picture 25" descr="hats-304297_960_720.pn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456933" y="836132"/>
            <a:ext cx="1035676" cy="801797"/>
          </a:xfrm>
          <a:prstGeom prst="rect">
            <a:avLst/>
          </a:prstGeom>
        </p:spPr>
      </p:pic>
      <p:sp>
        <p:nvSpPr>
          <p:cNvPr id="27" name="Rectangle 26"/>
          <p:cNvSpPr>
            <a:spLocks noChangeArrowheads="1"/>
          </p:cNvSpPr>
          <p:nvPr/>
        </p:nvSpPr>
        <p:spPr bwMode="auto">
          <a:xfrm>
            <a:off x="7093575" y="3013481"/>
            <a:ext cx="1675934" cy="646642"/>
          </a:xfrm>
          <a:prstGeom prst="rect">
            <a:avLst/>
          </a:prstGeom>
          <a:gradFill rotWithShape="1">
            <a:gsLst>
              <a:gs pos="0">
                <a:srgbClr val="FFBE86"/>
              </a:gs>
              <a:gs pos="35001">
                <a:srgbClr val="FFD0AA"/>
              </a:gs>
              <a:gs pos="100000">
                <a:srgbClr val="FFEBDB"/>
              </a:gs>
            </a:gsLst>
            <a:lin ang="16200000" scaled="1"/>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algn="ctr">
              <a:defRPr/>
            </a:pPr>
            <a:r>
              <a:rPr lang="en-GB" b="1" dirty="0">
                <a:solidFill>
                  <a:schemeClr val="dk1"/>
                </a:solidFill>
                <a:latin typeface="+mj-lt"/>
                <a:ea typeface="+mn-ea"/>
                <a:cs typeface="+mn-cs"/>
              </a:rPr>
              <a:t>JUDGEMENT</a:t>
            </a:r>
          </a:p>
        </p:txBody>
      </p:sp>
      <p:sp>
        <p:nvSpPr>
          <p:cNvPr id="28" name="Rectangle 3"/>
          <p:cNvSpPr txBox="1">
            <a:spLocks noChangeArrowheads="1"/>
          </p:cNvSpPr>
          <p:nvPr/>
        </p:nvSpPr>
        <p:spPr bwMode="auto">
          <a:xfrm>
            <a:off x="5260302" y="1765273"/>
            <a:ext cx="1773065" cy="1248208"/>
          </a:xfrm>
          <a:prstGeom prst="rect">
            <a:avLst/>
          </a:prstGeom>
          <a:solidFill>
            <a:schemeClr val="tx2">
              <a:lumMod val="40000"/>
              <a:lumOff val="60000"/>
            </a:schemeClr>
          </a:solidFill>
          <a:ln w="38100">
            <a:solidFill>
              <a:srgbClr val="7F0757"/>
            </a:solidFill>
            <a:miter lim="800000"/>
            <a:headEnd/>
            <a:tailEnd/>
          </a:ln>
          <a:effectLst>
            <a:outerShdw blurRad="40000" dist="20000" dir="5400000" rotWithShape="0">
              <a:srgbClr val="000000">
                <a:alpha val="37999"/>
              </a:srgbClr>
            </a:outerShdw>
          </a:effectLst>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1800" b="1" dirty="0"/>
              <a:t>What thinking is needed? Next steps? Where are we now?</a:t>
            </a:r>
            <a:endParaRPr lang="en-GB" sz="1400" b="1" dirty="0"/>
          </a:p>
        </p:txBody>
      </p:sp>
      <p:pic>
        <p:nvPicPr>
          <p:cNvPr id="29" name="Picture 28" descr="hats-304297_960_720.pn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598974" y="814966"/>
            <a:ext cx="1035676" cy="950308"/>
          </a:xfrm>
          <a:prstGeom prst="rect">
            <a:avLst/>
          </a:prstGeom>
        </p:spPr>
      </p:pic>
      <p:sp>
        <p:nvSpPr>
          <p:cNvPr id="30" name="Rectangle 29"/>
          <p:cNvSpPr>
            <a:spLocks noChangeArrowheads="1"/>
          </p:cNvSpPr>
          <p:nvPr/>
        </p:nvSpPr>
        <p:spPr bwMode="auto">
          <a:xfrm>
            <a:off x="5260302" y="3019410"/>
            <a:ext cx="1675934" cy="646642"/>
          </a:xfrm>
          <a:prstGeom prst="rect">
            <a:avLst/>
          </a:prstGeom>
          <a:gradFill rotWithShape="1">
            <a:gsLst>
              <a:gs pos="0">
                <a:srgbClr val="FFBE86"/>
              </a:gs>
              <a:gs pos="35001">
                <a:srgbClr val="FFD0AA"/>
              </a:gs>
              <a:gs pos="100000">
                <a:srgbClr val="FFEBDB"/>
              </a:gs>
            </a:gsLst>
            <a:lin ang="16200000" scaled="1"/>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algn="ctr">
              <a:defRPr/>
            </a:pPr>
            <a:r>
              <a:rPr lang="en-GB" b="1" dirty="0">
                <a:solidFill>
                  <a:schemeClr val="dk1"/>
                </a:solidFill>
                <a:latin typeface="+mj-lt"/>
                <a:ea typeface="+mn-ea"/>
                <a:cs typeface="+mn-cs"/>
              </a:rPr>
              <a:t>THINKING</a:t>
            </a:r>
          </a:p>
        </p:txBody>
      </p:sp>
      <p:pic>
        <p:nvPicPr>
          <p:cNvPr id="32" name="Picture 17">
            <a:extLst>
              <a:ext uri="{FF2B5EF4-FFF2-40B4-BE49-F238E27FC236}">
                <a16:creationId xmlns:a16="http://schemas.microsoft.com/office/drawing/2014/main" id="{AC223B1B-92D4-FF46-9EEC-5BFACB90ED51}"/>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823269" y="3903905"/>
            <a:ext cx="1541795" cy="18556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3" name="Rounded Rectangle 32">
            <a:extLst>
              <a:ext uri="{FF2B5EF4-FFF2-40B4-BE49-F238E27FC236}">
                <a16:creationId xmlns:a16="http://schemas.microsoft.com/office/drawing/2014/main" id="{E2E14C24-5F46-0F4B-80B3-BBFEE4F1D48D}"/>
              </a:ext>
            </a:extLst>
          </p:cNvPr>
          <p:cNvSpPr/>
          <p:nvPr/>
        </p:nvSpPr>
        <p:spPr>
          <a:xfrm>
            <a:off x="5784754" y="5839673"/>
            <a:ext cx="1617315" cy="706756"/>
          </a:xfrm>
          <a:prstGeom prst="roundRect">
            <a:avLst/>
          </a:prstGeom>
          <a:solidFill>
            <a:srgbClr val="7030A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bg1"/>
                </a:solidFill>
                <a:latin typeface="Comic Sans MS" panose="030F0902030302020204" pitchFamily="66" charset="0"/>
              </a:rPr>
              <a:t>2 Minutes</a:t>
            </a:r>
          </a:p>
        </p:txBody>
      </p:sp>
      <p:pic>
        <p:nvPicPr>
          <p:cNvPr id="34" name="Picture 13" descr="C:\Users\Optic Group111\Desktop\Play Video.png">
            <a:hlinkClick r:id="rId8"/>
            <a:extLst>
              <a:ext uri="{FF2B5EF4-FFF2-40B4-BE49-F238E27FC236}">
                <a16:creationId xmlns:a16="http://schemas.microsoft.com/office/drawing/2014/main" id="{C0C96661-CC6D-7946-905A-C68E2DA0BD76}"/>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279865" y="255156"/>
            <a:ext cx="1822505" cy="1822505"/>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3F4AF0A5-BA00-D04C-8077-DC811F32D0F1}"/>
              </a:ext>
            </a:extLst>
          </p:cNvPr>
          <p:cNvSpPr txBox="1"/>
          <p:nvPr/>
        </p:nvSpPr>
        <p:spPr>
          <a:xfrm>
            <a:off x="432154" y="1729627"/>
            <a:ext cx="1517926" cy="307777"/>
          </a:xfrm>
          <a:prstGeom prst="rect">
            <a:avLst/>
          </a:prstGeom>
          <a:noFill/>
        </p:spPr>
        <p:txBody>
          <a:bodyPr wrap="square" rtlCol="0">
            <a:spAutoFit/>
          </a:bodyPr>
          <a:lstStyle/>
          <a:p>
            <a:pPr algn="ctr"/>
            <a:r>
              <a:rPr lang="en-GB" sz="1400" dirty="0"/>
              <a:t>Play video</a:t>
            </a:r>
          </a:p>
        </p:txBody>
      </p:sp>
      <p:pic>
        <p:nvPicPr>
          <p:cNvPr id="36" name="Picture 9" descr="C:\Users\Optic Group111\Desktop\Thoughts.png">
            <a:extLst>
              <a:ext uri="{FF2B5EF4-FFF2-40B4-BE49-F238E27FC236}">
                <a16:creationId xmlns:a16="http://schemas.microsoft.com/office/drawing/2014/main" id="{41CCFD0E-CD91-9442-9390-9C2045BB7412}"/>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2191925" y="619539"/>
            <a:ext cx="1149664" cy="1149664"/>
          </a:xfrm>
          <a:prstGeom prst="rect">
            <a:avLst/>
          </a:prstGeom>
          <a:noFill/>
          <a:extLst>
            <a:ext uri="{909E8E84-426E-40DD-AFC4-6F175D3DCCD1}">
              <a14:hiddenFill xmlns:a14="http://schemas.microsoft.com/office/drawing/2010/main">
                <a:solidFill>
                  <a:srgbClr val="FFFFFF"/>
                </a:solidFill>
              </a14:hiddenFill>
            </a:ext>
          </a:extLst>
        </p:spPr>
      </p:pic>
      <p:sp>
        <p:nvSpPr>
          <p:cNvPr id="39" name="Rounded Rectangle 38">
            <a:extLst>
              <a:ext uri="{FF2B5EF4-FFF2-40B4-BE49-F238E27FC236}">
                <a16:creationId xmlns:a16="http://schemas.microsoft.com/office/drawing/2014/main" id="{6DB58135-1C1A-5241-9009-7008C8A113A1}"/>
              </a:ext>
            </a:extLst>
          </p:cNvPr>
          <p:cNvSpPr/>
          <p:nvPr/>
        </p:nvSpPr>
        <p:spPr>
          <a:xfrm>
            <a:off x="1348455" y="2193031"/>
            <a:ext cx="3754507" cy="1501712"/>
          </a:xfrm>
          <a:prstGeom prst="roundRect">
            <a:avLst/>
          </a:prstGeom>
          <a:solidFill>
            <a:srgbClr val="FFFF00"/>
          </a:solidFill>
          <a:ln w="38100">
            <a:solidFill>
              <a:srgbClr val="C1EBBA"/>
            </a:solidFill>
          </a:ln>
        </p:spPr>
        <p:style>
          <a:lnRef idx="1">
            <a:schemeClr val="accent1"/>
          </a:lnRef>
          <a:fillRef idx="3">
            <a:schemeClr val="accent1"/>
          </a:fillRef>
          <a:effectRef idx="2">
            <a:schemeClr val="accent1"/>
          </a:effectRef>
          <a:fontRef idx="minor">
            <a:schemeClr val="lt1"/>
          </a:fontRef>
        </p:style>
        <p:txBody>
          <a:bodyPr rtlCol="0" anchor="ctr"/>
          <a:lstStyle/>
          <a:p>
            <a:pPr algn="ctr">
              <a:buNone/>
              <a:defRPr/>
            </a:pPr>
            <a:r>
              <a:rPr lang="en-US" b="1" dirty="0">
                <a:solidFill>
                  <a:srgbClr val="0000FF"/>
                </a:solidFill>
              </a:rPr>
              <a:t>Pursuit of Happiness and Debt</a:t>
            </a:r>
          </a:p>
          <a:p>
            <a:pPr algn="ctr">
              <a:buNone/>
              <a:defRPr/>
            </a:pPr>
            <a:r>
              <a:rPr lang="en-US" b="1" dirty="0">
                <a:solidFill>
                  <a:srgbClr val="0000FF"/>
                </a:solidFill>
              </a:rPr>
              <a:t>How did the family get into debt?</a:t>
            </a:r>
          </a:p>
          <a:p>
            <a:pPr algn="ctr">
              <a:buNone/>
              <a:defRPr/>
            </a:pPr>
            <a:r>
              <a:rPr lang="en-US" b="1" dirty="0">
                <a:solidFill>
                  <a:srgbClr val="0000FF"/>
                </a:solidFill>
              </a:rPr>
              <a:t>Would you have done anything differently?</a:t>
            </a:r>
          </a:p>
        </p:txBody>
      </p:sp>
      <p:pic>
        <p:nvPicPr>
          <p:cNvPr id="40" name="Picture 18" descr="C:\Users\Optic Group111\Desktop\Task.png">
            <a:extLst>
              <a:ext uri="{FF2B5EF4-FFF2-40B4-BE49-F238E27FC236}">
                <a16:creationId xmlns:a16="http://schemas.microsoft.com/office/drawing/2014/main" id="{3566E0B2-D7C6-A549-BE5C-592A0D93FFEC}"/>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270522" y="2390874"/>
            <a:ext cx="920595" cy="92059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1">
            <a:extLst>
              <a:ext uri="{FF2B5EF4-FFF2-40B4-BE49-F238E27FC236}">
                <a16:creationId xmlns:a16="http://schemas.microsoft.com/office/drawing/2014/main" id="{4182C115-93DD-9A4E-9CA3-7189ED6B073D}"/>
              </a:ext>
            </a:extLst>
          </p:cNvPr>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680923" y="1091089"/>
            <a:ext cx="2482247" cy="10442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1" name="Rectangle 30">
            <a:extLst>
              <a:ext uri="{FF2B5EF4-FFF2-40B4-BE49-F238E27FC236}">
                <a16:creationId xmlns:a16="http://schemas.microsoft.com/office/drawing/2014/main" id="{38038803-C6F9-AF47-88F2-F3346BBCA53D}"/>
              </a:ext>
            </a:extLst>
          </p:cNvPr>
          <p:cNvSpPr/>
          <p:nvPr/>
        </p:nvSpPr>
        <p:spPr>
          <a:xfrm>
            <a:off x="201140" y="5051429"/>
            <a:ext cx="1675214" cy="116955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GB" sz="1400" i="1" dirty="0">
                <a:cs typeface="Calibri"/>
              </a:rPr>
              <a:t>Pressure to borrow money can lead to problems if you don’t know exactly what you’re doing. </a:t>
            </a:r>
          </a:p>
        </p:txBody>
      </p:sp>
      <p:sp>
        <p:nvSpPr>
          <p:cNvPr id="37" name="Rectangle 36">
            <a:extLst>
              <a:ext uri="{FF2B5EF4-FFF2-40B4-BE49-F238E27FC236}">
                <a16:creationId xmlns:a16="http://schemas.microsoft.com/office/drawing/2014/main" id="{46A03263-F6F4-614B-8B85-8C2CB6C0B188}"/>
              </a:ext>
            </a:extLst>
          </p:cNvPr>
          <p:cNvSpPr/>
          <p:nvPr/>
        </p:nvSpPr>
        <p:spPr>
          <a:xfrm>
            <a:off x="201139" y="4685672"/>
            <a:ext cx="1675214" cy="391885"/>
          </a:xfrm>
          <a:prstGeom prst="rect">
            <a:avLst/>
          </a:prstGeom>
          <a:solidFill>
            <a:srgbClr val="C1EBBA"/>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latin typeface="Segoe UI Semibold" panose="020B0702040204020203" pitchFamily="34" charset="0"/>
                <a:cs typeface="Segoe UI Semibold" panose="020B0702040204020203" pitchFamily="34" charset="0"/>
              </a:rPr>
              <a:t>Did you know?</a:t>
            </a:r>
            <a:endParaRPr lang="en-US" sz="1600" dirty="0">
              <a:solidFill>
                <a:schemeClr val="tx1"/>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2142668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Screen Shot 2017-05-31 at 13.46.12.png">
            <a:extLst>
              <a:ext uri="{FF2B5EF4-FFF2-40B4-BE49-F238E27FC236}">
                <a16:creationId xmlns:a16="http://schemas.microsoft.com/office/drawing/2014/main" id="{A0691F9E-9EF8-6944-8460-2F0A962B54A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03848" y="3645024"/>
            <a:ext cx="2950592" cy="1972568"/>
          </a:xfrm>
          <a:prstGeom prst="rect">
            <a:avLst/>
          </a:prstGeom>
          <a:ln>
            <a:solidFill>
              <a:srgbClr val="FF0000"/>
            </a:solidFill>
          </a:ln>
        </p:spPr>
      </p:pic>
      <p:pic>
        <p:nvPicPr>
          <p:cNvPr id="33" name="Picture 32" descr="Screen Shot 2017-05-31 at 13.46.37.png">
            <a:extLst>
              <a:ext uri="{FF2B5EF4-FFF2-40B4-BE49-F238E27FC236}">
                <a16:creationId xmlns:a16="http://schemas.microsoft.com/office/drawing/2014/main" id="{BD069CEF-30D9-744C-8A10-08840D76CA9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75856" y="1556792"/>
            <a:ext cx="2736304" cy="1959785"/>
          </a:xfrm>
          <a:prstGeom prst="rect">
            <a:avLst/>
          </a:prstGeom>
          <a:ln>
            <a:solidFill>
              <a:srgbClr val="FF0000"/>
            </a:solidFill>
          </a:ln>
        </p:spPr>
      </p:pic>
      <p:pic>
        <p:nvPicPr>
          <p:cNvPr id="34" name="Picture 33" descr="Screen Shot 2017-05-31 at 13.46.23.png">
            <a:extLst>
              <a:ext uri="{FF2B5EF4-FFF2-40B4-BE49-F238E27FC236}">
                <a16:creationId xmlns:a16="http://schemas.microsoft.com/office/drawing/2014/main" id="{B10BD695-1867-0A47-BD69-93CA4019FF4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51520" y="1556792"/>
            <a:ext cx="2808312" cy="2016224"/>
          </a:xfrm>
          <a:prstGeom prst="rect">
            <a:avLst/>
          </a:prstGeom>
          <a:ln>
            <a:solidFill>
              <a:srgbClr val="FF0000"/>
            </a:solidFill>
          </a:ln>
        </p:spPr>
      </p:pic>
      <p:pic>
        <p:nvPicPr>
          <p:cNvPr id="37" name="Picture 36" descr="Screen Shot 2017-05-31 at 13.46.56.png">
            <a:extLst>
              <a:ext uri="{FF2B5EF4-FFF2-40B4-BE49-F238E27FC236}">
                <a16:creationId xmlns:a16="http://schemas.microsoft.com/office/drawing/2014/main" id="{D58AF12B-795F-7844-BCB7-B41BCE1C1683}"/>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228184" y="1556792"/>
            <a:ext cx="2808312" cy="1944216"/>
          </a:xfrm>
          <a:prstGeom prst="rect">
            <a:avLst/>
          </a:prstGeom>
          <a:ln>
            <a:solidFill>
              <a:srgbClr val="FF0000"/>
            </a:solidFill>
          </a:ln>
        </p:spPr>
      </p:pic>
      <p:pic>
        <p:nvPicPr>
          <p:cNvPr id="38" name="Picture 37" descr="Screen Shot 2017-05-31 at 13.47.10.png">
            <a:extLst>
              <a:ext uri="{FF2B5EF4-FFF2-40B4-BE49-F238E27FC236}">
                <a16:creationId xmlns:a16="http://schemas.microsoft.com/office/drawing/2014/main" id="{C0FE6A8B-7F53-6A4E-B6AF-EF75BDEEEA64}"/>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51520" y="3717033"/>
            <a:ext cx="2880320" cy="1872208"/>
          </a:xfrm>
          <a:prstGeom prst="rect">
            <a:avLst/>
          </a:prstGeom>
          <a:ln>
            <a:solidFill>
              <a:srgbClr val="FF0000"/>
            </a:solidFill>
          </a:ln>
        </p:spPr>
      </p:pic>
      <p:pic>
        <p:nvPicPr>
          <p:cNvPr id="39" name="Picture 38" descr="Screen Shot 2017-05-31 at 13.48.29.png">
            <a:extLst>
              <a:ext uri="{FF2B5EF4-FFF2-40B4-BE49-F238E27FC236}">
                <a16:creationId xmlns:a16="http://schemas.microsoft.com/office/drawing/2014/main" id="{F11F2A98-556F-8D4E-A113-2A3B6F93769C}"/>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228184" y="3580652"/>
            <a:ext cx="2808312" cy="2008588"/>
          </a:xfrm>
          <a:prstGeom prst="rect">
            <a:avLst/>
          </a:prstGeom>
          <a:ln>
            <a:solidFill>
              <a:srgbClr val="FF0000"/>
            </a:solidFill>
          </a:ln>
        </p:spPr>
      </p:pic>
      <p:sp>
        <p:nvSpPr>
          <p:cNvPr id="40" name="TextBox 39">
            <a:extLst>
              <a:ext uri="{FF2B5EF4-FFF2-40B4-BE49-F238E27FC236}">
                <a16:creationId xmlns:a16="http://schemas.microsoft.com/office/drawing/2014/main" id="{6DA8BBCC-2FB6-EB4C-A252-3505E691E216}"/>
              </a:ext>
            </a:extLst>
          </p:cNvPr>
          <p:cNvSpPr txBox="1"/>
          <p:nvPr/>
        </p:nvSpPr>
        <p:spPr>
          <a:xfrm rot="1683538">
            <a:off x="4299088" y="4326885"/>
            <a:ext cx="1150043" cy="351656"/>
          </a:xfrm>
          <a:prstGeom prst="rect">
            <a:avLst/>
          </a:prstGeom>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en-GB" sz="1600" dirty="0">
              <a:solidFill>
                <a:prstClr val="black"/>
              </a:solidFill>
              <a:latin typeface="Comic Sans MS"/>
              <a:cs typeface="Comic Sans MS"/>
            </a:endParaRPr>
          </a:p>
        </p:txBody>
      </p:sp>
      <p:sp>
        <p:nvSpPr>
          <p:cNvPr id="35" name="Rounded Rectangle 34"/>
          <p:cNvSpPr/>
          <p:nvPr/>
        </p:nvSpPr>
        <p:spPr>
          <a:xfrm>
            <a:off x="238436" y="885478"/>
            <a:ext cx="8510028" cy="576064"/>
          </a:xfrm>
          <a:prstGeom prst="roundRect">
            <a:avLst/>
          </a:prstGeom>
          <a:solidFill>
            <a:srgbClr val="FFFFFF"/>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p:cNvSpPr txBox="1"/>
          <p:nvPr/>
        </p:nvSpPr>
        <p:spPr>
          <a:xfrm>
            <a:off x="395536" y="1666018"/>
            <a:ext cx="504056" cy="461665"/>
          </a:xfrm>
          <a:prstGeom prst="rect">
            <a:avLst/>
          </a:prstGeom>
          <a:solidFill>
            <a:srgbClr val="FFFF00"/>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400" b="1" dirty="0">
                <a:solidFill>
                  <a:prstClr val="black"/>
                </a:solidFill>
                <a:latin typeface="Arial" pitchFamily="34" charset="0"/>
                <a:cs typeface="Arial" pitchFamily="34" charset="0"/>
              </a:rPr>
              <a:t>A</a:t>
            </a:r>
          </a:p>
        </p:txBody>
      </p:sp>
      <p:sp>
        <p:nvSpPr>
          <p:cNvPr id="11" name="TextBox 10"/>
          <p:cNvSpPr txBox="1"/>
          <p:nvPr/>
        </p:nvSpPr>
        <p:spPr>
          <a:xfrm>
            <a:off x="3282374" y="1666016"/>
            <a:ext cx="504056" cy="461665"/>
          </a:xfrm>
          <a:prstGeom prst="rect">
            <a:avLst/>
          </a:prstGeom>
          <a:solidFill>
            <a:srgbClr val="FFFF00"/>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400" b="1" dirty="0">
                <a:solidFill>
                  <a:prstClr val="black"/>
                </a:solidFill>
                <a:latin typeface="Arial" pitchFamily="34" charset="0"/>
                <a:cs typeface="Arial" pitchFamily="34" charset="0"/>
              </a:rPr>
              <a:t>B</a:t>
            </a:r>
          </a:p>
        </p:txBody>
      </p:sp>
      <p:sp>
        <p:nvSpPr>
          <p:cNvPr id="12" name="TextBox 11"/>
          <p:cNvSpPr txBox="1"/>
          <p:nvPr/>
        </p:nvSpPr>
        <p:spPr>
          <a:xfrm>
            <a:off x="6169211" y="1666017"/>
            <a:ext cx="504056" cy="461665"/>
          </a:xfrm>
          <a:prstGeom prst="rect">
            <a:avLst/>
          </a:prstGeom>
          <a:solidFill>
            <a:srgbClr val="FFFF00"/>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400" b="1" dirty="0">
                <a:solidFill>
                  <a:prstClr val="black"/>
                </a:solidFill>
                <a:latin typeface="Arial" pitchFamily="34" charset="0"/>
                <a:cs typeface="Arial" pitchFamily="34" charset="0"/>
              </a:rPr>
              <a:t>C</a:t>
            </a:r>
          </a:p>
        </p:txBody>
      </p:sp>
      <p:sp>
        <p:nvSpPr>
          <p:cNvPr id="13" name="TextBox 12"/>
          <p:cNvSpPr txBox="1"/>
          <p:nvPr/>
        </p:nvSpPr>
        <p:spPr>
          <a:xfrm>
            <a:off x="395536" y="3612663"/>
            <a:ext cx="504056" cy="461665"/>
          </a:xfrm>
          <a:prstGeom prst="rect">
            <a:avLst/>
          </a:prstGeom>
          <a:solidFill>
            <a:srgbClr val="FFFF00"/>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400" b="1" dirty="0">
                <a:solidFill>
                  <a:prstClr val="black"/>
                </a:solidFill>
                <a:latin typeface="Arial" pitchFamily="34" charset="0"/>
                <a:cs typeface="Arial" pitchFamily="34" charset="0"/>
              </a:rPr>
              <a:t>D</a:t>
            </a:r>
          </a:p>
        </p:txBody>
      </p:sp>
      <p:sp>
        <p:nvSpPr>
          <p:cNvPr id="14" name="TextBox 13"/>
          <p:cNvSpPr txBox="1"/>
          <p:nvPr/>
        </p:nvSpPr>
        <p:spPr>
          <a:xfrm>
            <a:off x="3282374" y="3612661"/>
            <a:ext cx="504056" cy="461665"/>
          </a:xfrm>
          <a:prstGeom prst="rect">
            <a:avLst/>
          </a:prstGeom>
          <a:solidFill>
            <a:srgbClr val="FFFF00"/>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400" b="1" dirty="0">
                <a:solidFill>
                  <a:prstClr val="black"/>
                </a:solidFill>
                <a:latin typeface="Arial" pitchFamily="34" charset="0"/>
                <a:cs typeface="Arial" pitchFamily="34" charset="0"/>
              </a:rPr>
              <a:t>E</a:t>
            </a:r>
          </a:p>
        </p:txBody>
      </p:sp>
      <p:sp>
        <p:nvSpPr>
          <p:cNvPr id="15" name="TextBox 14"/>
          <p:cNvSpPr txBox="1"/>
          <p:nvPr/>
        </p:nvSpPr>
        <p:spPr>
          <a:xfrm>
            <a:off x="6169211" y="3612662"/>
            <a:ext cx="504056" cy="461665"/>
          </a:xfrm>
          <a:prstGeom prst="rect">
            <a:avLst/>
          </a:prstGeom>
          <a:solidFill>
            <a:srgbClr val="FFFF00"/>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400" b="1" dirty="0">
                <a:solidFill>
                  <a:prstClr val="black"/>
                </a:solidFill>
                <a:latin typeface="Arial" pitchFamily="34" charset="0"/>
                <a:cs typeface="Arial" pitchFamily="34" charset="0"/>
              </a:rPr>
              <a:t>F</a:t>
            </a:r>
          </a:p>
        </p:txBody>
      </p:sp>
      <p:sp>
        <p:nvSpPr>
          <p:cNvPr id="16" name="TextBox 15"/>
          <p:cNvSpPr txBox="1"/>
          <p:nvPr/>
        </p:nvSpPr>
        <p:spPr>
          <a:xfrm>
            <a:off x="251520" y="5327082"/>
            <a:ext cx="2744105" cy="369332"/>
          </a:xfrm>
          <a:prstGeom prst="rect">
            <a:avLst/>
          </a:prstGeom>
          <a:solidFill>
            <a:srgbClr val="FFFF99"/>
          </a:solidFill>
          <a:ln w="381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b="1" dirty="0">
                <a:solidFill>
                  <a:prstClr val="black"/>
                </a:solidFill>
                <a:latin typeface="Arial" pitchFamily="34" charset="0"/>
                <a:cs typeface="Arial" pitchFamily="34" charset="0"/>
              </a:rPr>
              <a:t>European Central Bank </a:t>
            </a:r>
          </a:p>
        </p:txBody>
      </p:sp>
      <p:sp>
        <p:nvSpPr>
          <p:cNvPr id="20" name="Rectangle 19"/>
          <p:cNvSpPr/>
          <p:nvPr/>
        </p:nvSpPr>
        <p:spPr>
          <a:xfrm>
            <a:off x="251519" y="945611"/>
            <a:ext cx="8496946" cy="461665"/>
          </a:xfrm>
          <a:prstGeom prst="rect">
            <a:avLst/>
          </a:prstGeom>
        </p:spPr>
        <p:txBody>
          <a:bodyPr wrap="square">
            <a:spAutoFit/>
          </a:bodyPr>
          <a:lstStyle/>
          <a:p>
            <a:pPr algn="ctr"/>
            <a:r>
              <a:rPr lang="en-GB" sz="2400" b="1" baseline="0" dirty="0">
                <a:ln w="12700">
                  <a:solidFill>
                    <a:schemeClr val="bg1"/>
                  </a:solidFill>
                </a:ln>
                <a:solidFill>
                  <a:schemeClr val="tx1">
                    <a:lumMod val="95000"/>
                    <a:lumOff val="5000"/>
                  </a:schemeClr>
                </a:solidFill>
                <a:effectLst>
                  <a:glow rad="228600">
                    <a:srgbClr val="FFFF00">
                      <a:alpha val="60000"/>
                    </a:srgbClr>
                  </a:glow>
                  <a:outerShdw blurRad="50800" dist="38100" dir="5400000" algn="t" rotWithShape="0">
                    <a:prstClr val="black">
                      <a:alpha val="40000"/>
                    </a:prstClr>
                  </a:outerShdw>
                </a:effectLst>
                <a:latin typeface="Arial" pitchFamily="34" charset="0"/>
                <a:cs typeface="Arial" pitchFamily="34" charset="0"/>
              </a:rPr>
              <a:t>MATCH THE </a:t>
            </a:r>
            <a:r>
              <a:rPr lang="en-GB" sz="2400" b="1" dirty="0">
                <a:ln w="12700">
                  <a:solidFill>
                    <a:schemeClr val="bg1"/>
                  </a:solidFill>
                </a:ln>
                <a:solidFill>
                  <a:schemeClr val="tx1">
                    <a:lumMod val="95000"/>
                    <a:lumOff val="5000"/>
                  </a:schemeClr>
                </a:solidFill>
                <a:effectLst>
                  <a:glow rad="228600">
                    <a:srgbClr val="FFFF00">
                      <a:alpha val="60000"/>
                    </a:srgbClr>
                  </a:glow>
                  <a:outerShdw blurRad="50800" dist="38100" dir="5400000" algn="t" rotWithShape="0">
                    <a:prstClr val="black">
                      <a:alpha val="40000"/>
                    </a:prstClr>
                  </a:outerShdw>
                </a:effectLst>
                <a:latin typeface="Arial" pitchFamily="34" charset="0"/>
                <a:cs typeface="Arial" pitchFamily="34" charset="0"/>
              </a:rPr>
              <a:t>PHOTO TO THE LABEL</a:t>
            </a:r>
            <a:endParaRPr lang="en-GB" sz="2400" dirty="0">
              <a:ln w="12700">
                <a:solidFill>
                  <a:schemeClr val="bg1"/>
                </a:solidFill>
              </a:ln>
              <a:effectLst>
                <a:glow rad="228600">
                  <a:srgbClr val="FFFF00">
                    <a:alpha val="60000"/>
                  </a:srgbClr>
                </a:glow>
                <a:outerShdw blurRad="50800" dist="38100" dir="5400000" algn="t" rotWithShape="0">
                  <a:prstClr val="black">
                    <a:alpha val="40000"/>
                  </a:prstClr>
                </a:outerShdw>
              </a:effectLst>
              <a:latin typeface="Arial" pitchFamily="34" charset="0"/>
              <a:cs typeface="Arial" pitchFamily="34" charset="0"/>
            </a:endParaRPr>
          </a:p>
        </p:txBody>
      </p:sp>
      <p:sp>
        <p:nvSpPr>
          <p:cNvPr id="32" name="TextBox 31"/>
          <p:cNvSpPr txBox="1"/>
          <p:nvPr/>
        </p:nvSpPr>
        <p:spPr>
          <a:xfrm>
            <a:off x="251520" y="5838709"/>
            <a:ext cx="2744105" cy="400110"/>
          </a:xfrm>
          <a:prstGeom prst="rect">
            <a:avLst/>
          </a:prstGeom>
          <a:solidFill>
            <a:srgbClr val="FFFF99"/>
          </a:solidFill>
          <a:ln w="381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000" b="1" dirty="0">
                <a:solidFill>
                  <a:prstClr val="black"/>
                </a:solidFill>
                <a:latin typeface="Arial" pitchFamily="34" charset="0"/>
                <a:cs typeface="Arial" pitchFamily="34" charset="0"/>
              </a:rPr>
              <a:t>Mortgage</a:t>
            </a:r>
          </a:p>
        </p:txBody>
      </p:sp>
      <p:sp>
        <p:nvSpPr>
          <p:cNvPr id="42" name="TextBox 41">
            <a:extLst>
              <a:ext uri="{FF2B5EF4-FFF2-40B4-BE49-F238E27FC236}">
                <a16:creationId xmlns:a16="http://schemas.microsoft.com/office/drawing/2014/main" id="{6B81A451-3284-7C48-B38E-CEFF4BB26242}"/>
              </a:ext>
            </a:extLst>
          </p:cNvPr>
          <p:cNvSpPr txBox="1"/>
          <p:nvPr/>
        </p:nvSpPr>
        <p:spPr>
          <a:xfrm>
            <a:off x="251519" y="6360979"/>
            <a:ext cx="2744105" cy="400110"/>
          </a:xfrm>
          <a:prstGeom prst="rect">
            <a:avLst/>
          </a:prstGeom>
          <a:solidFill>
            <a:srgbClr val="FFFF99"/>
          </a:solidFill>
          <a:ln w="381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000" b="1" dirty="0">
                <a:solidFill>
                  <a:prstClr val="black"/>
                </a:solidFill>
                <a:latin typeface="Arial" pitchFamily="34" charset="0"/>
                <a:cs typeface="Arial" pitchFamily="34" charset="0"/>
              </a:rPr>
              <a:t>Debt arrangement</a:t>
            </a:r>
          </a:p>
        </p:txBody>
      </p:sp>
      <p:sp>
        <p:nvSpPr>
          <p:cNvPr id="43" name="TextBox 42">
            <a:extLst>
              <a:ext uri="{FF2B5EF4-FFF2-40B4-BE49-F238E27FC236}">
                <a16:creationId xmlns:a16="http://schemas.microsoft.com/office/drawing/2014/main" id="{BC6CE624-864B-B345-B616-2AB7741839F3}"/>
              </a:ext>
            </a:extLst>
          </p:cNvPr>
          <p:cNvSpPr txBox="1"/>
          <p:nvPr/>
        </p:nvSpPr>
        <p:spPr>
          <a:xfrm>
            <a:off x="3282375" y="5308414"/>
            <a:ext cx="2744105" cy="400110"/>
          </a:xfrm>
          <a:prstGeom prst="rect">
            <a:avLst/>
          </a:prstGeom>
          <a:solidFill>
            <a:srgbClr val="FFFF99"/>
          </a:solidFill>
          <a:ln w="381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000" b="1" dirty="0">
                <a:solidFill>
                  <a:prstClr val="black"/>
                </a:solidFill>
                <a:latin typeface="Arial" pitchFamily="34" charset="0"/>
                <a:cs typeface="Arial" pitchFamily="34" charset="0"/>
              </a:rPr>
              <a:t>Royal Mint </a:t>
            </a:r>
          </a:p>
        </p:txBody>
      </p:sp>
      <p:sp>
        <p:nvSpPr>
          <p:cNvPr id="44" name="TextBox 43">
            <a:extLst>
              <a:ext uri="{FF2B5EF4-FFF2-40B4-BE49-F238E27FC236}">
                <a16:creationId xmlns:a16="http://schemas.microsoft.com/office/drawing/2014/main" id="{AEA54F0C-39B5-C34D-B490-E172041C80F3}"/>
              </a:ext>
            </a:extLst>
          </p:cNvPr>
          <p:cNvSpPr txBox="1"/>
          <p:nvPr/>
        </p:nvSpPr>
        <p:spPr>
          <a:xfrm>
            <a:off x="3282375" y="5820041"/>
            <a:ext cx="2744105" cy="400110"/>
          </a:xfrm>
          <a:prstGeom prst="rect">
            <a:avLst/>
          </a:prstGeom>
          <a:solidFill>
            <a:srgbClr val="FFFF99"/>
          </a:solidFill>
          <a:ln w="381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000" b="1" dirty="0">
                <a:solidFill>
                  <a:prstClr val="black"/>
                </a:solidFill>
                <a:latin typeface="Arial" pitchFamily="34" charset="0"/>
                <a:cs typeface="Arial" pitchFamily="34" charset="0"/>
              </a:rPr>
              <a:t>Interest Rates </a:t>
            </a:r>
          </a:p>
        </p:txBody>
      </p:sp>
      <p:sp>
        <p:nvSpPr>
          <p:cNvPr id="45" name="TextBox 44">
            <a:extLst>
              <a:ext uri="{FF2B5EF4-FFF2-40B4-BE49-F238E27FC236}">
                <a16:creationId xmlns:a16="http://schemas.microsoft.com/office/drawing/2014/main" id="{F749D803-629E-D74E-8843-B0472FCBB4BA}"/>
              </a:ext>
            </a:extLst>
          </p:cNvPr>
          <p:cNvSpPr txBox="1"/>
          <p:nvPr/>
        </p:nvSpPr>
        <p:spPr>
          <a:xfrm>
            <a:off x="3282374" y="6342311"/>
            <a:ext cx="2744105" cy="400110"/>
          </a:xfrm>
          <a:prstGeom prst="rect">
            <a:avLst/>
          </a:prstGeom>
          <a:solidFill>
            <a:srgbClr val="FFFF99"/>
          </a:solidFill>
          <a:ln w="381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000" b="1" dirty="0">
                <a:solidFill>
                  <a:prstClr val="black"/>
                </a:solidFill>
                <a:latin typeface="Arial" pitchFamily="34" charset="0"/>
                <a:cs typeface="Arial" pitchFamily="34" charset="0"/>
              </a:rPr>
              <a:t>Bank of England </a:t>
            </a:r>
          </a:p>
        </p:txBody>
      </p:sp>
      <p:sp>
        <p:nvSpPr>
          <p:cNvPr id="46" name="TextBox 45">
            <a:extLst>
              <a:ext uri="{FF2B5EF4-FFF2-40B4-BE49-F238E27FC236}">
                <a16:creationId xmlns:a16="http://schemas.microsoft.com/office/drawing/2014/main" id="{CB79F1D0-8E51-924A-A135-174BC2E99C67}"/>
              </a:ext>
            </a:extLst>
          </p:cNvPr>
          <p:cNvSpPr txBox="1"/>
          <p:nvPr/>
        </p:nvSpPr>
        <p:spPr>
          <a:xfrm>
            <a:off x="6213414" y="5307073"/>
            <a:ext cx="2744105" cy="400110"/>
          </a:xfrm>
          <a:prstGeom prst="rect">
            <a:avLst/>
          </a:prstGeom>
          <a:solidFill>
            <a:srgbClr val="FFFF99"/>
          </a:solidFill>
          <a:ln w="381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000" b="1" dirty="0">
                <a:solidFill>
                  <a:prstClr val="black"/>
                </a:solidFill>
                <a:latin typeface="Arial" pitchFamily="34" charset="0"/>
                <a:cs typeface="Arial" pitchFamily="34" charset="0"/>
              </a:rPr>
              <a:t>Bank Branch</a:t>
            </a:r>
          </a:p>
        </p:txBody>
      </p:sp>
      <p:sp>
        <p:nvSpPr>
          <p:cNvPr id="47" name="TextBox 46">
            <a:extLst>
              <a:ext uri="{FF2B5EF4-FFF2-40B4-BE49-F238E27FC236}">
                <a16:creationId xmlns:a16="http://schemas.microsoft.com/office/drawing/2014/main" id="{321E90FB-6D18-7941-AB03-1CEA60D89C79}"/>
              </a:ext>
            </a:extLst>
          </p:cNvPr>
          <p:cNvSpPr txBox="1"/>
          <p:nvPr/>
        </p:nvSpPr>
        <p:spPr>
          <a:xfrm>
            <a:off x="6213414" y="5818700"/>
            <a:ext cx="2744105" cy="400110"/>
          </a:xfrm>
          <a:prstGeom prst="rect">
            <a:avLst/>
          </a:prstGeom>
          <a:solidFill>
            <a:srgbClr val="FFFF99"/>
          </a:solidFill>
          <a:ln w="381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000" b="1" dirty="0">
                <a:solidFill>
                  <a:prstClr val="black"/>
                </a:solidFill>
                <a:latin typeface="Arial" pitchFamily="34" charset="0"/>
                <a:cs typeface="Arial" pitchFamily="34" charset="0"/>
              </a:rPr>
              <a:t>Bank Manager</a:t>
            </a:r>
          </a:p>
        </p:txBody>
      </p:sp>
      <p:sp>
        <p:nvSpPr>
          <p:cNvPr id="48" name="TextBox 47">
            <a:extLst>
              <a:ext uri="{FF2B5EF4-FFF2-40B4-BE49-F238E27FC236}">
                <a16:creationId xmlns:a16="http://schemas.microsoft.com/office/drawing/2014/main" id="{45FA6EAF-E5A1-244D-ADC8-B71407EA441E}"/>
              </a:ext>
            </a:extLst>
          </p:cNvPr>
          <p:cNvSpPr txBox="1"/>
          <p:nvPr/>
        </p:nvSpPr>
        <p:spPr>
          <a:xfrm>
            <a:off x="6213413" y="6340970"/>
            <a:ext cx="2744105" cy="400110"/>
          </a:xfrm>
          <a:prstGeom prst="rect">
            <a:avLst/>
          </a:prstGeom>
          <a:solidFill>
            <a:srgbClr val="FFFF99"/>
          </a:solidFill>
          <a:ln w="381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000" b="1" dirty="0">
                <a:solidFill>
                  <a:prstClr val="black"/>
                </a:solidFill>
                <a:latin typeface="Arial" pitchFamily="34" charset="0"/>
                <a:cs typeface="Arial" pitchFamily="34" charset="0"/>
              </a:rPr>
              <a:t>Financial Flow</a:t>
            </a:r>
          </a:p>
        </p:txBody>
      </p:sp>
    </p:spTree>
    <p:extLst>
      <p:ext uri="{BB962C8B-B14F-4D97-AF65-F5344CB8AC3E}">
        <p14:creationId xmlns:p14="http://schemas.microsoft.com/office/powerpoint/2010/main" val="3662922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Screen Shot 2017-05-31 at 13.46.12.png">
            <a:extLst>
              <a:ext uri="{FF2B5EF4-FFF2-40B4-BE49-F238E27FC236}">
                <a16:creationId xmlns:a16="http://schemas.microsoft.com/office/drawing/2014/main" id="{A0691F9E-9EF8-6944-8460-2F0A962B54A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03848" y="3645024"/>
            <a:ext cx="2950592" cy="1972568"/>
          </a:xfrm>
          <a:prstGeom prst="rect">
            <a:avLst/>
          </a:prstGeom>
          <a:ln>
            <a:solidFill>
              <a:srgbClr val="FF0000"/>
            </a:solidFill>
          </a:ln>
        </p:spPr>
      </p:pic>
      <p:pic>
        <p:nvPicPr>
          <p:cNvPr id="33" name="Picture 32" descr="Screen Shot 2017-05-31 at 13.46.37.png">
            <a:extLst>
              <a:ext uri="{FF2B5EF4-FFF2-40B4-BE49-F238E27FC236}">
                <a16:creationId xmlns:a16="http://schemas.microsoft.com/office/drawing/2014/main" id="{BD069CEF-30D9-744C-8A10-08840D76CA9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75856" y="1556792"/>
            <a:ext cx="2736304" cy="1959785"/>
          </a:xfrm>
          <a:prstGeom prst="rect">
            <a:avLst/>
          </a:prstGeom>
          <a:ln>
            <a:solidFill>
              <a:srgbClr val="FF0000"/>
            </a:solidFill>
          </a:ln>
        </p:spPr>
      </p:pic>
      <p:pic>
        <p:nvPicPr>
          <p:cNvPr id="34" name="Picture 33" descr="Screen Shot 2017-05-31 at 13.46.23.png">
            <a:extLst>
              <a:ext uri="{FF2B5EF4-FFF2-40B4-BE49-F238E27FC236}">
                <a16:creationId xmlns:a16="http://schemas.microsoft.com/office/drawing/2014/main" id="{B10BD695-1867-0A47-BD69-93CA4019FF4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51520" y="1556792"/>
            <a:ext cx="2808312" cy="2016224"/>
          </a:xfrm>
          <a:prstGeom prst="rect">
            <a:avLst/>
          </a:prstGeom>
          <a:ln>
            <a:solidFill>
              <a:srgbClr val="FF0000"/>
            </a:solidFill>
          </a:ln>
        </p:spPr>
      </p:pic>
      <p:pic>
        <p:nvPicPr>
          <p:cNvPr id="37" name="Picture 36" descr="Screen Shot 2017-05-31 at 13.46.56.png">
            <a:extLst>
              <a:ext uri="{FF2B5EF4-FFF2-40B4-BE49-F238E27FC236}">
                <a16:creationId xmlns:a16="http://schemas.microsoft.com/office/drawing/2014/main" id="{D58AF12B-795F-7844-BCB7-B41BCE1C1683}"/>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228184" y="1556792"/>
            <a:ext cx="2808312" cy="1944216"/>
          </a:xfrm>
          <a:prstGeom prst="rect">
            <a:avLst/>
          </a:prstGeom>
          <a:ln>
            <a:solidFill>
              <a:srgbClr val="FF0000"/>
            </a:solidFill>
          </a:ln>
        </p:spPr>
      </p:pic>
      <p:pic>
        <p:nvPicPr>
          <p:cNvPr id="38" name="Picture 37" descr="Screen Shot 2017-05-31 at 13.47.10.png">
            <a:extLst>
              <a:ext uri="{FF2B5EF4-FFF2-40B4-BE49-F238E27FC236}">
                <a16:creationId xmlns:a16="http://schemas.microsoft.com/office/drawing/2014/main" id="{C0FE6A8B-7F53-6A4E-B6AF-EF75BDEEEA64}"/>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51520" y="3717033"/>
            <a:ext cx="2880320" cy="1872208"/>
          </a:xfrm>
          <a:prstGeom prst="rect">
            <a:avLst/>
          </a:prstGeom>
          <a:ln>
            <a:solidFill>
              <a:srgbClr val="FF0000"/>
            </a:solidFill>
          </a:ln>
        </p:spPr>
      </p:pic>
      <p:pic>
        <p:nvPicPr>
          <p:cNvPr id="39" name="Picture 38" descr="Screen Shot 2017-05-31 at 13.48.29.png">
            <a:extLst>
              <a:ext uri="{FF2B5EF4-FFF2-40B4-BE49-F238E27FC236}">
                <a16:creationId xmlns:a16="http://schemas.microsoft.com/office/drawing/2014/main" id="{F11F2A98-556F-8D4E-A113-2A3B6F93769C}"/>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228184" y="3580652"/>
            <a:ext cx="2808312" cy="2008588"/>
          </a:xfrm>
          <a:prstGeom prst="rect">
            <a:avLst/>
          </a:prstGeom>
          <a:ln>
            <a:solidFill>
              <a:srgbClr val="FF0000"/>
            </a:solidFill>
          </a:ln>
        </p:spPr>
      </p:pic>
      <p:sp>
        <p:nvSpPr>
          <p:cNvPr id="40" name="TextBox 39">
            <a:extLst>
              <a:ext uri="{FF2B5EF4-FFF2-40B4-BE49-F238E27FC236}">
                <a16:creationId xmlns:a16="http://schemas.microsoft.com/office/drawing/2014/main" id="{6DA8BBCC-2FB6-EB4C-A252-3505E691E216}"/>
              </a:ext>
            </a:extLst>
          </p:cNvPr>
          <p:cNvSpPr txBox="1"/>
          <p:nvPr/>
        </p:nvSpPr>
        <p:spPr>
          <a:xfrm rot="1683538">
            <a:off x="4299088" y="4326885"/>
            <a:ext cx="1150043" cy="351656"/>
          </a:xfrm>
          <a:prstGeom prst="rect">
            <a:avLst/>
          </a:prstGeom>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en-GB" sz="1600" dirty="0">
              <a:solidFill>
                <a:prstClr val="black"/>
              </a:solidFill>
              <a:latin typeface="Comic Sans MS"/>
              <a:cs typeface="Comic Sans MS"/>
            </a:endParaRPr>
          </a:p>
        </p:txBody>
      </p:sp>
      <p:sp>
        <p:nvSpPr>
          <p:cNvPr id="10" name="TextBox 9"/>
          <p:cNvSpPr txBox="1"/>
          <p:nvPr/>
        </p:nvSpPr>
        <p:spPr>
          <a:xfrm>
            <a:off x="395536" y="1666018"/>
            <a:ext cx="504056" cy="461665"/>
          </a:xfrm>
          <a:prstGeom prst="rect">
            <a:avLst/>
          </a:prstGeom>
          <a:solidFill>
            <a:srgbClr val="FFFF00"/>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400" b="1" dirty="0">
                <a:solidFill>
                  <a:prstClr val="black"/>
                </a:solidFill>
                <a:latin typeface="Arial" pitchFamily="34" charset="0"/>
                <a:cs typeface="Arial" pitchFamily="34" charset="0"/>
              </a:rPr>
              <a:t>A</a:t>
            </a:r>
          </a:p>
        </p:txBody>
      </p:sp>
      <p:sp>
        <p:nvSpPr>
          <p:cNvPr id="11" name="TextBox 10"/>
          <p:cNvSpPr txBox="1"/>
          <p:nvPr/>
        </p:nvSpPr>
        <p:spPr>
          <a:xfrm>
            <a:off x="3282374" y="1666016"/>
            <a:ext cx="504056" cy="461665"/>
          </a:xfrm>
          <a:prstGeom prst="rect">
            <a:avLst/>
          </a:prstGeom>
          <a:solidFill>
            <a:srgbClr val="FFFF00"/>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400" b="1" dirty="0">
                <a:solidFill>
                  <a:prstClr val="black"/>
                </a:solidFill>
                <a:latin typeface="Arial" pitchFamily="34" charset="0"/>
                <a:cs typeface="Arial" pitchFamily="34" charset="0"/>
              </a:rPr>
              <a:t>B</a:t>
            </a:r>
          </a:p>
        </p:txBody>
      </p:sp>
      <p:sp>
        <p:nvSpPr>
          <p:cNvPr id="12" name="TextBox 11"/>
          <p:cNvSpPr txBox="1"/>
          <p:nvPr/>
        </p:nvSpPr>
        <p:spPr>
          <a:xfrm>
            <a:off x="6169211" y="1666017"/>
            <a:ext cx="504056" cy="461665"/>
          </a:xfrm>
          <a:prstGeom prst="rect">
            <a:avLst/>
          </a:prstGeom>
          <a:solidFill>
            <a:srgbClr val="FFFF00"/>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400" b="1" dirty="0">
                <a:solidFill>
                  <a:prstClr val="black"/>
                </a:solidFill>
                <a:latin typeface="Arial" pitchFamily="34" charset="0"/>
                <a:cs typeface="Arial" pitchFamily="34" charset="0"/>
              </a:rPr>
              <a:t>C</a:t>
            </a:r>
          </a:p>
        </p:txBody>
      </p:sp>
      <p:sp>
        <p:nvSpPr>
          <p:cNvPr id="13" name="TextBox 12"/>
          <p:cNvSpPr txBox="1"/>
          <p:nvPr/>
        </p:nvSpPr>
        <p:spPr>
          <a:xfrm>
            <a:off x="395536" y="3612663"/>
            <a:ext cx="504056" cy="461665"/>
          </a:xfrm>
          <a:prstGeom prst="rect">
            <a:avLst/>
          </a:prstGeom>
          <a:solidFill>
            <a:srgbClr val="FFFF00"/>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400" b="1" dirty="0">
                <a:solidFill>
                  <a:prstClr val="black"/>
                </a:solidFill>
                <a:latin typeface="Arial" pitchFamily="34" charset="0"/>
                <a:cs typeface="Arial" pitchFamily="34" charset="0"/>
              </a:rPr>
              <a:t>D</a:t>
            </a:r>
          </a:p>
        </p:txBody>
      </p:sp>
      <p:sp>
        <p:nvSpPr>
          <p:cNvPr id="14" name="TextBox 13"/>
          <p:cNvSpPr txBox="1"/>
          <p:nvPr/>
        </p:nvSpPr>
        <p:spPr>
          <a:xfrm>
            <a:off x="3282374" y="3612661"/>
            <a:ext cx="504056" cy="461665"/>
          </a:xfrm>
          <a:prstGeom prst="rect">
            <a:avLst/>
          </a:prstGeom>
          <a:solidFill>
            <a:srgbClr val="FFFF00"/>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400" b="1" dirty="0">
                <a:solidFill>
                  <a:prstClr val="black"/>
                </a:solidFill>
                <a:latin typeface="Arial" pitchFamily="34" charset="0"/>
                <a:cs typeface="Arial" pitchFamily="34" charset="0"/>
              </a:rPr>
              <a:t>E</a:t>
            </a:r>
          </a:p>
        </p:txBody>
      </p:sp>
      <p:sp>
        <p:nvSpPr>
          <p:cNvPr id="15" name="TextBox 14"/>
          <p:cNvSpPr txBox="1"/>
          <p:nvPr/>
        </p:nvSpPr>
        <p:spPr>
          <a:xfrm>
            <a:off x="6169211" y="3612662"/>
            <a:ext cx="504056" cy="461665"/>
          </a:xfrm>
          <a:prstGeom prst="rect">
            <a:avLst/>
          </a:prstGeom>
          <a:solidFill>
            <a:srgbClr val="FFFF00"/>
          </a:solidFill>
          <a:ln w="762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400" b="1" dirty="0">
                <a:solidFill>
                  <a:prstClr val="black"/>
                </a:solidFill>
                <a:latin typeface="Arial" pitchFamily="34" charset="0"/>
                <a:cs typeface="Arial" pitchFamily="34" charset="0"/>
              </a:rPr>
              <a:t>F</a:t>
            </a:r>
          </a:p>
        </p:txBody>
      </p:sp>
      <p:sp>
        <p:nvSpPr>
          <p:cNvPr id="16" name="TextBox 15"/>
          <p:cNvSpPr txBox="1"/>
          <p:nvPr/>
        </p:nvSpPr>
        <p:spPr>
          <a:xfrm>
            <a:off x="251520" y="5327082"/>
            <a:ext cx="2744105" cy="369332"/>
          </a:xfrm>
          <a:prstGeom prst="rect">
            <a:avLst/>
          </a:prstGeom>
          <a:solidFill>
            <a:srgbClr val="FFFF99"/>
          </a:solidFill>
          <a:ln w="381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b="1" dirty="0">
                <a:solidFill>
                  <a:prstClr val="black"/>
                </a:solidFill>
                <a:latin typeface="Arial" pitchFamily="34" charset="0"/>
                <a:cs typeface="Arial" pitchFamily="34" charset="0"/>
              </a:rPr>
              <a:t>European Central Bank </a:t>
            </a:r>
          </a:p>
        </p:txBody>
      </p:sp>
      <p:sp>
        <p:nvSpPr>
          <p:cNvPr id="32" name="TextBox 31"/>
          <p:cNvSpPr txBox="1"/>
          <p:nvPr/>
        </p:nvSpPr>
        <p:spPr>
          <a:xfrm>
            <a:off x="251520" y="5838709"/>
            <a:ext cx="2744105" cy="400110"/>
          </a:xfrm>
          <a:prstGeom prst="rect">
            <a:avLst/>
          </a:prstGeom>
          <a:solidFill>
            <a:srgbClr val="FFFF99"/>
          </a:solidFill>
          <a:ln w="381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000" b="1" dirty="0">
                <a:solidFill>
                  <a:prstClr val="black"/>
                </a:solidFill>
                <a:latin typeface="Arial" pitchFamily="34" charset="0"/>
                <a:cs typeface="Arial" pitchFamily="34" charset="0"/>
              </a:rPr>
              <a:t>Mortgage</a:t>
            </a:r>
          </a:p>
        </p:txBody>
      </p:sp>
      <p:sp>
        <p:nvSpPr>
          <p:cNvPr id="42" name="TextBox 41">
            <a:extLst>
              <a:ext uri="{FF2B5EF4-FFF2-40B4-BE49-F238E27FC236}">
                <a16:creationId xmlns:a16="http://schemas.microsoft.com/office/drawing/2014/main" id="{6B81A451-3284-7C48-B38E-CEFF4BB26242}"/>
              </a:ext>
            </a:extLst>
          </p:cNvPr>
          <p:cNvSpPr txBox="1"/>
          <p:nvPr/>
        </p:nvSpPr>
        <p:spPr>
          <a:xfrm>
            <a:off x="251519" y="6360979"/>
            <a:ext cx="2744105" cy="400110"/>
          </a:xfrm>
          <a:prstGeom prst="rect">
            <a:avLst/>
          </a:prstGeom>
          <a:solidFill>
            <a:srgbClr val="FFFF99"/>
          </a:solidFill>
          <a:ln w="381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000" b="1" dirty="0">
                <a:solidFill>
                  <a:prstClr val="black"/>
                </a:solidFill>
                <a:latin typeface="Arial" pitchFamily="34" charset="0"/>
                <a:cs typeface="Arial" pitchFamily="34" charset="0"/>
              </a:rPr>
              <a:t>Debt arrangement</a:t>
            </a:r>
          </a:p>
        </p:txBody>
      </p:sp>
      <p:sp>
        <p:nvSpPr>
          <p:cNvPr id="43" name="TextBox 42">
            <a:extLst>
              <a:ext uri="{FF2B5EF4-FFF2-40B4-BE49-F238E27FC236}">
                <a16:creationId xmlns:a16="http://schemas.microsoft.com/office/drawing/2014/main" id="{BC6CE624-864B-B345-B616-2AB7741839F3}"/>
              </a:ext>
            </a:extLst>
          </p:cNvPr>
          <p:cNvSpPr txBox="1"/>
          <p:nvPr/>
        </p:nvSpPr>
        <p:spPr>
          <a:xfrm>
            <a:off x="3282375" y="5308414"/>
            <a:ext cx="2744105" cy="400110"/>
          </a:xfrm>
          <a:prstGeom prst="rect">
            <a:avLst/>
          </a:prstGeom>
          <a:solidFill>
            <a:srgbClr val="FFFF99"/>
          </a:solidFill>
          <a:ln w="381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000" b="1" dirty="0">
                <a:solidFill>
                  <a:prstClr val="black"/>
                </a:solidFill>
                <a:latin typeface="Arial" pitchFamily="34" charset="0"/>
                <a:cs typeface="Arial" pitchFamily="34" charset="0"/>
              </a:rPr>
              <a:t>Royal Mint </a:t>
            </a:r>
          </a:p>
        </p:txBody>
      </p:sp>
      <p:sp>
        <p:nvSpPr>
          <p:cNvPr id="44" name="TextBox 43">
            <a:extLst>
              <a:ext uri="{FF2B5EF4-FFF2-40B4-BE49-F238E27FC236}">
                <a16:creationId xmlns:a16="http://schemas.microsoft.com/office/drawing/2014/main" id="{AEA54F0C-39B5-C34D-B490-E172041C80F3}"/>
              </a:ext>
            </a:extLst>
          </p:cNvPr>
          <p:cNvSpPr txBox="1"/>
          <p:nvPr/>
        </p:nvSpPr>
        <p:spPr>
          <a:xfrm>
            <a:off x="3282375" y="5820041"/>
            <a:ext cx="2744105" cy="400110"/>
          </a:xfrm>
          <a:prstGeom prst="rect">
            <a:avLst/>
          </a:prstGeom>
          <a:solidFill>
            <a:srgbClr val="FFFF99"/>
          </a:solidFill>
          <a:ln w="381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000" b="1" dirty="0">
                <a:solidFill>
                  <a:prstClr val="black"/>
                </a:solidFill>
                <a:latin typeface="Arial" pitchFamily="34" charset="0"/>
                <a:cs typeface="Arial" pitchFamily="34" charset="0"/>
              </a:rPr>
              <a:t>Interest Rates </a:t>
            </a:r>
          </a:p>
        </p:txBody>
      </p:sp>
      <p:sp>
        <p:nvSpPr>
          <p:cNvPr id="45" name="TextBox 44">
            <a:extLst>
              <a:ext uri="{FF2B5EF4-FFF2-40B4-BE49-F238E27FC236}">
                <a16:creationId xmlns:a16="http://schemas.microsoft.com/office/drawing/2014/main" id="{F749D803-629E-D74E-8843-B0472FCBB4BA}"/>
              </a:ext>
            </a:extLst>
          </p:cNvPr>
          <p:cNvSpPr txBox="1"/>
          <p:nvPr/>
        </p:nvSpPr>
        <p:spPr>
          <a:xfrm>
            <a:off x="3282374" y="6342311"/>
            <a:ext cx="2744105" cy="400110"/>
          </a:xfrm>
          <a:prstGeom prst="rect">
            <a:avLst/>
          </a:prstGeom>
          <a:solidFill>
            <a:srgbClr val="FFFF99"/>
          </a:solidFill>
          <a:ln w="381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000" b="1" dirty="0">
                <a:solidFill>
                  <a:prstClr val="black"/>
                </a:solidFill>
                <a:latin typeface="Arial" pitchFamily="34" charset="0"/>
                <a:cs typeface="Arial" pitchFamily="34" charset="0"/>
              </a:rPr>
              <a:t>Bank of England </a:t>
            </a:r>
          </a:p>
        </p:txBody>
      </p:sp>
      <p:sp>
        <p:nvSpPr>
          <p:cNvPr id="46" name="TextBox 45">
            <a:extLst>
              <a:ext uri="{FF2B5EF4-FFF2-40B4-BE49-F238E27FC236}">
                <a16:creationId xmlns:a16="http://schemas.microsoft.com/office/drawing/2014/main" id="{CB79F1D0-8E51-924A-A135-174BC2E99C67}"/>
              </a:ext>
            </a:extLst>
          </p:cNvPr>
          <p:cNvSpPr txBox="1"/>
          <p:nvPr/>
        </p:nvSpPr>
        <p:spPr>
          <a:xfrm>
            <a:off x="6213414" y="5307073"/>
            <a:ext cx="2744105" cy="400110"/>
          </a:xfrm>
          <a:prstGeom prst="rect">
            <a:avLst/>
          </a:prstGeom>
          <a:solidFill>
            <a:srgbClr val="FFFF99"/>
          </a:solidFill>
          <a:ln w="381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000" b="1" dirty="0">
                <a:solidFill>
                  <a:prstClr val="black"/>
                </a:solidFill>
                <a:latin typeface="Arial" pitchFamily="34" charset="0"/>
                <a:cs typeface="Arial" pitchFamily="34" charset="0"/>
              </a:rPr>
              <a:t>Bank Branch</a:t>
            </a:r>
          </a:p>
        </p:txBody>
      </p:sp>
      <p:sp>
        <p:nvSpPr>
          <p:cNvPr id="47" name="TextBox 46">
            <a:extLst>
              <a:ext uri="{FF2B5EF4-FFF2-40B4-BE49-F238E27FC236}">
                <a16:creationId xmlns:a16="http://schemas.microsoft.com/office/drawing/2014/main" id="{321E90FB-6D18-7941-AB03-1CEA60D89C79}"/>
              </a:ext>
            </a:extLst>
          </p:cNvPr>
          <p:cNvSpPr txBox="1"/>
          <p:nvPr/>
        </p:nvSpPr>
        <p:spPr>
          <a:xfrm>
            <a:off x="6213414" y="5818700"/>
            <a:ext cx="2744105" cy="400110"/>
          </a:xfrm>
          <a:prstGeom prst="rect">
            <a:avLst/>
          </a:prstGeom>
          <a:solidFill>
            <a:srgbClr val="FFFF99"/>
          </a:solidFill>
          <a:ln w="381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000" b="1" dirty="0">
                <a:solidFill>
                  <a:prstClr val="black"/>
                </a:solidFill>
                <a:latin typeface="Arial" pitchFamily="34" charset="0"/>
                <a:cs typeface="Arial" pitchFamily="34" charset="0"/>
              </a:rPr>
              <a:t>Bank Manager</a:t>
            </a:r>
          </a:p>
        </p:txBody>
      </p:sp>
      <p:sp>
        <p:nvSpPr>
          <p:cNvPr id="48" name="TextBox 47">
            <a:extLst>
              <a:ext uri="{FF2B5EF4-FFF2-40B4-BE49-F238E27FC236}">
                <a16:creationId xmlns:a16="http://schemas.microsoft.com/office/drawing/2014/main" id="{45FA6EAF-E5A1-244D-ADC8-B71407EA441E}"/>
              </a:ext>
            </a:extLst>
          </p:cNvPr>
          <p:cNvSpPr txBox="1"/>
          <p:nvPr/>
        </p:nvSpPr>
        <p:spPr>
          <a:xfrm>
            <a:off x="6213413" y="6340970"/>
            <a:ext cx="2744105" cy="400110"/>
          </a:xfrm>
          <a:prstGeom prst="rect">
            <a:avLst/>
          </a:prstGeom>
          <a:solidFill>
            <a:srgbClr val="FFFF99"/>
          </a:solidFill>
          <a:ln w="381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000" b="1" dirty="0">
                <a:solidFill>
                  <a:prstClr val="black"/>
                </a:solidFill>
                <a:latin typeface="Arial" pitchFamily="34" charset="0"/>
                <a:cs typeface="Arial" pitchFamily="34" charset="0"/>
              </a:rPr>
              <a:t>Financial Flow</a:t>
            </a:r>
          </a:p>
        </p:txBody>
      </p:sp>
      <p:sp>
        <p:nvSpPr>
          <p:cNvPr id="28" name="TextBox 27">
            <a:extLst>
              <a:ext uri="{FF2B5EF4-FFF2-40B4-BE49-F238E27FC236}">
                <a16:creationId xmlns:a16="http://schemas.microsoft.com/office/drawing/2014/main" id="{902E928E-3853-6D44-9388-C62B1B4A80E1}"/>
              </a:ext>
            </a:extLst>
          </p:cNvPr>
          <p:cNvSpPr txBox="1"/>
          <p:nvPr/>
        </p:nvSpPr>
        <p:spPr>
          <a:xfrm>
            <a:off x="539552" y="2085413"/>
            <a:ext cx="2160240" cy="1077218"/>
          </a:xfrm>
          <a:prstGeom prst="rect">
            <a:avLst/>
          </a:prstGeom>
          <a:solidFill>
            <a:srgbClr val="CCFFCC"/>
          </a:solidFill>
          <a:ln w="28575">
            <a:solidFill>
              <a:srgbClr val="00B6F6"/>
            </a:solidFill>
          </a:ln>
        </p:spPr>
        <p:txBody>
          <a:bodyPr wrap="square" rtlCol="0">
            <a:spAutoFit/>
          </a:bodyPr>
          <a:lstStyle/>
          <a:p>
            <a:r>
              <a:rPr lang="en-GB" sz="1600" dirty="0">
                <a:solidFill>
                  <a:prstClr val="black"/>
                </a:solidFill>
                <a:latin typeface="Comic Sans MS"/>
                <a:cs typeface="Comic Sans MS"/>
              </a:rPr>
              <a:t>A: Bank Branch</a:t>
            </a:r>
            <a:r>
              <a:rPr lang="mr-IN" sz="1600" dirty="0">
                <a:solidFill>
                  <a:prstClr val="black"/>
                </a:solidFill>
                <a:latin typeface="Comic Sans MS"/>
                <a:cs typeface="Comic Sans MS"/>
              </a:rPr>
              <a:t>–</a:t>
            </a:r>
            <a:r>
              <a:rPr lang="en-GB" sz="1600" dirty="0">
                <a:solidFill>
                  <a:prstClr val="black"/>
                </a:solidFill>
                <a:latin typeface="Comic Sans MS"/>
                <a:cs typeface="Comic Sans MS"/>
              </a:rPr>
              <a:t> </a:t>
            </a:r>
          </a:p>
          <a:p>
            <a:r>
              <a:rPr lang="en-GB" sz="1200" dirty="0">
                <a:solidFill>
                  <a:prstClr val="black"/>
                </a:solidFill>
                <a:latin typeface="Comic Sans MS"/>
                <a:cs typeface="Comic Sans MS"/>
              </a:rPr>
              <a:t>The banks retail location where it offers a wide array of services to its customers</a:t>
            </a:r>
          </a:p>
        </p:txBody>
      </p:sp>
      <p:sp>
        <p:nvSpPr>
          <p:cNvPr id="29" name="TextBox 28">
            <a:extLst>
              <a:ext uri="{FF2B5EF4-FFF2-40B4-BE49-F238E27FC236}">
                <a16:creationId xmlns:a16="http://schemas.microsoft.com/office/drawing/2014/main" id="{F9F6C517-64F3-524F-8885-622477D6BC8B}"/>
              </a:ext>
            </a:extLst>
          </p:cNvPr>
          <p:cNvSpPr txBox="1"/>
          <p:nvPr/>
        </p:nvSpPr>
        <p:spPr>
          <a:xfrm>
            <a:off x="3347864" y="2445453"/>
            <a:ext cx="2376264" cy="369332"/>
          </a:xfrm>
          <a:prstGeom prst="rect">
            <a:avLst/>
          </a:prstGeom>
          <a:solidFill>
            <a:srgbClr val="CCFFCC"/>
          </a:solidFill>
          <a:ln w="28575">
            <a:solidFill>
              <a:srgbClr val="00B6F6"/>
            </a:solidFill>
          </a:ln>
        </p:spPr>
        <p:txBody>
          <a:bodyPr wrap="square" rtlCol="0">
            <a:spAutoFit/>
          </a:bodyPr>
          <a:lstStyle/>
          <a:p>
            <a:r>
              <a:rPr lang="en-GB" dirty="0">
                <a:solidFill>
                  <a:prstClr val="black"/>
                </a:solidFill>
                <a:latin typeface="Comic Sans MS"/>
                <a:cs typeface="Comic Sans MS"/>
              </a:rPr>
              <a:t>B: Interest Rates</a:t>
            </a:r>
            <a:endParaRPr lang="en-GB" sz="1200" dirty="0">
              <a:solidFill>
                <a:prstClr val="black"/>
              </a:solidFill>
              <a:latin typeface="Comic Sans MS"/>
              <a:cs typeface="Comic Sans MS"/>
            </a:endParaRPr>
          </a:p>
        </p:txBody>
      </p:sp>
      <p:sp>
        <p:nvSpPr>
          <p:cNvPr id="30" name="TextBox 29">
            <a:extLst>
              <a:ext uri="{FF2B5EF4-FFF2-40B4-BE49-F238E27FC236}">
                <a16:creationId xmlns:a16="http://schemas.microsoft.com/office/drawing/2014/main" id="{625CD9AA-AC8A-8948-8843-28D4CE42CCE0}"/>
              </a:ext>
            </a:extLst>
          </p:cNvPr>
          <p:cNvSpPr txBox="1"/>
          <p:nvPr/>
        </p:nvSpPr>
        <p:spPr>
          <a:xfrm>
            <a:off x="6516216" y="2301437"/>
            <a:ext cx="2304256" cy="800219"/>
          </a:xfrm>
          <a:prstGeom prst="rect">
            <a:avLst/>
          </a:prstGeom>
          <a:solidFill>
            <a:srgbClr val="CCFFCC"/>
          </a:solidFill>
          <a:ln w="28575">
            <a:solidFill>
              <a:srgbClr val="00B6F6"/>
            </a:solidFill>
          </a:ln>
        </p:spPr>
        <p:txBody>
          <a:bodyPr wrap="square" rtlCol="0">
            <a:spAutoFit/>
          </a:bodyPr>
          <a:lstStyle/>
          <a:p>
            <a:r>
              <a:rPr lang="en-GB" dirty="0">
                <a:solidFill>
                  <a:prstClr val="black"/>
                </a:solidFill>
                <a:latin typeface="Comic Sans MS"/>
                <a:cs typeface="Comic Sans MS"/>
              </a:rPr>
              <a:t>C: Royal Mint </a:t>
            </a:r>
            <a:r>
              <a:rPr lang="mr-IN" dirty="0">
                <a:solidFill>
                  <a:prstClr val="black"/>
                </a:solidFill>
                <a:latin typeface="Comic Sans MS"/>
                <a:cs typeface="Comic Sans MS"/>
              </a:rPr>
              <a:t>–</a:t>
            </a:r>
            <a:r>
              <a:rPr lang="en-GB" dirty="0">
                <a:solidFill>
                  <a:prstClr val="black"/>
                </a:solidFill>
                <a:latin typeface="Comic Sans MS"/>
                <a:cs typeface="Comic Sans MS"/>
              </a:rPr>
              <a:t> </a:t>
            </a:r>
            <a:r>
              <a:rPr lang="en-GB" sz="1400" dirty="0">
                <a:solidFill>
                  <a:prstClr val="black"/>
                </a:solidFill>
                <a:latin typeface="Comic Sans MS"/>
                <a:cs typeface="Comic Sans MS"/>
              </a:rPr>
              <a:t>Produces new UK Coins and notes</a:t>
            </a:r>
            <a:endParaRPr lang="en-GB" sz="1050" dirty="0">
              <a:solidFill>
                <a:prstClr val="black"/>
              </a:solidFill>
              <a:latin typeface="Comic Sans MS"/>
              <a:cs typeface="Comic Sans MS"/>
            </a:endParaRPr>
          </a:p>
        </p:txBody>
      </p:sp>
      <p:sp>
        <p:nvSpPr>
          <p:cNvPr id="31" name="TextBox 30">
            <a:extLst>
              <a:ext uri="{FF2B5EF4-FFF2-40B4-BE49-F238E27FC236}">
                <a16:creationId xmlns:a16="http://schemas.microsoft.com/office/drawing/2014/main" id="{E392F6B3-0CC1-BC45-A659-44E304FEDEC5}"/>
              </a:ext>
            </a:extLst>
          </p:cNvPr>
          <p:cNvSpPr txBox="1"/>
          <p:nvPr/>
        </p:nvSpPr>
        <p:spPr>
          <a:xfrm>
            <a:off x="395536" y="4461677"/>
            <a:ext cx="2664296" cy="738664"/>
          </a:xfrm>
          <a:prstGeom prst="rect">
            <a:avLst/>
          </a:prstGeom>
          <a:solidFill>
            <a:srgbClr val="CCFFCC"/>
          </a:solidFill>
          <a:ln w="28575">
            <a:solidFill>
              <a:srgbClr val="00B6F6"/>
            </a:solidFill>
          </a:ln>
        </p:spPr>
        <p:txBody>
          <a:bodyPr wrap="square" rtlCol="0">
            <a:spAutoFit/>
          </a:bodyPr>
          <a:lstStyle/>
          <a:p>
            <a:r>
              <a:rPr lang="en-GB" dirty="0">
                <a:solidFill>
                  <a:prstClr val="black"/>
                </a:solidFill>
                <a:latin typeface="Comic Sans MS"/>
                <a:cs typeface="Comic Sans MS"/>
              </a:rPr>
              <a:t>D: Bank of England </a:t>
            </a:r>
            <a:r>
              <a:rPr lang="en-GB" sz="1200" dirty="0">
                <a:solidFill>
                  <a:prstClr val="black"/>
                </a:solidFill>
                <a:latin typeface="Comic Sans MS"/>
                <a:cs typeface="Comic Sans MS"/>
              </a:rPr>
              <a:t>Acts as the governments Bank and has a wide range of responsibilities</a:t>
            </a:r>
          </a:p>
        </p:txBody>
      </p:sp>
      <p:sp>
        <p:nvSpPr>
          <p:cNvPr id="49" name="TextBox 48">
            <a:extLst>
              <a:ext uri="{FF2B5EF4-FFF2-40B4-BE49-F238E27FC236}">
                <a16:creationId xmlns:a16="http://schemas.microsoft.com/office/drawing/2014/main" id="{2BF80D1A-09BE-874F-B198-733021687C0A}"/>
              </a:ext>
            </a:extLst>
          </p:cNvPr>
          <p:cNvSpPr txBox="1"/>
          <p:nvPr/>
        </p:nvSpPr>
        <p:spPr>
          <a:xfrm>
            <a:off x="3419872" y="4473871"/>
            <a:ext cx="2592288" cy="800219"/>
          </a:xfrm>
          <a:prstGeom prst="rect">
            <a:avLst/>
          </a:prstGeom>
          <a:solidFill>
            <a:srgbClr val="CCFFCC"/>
          </a:solidFill>
          <a:ln w="28575">
            <a:solidFill>
              <a:srgbClr val="00B6F6"/>
            </a:solidFill>
          </a:ln>
        </p:spPr>
        <p:txBody>
          <a:bodyPr wrap="square" rtlCol="0">
            <a:spAutoFit/>
          </a:bodyPr>
          <a:lstStyle/>
          <a:p>
            <a:r>
              <a:rPr lang="en-GB" dirty="0">
                <a:solidFill>
                  <a:prstClr val="black"/>
                </a:solidFill>
                <a:latin typeface="Comic Sans MS"/>
                <a:cs typeface="Comic Sans MS"/>
              </a:rPr>
              <a:t>E: Mortgage </a:t>
            </a:r>
            <a:r>
              <a:rPr lang="mr-IN" dirty="0">
                <a:solidFill>
                  <a:prstClr val="black"/>
                </a:solidFill>
                <a:latin typeface="Comic Sans MS"/>
                <a:cs typeface="Comic Sans MS"/>
              </a:rPr>
              <a:t>–</a:t>
            </a:r>
            <a:r>
              <a:rPr lang="en-GB" dirty="0">
                <a:solidFill>
                  <a:prstClr val="black"/>
                </a:solidFill>
                <a:latin typeface="Comic Sans MS"/>
                <a:cs typeface="Comic Sans MS"/>
              </a:rPr>
              <a:t> </a:t>
            </a:r>
            <a:r>
              <a:rPr lang="en-GB" sz="1400" dirty="0">
                <a:solidFill>
                  <a:prstClr val="black"/>
                </a:solidFill>
                <a:latin typeface="Comic Sans MS"/>
                <a:cs typeface="Comic Sans MS"/>
              </a:rPr>
              <a:t>A loan from the bank to purchase a property</a:t>
            </a:r>
            <a:endParaRPr lang="en-GB" sz="1000" dirty="0">
              <a:solidFill>
                <a:prstClr val="black"/>
              </a:solidFill>
              <a:latin typeface="Comic Sans MS"/>
              <a:cs typeface="Comic Sans MS"/>
            </a:endParaRPr>
          </a:p>
        </p:txBody>
      </p:sp>
      <p:sp>
        <p:nvSpPr>
          <p:cNvPr id="50" name="TextBox 49">
            <a:extLst>
              <a:ext uri="{FF2B5EF4-FFF2-40B4-BE49-F238E27FC236}">
                <a16:creationId xmlns:a16="http://schemas.microsoft.com/office/drawing/2014/main" id="{9297F437-26AF-0D42-A268-737B7D1A1286}"/>
              </a:ext>
            </a:extLst>
          </p:cNvPr>
          <p:cNvSpPr txBox="1"/>
          <p:nvPr/>
        </p:nvSpPr>
        <p:spPr>
          <a:xfrm>
            <a:off x="6336704" y="4173645"/>
            <a:ext cx="2483768" cy="1015663"/>
          </a:xfrm>
          <a:prstGeom prst="rect">
            <a:avLst/>
          </a:prstGeom>
          <a:solidFill>
            <a:srgbClr val="CCFFCC"/>
          </a:solidFill>
          <a:ln w="28575">
            <a:solidFill>
              <a:srgbClr val="00B6F6"/>
            </a:solidFill>
          </a:ln>
        </p:spPr>
        <p:txBody>
          <a:bodyPr wrap="square" rtlCol="0">
            <a:spAutoFit/>
          </a:bodyPr>
          <a:lstStyle/>
          <a:p>
            <a:r>
              <a:rPr lang="en-GB" dirty="0">
                <a:solidFill>
                  <a:prstClr val="black"/>
                </a:solidFill>
                <a:latin typeface="Comic Sans MS"/>
                <a:cs typeface="Comic Sans MS"/>
              </a:rPr>
              <a:t>F: European central Bank</a:t>
            </a:r>
            <a:r>
              <a:rPr lang="mr-IN" dirty="0">
                <a:solidFill>
                  <a:prstClr val="black"/>
                </a:solidFill>
                <a:latin typeface="Comic Sans MS"/>
                <a:cs typeface="Comic Sans MS"/>
              </a:rPr>
              <a:t>–</a:t>
            </a:r>
            <a:r>
              <a:rPr lang="en-GB" dirty="0">
                <a:solidFill>
                  <a:prstClr val="black"/>
                </a:solidFill>
                <a:latin typeface="Comic Sans MS"/>
                <a:cs typeface="Comic Sans MS"/>
              </a:rPr>
              <a:t> </a:t>
            </a:r>
          </a:p>
          <a:p>
            <a:r>
              <a:rPr lang="en-GB" sz="1200" dirty="0">
                <a:solidFill>
                  <a:prstClr val="black"/>
                </a:solidFill>
                <a:latin typeface="Comic Sans MS"/>
                <a:cs typeface="Comic Sans MS"/>
              </a:rPr>
              <a:t>The central bank for the Euro Zone (19 EU Countries)</a:t>
            </a:r>
          </a:p>
        </p:txBody>
      </p:sp>
      <p:sp>
        <p:nvSpPr>
          <p:cNvPr id="51" name="Rounded Rectangle 50"/>
          <p:cNvSpPr/>
          <p:nvPr/>
        </p:nvSpPr>
        <p:spPr>
          <a:xfrm>
            <a:off x="238436" y="885478"/>
            <a:ext cx="8510028" cy="576064"/>
          </a:xfrm>
          <a:prstGeom prst="roundRect">
            <a:avLst/>
          </a:prstGeom>
          <a:solidFill>
            <a:srgbClr val="FFFFFF"/>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Rectangle 51"/>
          <p:cNvSpPr/>
          <p:nvPr/>
        </p:nvSpPr>
        <p:spPr>
          <a:xfrm>
            <a:off x="251519" y="945611"/>
            <a:ext cx="8496946" cy="461665"/>
          </a:xfrm>
          <a:prstGeom prst="rect">
            <a:avLst/>
          </a:prstGeom>
        </p:spPr>
        <p:txBody>
          <a:bodyPr wrap="square">
            <a:spAutoFit/>
          </a:bodyPr>
          <a:lstStyle/>
          <a:p>
            <a:pPr algn="ctr"/>
            <a:r>
              <a:rPr lang="en-GB" sz="2400" b="1" baseline="0" dirty="0">
                <a:ln w="12700">
                  <a:solidFill>
                    <a:schemeClr val="bg1"/>
                  </a:solidFill>
                </a:ln>
                <a:solidFill>
                  <a:schemeClr val="tx1">
                    <a:lumMod val="95000"/>
                    <a:lumOff val="5000"/>
                  </a:schemeClr>
                </a:solidFill>
                <a:effectLst>
                  <a:glow rad="228600">
                    <a:srgbClr val="FFFF00">
                      <a:alpha val="60000"/>
                    </a:srgbClr>
                  </a:glow>
                  <a:outerShdw blurRad="50800" dist="38100" dir="5400000" algn="t" rotWithShape="0">
                    <a:prstClr val="black">
                      <a:alpha val="40000"/>
                    </a:prstClr>
                  </a:outerShdw>
                </a:effectLst>
                <a:latin typeface="Arial" pitchFamily="34" charset="0"/>
                <a:cs typeface="Arial" pitchFamily="34" charset="0"/>
              </a:rPr>
              <a:t>MATCH THE </a:t>
            </a:r>
            <a:r>
              <a:rPr lang="en-GB" sz="2400" b="1" dirty="0">
                <a:ln w="12700">
                  <a:solidFill>
                    <a:schemeClr val="bg1"/>
                  </a:solidFill>
                </a:ln>
                <a:solidFill>
                  <a:schemeClr val="tx1">
                    <a:lumMod val="95000"/>
                    <a:lumOff val="5000"/>
                  </a:schemeClr>
                </a:solidFill>
                <a:effectLst>
                  <a:glow rad="228600">
                    <a:srgbClr val="FFFF00">
                      <a:alpha val="60000"/>
                    </a:srgbClr>
                  </a:glow>
                  <a:outerShdw blurRad="50800" dist="38100" dir="5400000" algn="t" rotWithShape="0">
                    <a:prstClr val="black">
                      <a:alpha val="40000"/>
                    </a:prstClr>
                  </a:outerShdw>
                </a:effectLst>
                <a:latin typeface="Arial" pitchFamily="34" charset="0"/>
                <a:cs typeface="Arial" pitchFamily="34" charset="0"/>
              </a:rPr>
              <a:t>PHOTO TO THE LABEL</a:t>
            </a:r>
            <a:endParaRPr lang="en-GB" sz="2400" dirty="0">
              <a:ln w="12700">
                <a:solidFill>
                  <a:schemeClr val="bg1"/>
                </a:solidFill>
              </a:ln>
              <a:effectLst>
                <a:glow rad="228600">
                  <a:srgbClr val="FFFF00">
                    <a:alpha val="60000"/>
                  </a:srgbClr>
                </a:glow>
                <a:outerShdw blurRad="50800" dist="38100" dir="5400000" algn="t" rotWithShape="0">
                  <a:prstClr val="black">
                    <a:alpha val="40000"/>
                  </a:prstClr>
                </a:outerShdw>
              </a:effectLst>
              <a:latin typeface="Arial" pitchFamily="34" charset="0"/>
              <a:cs typeface="Arial" pitchFamily="34" charset="0"/>
            </a:endParaRPr>
          </a:p>
        </p:txBody>
      </p:sp>
    </p:spTree>
    <p:extLst>
      <p:ext uri="{BB962C8B-B14F-4D97-AF65-F5344CB8AC3E}">
        <p14:creationId xmlns:p14="http://schemas.microsoft.com/office/powerpoint/2010/main" val="362316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49" grpId="0" animBg="1"/>
      <p:bldP spid="5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B3D9D5-7C5E-834C-81ED-93BEDC39D1D2}"/>
              </a:ext>
            </a:extLst>
          </p:cNvPr>
          <p:cNvPicPr>
            <a:picLocks noChangeAspect="1"/>
          </p:cNvPicPr>
          <p:nvPr/>
        </p:nvPicPr>
        <p:blipFill>
          <a:blip r:embed="rId2"/>
          <a:stretch>
            <a:fillRect/>
          </a:stretch>
        </p:blipFill>
        <p:spPr>
          <a:xfrm>
            <a:off x="313017" y="191144"/>
            <a:ext cx="7504206" cy="6475711"/>
          </a:xfrm>
          <a:prstGeom prst="rect">
            <a:avLst/>
          </a:prstGeom>
        </p:spPr>
      </p:pic>
      <p:pic>
        <p:nvPicPr>
          <p:cNvPr id="4" name="Picture 20" descr="C:\Users\Optic Group111\Desktop\New Vocab.png">
            <a:extLst>
              <a:ext uri="{FF2B5EF4-FFF2-40B4-BE49-F238E27FC236}">
                <a16:creationId xmlns:a16="http://schemas.microsoft.com/office/drawing/2014/main" id="{A86624F8-4C58-4A44-8840-509BA57893A5}"/>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943530" y="4747263"/>
            <a:ext cx="953727" cy="9537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85E52C5-657E-8E41-8505-119D1FFEA8DB}"/>
              </a:ext>
            </a:extLst>
          </p:cNvPr>
          <p:cNvSpPr txBox="1"/>
          <p:nvPr/>
        </p:nvSpPr>
        <p:spPr>
          <a:xfrm>
            <a:off x="7638753" y="5329486"/>
            <a:ext cx="1517926" cy="415498"/>
          </a:xfrm>
          <a:prstGeom prst="rect">
            <a:avLst/>
          </a:prstGeom>
          <a:noFill/>
        </p:spPr>
        <p:txBody>
          <a:bodyPr wrap="square" rtlCol="0">
            <a:spAutoFit/>
          </a:bodyPr>
          <a:lstStyle/>
          <a:p>
            <a:pPr algn="ctr"/>
            <a:r>
              <a:rPr lang="en-GB" sz="1050" dirty="0"/>
              <a:t>Discussion </a:t>
            </a:r>
          </a:p>
          <a:p>
            <a:pPr algn="ctr"/>
            <a:r>
              <a:rPr lang="en-GB" sz="1050" dirty="0"/>
              <a:t>Task</a:t>
            </a:r>
          </a:p>
        </p:txBody>
      </p:sp>
      <p:sp>
        <p:nvSpPr>
          <p:cNvPr id="6" name="Rounded Rectangle 5">
            <a:extLst>
              <a:ext uri="{FF2B5EF4-FFF2-40B4-BE49-F238E27FC236}">
                <a16:creationId xmlns:a16="http://schemas.microsoft.com/office/drawing/2014/main" id="{E34C69F0-8101-2E44-8766-CDCC2C1C0498}"/>
              </a:ext>
            </a:extLst>
          </p:cNvPr>
          <p:cNvSpPr/>
          <p:nvPr/>
        </p:nvSpPr>
        <p:spPr>
          <a:xfrm>
            <a:off x="6691085" y="5766981"/>
            <a:ext cx="2206171" cy="817957"/>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defRPr/>
            </a:pPr>
            <a:r>
              <a:rPr lang="en-US" sz="1400" b="1" dirty="0">
                <a:solidFill>
                  <a:srgbClr val="00B050"/>
                </a:solidFill>
              </a:rPr>
              <a:t>Which of these words do you understand?</a:t>
            </a:r>
          </a:p>
          <a:p>
            <a:pPr>
              <a:defRPr/>
            </a:pPr>
            <a:r>
              <a:rPr lang="en-US" sz="1400" b="1" dirty="0">
                <a:solidFill>
                  <a:srgbClr val="FF0000"/>
                </a:solidFill>
              </a:rPr>
              <a:t>Which do you not?</a:t>
            </a:r>
            <a:endParaRPr lang="en-US" sz="1400" dirty="0">
              <a:solidFill>
                <a:srgbClr val="FF0000"/>
              </a:solidFill>
            </a:endParaRPr>
          </a:p>
        </p:txBody>
      </p:sp>
      <p:sp>
        <p:nvSpPr>
          <p:cNvPr id="7" name="Rectangle 6">
            <a:extLst>
              <a:ext uri="{FF2B5EF4-FFF2-40B4-BE49-F238E27FC236}">
                <a16:creationId xmlns:a16="http://schemas.microsoft.com/office/drawing/2014/main" id="{853C17B2-EF08-F840-A129-81AA762506D4}"/>
              </a:ext>
            </a:extLst>
          </p:cNvPr>
          <p:cNvSpPr/>
          <p:nvPr/>
        </p:nvSpPr>
        <p:spPr>
          <a:xfrm>
            <a:off x="6986587" y="638819"/>
            <a:ext cx="1839335" cy="195438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GB" sz="1100" i="1" dirty="0">
                <a:cs typeface="Calibri"/>
              </a:rPr>
              <a:t>Avoid any money mule schemes. These  involve someone agreeing to allow their bank account to be used by someone else, in return for money. Often criminal Gangs will exploit vulnerable people and their bank accounts for the proceeds of crime and money laundering</a:t>
            </a:r>
          </a:p>
        </p:txBody>
      </p:sp>
      <p:sp>
        <p:nvSpPr>
          <p:cNvPr id="8" name="Rectangle 7">
            <a:extLst>
              <a:ext uri="{FF2B5EF4-FFF2-40B4-BE49-F238E27FC236}">
                <a16:creationId xmlns:a16="http://schemas.microsoft.com/office/drawing/2014/main" id="{325C7D63-227A-A747-92F6-7D54B49ADF33}"/>
              </a:ext>
            </a:extLst>
          </p:cNvPr>
          <p:cNvSpPr/>
          <p:nvPr/>
        </p:nvSpPr>
        <p:spPr>
          <a:xfrm>
            <a:off x="6986586" y="273062"/>
            <a:ext cx="1839335" cy="391885"/>
          </a:xfrm>
          <a:prstGeom prst="rect">
            <a:avLst/>
          </a:prstGeom>
          <a:solidFill>
            <a:srgbClr val="C1EBBA"/>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Segoe UI Semibold" panose="020B0702040204020203" pitchFamily="34" charset="0"/>
                <a:cs typeface="Segoe UI Semibold" panose="020B0702040204020203" pitchFamily="34" charset="0"/>
              </a:rPr>
              <a:t>Did you know?</a:t>
            </a:r>
            <a:endParaRPr lang="en-US" sz="1400" dirty="0">
              <a:solidFill>
                <a:schemeClr val="tx1"/>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36924737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3506</Words>
  <Application>Microsoft Office PowerPoint</Application>
  <PresentationFormat>On-screen Show (4:3)</PresentationFormat>
  <Paragraphs>493</Paragraphs>
  <Slides>21</Slides>
  <Notes>17</Notes>
  <HiddenSlides>2</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Arial</vt:lpstr>
      <vt:lpstr>Basic sans fc</vt:lpstr>
      <vt:lpstr>Calibri</vt:lpstr>
      <vt:lpstr>Comic Sans MS</vt:lpstr>
      <vt:lpstr>Elephant</vt:lpstr>
      <vt:lpstr>Lato Heavy</vt:lpstr>
      <vt:lpstr>Levenim MT</vt:lpstr>
      <vt:lpstr>Segoe UI Semibold</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FOR MORE INFORMATION ABOUT THE TOPICS COVERED IN THIS UNIT  WE WOULD ADVISE ONE OF THE BELOW:                   SPEAK TO YOUR PARENTS/GUARDIANS OR HEAD OF YEAR, TRUSTED ADULT OR FRIEND IF YOU HAVE ANY CONCERNS ABOUT  YOURSELF OR SOMEONE YOU KNOW – IT IS ALWAYS IMPORTANT TO TELL SOMEONE!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Voting and political participation</dc:title>
  <dc:creator>admin</dc:creator>
  <cp:lastModifiedBy>Shez Coe</cp:lastModifiedBy>
  <cp:revision>195</cp:revision>
  <dcterms:created xsi:type="dcterms:W3CDTF">2018-05-07T08:18:36Z</dcterms:created>
  <dcterms:modified xsi:type="dcterms:W3CDTF">2023-06-28T12:27:52Z</dcterms:modified>
</cp:coreProperties>
</file>