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91" r:id="rId3"/>
    <p:sldId id="257" r:id="rId4"/>
    <p:sldId id="258" r:id="rId5"/>
    <p:sldId id="279" r:id="rId6"/>
    <p:sldId id="259" r:id="rId7"/>
    <p:sldId id="278" r:id="rId8"/>
    <p:sldId id="392" r:id="rId9"/>
    <p:sldId id="280" r:id="rId10"/>
    <p:sldId id="276" r:id="rId11"/>
    <p:sldId id="277" r:id="rId12"/>
    <p:sldId id="273" r:id="rId13"/>
    <p:sldId id="274" r:id="rId14"/>
    <p:sldId id="275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Basic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p7MEk6IlwpjHt6eGjmxEhN5e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733FFF-5F90-45CB-9803-FE28B1B15E34}">
  <a:tblStyle styleId="{30733FFF-5F90-45CB-9803-FE28B1B15E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/>
    <p:restoredTop sz="94674"/>
  </p:normalViewPr>
  <p:slideViewPr>
    <p:cSldViewPr snapToGrid="0">
      <p:cViewPr varScale="1">
        <p:scale>
          <a:sx n="62" d="100"/>
          <a:sy n="62" d="100"/>
        </p:scale>
        <p:origin x="13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z Coe" userId="33dce8b0-20b7-4564-ba3f-2d1de026c56c" providerId="ADAL" clId="{3E644134-5BB3-4EF5-9E7C-4A99348D2F52}"/>
    <pc:docChg chg="delSld">
      <pc:chgData name="Shez Coe" userId="33dce8b0-20b7-4564-ba3f-2d1de026c56c" providerId="ADAL" clId="{3E644134-5BB3-4EF5-9E7C-4A99348D2F52}" dt="2023-07-19T15:01:51.458" v="0" actId="2696"/>
      <pc:docMkLst>
        <pc:docMk/>
      </pc:docMkLst>
      <pc:sldChg chg="del">
        <pc:chgData name="Shez Coe" userId="33dce8b0-20b7-4564-ba3f-2d1de026c56c" providerId="ADAL" clId="{3E644134-5BB3-4EF5-9E7C-4A99348D2F52}" dt="2023-07-19T15:01:51.458" v="0" actId="2696"/>
        <pc:sldMkLst>
          <pc:docMk/>
          <pc:sldMk cId="179579719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&amp; IDEAS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Remind students of the learning journey (What theme you are doing – Possibly recap what they can remember from last lesson.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ATTRIBUTION AND COPYRIGHT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CDI ICONS HAVE COME FROM THE CDI FRAMEWORK WITH PERMISSION AND CAN BE FOUND HERE https://www.thecdi.net/New-Career-Development-Framework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 – All other icons and logos for Cre8tive Curriculum are created Inhouse by Michael Gillman 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All images are sourced correctly – mainly through the following sites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either Premium licence at https://www.freepik.com/ or www.Pixabay.com or https://www.pixelscrapper.com/help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image have purchased also.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Factual information is not copyrighted.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information has been taken from reliable 3</a:t>
            </a:r>
            <a:r>
              <a:rPr lang="en-GB" baseline="30000"/>
              <a:t>rd</a:t>
            </a:r>
            <a:r>
              <a:rPr lang="en-GB"/>
              <a:t> party websites – it is done so for analytical purposes in small pieces of text and for educational purposes.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Always check the content of any lesson and videos linked before teaching to ensure suitability for your classroom and your school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Further Terms and Condition regarding Copyright and our terms of use  can be found on our website here https://cre8tiveresources.com/terms-of-use/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&amp; IDEAS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This could be done by writing a number down in the books – Compare to the start of the lesson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Show of fingers in the air or use Red Amber Green Cards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Quick Partner Discussion &amp; reflect on before the lesson and progress made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Print off the Assessment Opportunity Sheet – Fill in the Confidence Checker / Compare with the baseline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Author Attribution :https://pixabay.com/en/traffic-lights-traffic-light-phases-2147790/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&amp; IDEAS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Teachers should add in specific local signposting to charities, careers organisations / Connections or Careers officer at school. If RSE topics the local NHS services in their area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/ adapt or remove any suggested sites.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this slide and leave on door notice board after the lesson </a:t>
            </a:r>
            <a:endParaRPr/>
          </a:p>
        </p:txBody>
      </p:sp>
      <p:sp>
        <p:nvSpPr>
          <p:cNvPr id="396" name="Google Shape;39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TEACHER NOTES &amp; IDEAS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: Have students pick either 1/2/3 tickets depending on their ability and tell a partner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Pick a few students at random to feedback to the 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students leave the room have them tell you their reflection on the way out</a:t>
            </a:r>
            <a:endParaRPr/>
          </a:p>
        </p:txBody>
      </p:sp>
      <p:sp>
        <p:nvSpPr>
          <p:cNvPr id="422" name="Google Shape;42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reflection questions from the video – You could either pause on the video or show this slide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Pair and Share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Whole Class Feedback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mini white boards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up discussions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88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&amp; IDEAS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teacher reference slide -   Icons will be used throughout Cre8tive Curriculum lessons to denote what students can 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Could be printed and laminated on A3 and stuck up in the classroom</a:t>
            </a:r>
            <a:endParaRPr/>
          </a:p>
        </p:txBody>
      </p:sp>
      <p:sp>
        <p:nvSpPr>
          <p:cNvPr id="76" name="Google Shape;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&amp; IDEAS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This could be done by writing a number down in the books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Show of fingers in the air. /Red amber Green Cards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Quick Partner Discussion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Print off the Assessment Opportunity Sheet – Fill in the Baseline Confidence Checker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</a:t>
            </a:r>
            <a:endParaRPr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2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</a:t>
            </a:r>
            <a:endParaRPr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</a:t>
            </a:r>
            <a:endParaRPr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75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TEACHER NOTES </a:t>
            </a:r>
            <a:endParaRPr dirty="0"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14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NOTES </a:t>
            </a:r>
            <a:endParaRPr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3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32" y="246976"/>
            <a:ext cx="1573764" cy="4800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D072-C14B-4742-8229-1B9D40A8B4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57867" y="237920"/>
            <a:ext cx="2157601" cy="4800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D80BAAEA-C947-BF45-AB1F-465E73554441}" type="datetime2">
              <a:rPr lang="en-GB" sz="1400" u="sng">
                <a:latin typeface="+mj-lt"/>
                <a:cs typeface="Levenim MT" pitchFamily="2" charset="-79"/>
              </a:rPr>
              <a:pPr algn="ctr" eaLnBrk="1" hangingPunct="1"/>
              <a:t>Wednesday, 19 July 2023</a:t>
            </a:fld>
            <a:endParaRPr lang="en-GB" sz="1100" u="sng" dirty="0">
              <a:latin typeface="+mj-lt"/>
              <a:cs typeface="Levenim MT" pitchFamily="2" charset="-79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Question">
  <p:cSld name="Big Ques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ck Learning objectives">
  <p:cSld name="Check Learning objective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>
            <a:off x="3083142" y="201084"/>
            <a:ext cx="4621308" cy="806616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E5B8B7"/>
              </a:gs>
              <a:gs pos="100000">
                <a:srgbClr val="D99593"/>
              </a:gs>
            </a:gsLst>
            <a:lin ang="5400000" scaled="0"/>
          </a:gra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STOP</a:t>
            </a: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6"/>
          <p:cNvSpPr txBox="1"/>
          <p:nvPr/>
        </p:nvSpPr>
        <p:spPr>
          <a:xfrm>
            <a:off x="210402" y="1116014"/>
            <a:ext cx="6495518" cy="669654"/>
          </a:xfrm>
          <a:prstGeom prst="rect">
            <a:avLst/>
          </a:prstGeom>
          <a:gradFill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us review our learning outcomes for this lesson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Knowledge, Skills &amp; Actions</a:t>
            </a: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01" y="196919"/>
            <a:ext cx="2709714" cy="82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020" y="1130066"/>
            <a:ext cx="2128826" cy="6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6" descr="traffic-lights-2147790_960_720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884364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 descr="traffic-lights-2147790_960_720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882610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6" descr="traffic-lights-2147790_960_720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5963001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6" descr="traffic-lights-2147790_960_720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882610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6" descr="traffic-lights-2147790_960_720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882610"/>
            <a:ext cx="419196" cy="83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6"/>
          <p:cNvSpPr txBox="1"/>
          <p:nvPr/>
        </p:nvSpPr>
        <p:spPr>
          <a:xfrm>
            <a:off x="7704449" y="5984692"/>
            <a:ext cx="1296000" cy="612000"/>
          </a:xfrm>
          <a:prstGeom prst="rect">
            <a:avLst/>
          </a:prstGeom>
          <a:gradFill>
            <a:gsLst>
              <a:gs pos="0">
                <a:srgbClr val="EAF1DD"/>
              </a:gs>
              <a:gs pos="35001">
                <a:srgbClr val="D6E3BC"/>
              </a:gs>
              <a:gs pos="100000">
                <a:srgbClr val="C2D59B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confident</a:t>
            </a:r>
            <a:endParaRPr/>
          </a:p>
        </p:txBody>
      </p:sp>
      <p:sp>
        <p:nvSpPr>
          <p:cNvPr id="30" name="Google Shape;30;p26"/>
          <p:cNvSpPr txBox="1"/>
          <p:nvPr/>
        </p:nvSpPr>
        <p:spPr>
          <a:xfrm>
            <a:off x="5907780" y="5982938"/>
            <a:ext cx="1296000" cy="612000"/>
          </a:xfrm>
          <a:prstGeom prst="rect">
            <a:avLst/>
          </a:prstGeom>
          <a:gradFill>
            <a:gsLst>
              <a:gs pos="0">
                <a:srgbClr val="C2D59B"/>
              </a:gs>
              <a:gs pos="100000">
                <a:srgbClr val="FBD4B4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confident</a:t>
            </a:r>
            <a:endParaRPr/>
          </a:p>
        </p:txBody>
      </p:sp>
      <p:sp>
        <p:nvSpPr>
          <p:cNvPr id="31" name="Google Shape;31;p26"/>
          <p:cNvSpPr txBox="1"/>
          <p:nvPr/>
        </p:nvSpPr>
        <p:spPr>
          <a:xfrm>
            <a:off x="4111189" y="5982938"/>
            <a:ext cx="1296000" cy="612000"/>
          </a:xfrm>
          <a:prstGeom prst="rect">
            <a:avLst/>
          </a:prstGeom>
          <a:gradFill>
            <a:gsLst>
              <a:gs pos="0">
                <a:srgbClr val="FBD4B4"/>
              </a:gs>
              <a:gs pos="100000">
                <a:srgbClr val="FABF8E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Confident</a:t>
            </a:r>
            <a:endParaRPr/>
          </a:p>
        </p:txBody>
      </p:sp>
      <p:sp>
        <p:nvSpPr>
          <p:cNvPr id="32" name="Google Shape;32;p26"/>
          <p:cNvSpPr/>
          <p:nvPr/>
        </p:nvSpPr>
        <p:spPr>
          <a:xfrm>
            <a:off x="2303177" y="6028055"/>
            <a:ext cx="1296000" cy="61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ABF8E"/>
              </a:gs>
              <a:gs pos="100000">
                <a:srgbClr val="D99593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getting more confidence</a:t>
            </a:r>
            <a:endParaRPr/>
          </a:p>
        </p:txBody>
      </p:sp>
      <p:sp>
        <p:nvSpPr>
          <p:cNvPr id="33" name="Google Shape;33;p26"/>
          <p:cNvSpPr txBox="1"/>
          <p:nvPr/>
        </p:nvSpPr>
        <p:spPr>
          <a:xfrm>
            <a:off x="500614" y="5982938"/>
            <a:ext cx="1296000" cy="612000"/>
          </a:xfrm>
          <a:prstGeom prst="rect">
            <a:avLst/>
          </a:prstGeom>
          <a:gradFill>
            <a:gsLst>
              <a:gs pos="0">
                <a:srgbClr val="E5B8B7"/>
              </a:gs>
              <a:gs pos="100000">
                <a:srgbClr val="D99593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not confident at all</a:t>
            </a:r>
            <a:endParaRPr/>
          </a:p>
        </p:txBody>
      </p:sp>
      <p:cxnSp>
        <p:nvCxnSpPr>
          <p:cNvPr id="34" name="Google Shape;34;p26"/>
          <p:cNvCxnSpPr/>
          <p:nvPr/>
        </p:nvCxnSpPr>
        <p:spPr>
          <a:xfrm rot="10800000">
            <a:off x="151248" y="5730133"/>
            <a:ext cx="8849201" cy="0"/>
          </a:xfrm>
          <a:prstGeom prst="straightConnector1">
            <a:avLst/>
          </a:prstGeom>
          <a:noFill/>
          <a:ln w="38100" cap="flat" cmpd="sng">
            <a:solidFill>
              <a:srgbClr val="C2D59B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terms match up">
  <p:cSld name="KEy terms match up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8" descr="WORD DOC IMAGES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8"/>
          <p:cNvSpPr/>
          <p:nvPr/>
        </p:nvSpPr>
        <p:spPr>
          <a:xfrm>
            <a:off x="2302937" y="233358"/>
            <a:ext cx="6605589" cy="590563"/>
          </a:xfrm>
          <a:prstGeom prst="rect">
            <a:avLst/>
          </a:prstGeom>
          <a:gradFill>
            <a:gsLst>
              <a:gs pos="0">
                <a:srgbClr val="C2D59B"/>
              </a:gs>
              <a:gs pos="35001">
                <a:srgbClr val="EAF1DD"/>
              </a:gs>
              <a:gs pos="100000">
                <a:srgbClr val="D6E3BC"/>
              </a:gs>
            </a:gsLst>
            <a:lin ang="16200000" scaled="0"/>
          </a:gra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key word with its correct meaning</a:t>
            </a:r>
            <a:endParaRPr/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18" y="233359"/>
            <a:ext cx="1949449" cy="590563"/>
          </a:xfrm>
          <a:prstGeom prst="rect">
            <a:avLst/>
          </a:prstGeom>
          <a:noFill/>
          <a:ln w="19050" cap="flat" cmpd="sng">
            <a:solidFill>
              <a:srgbClr val="0C1B2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enary Wheel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74" y="221659"/>
            <a:ext cx="2520000" cy="76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am Question">
  <p:cSld name="Exam Ques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ABF8E"/>
              </a:gs>
              <a:gs pos="18000">
                <a:srgbClr val="E36C09"/>
              </a:gs>
              <a:gs pos="38000">
                <a:srgbClr val="00B050"/>
              </a:gs>
              <a:gs pos="62000">
                <a:srgbClr val="0070C0"/>
              </a:gs>
              <a:gs pos="80000">
                <a:srgbClr val="7030A0"/>
              </a:gs>
              <a:gs pos="100000">
                <a:srgbClr val="FF0000"/>
              </a:gs>
            </a:gsLst>
            <a:lin ang="5400000" scaled="0"/>
          </a:gra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1"/>
          <p:cNvSpPr txBox="1"/>
          <p:nvPr/>
        </p:nvSpPr>
        <p:spPr>
          <a:xfrm>
            <a:off x="2926080" y="6700872"/>
            <a:ext cx="5257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CRE8TIVE RESOURCES 2021 – Designed by Cre8tive Resources CIC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hyperlink" Target="https://www.youtube.com/watch?v=UnH0Vd4e2sc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hyperlink" Target="https://www.youtube.com/watch?v=gdsCUExLE-Y" TargetMode="External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98.jpeg"/><Relationship Id="rId5" Type="http://schemas.openxmlformats.org/officeDocument/2006/relationships/image" Target="../media/image58.png"/><Relationship Id="rId10" Type="http://schemas.openxmlformats.org/officeDocument/2006/relationships/image" Target="../media/image15.png"/><Relationship Id="rId4" Type="http://schemas.openxmlformats.org/officeDocument/2006/relationships/image" Target="../media/image57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hyperlink" Target="https://vinspired.com/" TargetMode="External"/><Relationship Id="rId18" Type="http://schemas.openxmlformats.org/officeDocument/2006/relationships/image" Target="../media/image108.jpeg"/><Relationship Id="rId3" Type="http://schemas.openxmlformats.org/officeDocument/2006/relationships/image" Target="../media/image99.png"/><Relationship Id="rId21" Type="http://schemas.openxmlformats.org/officeDocument/2006/relationships/image" Target="../media/image111.png"/><Relationship Id="rId7" Type="http://schemas.openxmlformats.org/officeDocument/2006/relationships/image" Target="../media/image103.png"/><Relationship Id="rId12" Type="http://schemas.openxmlformats.org/officeDocument/2006/relationships/hyperlink" Target="https://www.citizensadvice.org.uk/" TargetMode="External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startprofile.com/" TargetMode="External"/><Relationship Id="rId20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jpeg"/><Relationship Id="rId11" Type="http://schemas.openxmlformats.org/officeDocument/2006/relationships/image" Target="../media/image15.png"/><Relationship Id="rId5" Type="http://schemas.openxmlformats.org/officeDocument/2006/relationships/image" Target="../media/image101.png"/><Relationship Id="rId15" Type="http://schemas.openxmlformats.org/officeDocument/2006/relationships/hyperlink" Target="https://nationalcareersservice.direct.gov.uk/" TargetMode="External"/><Relationship Id="rId10" Type="http://schemas.openxmlformats.org/officeDocument/2006/relationships/image" Target="../media/image106.png"/><Relationship Id="rId19" Type="http://schemas.openxmlformats.org/officeDocument/2006/relationships/image" Target="../media/image109.jpe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hyperlink" Target="https://www.ncsyes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18" Type="http://schemas.openxmlformats.org/officeDocument/2006/relationships/image" Target="../media/image60.png"/><Relationship Id="rId3" Type="http://schemas.openxmlformats.org/officeDocument/2006/relationships/image" Target="../media/image52.png"/><Relationship Id="rId21" Type="http://schemas.openxmlformats.org/officeDocument/2006/relationships/image" Target="../media/image6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7.png"/><Relationship Id="rId24" Type="http://schemas.openxmlformats.org/officeDocument/2006/relationships/image" Target="../media/image66.pn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6.png"/><Relationship Id="rId19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5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WjqiU5FgsYc" TargetMode="External"/><Relationship Id="rId5" Type="http://schemas.openxmlformats.org/officeDocument/2006/relationships/hyperlink" Target="https://artsandscience.usask.ca/event/2020/world-class-day/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prouts-plants-tiny-green-leaves-576230/" TargetMode="External"/><Relationship Id="rId13" Type="http://schemas.openxmlformats.org/officeDocument/2006/relationships/image" Target="../media/image76.png"/><Relationship Id="rId3" Type="http://schemas.openxmlformats.org/officeDocument/2006/relationships/image" Target="../media/image26.png"/><Relationship Id="rId7" Type="http://schemas.openxmlformats.org/officeDocument/2006/relationships/image" Target="../media/image73.png"/><Relationship Id="rId12" Type="http://schemas.openxmlformats.org/officeDocument/2006/relationships/hyperlink" Target="https://pixabay.com/en/air-alphabet-word-images-wind-129510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hyperlink" Target="https://artsandscience.usask.ca/event/2020/world-class-day/" TargetMode="External"/><Relationship Id="rId15" Type="http://schemas.openxmlformats.org/officeDocument/2006/relationships/image" Target="../media/image71.png"/><Relationship Id="rId10" Type="http://schemas.openxmlformats.org/officeDocument/2006/relationships/hyperlink" Target="http://www.publicdomainfiles.com/show_file.php?id=14018389221803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4.png"/><Relationship Id="rId14" Type="http://schemas.openxmlformats.org/officeDocument/2006/relationships/hyperlink" Target="http://pixabay.com/en/frog-animal-green-cartoon-funny-159002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hyperlink" Target="https://www.peoplematters.in/blog/employee-relations/employee-value-proposition-heres-what-you-should-know-20738" TargetMode="External"/><Relationship Id="rId18" Type="http://schemas.openxmlformats.org/officeDocument/2006/relationships/image" Target="../media/image84.jpeg"/><Relationship Id="rId3" Type="http://schemas.openxmlformats.org/officeDocument/2006/relationships/image" Target="../media/image26.png"/><Relationship Id="rId21" Type="http://schemas.openxmlformats.org/officeDocument/2006/relationships/hyperlink" Target="http://www.publicdomainpictures.net/view-image.php?image=25126&amp;picture=&amp;jazyk=FR" TargetMode="External"/><Relationship Id="rId7" Type="http://schemas.openxmlformats.org/officeDocument/2006/relationships/hyperlink" Target="https://en.wikipedia.org/wiki/Transport_economics" TargetMode="External"/><Relationship Id="rId12" Type="http://schemas.openxmlformats.org/officeDocument/2006/relationships/image" Target="../media/image81.jpeg"/><Relationship Id="rId17" Type="http://schemas.openxmlformats.org/officeDocument/2006/relationships/hyperlink" Target="https://pixnio.com/objects/electronics-devices/voltage-wires-electricity-tower-energy-sky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jpe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11" Type="http://schemas.openxmlformats.org/officeDocument/2006/relationships/hyperlink" Target="https://www.flickr.com/photos/railsummit/25035298184" TargetMode="External"/><Relationship Id="rId5" Type="http://schemas.openxmlformats.org/officeDocument/2006/relationships/hyperlink" Target="https://commons.wikimedia.org/wiki/File:Tillson_Harrison_last_journey_map.svg" TargetMode="External"/><Relationship Id="rId15" Type="http://schemas.openxmlformats.org/officeDocument/2006/relationships/hyperlink" Target="https://www.pexels.com/photo/book-book-printing-printer-printing-press-22718/" TargetMode="External"/><Relationship Id="rId10" Type="http://schemas.openxmlformats.org/officeDocument/2006/relationships/image" Target="../media/image80.jpeg"/><Relationship Id="rId19" Type="http://schemas.openxmlformats.org/officeDocument/2006/relationships/hyperlink" Target="https://policyoptions.irpp.org/magazines/aboriginality/matching-jobs-and-people/" TargetMode="External"/><Relationship Id="rId4" Type="http://schemas.openxmlformats.org/officeDocument/2006/relationships/image" Target="../media/image77.png"/><Relationship Id="rId9" Type="http://schemas.openxmlformats.org/officeDocument/2006/relationships/hyperlink" Target="https://en.wikipedia.org/wiki/Coffee_cup" TargetMode="External"/><Relationship Id="rId1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hyperlink" Target="https://www.flickr.com/photos/railsummit/25035298184" TargetMode="External"/><Relationship Id="rId18" Type="http://schemas.openxmlformats.org/officeDocument/2006/relationships/image" Target="../media/image83.jpeg"/><Relationship Id="rId3" Type="http://schemas.openxmlformats.org/officeDocument/2006/relationships/image" Target="../media/image86.png"/><Relationship Id="rId21" Type="http://schemas.openxmlformats.org/officeDocument/2006/relationships/hyperlink" Target="https://policyoptions.irpp.org/magazines/aboriginality/matching-jobs-and-people/" TargetMode="External"/><Relationship Id="rId7" Type="http://schemas.openxmlformats.org/officeDocument/2006/relationships/hyperlink" Target="https://commons.wikimedia.org/wiki/File:Tillson_Harrison_last_journey_map.svg" TargetMode="External"/><Relationship Id="rId12" Type="http://schemas.openxmlformats.org/officeDocument/2006/relationships/image" Target="../media/image80.jpeg"/><Relationship Id="rId17" Type="http://schemas.openxmlformats.org/officeDocument/2006/relationships/hyperlink" Target="https://www.pexels.com/photo/book-book-printing-printer-printing-press-22718/" TargetMode="External"/><Relationship Id="rId2" Type="http://schemas.openxmlformats.org/officeDocument/2006/relationships/image" Target="../media/image71.png"/><Relationship Id="rId16" Type="http://schemas.openxmlformats.org/officeDocument/2006/relationships/image" Target="../media/image82.jpeg"/><Relationship Id="rId20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hyperlink" Target="https://en.wikipedia.org/wiki/Coffee_cup" TargetMode="External"/><Relationship Id="rId5" Type="http://schemas.openxmlformats.org/officeDocument/2006/relationships/image" Target="../media/image88.png"/><Relationship Id="rId15" Type="http://schemas.openxmlformats.org/officeDocument/2006/relationships/hyperlink" Target="https://www.peoplematters.in/blog/employee-relations/employee-value-proposition-heres-what-you-should-know-20738" TargetMode="External"/><Relationship Id="rId23" Type="http://schemas.openxmlformats.org/officeDocument/2006/relationships/hyperlink" Target="http://www.publicdomainpictures.net/view-image.php?image=25126&amp;picture=&amp;jazyk=FR" TargetMode="External"/><Relationship Id="rId10" Type="http://schemas.openxmlformats.org/officeDocument/2006/relationships/image" Target="../media/image79.jpeg"/><Relationship Id="rId19" Type="http://schemas.openxmlformats.org/officeDocument/2006/relationships/hyperlink" Target="https://pixnio.com/objects/electronics-devices/voltage-wires-electricity-tower-energy-sky" TargetMode="External"/><Relationship Id="rId4" Type="http://schemas.openxmlformats.org/officeDocument/2006/relationships/image" Target="../media/image87.png"/><Relationship Id="rId9" Type="http://schemas.openxmlformats.org/officeDocument/2006/relationships/hyperlink" Target="https://en.wikipedia.org/wiki/Transport_economics" TargetMode="External"/><Relationship Id="rId14" Type="http://schemas.openxmlformats.org/officeDocument/2006/relationships/image" Target="../media/image81.jpeg"/><Relationship Id="rId22" Type="http://schemas.openxmlformats.org/officeDocument/2006/relationships/image" Target="../media/image8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1295400" y="819496"/>
            <a:ext cx="6604000" cy="8559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GB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 the bigger picture</a:t>
            </a:r>
            <a:endParaRPr dirty="0"/>
          </a:p>
        </p:txBody>
      </p:sp>
      <p:sp>
        <p:nvSpPr>
          <p:cNvPr id="52" name="Google Shape;52;p1"/>
          <p:cNvSpPr txBox="1"/>
          <p:nvPr/>
        </p:nvSpPr>
        <p:spPr>
          <a:xfrm>
            <a:off x="264678" y="1818798"/>
            <a:ext cx="2255021" cy="121227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1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Knowledge, Skills &amp; Actions</a:t>
            </a:r>
            <a:endParaRPr sz="1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2640023" y="1818797"/>
            <a:ext cx="6260695" cy="311326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1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sz="1800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241777" y="5604341"/>
            <a:ext cx="2277922" cy="10011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1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Vocabulary</a:t>
            </a:r>
          </a:p>
          <a:p>
            <a:pPr lvl="0" algn="ctr">
              <a:lnSpc>
                <a:spcPct val="90000"/>
              </a:lnSpc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environment, society, politics, economy</a:t>
            </a:r>
            <a:endParaRPr lang="en-GB" sz="16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77" y="1875924"/>
            <a:ext cx="1492550" cy="45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1855299" y="1932101"/>
            <a:ext cx="382796" cy="325250"/>
          </a:xfrm>
          <a:prstGeom prst="chevron">
            <a:avLst>
              <a:gd name="adj" fmla="val 50000"/>
            </a:avLst>
          </a:prstGeom>
          <a:solidFill>
            <a:srgbClr val="FFF20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2231876" y="1974851"/>
            <a:ext cx="230396" cy="251815"/>
          </a:xfrm>
          <a:prstGeom prst="chevron">
            <a:avLst>
              <a:gd name="adj" fmla="val 50000"/>
            </a:avLst>
          </a:prstGeom>
          <a:solidFill>
            <a:srgbClr val="FFF20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4267529" y="5040833"/>
            <a:ext cx="4633189" cy="14812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C1EB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Basic"/>
              </a:rPr>
              <a:t>What do you think the biggest challenge facing our environment is?</a:t>
            </a:r>
            <a:endParaRPr sz="1800" dirty="0">
              <a:solidFill>
                <a:schemeClr val="dk1"/>
              </a:solidFill>
              <a:latin typeface="Basic"/>
            </a:endParaRPr>
          </a:p>
        </p:txBody>
      </p:sp>
      <p:pic>
        <p:nvPicPr>
          <p:cNvPr id="59" name="Google Shape;59;p1" descr="C:\Users\Optic Group111\Desktop\Task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610" y="5075558"/>
            <a:ext cx="920595" cy="9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313" y="6102548"/>
            <a:ext cx="1534892" cy="4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434" y="3550679"/>
            <a:ext cx="1035888" cy="124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 descr="C:\Users\Optic Group111\Desktop\Writing Act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3361" y="802674"/>
            <a:ext cx="855961" cy="85596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8215927" y="1186802"/>
            <a:ext cx="7963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3140765" y="5651271"/>
            <a:ext cx="5943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endParaRPr/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795" y="135811"/>
            <a:ext cx="659516" cy="6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921" y="135811"/>
            <a:ext cx="659516" cy="6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173" y="135811"/>
            <a:ext cx="659516" cy="6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047" y="135811"/>
            <a:ext cx="659516" cy="6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299" y="135811"/>
            <a:ext cx="659516" cy="6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97" y="729921"/>
            <a:ext cx="1060103" cy="106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605" y="147532"/>
            <a:ext cx="659517" cy="65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4;p1">
            <a:extLst>
              <a:ext uri="{FF2B5EF4-FFF2-40B4-BE49-F238E27FC236}">
                <a16:creationId xmlns:a16="http://schemas.microsoft.com/office/drawing/2014/main" id="{0C3A2137-1EA0-4B75-A9C4-7DA55C7ABD2F}"/>
              </a:ext>
            </a:extLst>
          </p:cNvPr>
          <p:cNvSpPr txBox="1"/>
          <p:nvPr/>
        </p:nvSpPr>
        <p:spPr>
          <a:xfrm>
            <a:off x="260786" y="3031068"/>
            <a:ext cx="2277922" cy="257327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1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GB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• Being aware of the relationship between career and the natural environment 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• Being aware of the relationship between career, community and society 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• Being aware of the relationship between career, politics and the economy</a:t>
            </a:r>
          </a:p>
        </p:txBody>
      </p:sp>
      <p:pic>
        <p:nvPicPr>
          <p:cNvPr id="25" name="Google Shape;261;p7" descr="C:\Users\Optic Group111\Desktop\Play Video.png">
            <a:hlinkClick r:id="rId15"/>
            <a:extLst>
              <a:ext uri="{FF2B5EF4-FFF2-40B4-BE49-F238E27FC236}">
                <a16:creationId xmlns:a16="http://schemas.microsoft.com/office/drawing/2014/main" id="{ACAB8F7A-7586-471D-95EF-1ED6E4746705}"/>
              </a:ext>
            </a:extLst>
          </p:cNvPr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678" y="2550353"/>
            <a:ext cx="637511" cy="61910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5;p7">
            <a:extLst>
              <a:ext uri="{FF2B5EF4-FFF2-40B4-BE49-F238E27FC236}">
                <a16:creationId xmlns:a16="http://schemas.microsoft.com/office/drawing/2014/main" id="{56CFA323-F7F6-4688-AA91-ACC95B4B1195}"/>
              </a:ext>
            </a:extLst>
          </p:cNvPr>
          <p:cNvSpPr/>
          <p:nvPr/>
        </p:nvSpPr>
        <p:spPr>
          <a:xfrm>
            <a:off x="2798944" y="1907332"/>
            <a:ext cx="5901173" cy="487338"/>
          </a:xfrm>
          <a:prstGeom prst="roundRect">
            <a:avLst>
              <a:gd name="adj" fmla="val 16667"/>
            </a:avLst>
          </a:prstGeom>
          <a:solidFill>
            <a:srgbClr val="B9E2B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this video to understand what we mean by “See the bigger picture”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25712-9A2F-4819-BF42-D1390DEBED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070" y="2495527"/>
            <a:ext cx="4602641" cy="2326809"/>
          </a:xfrm>
          <a:prstGeom prst="rect">
            <a:avLst/>
          </a:prstGeom>
        </p:spPr>
      </p:pic>
      <p:sp>
        <p:nvSpPr>
          <p:cNvPr id="62" name="Google Shape;62;p1"/>
          <p:cNvSpPr/>
          <p:nvPr/>
        </p:nvSpPr>
        <p:spPr>
          <a:xfrm>
            <a:off x="7221734" y="4432466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Minutes</a:t>
            </a:r>
            <a:endParaRPr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68B4D6-1667-2E4E-B091-AB122D6B6F86}"/>
              </a:ext>
            </a:extLst>
          </p:cNvPr>
          <p:cNvSpPr/>
          <p:nvPr/>
        </p:nvSpPr>
        <p:spPr>
          <a:xfrm>
            <a:off x="5924606" y="112688"/>
            <a:ext cx="659516" cy="68368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03;p10">
            <a:extLst>
              <a:ext uri="{FF2B5EF4-FFF2-40B4-BE49-F238E27FC236}">
                <a16:creationId xmlns:a16="http://schemas.microsoft.com/office/drawing/2014/main" id="{DCD0E654-C26B-4C1A-95D7-7E46129EA644}"/>
              </a:ext>
            </a:extLst>
          </p:cNvPr>
          <p:cNvSpPr/>
          <p:nvPr/>
        </p:nvSpPr>
        <p:spPr>
          <a:xfrm>
            <a:off x="211218" y="246136"/>
            <a:ext cx="8561414" cy="773116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What else should we consider when deciding on our career?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91CD93-270B-43CF-8FB2-802BF68273A0}"/>
              </a:ext>
            </a:extLst>
          </p:cNvPr>
          <p:cNvSpPr/>
          <p:nvPr/>
        </p:nvSpPr>
        <p:spPr>
          <a:xfrm>
            <a:off x="3065984" y="4206241"/>
            <a:ext cx="2728632" cy="24791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</a:p>
          <a:p>
            <a:pPr algn="ctr"/>
            <a:r>
              <a:rPr lang="en-GB" sz="1600" dirty="0"/>
              <a:t>The choices you make can drive change for those around you, within all the societies your part of.</a:t>
            </a:r>
          </a:p>
          <a:p>
            <a:pPr algn="ctr"/>
            <a:r>
              <a:rPr lang="en-GB" sz="1600" dirty="0"/>
              <a:t>You have the ability to make positive change.</a:t>
            </a:r>
          </a:p>
          <a:p>
            <a:pPr algn="ctr"/>
            <a:endParaRPr lang="en-GB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32971D-8B41-42FF-A9B7-9B922B183219}"/>
              </a:ext>
            </a:extLst>
          </p:cNvPr>
          <p:cNvSpPr/>
          <p:nvPr/>
        </p:nvSpPr>
        <p:spPr>
          <a:xfrm>
            <a:off x="245235" y="4206240"/>
            <a:ext cx="2728632" cy="24791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</a:p>
          <a:p>
            <a:pPr algn="ctr"/>
            <a:r>
              <a:rPr lang="en-GB" sz="1600" dirty="0"/>
              <a:t>The choices you make impact your community because there may be young people who look up to you and are inspired by your choices.</a:t>
            </a:r>
            <a:endParaRPr lang="en-GB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GB" sz="24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6E601-E02C-444D-A86A-394700E72C0E}"/>
              </a:ext>
            </a:extLst>
          </p:cNvPr>
          <p:cNvSpPr/>
          <p:nvPr/>
        </p:nvSpPr>
        <p:spPr>
          <a:xfrm>
            <a:off x="201479" y="1095390"/>
            <a:ext cx="863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We have considered how our career choices will impact the wider natural environment, but what about considerations a little closer to home – the choices that impact our community and society?</a:t>
            </a:r>
          </a:p>
        </p:txBody>
      </p:sp>
      <p:sp>
        <p:nvSpPr>
          <p:cNvPr id="11" name="Google Shape;260;p7">
            <a:extLst>
              <a:ext uri="{FF2B5EF4-FFF2-40B4-BE49-F238E27FC236}">
                <a16:creationId xmlns:a16="http://schemas.microsoft.com/office/drawing/2014/main" id="{9A61672C-EDF0-47FB-8232-021B54BC5D8B}"/>
              </a:ext>
            </a:extLst>
          </p:cNvPr>
          <p:cNvSpPr/>
          <p:nvPr/>
        </p:nvSpPr>
        <p:spPr>
          <a:xfrm>
            <a:off x="335085" y="2196846"/>
            <a:ext cx="8365222" cy="1487429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video, Kid President explains how we can make choices: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1;p7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54E47C54-B9C6-42FE-A563-48D02AAC42C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00" y="2805659"/>
            <a:ext cx="823768" cy="76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1;p3">
            <a:extLst>
              <a:ext uri="{FF2B5EF4-FFF2-40B4-BE49-F238E27FC236}">
                <a16:creationId xmlns:a16="http://schemas.microsoft.com/office/drawing/2014/main" id="{79B472D6-B170-4CA7-86A0-B289D73C0F15}"/>
              </a:ext>
            </a:extLst>
          </p:cNvPr>
          <p:cNvSpPr/>
          <p:nvPr/>
        </p:nvSpPr>
        <p:spPr>
          <a:xfrm>
            <a:off x="7237128" y="3161080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5 Minutes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39F13-D50E-4E12-9D60-F39AAA92D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483" y="2769022"/>
            <a:ext cx="1171519" cy="745640"/>
          </a:xfrm>
          <a:prstGeom prst="rect">
            <a:avLst/>
          </a:prstGeom>
        </p:spPr>
      </p:pic>
      <p:sp>
        <p:nvSpPr>
          <p:cNvPr id="18" name="Google Shape;244;p6">
            <a:extLst>
              <a:ext uri="{FF2B5EF4-FFF2-40B4-BE49-F238E27FC236}">
                <a16:creationId xmlns:a16="http://schemas.microsoft.com/office/drawing/2014/main" id="{2230510E-D9C7-4153-ABF8-F42B43A91EF2}"/>
              </a:ext>
            </a:extLst>
          </p:cNvPr>
          <p:cNvSpPr/>
          <p:nvPr/>
        </p:nvSpPr>
        <p:spPr>
          <a:xfrm>
            <a:off x="5886733" y="4171350"/>
            <a:ext cx="2885899" cy="2514054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 cap="flat" cmpd="sng">
            <a:solidFill>
              <a:srgbClr val="C1EBB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Write down what change you would like to see in the world. Then make a list of the choices you can make to help inspire this change.</a:t>
            </a:r>
            <a:endParaRPr lang="en-GB" sz="1800" dirty="0">
              <a:solidFill>
                <a:schemeClr val="dk1"/>
              </a:solidFill>
              <a:latin typeface="Calibri"/>
              <a:cs typeface="Calibri"/>
              <a:sym typeface="Basic"/>
            </a:endParaRPr>
          </a:p>
        </p:txBody>
      </p: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222F76B9-8B86-4587-9566-412B143A9E44}"/>
              </a:ext>
            </a:extLst>
          </p:cNvPr>
          <p:cNvSpPr/>
          <p:nvPr/>
        </p:nvSpPr>
        <p:spPr>
          <a:xfrm>
            <a:off x="5819293" y="4130325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 cap="flat" cmpd="sng">
            <a:solidFill>
              <a:srgbClr val="0E25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528E9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</a:t>
            </a:r>
            <a:endParaRPr sz="2000" b="1" dirty="0">
              <a:solidFill>
                <a:srgbClr val="528E9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Google Shape;161;p3">
            <a:extLst>
              <a:ext uri="{FF2B5EF4-FFF2-40B4-BE49-F238E27FC236}">
                <a16:creationId xmlns:a16="http://schemas.microsoft.com/office/drawing/2014/main" id="{0D8D7D2A-918E-4AE8-9FBA-46FADDE05CBB}"/>
              </a:ext>
            </a:extLst>
          </p:cNvPr>
          <p:cNvSpPr/>
          <p:nvPr/>
        </p:nvSpPr>
        <p:spPr>
          <a:xfrm>
            <a:off x="7415641" y="4152881"/>
            <a:ext cx="1418273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Minutes</a:t>
            </a:r>
            <a:endParaRPr dirty="0"/>
          </a:p>
        </p:txBody>
      </p:sp>
      <p:pic>
        <p:nvPicPr>
          <p:cNvPr id="23" name="Google Shape;84;p2" descr="C:\Users\Optic Group111\Desktop\Thoughts.png">
            <a:extLst>
              <a:ext uri="{FF2B5EF4-FFF2-40B4-BE49-F238E27FC236}">
                <a16:creationId xmlns:a16="http://schemas.microsoft.com/office/drawing/2014/main" id="{D0E20826-C965-4DC0-B27A-5FA33E4C9C3D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272" y="6293282"/>
            <a:ext cx="503682" cy="52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9;p2" descr="C:\Users\Optic Group111\Desktop\Challenge.png">
            <a:extLst>
              <a:ext uri="{FF2B5EF4-FFF2-40B4-BE49-F238E27FC236}">
                <a16:creationId xmlns:a16="http://schemas.microsoft.com/office/drawing/2014/main" id="{28F96E67-3B72-429B-8F84-4ECEBD5821C6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613" y="6299624"/>
            <a:ext cx="503682" cy="52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92;p2" descr="C:\Users\Optic Group111\Desktop\Task.png">
            <a:extLst>
              <a:ext uri="{FF2B5EF4-FFF2-40B4-BE49-F238E27FC236}">
                <a16:creationId xmlns:a16="http://schemas.microsoft.com/office/drawing/2014/main" id="{DAD481A7-7942-464D-AB12-F288B2D7758F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954" y="6293281"/>
            <a:ext cx="503682" cy="52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03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6;p4">
            <a:extLst>
              <a:ext uri="{FF2B5EF4-FFF2-40B4-BE49-F238E27FC236}">
                <a16:creationId xmlns:a16="http://schemas.microsoft.com/office/drawing/2014/main" id="{A9DBEE23-5D86-4E6B-9F23-6097CE37B4D4}"/>
              </a:ext>
            </a:extLst>
          </p:cNvPr>
          <p:cNvSpPr/>
          <p:nvPr/>
        </p:nvSpPr>
        <p:spPr>
          <a:xfrm>
            <a:off x="236356" y="172596"/>
            <a:ext cx="8797718" cy="773116"/>
          </a:xfrm>
          <a:prstGeom prst="rect">
            <a:avLst/>
          </a:prstGeom>
          <a:gradFill>
            <a:gsLst>
              <a:gs pos="0">
                <a:srgbClr val="EA006A"/>
              </a:gs>
              <a:gs pos="60000">
                <a:srgbClr val="DCBBE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big picture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03;p10">
            <a:extLst>
              <a:ext uri="{FF2B5EF4-FFF2-40B4-BE49-F238E27FC236}">
                <a16:creationId xmlns:a16="http://schemas.microsoft.com/office/drawing/2014/main" id="{DCD0E654-C26B-4C1A-95D7-7E46129EA644}"/>
              </a:ext>
            </a:extLst>
          </p:cNvPr>
          <p:cNvSpPr/>
          <p:nvPr/>
        </p:nvSpPr>
        <p:spPr>
          <a:xfrm>
            <a:off x="245234" y="1068057"/>
            <a:ext cx="8561414" cy="740923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24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What else should we consider when deciding on our career?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17" name="Google Shape;202;p4">
            <a:extLst>
              <a:ext uri="{FF2B5EF4-FFF2-40B4-BE49-F238E27FC236}">
                <a16:creationId xmlns:a16="http://schemas.microsoft.com/office/drawing/2014/main" id="{7A9CFE0C-FF1E-4B8E-88D2-D22800EF6B0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450" y="294941"/>
            <a:ext cx="495810" cy="501316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BEB7A-28AC-4139-A74E-E4069A3ABEAB}"/>
              </a:ext>
            </a:extLst>
          </p:cNvPr>
          <p:cNvSpPr/>
          <p:nvPr/>
        </p:nvSpPr>
        <p:spPr>
          <a:xfrm>
            <a:off x="3177709" y="4278845"/>
            <a:ext cx="5691082" cy="2238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Everyone person in the UK who works has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tax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deducted from their wages, this goes to the government to help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fund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things like the NHS, local government and state pensions.</a:t>
            </a:r>
          </a:p>
          <a:p>
            <a:pPr algn="ctr"/>
            <a:endParaRPr lang="en-GB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 we all chose not to work, the economy would be in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crisis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because it would be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paying out 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more money that it has coming in.</a:t>
            </a:r>
            <a:endParaRPr lang="en-GB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9B2C8A-578D-4592-9717-3891003F86C3}"/>
              </a:ext>
            </a:extLst>
          </p:cNvPr>
          <p:cNvSpPr/>
          <p:nvPr/>
        </p:nvSpPr>
        <p:spPr>
          <a:xfrm>
            <a:off x="255782" y="4278844"/>
            <a:ext cx="2728632" cy="22386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By choosing to work in politics, you are putting yourself in a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position of power 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 will allow you to make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positive change 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a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national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or even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global</a:t>
            </a:r>
            <a:r>
              <a: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level.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FC1EF-7C8A-4F09-8270-F83782AF8CB5}"/>
              </a:ext>
            </a:extLst>
          </p:cNvPr>
          <p:cNvSpPr/>
          <p:nvPr/>
        </p:nvSpPr>
        <p:spPr>
          <a:xfrm>
            <a:off x="255782" y="1835550"/>
            <a:ext cx="8632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So far, we have looked at how our choices impact the natural environment, our community, our society and others around us (even our pets!).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0DCD06-48EF-489F-B92E-11D878E2ECA4}"/>
              </a:ext>
            </a:extLst>
          </p:cNvPr>
          <p:cNvSpPr/>
          <p:nvPr/>
        </p:nvSpPr>
        <p:spPr>
          <a:xfrm>
            <a:off x="236356" y="2505953"/>
            <a:ext cx="8632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Now we’re going to consider how our choices impact </a:t>
            </a:r>
            <a:r>
              <a:rPr lang="en-GB" sz="1600" b="1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politics</a:t>
            </a:r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 and the </a:t>
            </a:r>
            <a:r>
              <a:rPr lang="en-GB" sz="1600" b="1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economy</a:t>
            </a:r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BA9AE1-B4D0-4A17-A2D3-3599C068095F}"/>
              </a:ext>
            </a:extLst>
          </p:cNvPr>
          <p:cNvSpPr/>
          <p:nvPr/>
        </p:nvSpPr>
        <p:spPr>
          <a:xfrm>
            <a:off x="497346" y="3023903"/>
            <a:ext cx="2476521" cy="10755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GDS Transport"/>
              </a:rPr>
              <a:t>Politics</a:t>
            </a:r>
            <a:r>
              <a:rPr lang="en-GB" sz="1200" dirty="0">
                <a:solidFill>
                  <a:schemeClr val="bg1"/>
                </a:solidFill>
                <a:latin typeface="GDS Transport"/>
              </a:rPr>
              <a:t>: the activities associated with the governance of a country or area, especially the debate between parties having power.</a:t>
            </a:r>
          </a:p>
        </p:txBody>
      </p:sp>
      <p:pic>
        <p:nvPicPr>
          <p:cNvPr id="13" name="Google Shape;278;p8">
            <a:extLst>
              <a:ext uri="{FF2B5EF4-FFF2-40B4-BE49-F238E27FC236}">
                <a16:creationId xmlns:a16="http://schemas.microsoft.com/office/drawing/2014/main" id="{11E55809-0D30-4AC8-BE7B-7BA1F70E6A4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683" y="3142958"/>
            <a:ext cx="918943" cy="95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A93847-086A-45A1-82AD-1AAAAD442F18}"/>
              </a:ext>
            </a:extLst>
          </p:cNvPr>
          <p:cNvSpPr/>
          <p:nvPr/>
        </p:nvSpPr>
        <p:spPr>
          <a:xfrm>
            <a:off x="4963723" y="3010384"/>
            <a:ext cx="2476521" cy="10755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GDS Transport"/>
              </a:rPr>
              <a:t>Economy</a:t>
            </a:r>
            <a:r>
              <a:rPr lang="en-GB" sz="1200" dirty="0">
                <a:solidFill>
                  <a:schemeClr val="bg1"/>
                </a:solidFill>
                <a:latin typeface="GDS Transport"/>
              </a:rPr>
              <a:t>: the state of a country or region in terms of the production and consumption of goods and services and the supply of money.</a:t>
            </a:r>
          </a:p>
        </p:txBody>
      </p:sp>
      <p:pic>
        <p:nvPicPr>
          <p:cNvPr id="15" name="Google Shape;278;p8">
            <a:extLst>
              <a:ext uri="{FF2B5EF4-FFF2-40B4-BE49-F238E27FC236}">
                <a16:creationId xmlns:a16="http://schemas.microsoft.com/office/drawing/2014/main" id="{2857FBCD-40AD-4127-8C49-989E8F799186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317" y="3117296"/>
            <a:ext cx="918943" cy="95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68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/>
          <p:nvPr/>
        </p:nvSpPr>
        <p:spPr>
          <a:xfrm>
            <a:off x="1330447" y="1915067"/>
            <a:ext cx="707366" cy="836762"/>
          </a:xfrm>
          <a:prstGeom prst="chevron">
            <a:avLst>
              <a:gd name="adj" fmla="val 50000"/>
            </a:avLst>
          </a:prstGeom>
          <a:solidFill>
            <a:srgbClr val="FCB0A3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775481" y="1933759"/>
            <a:ext cx="707366" cy="836762"/>
          </a:xfrm>
          <a:prstGeom prst="chevron">
            <a:avLst>
              <a:gd name="adj" fmla="val 50000"/>
            </a:avLst>
          </a:prstGeom>
          <a:solidFill>
            <a:srgbClr val="FCB0A3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220515" y="1936637"/>
            <a:ext cx="707366" cy="836762"/>
          </a:xfrm>
          <a:prstGeom prst="chevron">
            <a:avLst>
              <a:gd name="adj" fmla="val 50000"/>
            </a:avLst>
          </a:prstGeom>
          <a:solidFill>
            <a:srgbClr val="FCB0A3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1330447" y="3161976"/>
            <a:ext cx="707366" cy="836762"/>
          </a:xfrm>
          <a:prstGeom prst="chevron">
            <a:avLst>
              <a:gd name="adj" fmla="val 50000"/>
            </a:avLst>
          </a:prstGeom>
          <a:solidFill>
            <a:srgbClr val="FCB0A3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775481" y="3180668"/>
            <a:ext cx="707366" cy="836762"/>
          </a:xfrm>
          <a:prstGeom prst="chevron">
            <a:avLst>
              <a:gd name="adj" fmla="val 50000"/>
            </a:avLst>
          </a:prstGeom>
          <a:solidFill>
            <a:srgbClr val="FCB0A3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220515" y="3183546"/>
            <a:ext cx="707366" cy="836762"/>
          </a:xfrm>
          <a:prstGeom prst="chevron">
            <a:avLst>
              <a:gd name="adj" fmla="val 50000"/>
            </a:avLst>
          </a:prstGeom>
          <a:solidFill>
            <a:srgbClr val="FCB0A3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2" name="Google Shape;372;p18"/>
          <p:cNvGraphicFramePr/>
          <p:nvPr>
            <p:extLst>
              <p:ext uri="{D42A27DB-BD31-4B8C-83A1-F6EECF244321}">
                <p14:modId xmlns:p14="http://schemas.microsoft.com/office/powerpoint/2010/main" val="2392256444"/>
              </p:ext>
            </p:extLst>
          </p:nvPr>
        </p:nvGraphicFramePr>
        <p:xfrm>
          <a:off x="4326" y="1878771"/>
          <a:ext cx="9139575" cy="2835175"/>
        </p:xfrm>
        <a:graphic>
          <a:graphicData uri="http://schemas.openxmlformats.org/drawingml/2006/table">
            <a:tbl>
              <a:tblPr firstRow="1" bandRow="1">
                <a:noFill/>
                <a:tableStyleId>{30733FFF-5F90-45CB-9803-FE28B1B15E34}</a:tableStyleId>
              </a:tblPr>
              <a:tblGrid>
                <a:gridCol w="261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290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chemeClr val="dk1"/>
                          </a:solidFill>
                        </a:rPr>
                        <a:t>Confidence Checker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</a:rPr>
                        <a:t>AFTER THE LEARNING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</a:rPr>
                        <a:t>I understand why I need to view the bigger picture when thinking about my career.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</a:rPr>
                        <a:t>I understand the links between my career, community and environment.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</a:rPr>
                        <a:t>I understand the links between my career, politics and the economy.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3" name="Google Shape;373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981" y="2567423"/>
            <a:ext cx="1445832" cy="44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836" y="2564157"/>
            <a:ext cx="1445832" cy="4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73" y="2567423"/>
            <a:ext cx="1445832" cy="43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7" y="1878771"/>
            <a:ext cx="1470944" cy="44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276" y="1922827"/>
            <a:ext cx="442412" cy="3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9005" y="1936076"/>
            <a:ext cx="442412" cy="32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5908206" y="360404"/>
            <a:ext cx="633593" cy="483030"/>
          </a:xfrm>
          <a:prstGeom prst="chevron">
            <a:avLst>
              <a:gd name="adj" fmla="val 50000"/>
            </a:avLst>
          </a:prstGeom>
          <a:solidFill>
            <a:srgbClr val="FFF20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5303573" y="360404"/>
            <a:ext cx="633593" cy="483030"/>
          </a:xfrm>
          <a:prstGeom prst="chevron">
            <a:avLst>
              <a:gd name="adj" fmla="val 50000"/>
            </a:avLst>
          </a:prstGeom>
          <a:solidFill>
            <a:srgbClr val="FFF20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6512839" y="363282"/>
            <a:ext cx="633593" cy="483030"/>
          </a:xfrm>
          <a:prstGeom prst="chevron">
            <a:avLst>
              <a:gd name="adj" fmla="val 50000"/>
            </a:avLst>
          </a:prstGeom>
          <a:solidFill>
            <a:srgbClr val="FFF20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064" y="5034216"/>
            <a:ext cx="854463" cy="62808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8"/>
          <p:cNvSpPr/>
          <p:nvPr/>
        </p:nvSpPr>
        <p:spPr>
          <a:xfrm>
            <a:off x="927881" y="5034216"/>
            <a:ext cx="5472919" cy="6280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C1EB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confidence checker of where you think you are at for this lesson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(Discussion or complete sheet)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18" descr="C:\Users\Optic Group111\Desktop\Task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5" y="5010906"/>
            <a:ext cx="623102" cy="62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8"/>
          <p:cNvSpPr/>
          <p:nvPr/>
        </p:nvSpPr>
        <p:spPr>
          <a:xfrm>
            <a:off x="7356157" y="5202598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Minutes</a:t>
            </a:r>
            <a:endParaRPr/>
          </a:p>
        </p:txBody>
      </p:sp>
      <p:pic>
        <p:nvPicPr>
          <p:cNvPr id="392" name="Google Shape;392;p1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963" y="215022"/>
            <a:ext cx="837578" cy="83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19" descr="Q1j31PFz_400x400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507" y="1245313"/>
            <a:ext cx="1023804" cy="148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9" descr="large-TWITTER ROUND SARAH LGBT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89" y="1227068"/>
            <a:ext cx="714503" cy="14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89571" y="1659483"/>
            <a:ext cx="8583989" cy="409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MORE INFORMATION ABOUT THE TOPICS COVERED IN THIS UNIT </a:t>
            </a: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WOULD ADVISE ONE OF THE BELOW:</a:t>
            </a: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SPEAK TO YOUR PARENTS/GUARDIANS OR HEAD OF YEAR,</a:t>
            </a: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TRUSTED ADULT </a:t>
            </a: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FRIEND </a:t>
            </a: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HAVE ANY CONCERNS ABOUT </a:t>
            </a: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YOURSELF OR SOMEONE YOU KNOW – IT IS ALWAYS IMPORTANT TO TELL SOMEONE!</a:t>
            </a: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/>
          </a:p>
        </p:txBody>
      </p:sp>
      <p:pic>
        <p:nvPicPr>
          <p:cNvPr id="401" name="Google Shape;401;p19" descr="note-42883_960_720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48" y="29152"/>
            <a:ext cx="1293919" cy="137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9" descr="IMPORTANT INFORMATION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63628">
            <a:off x="331053" y="753176"/>
            <a:ext cx="1207180" cy="3657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3" name="Google Shape;403;p19" descr="note-42883_960_720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641" y="76256"/>
            <a:ext cx="1293919" cy="137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9" descr="IMPORTANT INFORMATION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63628">
            <a:off x="7793623" y="616862"/>
            <a:ext cx="1207180" cy="3657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5" name="Google Shape;405;p19"/>
          <p:cNvSpPr txBox="1"/>
          <p:nvPr/>
        </p:nvSpPr>
        <p:spPr>
          <a:xfrm>
            <a:off x="4998951" y="264825"/>
            <a:ext cx="2519114" cy="95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Enjoy the lesson, Challenge your perceptions and </a:t>
            </a: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to seek further advice and support </a:t>
            </a:r>
            <a:endParaRPr/>
          </a:p>
        </p:txBody>
      </p:sp>
      <p:pic>
        <p:nvPicPr>
          <p:cNvPr id="406" name="Google Shape;406;p1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996" y="237114"/>
            <a:ext cx="3249984" cy="9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00" y="5887961"/>
            <a:ext cx="2520000" cy="76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9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834" y="5890070"/>
            <a:ext cx="2520000" cy="76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9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468" y="5887961"/>
            <a:ext cx="2520000" cy="76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279" y="5386547"/>
            <a:ext cx="1035888" cy="124677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9"/>
          <p:cNvSpPr/>
          <p:nvPr/>
        </p:nvSpPr>
        <p:spPr>
          <a:xfrm>
            <a:off x="7265860" y="5384647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Minutes</a:t>
            </a:r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1261724" y="3045803"/>
            <a:ext cx="6217034" cy="24114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SPECIFIC FURTHER INFORMATION ON THIS TOPIC CAN BE FOUND HERE: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GB" sz="14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https://www.citizensadvice.org.uk</a:t>
            </a:r>
            <a:r>
              <a:rPr lang="en-GB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https://vinspired.com</a:t>
            </a: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young peoples volunteering charity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https://www.ncsyes.co.uk</a:t>
            </a: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15-17 Year olds National Citizen Service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Noto Sans Symbols"/>
              <a:buChar char="❑"/>
            </a:pPr>
            <a:r>
              <a:rPr lang="en-GB" sz="14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https://nationalcareersservice.direct.gov.uk/</a:t>
            </a:r>
            <a:r>
              <a:rPr lang="en-GB" sz="1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career opportunities 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Noto Sans Symbols"/>
              <a:buChar char="❑"/>
            </a:pPr>
            <a:r>
              <a:rPr lang="en-GB" sz="1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https://www.startprofile.com/</a:t>
            </a:r>
            <a:r>
              <a:rPr lang="en-GB" sz="1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Explore your dream Job!</a:t>
            </a:r>
            <a:endParaRPr/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19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790" y="3773420"/>
            <a:ext cx="737659" cy="73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9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84" y="3760252"/>
            <a:ext cx="737659" cy="73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9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489" y="3025914"/>
            <a:ext cx="726273" cy="734338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16" name="Google Shape;416;p19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11" y="2996781"/>
            <a:ext cx="726273" cy="734338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17" name="Google Shape;417;p19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735" y="4525276"/>
            <a:ext cx="726273" cy="734338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18" name="Google Shape;418;p19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134" y="4524247"/>
            <a:ext cx="726273" cy="734338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/>
          <p:nvPr/>
        </p:nvSpPr>
        <p:spPr>
          <a:xfrm>
            <a:off x="3383327" y="333375"/>
            <a:ext cx="2736851" cy="1008063"/>
          </a:xfrm>
          <a:prstGeom prst="roundRect">
            <a:avLst>
              <a:gd name="adj" fmla="val 16667"/>
            </a:avLst>
          </a:prstGeom>
          <a:solidFill>
            <a:srgbClr val="009D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know if I need further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or help I could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 to…. or contact…</a:t>
            </a:r>
            <a:endParaRPr/>
          </a:p>
        </p:txBody>
      </p:sp>
      <p:sp>
        <p:nvSpPr>
          <p:cNvPr id="425" name="Google Shape;425;p20"/>
          <p:cNvSpPr/>
          <p:nvPr/>
        </p:nvSpPr>
        <p:spPr>
          <a:xfrm>
            <a:off x="3150655" y="1557338"/>
            <a:ext cx="2376488" cy="720725"/>
          </a:xfrm>
          <a:prstGeom prst="roundRect">
            <a:avLst>
              <a:gd name="adj" fmla="val 16667"/>
            </a:avLst>
          </a:prstGeom>
          <a:solidFill>
            <a:srgbClr val="66258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supported others by…</a:t>
            </a:r>
            <a:endParaRPr/>
          </a:p>
        </p:txBody>
      </p:sp>
      <p:sp>
        <p:nvSpPr>
          <p:cNvPr id="426" name="Google Shape;426;p20"/>
          <p:cNvSpPr/>
          <p:nvPr/>
        </p:nvSpPr>
        <p:spPr>
          <a:xfrm>
            <a:off x="6207974" y="260350"/>
            <a:ext cx="2665095" cy="1152525"/>
          </a:xfrm>
          <a:prstGeom prst="roundRect">
            <a:avLst>
              <a:gd name="adj" fmla="val 16667"/>
            </a:avLst>
          </a:prstGeom>
          <a:solidFill>
            <a:srgbClr val="E8461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I could/would say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do ... but now I feel 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 able to say</a:t>
            </a:r>
            <a:endParaRPr/>
          </a:p>
        </p:txBody>
      </p:sp>
      <p:sp>
        <p:nvSpPr>
          <p:cNvPr id="427" name="Google Shape;427;p20"/>
          <p:cNvSpPr/>
          <p:nvPr/>
        </p:nvSpPr>
        <p:spPr>
          <a:xfrm>
            <a:off x="5527143" y="2492375"/>
            <a:ext cx="3276600" cy="1152525"/>
          </a:xfrm>
          <a:prstGeom prst="roundRect">
            <a:avLst>
              <a:gd name="adj" fmla="val 16667"/>
            </a:avLst>
          </a:prstGeom>
          <a:solidFill>
            <a:srgbClr val="009D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most important thing 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learnt today is…</a:t>
            </a:r>
            <a:endParaRPr/>
          </a:p>
        </p:txBody>
      </p:sp>
      <p:sp>
        <p:nvSpPr>
          <p:cNvPr id="428" name="Google Shape;428;p20"/>
          <p:cNvSpPr/>
          <p:nvPr/>
        </p:nvSpPr>
        <p:spPr>
          <a:xfrm>
            <a:off x="4606049" y="4022657"/>
            <a:ext cx="2305051" cy="1046808"/>
          </a:xfrm>
          <a:prstGeom prst="roundRect">
            <a:avLst>
              <a:gd name="adj" fmla="val 16667"/>
            </a:avLst>
          </a:prstGeom>
          <a:solidFill>
            <a:srgbClr val="D915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I thought that ...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now I realise..</a:t>
            </a:r>
            <a:endParaRPr/>
          </a:p>
        </p:txBody>
      </p:sp>
      <p:sp>
        <p:nvSpPr>
          <p:cNvPr id="429" name="Google Shape;429;p20"/>
          <p:cNvSpPr/>
          <p:nvPr/>
        </p:nvSpPr>
        <p:spPr>
          <a:xfrm>
            <a:off x="229512" y="4521429"/>
            <a:ext cx="2376488" cy="454979"/>
          </a:xfrm>
          <a:prstGeom prst="roundRect">
            <a:avLst>
              <a:gd name="adj" fmla="val 16667"/>
            </a:avLst>
          </a:prstGeom>
          <a:solidFill>
            <a:srgbClr val="009D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 I have tried to…</a:t>
            </a:r>
            <a:endParaRPr/>
          </a:p>
        </p:txBody>
      </p:sp>
      <p:sp>
        <p:nvSpPr>
          <p:cNvPr id="430" name="Google Shape;430;p20"/>
          <p:cNvSpPr/>
          <p:nvPr/>
        </p:nvSpPr>
        <p:spPr>
          <a:xfrm>
            <a:off x="5798428" y="1557338"/>
            <a:ext cx="3113265" cy="719137"/>
          </a:xfrm>
          <a:prstGeom prst="roundRect">
            <a:avLst>
              <a:gd name="adj" fmla="val 16667"/>
            </a:avLst>
          </a:prstGeom>
          <a:solidFill>
            <a:srgbClr val="D915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thing I didn’t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realise was… now I know that…</a:t>
            </a: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2683931" y="3309851"/>
            <a:ext cx="2735262" cy="574675"/>
          </a:xfrm>
          <a:prstGeom prst="roundRect">
            <a:avLst>
              <a:gd name="adj" fmla="val 16667"/>
            </a:avLst>
          </a:prstGeom>
          <a:solidFill>
            <a:srgbClr val="F28D0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used to feel ...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 now feel ..</a:t>
            </a: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3493378" y="5158661"/>
            <a:ext cx="2735262" cy="647700"/>
          </a:xfrm>
          <a:prstGeom prst="roundRect">
            <a:avLst>
              <a:gd name="adj" fmla="val 16667"/>
            </a:avLst>
          </a:prstGeom>
          <a:solidFill>
            <a:srgbClr val="F28D0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I would have done…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I will …</a:t>
            </a: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2406118" y="2420938"/>
            <a:ext cx="2976562" cy="720725"/>
          </a:xfrm>
          <a:prstGeom prst="roundRect">
            <a:avLst>
              <a:gd name="adj" fmla="val 16667"/>
            </a:avLst>
          </a:prstGeom>
          <a:solidFill>
            <a:srgbClr val="004A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always knew ... but now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can see how it connects to… </a:t>
            </a: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7040574" y="3793801"/>
            <a:ext cx="1869007" cy="1293423"/>
          </a:xfrm>
          <a:prstGeom prst="roundRect">
            <a:avLst>
              <a:gd name="adj" fmla="val 16667"/>
            </a:avLst>
          </a:prstGeom>
          <a:solidFill>
            <a:srgbClr val="004A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assumption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mine that was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challenged was…</a:t>
            </a: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29513" y="1412875"/>
            <a:ext cx="2735262" cy="719138"/>
          </a:xfrm>
          <a:prstGeom prst="roundRect">
            <a:avLst>
              <a:gd name="adj" fmla="val 16667"/>
            </a:avLst>
          </a:prstGeom>
          <a:solidFill>
            <a:srgbClr val="E8461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I only knew ...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I also know ... </a:t>
            </a: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34418" y="4052714"/>
            <a:ext cx="2305050" cy="357899"/>
          </a:xfrm>
          <a:prstGeom prst="roundRect">
            <a:avLst>
              <a:gd name="adj" fmla="val 16667"/>
            </a:avLst>
          </a:prstGeom>
          <a:solidFill>
            <a:srgbClr val="009D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would like to learn…</a:t>
            </a: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388072" y="5087224"/>
            <a:ext cx="2817967" cy="647700"/>
          </a:xfrm>
          <a:prstGeom prst="roundRect">
            <a:avLst>
              <a:gd name="adj" fmla="val 16667"/>
            </a:avLst>
          </a:prstGeom>
          <a:solidFill>
            <a:srgbClr val="004A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lesson I would like to..</a:t>
            </a: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174093" y="5950824"/>
            <a:ext cx="2887485" cy="649287"/>
          </a:xfrm>
          <a:prstGeom prst="roundRect">
            <a:avLst>
              <a:gd name="adj" fmla="val 16667"/>
            </a:avLst>
          </a:prstGeom>
          <a:solidFill>
            <a:srgbClr val="F28D0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I would have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said ... but now I will say… </a:t>
            </a: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2691234" y="4077574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66258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question 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would like 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 is…</a:t>
            </a:r>
            <a:endParaRPr/>
          </a:p>
        </p:txBody>
      </p:sp>
      <p:sp>
        <p:nvSpPr>
          <p:cNvPr id="440" name="Google Shape;440;p20"/>
          <p:cNvSpPr/>
          <p:nvPr/>
        </p:nvSpPr>
        <p:spPr>
          <a:xfrm>
            <a:off x="3277478" y="6022261"/>
            <a:ext cx="2520950" cy="576263"/>
          </a:xfrm>
          <a:prstGeom prst="roundRect">
            <a:avLst>
              <a:gd name="adj" fmla="val 16667"/>
            </a:avLst>
          </a:prstGeom>
          <a:solidFill>
            <a:srgbClr val="66258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problem I overcame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 was…</a:t>
            </a:r>
            <a:endParaRPr/>
          </a:p>
        </p:txBody>
      </p:sp>
      <p:sp>
        <p:nvSpPr>
          <p:cNvPr id="441" name="Google Shape;441;p20"/>
          <p:cNvSpPr/>
          <p:nvPr/>
        </p:nvSpPr>
        <p:spPr>
          <a:xfrm>
            <a:off x="405712" y="3213100"/>
            <a:ext cx="2133756" cy="720725"/>
          </a:xfrm>
          <a:prstGeom prst="roundRect">
            <a:avLst>
              <a:gd name="adj" fmla="val 16667"/>
            </a:avLst>
          </a:prstGeom>
          <a:solidFill>
            <a:srgbClr val="E8461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I’m really proud of the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way I have…</a:t>
            </a:r>
            <a:endParaRPr/>
          </a:p>
        </p:txBody>
      </p:sp>
      <p:sp>
        <p:nvSpPr>
          <p:cNvPr id="442" name="Google Shape;442;p20"/>
          <p:cNvSpPr/>
          <p:nvPr/>
        </p:nvSpPr>
        <p:spPr>
          <a:xfrm>
            <a:off x="174094" y="2349500"/>
            <a:ext cx="2087562" cy="719138"/>
          </a:xfrm>
          <a:prstGeom prst="roundRect">
            <a:avLst>
              <a:gd name="adj" fmla="val 16667"/>
            </a:avLst>
          </a:prstGeom>
          <a:solidFill>
            <a:srgbClr val="D915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words for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lesson are…</a:t>
            </a:r>
            <a:endParaRPr/>
          </a:p>
        </p:txBody>
      </p:sp>
      <p:pic>
        <p:nvPicPr>
          <p:cNvPr id="443" name="Google Shape;443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12" y="208028"/>
            <a:ext cx="2987653" cy="91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04" y="4776427"/>
            <a:ext cx="1592739" cy="19169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/>
          <p:nvPr/>
        </p:nvSpPr>
        <p:spPr>
          <a:xfrm>
            <a:off x="6557444" y="5814112"/>
            <a:ext cx="1307119" cy="6492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Minutes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2CDB6BC-5ADB-CA4B-BDC7-A6A7089C8E2B}"/>
              </a:ext>
            </a:extLst>
          </p:cNvPr>
          <p:cNvSpPr/>
          <p:nvPr/>
        </p:nvSpPr>
        <p:spPr>
          <a:xfrm>
            <a:off x="6346426" y="4045858"/>
            <a:ext cx="1730774" cy="4572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7F8BAD-F425-0F4A-BC8D-0C095FF715C9}"/>
              </a:ext>
            </a:extLst>
          </p:cNvPr>
          <p:cNvGrpSpPr/>
          <p:nvPr/>
        </p:nvGrpSpPr>
        <p:grpSpPr>
          <a:xfrm>
            <a:off x="1521872" y="1484239"/>
            <a:ext cx="5017226" cy="871189"/>
            <a:chOff x="644346" y="1066802"/>
            <a:chExt cx="4081595" cy="854022"/>
          </a:xfrm>
        </p:grpSpPr>
        <p:sp>
          <p:nvSpPr>
            <p:cNvPr id="9" name="Parallelogram 5">
              <a:extLst>
                <a:ext uri="{FF2B5EF4-FFF2-40B4-BE49-F238E27FC236}">
                  <a16:creationId xmlns:a16="http://schemas.microsoft.com/office/drawing/2014/main" id="{89817EBA-5FA5-8F4A-9DFF-033B73718290}"/>
                </a:ext>
              </a:extLst>
            </p:cNvPr>
            <p:cNvSpPr/>
            <p:nvPr/>
          </p:nvSpPr>
          <p:spPr>
            <a:xfrm rot="16200000" flipV="1">
              <a:off x="2133777" y="-422629"/>
              <a:ext cx="854022" cy="3832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5B49D2-9971-CF40-B9AB-3EB9EB35A418}"/>
                </a:ext>
              </a:extLst>
            </p:cNvPr>
            <p:cNvSpPr txBox="1"/>
            <p:nvPr/>
          </p:nvSpPr>
          <p:spPr>
            <a:xfrm>
              <a:off x="936148" y="1251797"/>
              <a:ext cx="3789793" cy="362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/>
                <a:t>How can politics affect careers?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F48038D-E073-A541-A49F-93AA182E3C16}"/>
              </a:ext>
            </a:extLst>
          </p:cNvPr>
          <p:cNvSpPr txBox="1"/>
          <p:nvPr/>
        </p:nvSpPr>
        <p:spPr>
          <a:xfrm>
            <a:off x="6210296" y="853619"/>
            <a:ext cx="255270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 fov="4200000">
                <a:rot lat="0" lon="19799993" rev="0"/>
              </a:camera>
              <a:lightRig rig="threePt" dir="t"/>
            </a:scene3d>
            <a:sp3d extrusionH="508000" prstMaterial="metal">
              <a:bevelT w="190500" h="190500"/>
            </a:sp3d>
          </a:bodyPr>
          <a:lstStyle/>
          <a:p>
            <a:pPr algn="ctr"/>
            <a:r>
              <a:rPr lang="en-US" sz="3000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6A2AA-BDFD-284B-BF43-9BA90D6EB487}"/>
              </a:ext>
            </a:extLst>
          </p:cNvPr>
          <p:cNvGrpSpPr/>
          <p:nvPr/>
        </p:nvGrpSpPr>
        <p:grpSpPr>
          <a:xfrm>
            <a:off x="1520784" y="2703437"/>
            <a:ext cx="5017226" cy="871189"/>
            <a:chOff x="644346" y="1066802"/>
            <a:chExt cx="4081595" cy="854022"/>
          </a:xfrm>
        </p:grpSpPr>
        <p:sp>
          <p:nvSpPr>
            <p:cNvPr id="13" name="Parallelogram 5">
              <a:extLst>
                <a:ext uri="{FF2B5EF4-FFF2-40B4-BE49-F238E27FC236}">
                  <a16:creationId xmlns:a16="http://schemas.microsoft.com/office/drawing/2014/main" id="{D610A4CD-9332-D845-B1B0-54125876887B}"/>
                </a:ext>
              </a:extLst>
            </p:cNvPr>
            <p:cNvSpPr/>
            <p:nvPr/>
          </p:nvSpPr>
          <p:spPr>
            <a:xfrm rot="16200000" flipV="1">
              <a:off x="2133777" y="-422629"/>
              <a:ext cx="854022" cy="3832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F90691-B4F6-B849-BD2C-1FAD08EDD613}"/>
                </a:ext>
              </a:extLst>
            </p:cNvPr>
            <p:cNvSpPr txBox="1"/>
            <p:nvPr/>
          </p:nvSpPr>
          <p:spPr>
            <a:xfrm>
              <a:off x="936148" y="1251797"/>
              <a:ext cx="3789793" cy="362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/>
                <a:t>How can the environment influence careers?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7CE7F-468E-744C-A62B-9863FA26CE41}"/>
              </a:ext>
            </a:extLst>
          </p:cNvPr>
          <p:cNvGrpSpPr/>
          <p:nvPr/>
        </p:nvGrpSpPr>
        <p:grpSpPr>
          <a:xfrm>
            <a:off x="1519696" y="3922635"/>
            <a:ext cx="5017226" cy="871189"/>
            <a:chOff x="644346" y="1066802"/>
            <a:chExt cx="4081595" cy="854022"/>
          </a:xfrm>
        </p:grpSpPr>
        <p:sp>
          <p:nvSpPr>
            <p:cNvPr id="16" name="Parallelogram 5">
              <a:extLst>
                <a:ext uri="{FF2B5EF4-FFF2-40B4-BE49-F238E27FC236}">
                  <a16:creationId xmlns:a16="http://schemas.microsoft.com/office/drawing/2014/main" id="{0A772FB2-BB57-2947-AA03-6AB7E22A973F}"/>
                </a:ext>
              </a:extLst>
            </p:cNvPr>
            <p:cNvSpPr/>
            <p:nvPr/>
          </p:nvSpPr>
          <p:spPr>
            <a:xfrm rot="16200000" flipV="1">
              <a:off x="2133777" y="-422629"/>
              <a:ext cx="854022" cy="3832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48A0B-290A-8446-8554-097D9B0AB481}"/>
                </a:ext>
              </a:extLst>
            </p:cNvPr>
            <p:cNvSpPr txBox="1"/>
            <p:nvPr/>
          </p:nvSpPr>
          <p:spPr>
            <a:xfrm>
              <a:off x="936148" y="1251797"/>
              <a:ext cx="3789793" cy="6335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/>
                <a:t>What other world changes could affect careers and jobs?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4638DF-0EF9-754D-9F78-CAD2910F63B6}"/>
              </a:ext>
            </a:extLst>
          </p:cNvPr>
          <p:cNvGrpSpPr>
            <a:grpSpLocks noChangeAspect="1"/>
          </p:cNvGrpSpPr>
          <p:nvPr/>
        </p:nvGrpSpPr>
        <p:grpSpPr>
          <a:xfrm>
            <a:off x="7890672" y="3992156"/>
            <a:ext cx="669925" cy="1623823"/>
            <a:chOff x="3157538" y="2109788"/>
            <a:chExt cx="677863" cy="1643063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BBB71E0C-782D-4D44-96CA-F5BFD750B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7538" y="2109788"/>
              <a:ext cx="677863" cy="1643063"/>
            </a:xfrm>
            <a:custGeom>
              <a:avLst/>
              <a:gdLst>
                <a:gd name="T0" fmla="*/ 159 w 320"/>
                <a:gd name="T1" fmla="*/ 699 h 776"/>
                <a:gd name="T2" fmla="*/ 167 w 320"/>
                <a:gd name="T3" fmla="*/ 726 h 776"/>
                <a:gd name="T4" fmla="*/ 169 w 320"/>
                <a:gd name="T5" fmla="*/ 740 h 776"/>
                <a:gd name="T6" fmla="*/ 203 w 320"/>
                <a:gd name="T7" fmla="*/ 754 h 776"/>
                <a:gd name="T8" fmla="*/ 257 w 320"/>
                <a:gd name="T9" fmla="*/ 760 h 776"/>
                <a:gd name="T10" fmla="*/ 246 w 320"/>
                <a:gd name="T11" fmla="*/ 740 h 776"/>
                <a:gd name="T12" fmla="*/ 220 w 320"/>
                <a:gd name="T13" fmla="*/ 716 h 776"/>
                <a:gd name="T14" fmla="*/ 220 w 320"/>
                <a:gd name="T15" fmla="*/ 647 h 776"/>
                <a:gd name="T16" fmla="*/ 233 w 320"/>
                <a:gd name="T17" fmla="*/ 423 h 776"/>
                <a:gd name="T18" fmla="*/ 249 w 320"/>
                <a:gd name="T19" fmla="*/ 399 h 776"/>
                <a:gd name="T20" fmla="*/ 279 w 320"/>
                <a:gd name="T21" fmla="*/ 409 h 776"/>
                <a:gd name="T22" fmla="*/ 291 w 320"/>
                <a:gd name="T23" fmla="*/ 399 h 776"/>
                <a:gd name="T24" fmla="*/ 269 w 320"/>
                <a:gd name="T25" fmla="*/ 229 h 776"/>
                <a:gd name="T26" fmla="*/ 310 w 320"/>
                <a:gd name="T27" fmla="*/ 214 h 776"/>
                <a:gd name="T28" fmla="*/ 280 w 320"/>
                <a:gd name="T29" fmla="*/ 106 h 776"/>
                <a:gd name="T30" fmla="*/ 255 w 320"/>
                <a:gd name="T31" fmla="*/ 74 h 776"/>
                <a:gd name="T32" fmla="*/ 246 w 320"/>
                <a:gd name="T33" fmla="*/ 65 h 776"/>
                <a:gd name="T34" fmla="*/ 235 w 320"/>
                <a:gd name="T35" fmla="*/ 62 h 776"/>
                <a:gd name="T36" fmla="*/ 205 w 320"/>
                <a:gd name="T37" fmla="*/ 15 h 776"/>
                <a:gd name="T38" fmla="*/ 131 w 320"/>
                <a:gd name="T39" fmla="*/ 48 h 776"/>
                <a:gd name="T40" fmla="*/ 127 w 320"/>
                <a:gd name="T41" fmla="*/ 94 h 776"/>
                <a:gd name="T42" fmla="*/ 119 w 320"/>
                <a:gd name="T43" fmla="*/ 98 h 776"/>
                <a:gd name="T44" fmla="*/ 101 w 320"/>
                <a:gd name="T45" fmla="*/ 111 h 776"/>
                <a:gd name="T46" fmla="*/ 30 w 320"/>
                <a:gd name="T47" fmla="*/ 149 h 776"/>
                <a:gd name="T48" fmla="*/ 8 w 320"/>
                <a:gd name="T49" fmla="*/ 265 h 776"/>
                <a:gd name="T50" fmla="*/ 39 w 320"/>
                <a:gd name="T51" fmla="*/ 422 h 776"/>
                <a:gd name="T52" fmla="*/ 56 w 320"/>
                <a:gd name="T53" fmla="*/ 427 h 776"/>
                <a:gd name="T54" fmla="*/ 6 w 320"/>
                <a:gd name="T55" fmla="*/ 754 h 776"/>
                <a:gd name="T56" fmla="*/ 48 w 320"/>
                <a:gd name="T57" fmla="*/ 771 h 776"/>
                <a:gd name="T58" fmla="*/ 63 w 320"/>
                <a:gd name="T59" fmla="*/ 739 h 776"/>
                <a:gd name="T60" fmla="*/ 63 w 320"/>
                <a:gd name="T61" fmla="*/ 730 h 776"/>
                <a:gd name="T62" fmla="*/ 111 w 320"/>
                <a:gd name="T63" fmla="*/ 603 h 776"/>
                <a:gd name="T64" fmla="*/ 212 w 320"/>
                <a:gd name="T65" fmla="*/ 89 h 776"/>
                <a:gd name="T66" fmla="*/ 219 w 320"/>
                <a:gd name="T67" fmla="*/ 94 h 776"/>
                <a:gd name="T68" fmla="*/ 240 w 320"/>
                <a:gd name="T69" fmla="*/ 109 h 776"/>
                <a:gd name="T70" fmla="*/ 244 w 320"/>
                <a:gd name="T71" fmla="*/ 127 h 776"/>
                <a:gd name="T72" fmla="*/ 260 w 320"/>
                <a:gd name="T73" fmla="*/ 158 h 776"/>
                <a:gd name="T74" fmla="*/ 251 w 320"/>
                <a:gd name="T75" fmla="*/ 149 h 776"/>
                <a:gd name="T76" fmla="*/ 226 w 320"/>
                <a:gd name="T77" fmla="*/ 135 h 776"/>
                <a:gd name="T78" fmla="*/ 181 w 320"/>
                <a:gd name="T79" fmla="*/ 125 h 776"/>
                <a:gd name="T80" fmla="*/ 202 w 320"/>
                <a:gd name="T81" fmla="*/ 101 h 776"/>
                <a:gd name="T82" fmla="*/ 208 w 320"/>
                <a:gd name="T83" fmla="*/ 86 h 776"/>
                <a:gd name="T84" fmla="*/ 215 w 320"/>
                <a:gd name="T85" fmla="*/ 70 h 776"/>
                <a:gd name="T86" fmla="*/ 222 w 320"/>
                <a:gd name="T87" fmla="*/ 74 h 776"/>
                <a:gd name="T88" fmla="*/ 213 w 320"/>
                <a:gd name="T89" fmla="*/ 76 h 776"/>
                <a:gd name="T90" fmla="*/ 229 w 320"/>
                <a:gd name="T91" fmla="*/ 81 h 776"/>
                <a:gd name="T92" fmla="*/ 229 w 320"/>
                <a:gd name="T93" fmla="*/ 81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776">
                  <a:moveTo>
                    <a:pt x="146" y="465"/>
                  </a:moveTo>
                  <a:cubicBezTo>
                    <a:pt x="146" y="465"/>
                    <a:pt x="158" y="671"/>
                    <a:pt x="159" y="699"/>
                  </a:cubicBezTo>
                  <a:cubicBezTo>
                    <a:pt x="160" y="728"/>
                    <a:pt x="159" y="726"/>
                    <a:pt x="159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30"/>
                    <a:pt x="168" y="733"/>
                  </a:cubicBezTo>
                  <a:cubicBezTo>
                    <a:pt x="169" y="736"/>
                    <a:pt x="166" y="738"/>
                    <a:pt x="169" y="740"/>
                  </a:cubicBezTo>
                  <a:cubicBezTo>
                    <a:pt x="172" y="743"/>
                    <a:pt x="188" y="747"/>
                    <a:pt x="191" y="747"/>
                  </a:cubicBezTo>
                  <a:cubicBezTo>
                    <a:pt x="193" y="747"/>
                    <a:pt x="198" y="748"/>
                    <a:pt x="203" y="754"/>
                  </a:cubicBezTo>
                  <a:cubicBezTo>
                    <a:pt x="207" y="760"/>
                    <a:pt x="219" y="767"/>
                    <a:pt x="229" y="768"/>
                  </a:cubicBezTo>
                  <a:cubicBezTo>
                    <a:pt x="238" y="768"/>
                    <a:pt x="257" y="763"/>
                    <a:pt x="257" y="760"/>
                  </a:cubicBezTo>
                  <a:cubicBezTo>
                    <a:pt x="257" y="757"/>
                    <a:pt x="255" y="756"/>
                    <a:pt x="255" y="756"/>
                  </a:cubicBezTo>
                  <a:cubicBezTo>
                    <a:pt x="255" y="756"/>
                    <a:pt x="256" y="749"/>
                    <a:pt x="246" y="740"/>
                  </a:cubicBezTo>
                  <a:cubicBezTo>
                    <a:pt x="237" y="731"/>
                    <a:pt x="226" y="725"/>
                    <a:pt x="222" y="720"/>
                  </a:cubicBezTo>
                  <a:cubicBezTo>
                    <a:pt x="219" y="715"/>
                    <a:pt x="220" y="716"/>
                    <a:pt x="220" y="716"/>
                  </a:cubicBezTo>
                  <a:cubicBezTo>
                    <a:pt x="223" y="717"/>
                    <a:pt x="223" y="717"/>
                    <a:pt x="223" y="717"/>
                  </a:cubicBezTo>
                  <a:cubicBezTo>
                    <a:pt x="223" y="717"/>
                    <a:pt x="219" y="675"/>
                    <a:pt x="220" y="647"/>
                  </a:cubicBezTo>
                  <a:cubicBezTo>
                    <a:pt x="221" y="619"/>
                    <a:pt x="227" y="523"/>
                    <a:pt x="229" y="503"/>
                  </a:cubicBezTo>
                  <a:cubicBezTo>
                    <a:pt x="232" y="482"/>
                    <a:pt x="234" y="433"/>
                    <a:pt x="233" y="423"/>
                  </a:cubicBezTo>
                  <a:cubicBezTo>
                    <a:pt x="232" y="413"/>
                    <a:pt x="231" y="412"/>
                    <a:pt x="231" y="412"/>
                  </a:cubicBezTo>
                  <a:cubicBezTo>
                    <a:pt x="231" y="412"/>
                    <a:pt x="235" y="401"/>
                    <a:pt x="249" y="399"/>
                  </a:cubicBezTo>
                  <a:cubicBezTo>
                    <a:pt x="262" y="398"/>
                    <a:pt x="270" y="398"/>
                    <a:pt x="270" y="398"/>
                  </a:cubicBezTo>
                  <a:cubicBezTo>
                    <a:pt x="270" y="398"/>
                    <a:pt x="273" y="404"/>
                    <a:pt x="279" y="409"/>
                  </a:cubicBezTo>
                  <a:cubicBezTo>
                    <a:pt x="285" y="414"/>
                    <a:pt x="290" y="414"/>
                    <a:pt x="290" y="414"/>
                  </a:cubicBezTo>
                  <a:cubicBezTo>
                    <a:pt x="290" y="414"/>
                    <a:pt x="292" y="406"/>
                    <a:pt x="291" y="399"/>
                  </a:cubicBezTo>
                  <a:cubicBezTo>
                    <a:pt x="291" y="391"/>
                    <a:pt x="277" y="315"/>
                    <a:pt x="275" y="296"/>
                  </a:cubicBezTo>
                  <a:cubicBezTo>
                    <a:pt x="273" y="277"/>
                    <a:pt x="269" y="229"/>
                    <a:pt x="269" y="229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5" y="221"/>
                    <a:pt x="303" y="220"/>
                    <a:pt x="310" y="214"/>
                  </a:cubicBezTo>
                  <a:cubicBezTo>
                    <a:pt x="317" y="208"/>
                    <a:pt x="320" y="202"/>
                    <a:pt x="315" y="179"/>
                  </a:cubicBezTo>
                  <a:cubicBezTo>
                    <a:pt x="310" y="157"/>
                    <a:pt x="287" y="117"/>
                    <a:pt x="280" y="106"/>
                  </a:cubicBezTo>
                  <a:cubicBezTo>
                    <a:pt x="273" y="94"/>
                    <a:pt x="267" y="94"/>
                    <a:pt x="267" y="94"/>
                  </a:cubicBezTo>
                  <a:cubicBezTo>
                    <a:pt x="267" y="94"/>
                    <a:pt x="257" y="77"/>
                    <a:pt x="255" y="74"/>
                  </a:cubicBezTo>
                  <a:cubicBezTo>
                    <a:pt x="252" y="70"/>
                    <a:pt x="252" y="73"/>
                    <a:pt x="251" y="71"/>
                  </a:cubicBezTo>
                  <a:cubicBezTo>
                    <a:pt x="250" y="70"/>
                    <a:pt x="248" y="67"/>
                    <a:pt x="246" y="65"/>
                  </a:cubicBezTo>
                  <a:cubicBezTo>
                    <a:pt x="243" y="64"/>
                    <a:pt x="242" y="65"/>
                    <a:pt x="239" y="64"/>
                  </a:cubicBezTo>
                  <a:cubicBezTo>
                    <a:pt x="237" y="64"/>
                    <a:pt x="239" y="63"/>
                    <a:pt x="235" y="62"/>
                  </a:cubicBezTo>
                  <a:cubicBezTo>
                    <a:pt x="232" y="61"/>
                    <a:pt x="231" y="55"/>
                    <a:pt x="228" y="51"/>
                  </a:cubicBezTo>
                  <a:cubicBezTo>
                    <a:pt x="225" y="47"/>
                    <a:pt x="227" y="30"/>
                    <a:pt x="205" y="15"/>
                  </a:cubicBezTo>
                  <a:cubicBezTo>
                    <a:pt x="182" y="0"/>
                    <a:pt x="162" y="3"/>
                    <a:pt x="150" y="12"/>
                  </a:cubicBezTo>
                  <a:cubicBezTo>
                    <a:pt x="137" y="22"/>
                    <a:pt x="132" y="44"/>
                    <a:pt x="131" y="48"/>
                  </a:cubicBezTo>
                  <a:cubicBezTo>
                    <a:pt x="130" y="52"/>
                    <a:pt x="130" y="63"/>
                    <a:pt x="130" y="77"/>
                  </a:cubicBezTo>
                  <a:cubicBezTo>
                    <a:pt x="131" y="91"/>
                    <a:pt x="127" y="94"/>
                    <a:pt x="127" y="94"/>
                  </a:cubicBezTo>
                  <a:cubicBezTo>
                    <a:pt x="127" y="94"/>
                    <a:pt x="123" y="92"/>
                    <a:pt x="121" y="94"/>
                  </a:cubicBezTo>
                  <a:cubicBezTo>
                    <a:pt x="119" y="96"/>
                    <a:pt x="119" y="98"/>
                    <a:pt x="119" y="98"/>
                  </a:cubicBezTo>
                  <a:cubicBezTo>
                    <a:pt x="119" y="98"/>
                    <a:pt x="117" y="96"/>
                    <a:pt x="113" y="100"/>
                  </a:cubicBezTo>
                  <a:cubicBezTo>
                    <a:pt x="109" y="105"/>
                    <a:pt x="102" y="111"/>
                    <a:pt x="101" y="111"/>
                  </a:cubicBezTo>
                  <a:cubicBezTo>
                    <a:pt x="99" y="111"/>
                    <a:pt x="45" y="118"/>
                    <a:pt x="41" y="121"/>
                  </a:cubicBezTo>
                  <a:cubicBezTo>
                    <a:pt x="36" y="124"/>
                    <a:pt x="35" y="138"/>
                    <a:pt x="30" y="149"/>
                  </a:cubicBezTo>
                  <a:cubicBezTo>
                    <a:pt x="25" y="160"/>
                    <a:pt x="4" y="210"/>
                    <a:pt x="3" y="223"/>
                  </a:cubicBezTo>
                  <a:cubicBezTo>
                    <a:pt x="1" y="236"/>
                    <a:pt x="0" y="260"/>
                    <a:pt x="8" y="265"/>
                  </a:cubicBezTo>
                  <a:cubicBezTo>
                    <a:pt x="16" y="269"/>
                    <a:pt x="53" y="277"/>
                    <a:pt x="53" y="277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50" y="426"/>
                    <a:pt x="52" y="427"/>
                  </a:cubicBezTo>
                  <a:cubicBezTo>
                    <a:pt x="54" y="427"/>
                    <a:pt x="56" y="427"/>
                    <a:pt x="56" y="427"/>
                  </a:cubicBezTo>
                  <a:cubicBezTo>
                    <a:pt x="56" y="427"/>
                    <a:pt x="22" y="718"/>
                    <a:pt x="19" y="722"/>
                  </a:cubicBezTo>
                  <a:cubicBezTo>
                    <a:pt x="17" y="725"/>
                    <a:pt x="5" y="746"/>
                    <a:pt x="6" y="754"/>
                  </a:cubicBezTo>
                  <a:cubicBezTo>
                    <a:pt x="6" y="762"/>
                    <a:pt x="6" y="769"/>
                    <a:pt x="9" y="771"/>
                  </a:cubicBezTo>
                  <a:cubicBezTo>
                    <a:pt x="11" y="774"/>
                    <a:pt x="42" y="776"/>
                    <a:pt x="48" y="771"/>
                  </a:cubicBezTo>
                  <a:cubicBezTo>
                    <a:pt x="54" y="766"/>
                    <a:pt x="53" y="750"/>
                    <a:pt x="55" y="747"/>
                  </a:cubicBezTo>
                  <a:cubicBezTo>
                    <a:pt x="57" y="745"/>
                    <a:pt x="62" y="742"/>
                    <a:pt x="63" y="739"/>
                  </a:cubicBezTo>
                  <a:cubicBezTo>
                    <a:pt x="64" y="736"/>
                    <a:pt x="63" y="735"/>
                    <a:pt x="63" y="735"/>
                  </a:cubicBezTo>
                  <a:cubicBezTo>
                    <a:pt x="63" y="735"/>
                    <a:pt x="64" y="732"/>
                    <a:pt x="63" y="730"/>
                  </a:cubicBezTo>
                  <a:cubicBezTo>
                    <a:pt x="62" y="728"/>
                    <a:pt x="71" y="726"/>
                    <a:pt x="71" y="726"/>
                  </a:cubicBezTo>
                  <a:cubicBezTo>
                    <a:pt x="71" y="726"/>
                    <a:pt x="101" y="648"/>
                    <a:pt x="111" y="603"/>
                  </a:cubicBezTo>
                  <a:cubicBezTo>
                    <a:pt x="120" y="558"/>
                    <a:pt x="146" y="465"/>
                    <a:pt x="146" y="465"/>
                  </a:cubicBezTo>
                  <a:close/>
                  <a:moveTo>
                    <a:pt x="212" y="89"/>
                  </a:moveTo>
                  <a:cubicBezTo>
                    <a:pt x="212" y="89"/>
                    <a:pt x="209" y="93"/>
                    <a:pt x="213" y="94"/>
                  </a:cubicBezTo>
                  <a:cubicBezTo>
                    <a:pt x="217" y="96"/>
                    <a:pt x="219" y="94"/>
                    <a:pt x="219" y="94"/>
                  </a:cubicBezTo>
                  <a:cubicBezTo>
                    <a:pt x="219" y="94"/>
                    <a:pt x="221" y="100"/>
                    <a:pt x="226" y="103"/>
                  </a:cubicBezTo>
                  <a:cubicBezTo>
                    <a:pt x="231" y="106"/>
                    <a:pt x="240" y="109"/>
                    <a:pt x="240" y="109"/>
                  </a:cubicBezTo>
                  <a:cubicBezTo>
                    <a:pt x="240" y="109"/>
                    <a:pt x="238" y="112"/>
                    <a:pt x="238" y="113"/>
                  </a:cubicBezTo>
                  <a:cubicBezTo>
                    <a:pt x="238" y="114"/>
                    <a:pt x="240" y="117"/>
                    <a:pt x="244" y="127"/>
                  </a:cubicBezTo>
                  <a:cubicBezTo>
                    <a:pt x="248" y="136"/>
                    <a:pt x="258" y="150"/>
                    <a:pt x="258" y="152"/>
                  </a:cubicBezTo>
                  <a:cubicBezTo>
                    <a:pt x="258" y="154"/>
                    <a:pt x="260" y="158"/>
                    <a:pt x="260" y="158"/>
                  </a:cubicBezTo>
                  <a:cubicBezTo>
                    <a:pt x="260" y="158"/>
                    <a:pt x="258" y="157"/>
                    <a:pt x="257" y="156"/>
                  </a:cubicBezTo>
                  <a:cubicBezTo>
                    <a:pt x="257" y="155"/>
                    <a:pt x="257" y="152"/>
                    <a:pt x="251" y="149"/>
                  </a:cubicBezTo>
                  <a:cubicBezTo>
                    <a:pt x="246" y="146"/>
                    <a:pt x="244" y="143"/>
                    <a:pt x="239" y="139"/>
                  </a:cubicBezTo>
                  <a:cubicBezTo>
                    <a:pt x="234" y="135"/>
                    <a:pt x="229" y="135"/>
                    <a:pt x="226" y="135"/>
                  </a:cubicBezTo>
                  <a:cubicBezTo>
                    <a:pt x="223" y="135"/>
                    <a:pt x="209" y="132"/>
                    <a:pt x="202" y="130"/>
                  </a:cubicBezTo>
                  <a:cubicBezTo>
                    <a:pt x="195" y="128"/>
                    <a:pt x="181" y="125"/>
                    <a:pt x="181" y="125"/>
                  </a:cubicBezTo>
                  <a:cubicBezTo>
                    <a:pt x="181" y="125"/>
                    <a:pt x="194" y="114"/>
                    <a:pt x="195" y="110"/>
                  </a:cubicBezTo>
                  <a:cubicBezTo>
                    <a:pt x="196" y="106"/>
                    <a:pt x="200" y="104"/>
                    <a:pt x="202" y="101"/>
                  </a:cubicBezTo>
                  <a:cubicBezTo>
                    <a:pt x="204" y="99"/>
                    <a:pt x="206" y="88"/>
                    <a:pt x="206" y="87"/>
                  </a:cubicBezTo>
                  <a:cubicBezTo>
                    <a:pt x="206" y="86"/>
                    <a:pt x="208" y="86"/>
                    <a:pt x="208" y="86"/>
                  </a:cubicBezTo>
                  <a:cubicBezTo>
                    <a:pt x="212" y="89"/>
                    <a:pt x="212" y="89"/>
                    <a:pt x="212" y="89"/>
                  </a:cubicBezTo>
                  <a:close/>
                  <a:moveTo>
                    <a:pt x="215" y="70"/>
                  </a:moveTo>
                  <a:cubicBezTo>
                    <a:pt x="215" y="70"/>
                    <a:pt x="222" y="69"/>
                    <a:pt x="224" y="69"/>
                  </a:cubicBezTo>
                  <a:cubicBezTo>
                    <a:pt x="227" y="69"/>
                    <a:pt x="225" y="71"/>
                    <a:pt x="222" y="74"/>
                  </a:cubicBezTo>
                  <a:cubicBezTo>
                    <a:pt x="220" y="76"/>
                    <a:pt x="217" y="80"/>
                    <a:pt x="217" y="79"/>
                  </a:cubicBezTo>
                  <a:cubicBezTo>
                    <a:pt x="216" y="78"/>
                    <a:pt x="213" y="76"/>
                    <a:pt x="213" y="76"/>
                  </a:cubicBezTo>
                  <a:cubicBezTo>
                    <a:pt x="215" y="70"/>
                    <a:pt x="215" y="70"/>
                    <a:pt x="215" y="70"/>
                  </a:cubicBezTo>
                  <a:close/>
                  <a:moveTo>
                    <a:pt x="229" y="81"/>
                  </a:moveTo>
                  <a:cubicBezTo>
                    <a:pt x="229" y="81"/>
                    <a:pt x="226" y="85"/>
                    <a:pt x="226" y="85"/>
                  </a:cubicBezTo>
                  <a:cubicBezTo>
                    <a:pt x="225" y="85"/>
                    <a:pt x="225" y="84"/>
                    <a:pt x="229" y="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EB9DBACD-B2D3-164C-8484-1C57D6A74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888" y="2109788"/>
              <a:ext cx="315913" cy="304800"/>
            </a:xfrm>
            <a:custGeom>
              <a:avLst/>
              <a:gdLst>
                <a:gd name="T0" fmla="*/ 144 w 149"/>
                <a:gd name="T1" fmla="*/ 94 h 144"/>
                <a:gd name="T2" fmla="*/ 132 w 149"/>
                <a:gd name="T3" fmla="*/ 74 h 144"/>
                <a:gd name="T4" fmla="*/ 128 w 149"/>
                <a:gd name="T5" fmla="*/ 71 h 144"/>
                <a:gd name="T6" fmla="*/ 123 w 149"/>
                <a:gd name="T7" fmla="*/ 65 h 144"/>
                <a:gd name="T8" fmla="*/ 116 w 149"/>
                <a:gd name="T9" fmla="*/ 64 h 144"/>
                <a:gd name="T10" fmla="*/ 112 w 149"/>
                <a:gd name="T11" fmla="*/ 62 h 144"/>
                <a:gd name="T12" fmla="*/ 105 w 149"/>
                <a:gd name="T13" fmla="*/ 51 h 144"/>
                <a:gd name="T14" fmla="*/ 82 w 149"/>
                <a:gd name="T15" fmla="*/ 15 h 144"/>
                <a:gd name="T16" fmla="*/ 27 w 149"/>
                <a:gd name="T17" fmla="*/ 12 h 144"/>
                <a:gd name="T18" fmla="*/ 8 w 149"/>
                <a:gd name="T19" fmla="*/ 48 h 144"/>
                <a:gd name="T20" fmla="*/ 7 w 149"/>
                <a:gd name="T21" fmla="*/ 77 h 144"/>
                <a:gd name="T22" fmla="*/ 4 w 149"/>
                <a:gd name="T23" fmla="*/ 94 h 144"/>
                <a:gd name="T24" fmla="*/ 1 w 149"/>
                <a:gd name="T25" fmla="*/ 100 h 144"/>
                <a:gd name="T26" fmla="*/ 3 w 149"/>
                <a:gd name="T27" fmla="*/ 105 h 144"/>
                <a:gd name="T28" fmla="*/ 17 w 149"/>
                <a:gd name="T29" fmla="*/ 121 h 144"/>
                <a:gd name="T30" fmla="*/ 27 w 149"/>
                <a:gd name="T31" fmla="*/ 134 h 144"/>
                <a:gd name="T32" fmla="*/ 35 w 149"/>
                <a:gd name="T33" fmla="*/ 143 h 144"/>
                <a:gd name="T34" fmla="*/ 38 w 149"/>
                <a:gd name="T35" fmla="*/ 136 h 144"/>
                <a:gd name="T36" fmla="*/ 47 w 149"/>
                <a:gd name="T37" fmla="*/ 132 h 144"/>
                <a:gd name="T38" fmla="*/ 53 w 149"/>
                <a:gd name="T39" fmla="*/ 129 h 144"/>
                <a:gd name="T40" fmla="*/ 57 w 149"/>
                <a:gd name="T41" fmla="*/ 127 h 144"/>
                <a:gd name="T42" fmla="*/ 58 w 149"/>
                <a:gd name="T43" fmla="*/ 125 h 144"/>
                <a:gd name="T44" fmla="*/ 72 w 149"/>
                <a:gd name="T45" fmla="*/ 110 h 144"/>
                <a:gd name="T46" fmla="*/ 79 w 149"/>
                <a:gd name="T47" fmla="*/ 101 h 144"/>
                <a:gd name="T48" fmla="*/ 83 w 149"/>
                <a:gd name="T49" fmla="*/ 87 h 144"/>
                <a:gd name="T50" fmla="*/ 85 w 149"/>
                <a:gd name="T51" fmla="*/ 86 h 144"/>
                <a:gd name="T52" fmla="*/ 89 w 149"/>
                <a:gd name="T53" fmla="*/ 89 h 144"/>
                <a:gd name="T54" fmla="*/ 90 w 149"/>
                <a:gd name="T55" fmla="*/ 94 h 144"/>
                <a:gd name="T56" fmla="*/ 96 w 149"/>
                <a:gd name="T57" fmla="*/ 94 h 144"/>
                <a:gd name="T58" fmla="*/ 103 w 149"/>
                <a:gd name="T59" fmla="*/ 103 h 144"/>
                <a:gd name="T60" fmla="*/ 117 w 149"/>
                <a:gd name="T61" fmla="*/ 109 h 144"/>
                <a:gd name="T62" fmla="*/ 123 w 149"/>
                <a:gd name="T63" fmla="*/ 111 h 144"/>
                <a:gd name="T64" fmla="*/ 134 w 149"/>
                <a:gd name="T65" fmla="*/ 112 h 144"/>
                <a:gd name="T66" fmla="*/ 146 w 149"/>
                <a:gd name="T67" fmla="*/ 108 h 144"/>
                <a:gd name="T68" fmla="*/ 148 w 149"/>
                <a:gd name="T69" fmla="*/ 100 h 144"/>
                <a:gd name="T70" fmla="*/ 144 w 149"/>
                <a:gd name="T71" fmla="*/ 94 h 144"/>
                <a:gd name="T72" fmla="*/ 92 w 149"/>
                <a:gd name="T73" fmla="*/ 70 h 144"/>
                <a:gd name="T74" fmla="*/ 101 w 149"/>
                <a:gd name="T75" fmla="*/ 69 h 144"/>
                <a:gd name="T76" fmla="*/ 99 w 149"/>
                <a:gd name="T77" fmla="*/ 74 h 144"/>
                <a:gd name="T78" fmla="*/ 94 w 149"/>
                <a:gd name="T79" fmla="*/ 79 h 144"/>
                <a:gd name="T80" fmla="*/ 90 w 149"/>
                <a:gd name="T81" fmla="*/ 76 h 144"/>
                <a:gd name="T82" fmla="*/ 92 w 149"/>
                <a:gd name="T83" fmla="*/ 70 h 144"/>
                <a:gd name="T84" fmla="*/ 106 w 149"/>
                <a:gd name="T85" fmla="*/ 81 h 144"/>
                <a:gd name="T86" fmla="*/ 103 w 149"/>
                <a:gd name="T87" fmla="*/ 85 h 144"/>
                <a:gd name="T88" fmla="*/ 106 w 149"/>
                <a:gd name="T89" fmla="*/ 8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" h="144">
                  <a:moveTo>
                    <a:pt x="144" y="94"/>
                  </a:moveTo>
                  <a:cubicBezTo>
                    <a:pt x="144" y="94"/>
                    <a:pt x="134" y="77"/>
                    <a:pt x="132" y="74"/>
                  </a:cubicBezTo>
                  <a:cubicBezTo>
                    <a:pt x="129" y="70"/>
                    <a:pt x="129" y="73"/>
                    <a:pt x="128" y="71"/>
                  </a:cubicBezTo>
                  <a:cubicBezTo>
                    <a:pt x="127" y="70"/>
                    <a:pt x="125" y="67"/>
                    <a:pt x="123" y="65"/>
                  </a:cubicBezTo>
                  <a:cubicBezTo>
                    <a:pt x="120" y="64"/>
                    <a:pt x="119" y="65"/>
                    <a:pt x="116" y="64"/>
                  </a:cubicBezTo>
                  <a:cubicBezTo>
                    <a:pt x="114" y="64"/>
                    <a:pt x="116" y="63"/>
                    <a:pt x="112" y="62"/>
                  </a:cubicBezTo>
                  <a:cubicBezTo>
                    <a:pt x="109" y="61"/>
                    <a:pt x="108" y="55"/>
                    <a:pt x="105" y="51"/>
                  </a:cubicBezTo>
                  <a:cubicBezTo>
                    <a:pt x="102" y="47"/>
                    <a:pt x="104" y="30"/>
                    <a:pt x="82" y="15"/>
                  </a:cubicBezTo>
                  <a:cubicBezTo>
                    <a:pt x="59" y="0"/>
                    <a:pt x="39" y="3"/>
                    <a:pt x="27" y="12"/>
                  </a:cubicBezTo>
                  <a:cubicBezTo>
                    <a:pt x="14" y="22"/>
                    <a:pt x="9" y="44"/>
                    <a:pt x="8" y="48"/>
                  </a:cubicBezTo>
                  <a:cubicBezTo>
                    <a:pt x="7" y="52"/>
                    <a:pt x="7" y="63"/>
                    <a:pt x="7" y="77"/>
                  </a:cubicBezTo>
                  <a:cubicBezTo>
                    <a:pt x="8" y="91"/>
                    <a:pt x="4" y="94"/>
                    <a:pt x="4" y="94"/>
                  </a:cubicBezTo>
                  <a:cubicBezTo>
                    <a:pt x="4" y="94"/>
                    <a:pt x="2" y="100"/>
                    <a:pt x="1" y="100"/>
                  </a:cubicBezTo>
                  <a:cubicBezTo>
                    <a:pt x="1" y="101"/>
                    <a:pt x="0" y="102"/>
                    <a:pt x="3" y="105"/>
                  </a:cubicBezTo>
                  <a:cubicBezTo>
                    <a:pt x="6" y="108"/>
                    <a:pt x="15" y="120"/>
                    <a:pt x="17" y="121"/>
                  </a:cubicBezTo>
                  <a:cubicBezTo>
                    <a:pt x="18" y="123"/>
                    <a:pt x="26" y="133"/>
                    <a:pt x="27" y="134"/>
                  </a:cubicBezTo>
                  <a:cubicBezTo>
                    <a:pt x="27" y="135"/>
                    <a:pt x="35" y="142"/>
                    <a:pt x="35" y="143"/>
                  </a:cubicBezTo>
                  <a:cubicBezTo>
                    <a:pt x="36" y="144"/>
                    <a:pt x="37" y="138"/>
                    <a:pt x="38" y="136"/>
                  </a:cubicBezTo>
                  <a:cubicBezTo>
                    <a:pt x="40" y="135"/>
                    <a:pt x="45" y="132"/>
                    <a:pt x="47" y="132"/>
                  </a:cubicBezTo>
                  <a:cubicBezTo>
                    <a:pt x="49" y="132"/>
                    <a:pt x="52" y="130"/>
                    <a:pt x="53" y="129"/>
                  </a:cubicBezTo>
                  <a:cubicBezTo>
                    <a:pt x="54" y="129"/>
                    <a:pt x="57" y="128"/>
                    <a:pt x="57" y="127"/>
                  </a:cubicBezTo>
                  <a:cubicBezTo>
                    <a:pt x="58" y="126"/>
                    <a:pt x="58" y="125"/>
                    <a:pt x="58" y="125"/>
                  </a:cubicBezTo>
                  <a:cubicBezTo>
                    <a:pt x="58" y="125"/>
                    <a:pt x="71" y="114"/>
                    <a:pt x="72" y="110"/>
                  </a:cubicBezTo>
                  <a:cubicBezTo>
                    <a:pt x="73" y="106"/>
                    <a:pt x="77" y="104"/>
                    <a:pt x="79" y="101"/>
                  </a:cubicBezTo>
                  <a:cubicBezTo>
                    <a:pt x="81" y="99"/>
                    <a:pt x="83" y="88"/>
                    <a:pt x="83" y="87"/>
                  </a:cubicBezTo>
                  <a:cubicBezTo>
                    <a:pt x="83" y="86"/>
                    <a:pt x="85" y="86"/>
                    <a:pt x="85" y="86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89"/>
                    <a:pt x="86" y="93"/>
                    <a:pt x="90" y="94"/>
                  </a:cubicBezTo>
                  <a:cubicBezTo>
                    <a:pt x="94" y="96"/>
                    <a:pt x="96" y="94"/>
                    <a:pt x="96" y="94"/>
                  </a:cubicBezTo>
                  <a:cubicBezTo>
                    <a:pt x="96" y="94"/>
                    <a:pt x="98" y="100"/>
                    <a:pt x="103" y="103"/>
                  </a:cubicBezTo>
                  <a:cubicBezTo>
                    <a:pt x="108" y="106"/>
                    <a:pt x="117" y="109"/>
                    <a:pt x="117" y="109"/>
                  </a:cubicBezTo>
                  <a:cubicBezTo>
                    <a:pt x="117" y="109"/>
                    <a:pt x="118" y="110"/>
                    <a:pt x="123" y="111"/>
                  </a:cubicBezTo>
                  <a:cubicBezTo>
                    <a:pt x="128" y="112"/>
                    <a:pt x="131" y="113"/>
                    <a:pt x="134" y="112"/>
                  </a:cubicBezTo>
                  <a:cubicBezTo>
                    <a:pt x="137" y="110"/>
                    <a:pt x="143" y="108"/>
                    <a:pt x="146" y="108"/>
                  </a:cubicBezTo>
                  <a:cubicBezTo>
                    <a:pt x="148" y="108"/>
                    <a:pt x="149" y="101"/>
                    <a:pt x="148" y="100"/>
                  </a:cubicBezTo>
                  <a:cubicBezTo>
                    <a:pt x="148" y="99"/>
                    <a:pt x="144" y="96"/>
                    <a:pt x="144" y="94"/>
                  </a:cubicBezTo>
                  <a:close/>
                  <a:moveTo>
                    <a:pt x="92" y="70"/>
                  </a:moveTo>
                  <a:cubicBezTo>
                    <a:pt x="92" y="70"/>
                    <a:pt x="99" y="69"/>
                    <a:pt x="101" y="69"/>
                  </a:cubicBezTo>
                  <a:cubicBezTo>
                    <a:pt x="104" y="69"/>
                    <a:pt x="102" y="71"/>
                    <a:pt x="99" y="74"/>
                  </a:cubicBezTo>
                  <a:cubicBezTo>
                    <a:pt x="97" y="76"/>
                    <a:pt x="94" y="80"/>
                    <a:pt x="94" y="79"/>
                  </a:cubicBezTo>
                  <a:cubicBezTo>
                    <a:pt x="93" y="78"/>
                    <a:pt x="90" y="76"/>
                    <a:pt x="90" y="76"/>
                  </a:cubicBezTo>
                  <a:cubicBezTo>
                    <a:pt x="92" y="70"/>
                    <a:pt x="92" y="70"/>
                    <a:pt x="92" y="70"/>
                  </a:cubicBezTo>
                  <a:close/>
                  <a:moveTo>
                    <a:pt x="106" y="81"/>
                  </a:moveTo>
                  <a:cubicBezTo>
                    <a:pt x="106" y="81"/>
                    <a:pt x="103" y="85"/>
                    <a:pt x="103" y="85"/>
                  </a:cubicBezTo>
                  <a:cubicBezTo>
                    <a:pt x="102" y="85"/>
                    <a:pt x="102" y="84"/>
                    <a:pt x="106" y="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611D9ED7-5222-434B-BB02-D7D167A4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2109788"/>
              <a:ext cx="207963" cy="193675"/>
            </a:xfrm>
            <a:custGeom>
              <a:avLst/>
              <a:gdLst>
                <a:gd name="T0" fmla="*/ 98 w 98"/>
                <a:gd name="T1" fmla="*/ 50 h 91"/>
                <a:gd name="T2" fmla="*/ 76 w 98"/>
                <a:gd name="T3" fmla="*/ 15 h 91"/>
                <a:gd name="T4" fmla="*/ 21 w 98"/>
                <a:gd name="T5" fmla="*/ 12 h 91"/>
                <a:gd name="T6" fmla="*/ 2 w 98"/>
                <a:gd name="T7" fmla="*/ 48 h 91"/>
                <a:gd name="T8" fmla="*/ 1 w 98"/>
                <a:gd name="T9" fmla="*/ 77 h 91"/>
                <a:gd name="T10" fmla="*/ 0 w 98"/>
                <a:gd name="T11" fmla="*/ 91 h 91"/>
                <a:gd name="T12" fmla="*/ 6 w 98"/>
                <a:gd name="T13" fmla="*/ 86 h 91"/>
                <a:gd name="T14" fmla="*/ 2 w 98"/>
                <a:gd name="T15" fmla="*/ 58 h 91"/>
                <a:gd name="T16" fmla="*/ 10 w 98"/>
                <a:gd name="T17" fmla="*/ 46 h 91"/>
                <a:gd name="T18" fmla="*/ 18 w 98"/>
                <a:gd name="T19" fmla="*/ 53 h 91"/>
                <a:gd name="T20" fmla="*/ 20 w 98"/>
                <a:gd name="T21" fmla="*/ 66 h 91"/>
                <a:gd name="T22" fmla="*/ 21 w 98"/>
                <a:gd name="T23" fmla="*/ 71 h 91"/>
                <a:gd name="T24" fmla="*/ 32 w 98"/>
                <a:gd name="T25" fmla="*/ 57 h 91"/>
                <a:gd name="T26" fmla="*/ 42 w 98"/>
                <a:gd name="T27" fmla="*/ 53 h 91"/>
                <a:gd name="T28" fmla="*/ 49 w 98"/>
                <a:gd name="T29" fmla="*/ 49 h 91"/>
                <a:gd name="T30" fmla="*/ 54 w 98"/>
                <a:gd name="T31" fmla="*/ 40 h 91"/>
                <a:gd name="T32" fmla="*/ 62 w 98"/>
                <a:gd name="T33" fmla="*/ 41 h 91"/>
                <a:gd name="T34" fmla="*/ 57 w 98"/>
                <a:gd name="T35" fmla="*/ 48 h 91"/>
                <a:gd name="T36" fmla="*/ 65 w 98"/>
                <a:gd name="T37" fmla="*/ 46 h 91"/>
                <a:gd name="T38" fmla="*/ 66 w 98"/>
                <a:gd name="T39" fmla="*/ 52 h 91"/>
                <a:gd name="T40" fmla="*/ 71 w 98"/>
                <a:gd name="T41" fmla="*/ 53 h 91"/>
                <a:gd name="T42" fmla="*/ 72 w 98"/>
                <a:gd name="T43" fmla="*/ 55 h 91"/>
                <a:gd name="T44" fmla="*/ 76 w 98"/>
                <a:gd name="T45" fmla="*/ 56 h 91"/>
                <a:gd name="T46" fmla="*/ 76 w 98"/>
                <a:gd name="T47" fmla="*/ 59 h 91"/>
                <a:gd name="T48" fmla="*/ 81 w 98"/>
                <a:gd name="T49" fmla="*/ 58 h 91"/>
                <a:gd name="T50" fmla="*/ 83 w 98"/>
                <a:gd name="T51" fmla="*/ 61 h 91"/>
                <a:gd name="T52" fmla="*/ 87 w 98"/>
                <a:gd name="T53" fmla="*/ 62 h 91"/>
                <a:gd name="T54" fmla="*/ 94 w 98"/>
                <a:gd name="T55" fmla="*/ 62 h 91"/>
                <a:gd name="T56" fmla="*/ 95 w 98"/>
                <a:gd name="T57" fmla="*/ 56 h 91"/>
                <a:gd name="T58" fmla="*/ 98 w 98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91">
                  <a:moveTo>
                    <a:pt x="98" y="50"/>
                  </a:moveTo>
                  <a:cubicBezTo>
                    <a:pt x="96" y="44"/>
                    <a:pt x="96" y="28"/>
                    <a:pt x="76" y="15"/>
                  </a:cubicBezTo>
                  <a:cubicBezTo>
                    <a:pt x="53" y="0"/>
                    <a:pt x="33" y="3"/>
                    <a:pt x="21" y="12"/>
                  </a:cubicBezTo>
                  <a:cubicBezTo>
                    <a:pt x="8" y="22"/>
                    <a:pt x="3" y="44"/>
                    <a:pt x="2" y="48"/>
                  </a:cubicBezTo>
                  <a:cubicBezTo>
                    <a:pt x="1" y="52"/>
                    <a:pt x="1" y="63"/>
                    <a:pt x="1" y="77"/>
                  </a:cubicBezTo>
                  <a:cubicBezTo>
                    <a:pt x="1" y="83"/>
                    <a:pt x="1" y="88"/>
                    <a:pt x="0" y="91"/>
                  </a:cubicBezTo>
                  <a:cubicBezTo>
                    <a:pt x="0" y="91"/>
                    <a:pt x="5" y="90"/>
                    <a:pt x="6" y="86"/>
                  </a:cubicBezTo>
                  <a:cubicBezTo>
                    <a:pt x="7" y="81"/>
                    <a:pt x="0" y="70"/>
                    <a:pt x="2" y="58"/>
                  </a:cubicBezTo>
                  <a:cubicBezTo>
                    <a:pt x="5" y="46"/>
                    <a:pt x="8" y="45"/>
                    <a:pt x="10" y="46"/>
                  </a:cubicBezTo>
                  <a:cubicBezTo>
                    <a:pt x="12" y="46"/>
                    <a:pt x="17" y="48"/>
                    <a:pt x="18" y="53"/>
                  </a:cubicBezTo>
                  <a:cubicBezTo>
                    <a:pt x="20" y="58"/>
                    <a:pt x="21" y="64"/>
                    <a:pt x="20" y="66"/>
                  </a:cubicBezTo>
                  <a:cubicBezTo>
                    <a:pt x="19" y="68"/>
                    <a:pt x="19" y="72"/>
                    <a:pt x="21" y="71"/>
                  </a:cubicBezTo>
                  <a:cubicBezTo>
                    <a:pt x="24" y="70"/>
                    <a:pt x="28" y="60"/>
                    <a:pt x="32" y="57"/>
                  </a:cubicBezTo>
                  <a:cubicBezTo>
                    <a:pt x="35" y="54"/>
                    <a:pt x="39" y="53"/>
                    <a:pt x="42" y="53"/>
                  </a:cubicBezTo>
                  <a:cubicBezTo>
                    <a:pt x="46" y="53"/>
                    <a:pt x="49" y="53"/>
                    <a:pt x="49" y="49"/>
                  </a:cubicBezTo>
                  <a:cubicBezTo>
                    <a:pt x="49" y="46"/>
                    <a:pt x="52" y="41"/>
                    <a:pt x="54" y="40"/>
                  </a:cubicBezTo>
                  <a:cubicBezTo>
                    <a:pt x="56" y="40"/>
                    <a:pt x="60" y="42"/>
                    <a:pt x="62" y="41"/>
                  </a:cubicBezTo>
                  <a:cubicBezTo>
                    <a:pt x="63" y="40"/>
                    <a:pt x="52" y="49"/>
                    <a:pt x="57" y="48"/>
                  </a:cubicBezTo>
                  <a:cubicBezTo>
                    <a:pt x="61" y="46"/>
                    <a:pt x="67" y="43"/>
                    <a:pt x="65" y="46"/>
                  </a:cubicBezTo>
                  <a:cubicBezTo>
                    <a:pt x="63" y="50"/>
                    <a:pt x="60" y="55"/>
                    <a:pt x="66" y="52"/>
                  </a:cubicBezTo>
                  <a:cubicBezTo>
                    <a:pt x="72" y="48"/>
                    <a:pt x="72" y="50"/>
                    <a:pt x="71" y="53"/>
                  </a:cubicBezTo>
                  <a:cubicBezTo>
                    <a:pt x="70" y="55"/>
                    <a:pt x="69" y="58"/>
                    <a:pt x="72" y="55"/>
                  </a:cubicBezTo>
                  <a:cubicBezTo>
                    <a:pt x="76" y="52"/>
                    <a:pt x="78" y="52"/>
                    <a:pt x="76" y="56"/>
                  </a:cubicBezTo>
                  <a:cubicBezTo>
                    <a:pt x="74" y="59"/>
                    <a:pt x="73" y="61"/>
                    <a:pt x="76" y="59"/>
                  </a:cubicBezTo>
                  <a:cubicBezTo>
                    <a:pt x="79" y="56"/>
                    <a:pt x="81" y="57"/>
                    <a:pt x="81" y="58"/>
                  </a:cubicBezTo>
                  <a:cubicBezTo>
                    <a:pt x="81" y="60"/>
                    <a:pt x="80" y="63"/>
                    <a:pt x="83" y="61"/>
                  </a:cubicBezTo>
                  <a:cubicBezTo>
                    <a:pt x="87" y="59"/>
                    <a:pt x="87" y="61"/>
                    <a:pt x="87" y="62"/>
                  </a:cubicBezTo>
                  <a:cubicBezTo>
                    <a:pt x="88" y="62"/>
                    <a:pt x="93" y="63"/>
                    <a:pt x="94" y="62"/>
                  </a:cubicBezTo>
                  <a:cubicBezTo>
                    <a:pt x="96" y="61"/>
                    <a:pt x="96" y="57"/>
                    <a:pt x="95" y="56"/>
                  </a:cubicBezTo>
                  <a:cubicBezTo>
                    <a:pt x="94" y="55"/>
                    <a:pt x="95" y="49"/>
                    <a:pt x="98" y="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288F1206-784B-D545-B7E2-5B00FCFA1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538" y="2316163"/>
              <a:ext cx="77788" cy="34925"/>
            </a:xfrm>
            <a:custGeom>
              <a:avLst/>
              <a:gdLst>
                <a:gd name="T0" fmla="*/ 1 w 36"/>
                <a:gd name="T1" fmla="*/ 12 h 17"/>
                <a:gd name="T2" fmla="*/ 2 w 36"/>
                <a:gd name="T3" fmla="*/ 16 h 17"/>
                <a:gd name="T4" fmla="*/ 13 w 36"/>
                <a:gd name="T5" fmla="*/ 15 h 17"/>
                <a:gd name="T6" fmla="*/ 6 w 36"/>
                <a:gd name="T7" fmla="*/ 14 h 17"/>
                <a:gd name="T8" fmla="*/ 1 w 36"/>
                <a:gd name="T9" fmla="*/ 12 h 17"/>
                <a:gd name="T10" fmla="*/ 18 w 36"/>
                <a:gd name="T11" fmla="*/ 14 h 17"/>
                <a:gd name="T12" fmla="*/ 25 w 36"/>
                <a:gd name="T13" fmla="*/ 15 h 17"/>
                <a:gd name="T14" fmla="*/ 35 w 36"/>
                <a:gd name="T15" fmla="*/ 11 h 17"/>
                <a:gd name="T16" fmla="*/ 29 w 36"/>
                <a:gd name="T17" fmla="*/ 0 h 17"/>
                <a:gd name="T18" fmla="*/ 29 w 36"/>
                <a:gd name="T19" fmla="*/ 0 h 17"/>
                <a:gd name="T20" fmla="*/ 31 w 36"/>
                <a:gd name="T21" fmla="*/ 3 h 17"/>
                <a:gd name="T22" fmla="*/ 29 w 36"/>
                <a:gd name="T23" fmla="*/ 11 h 17"/>
                <a:gd name="T24" fmla="*/ 18 w 36"/>
                <a:gd name="T2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7">
                  <a:moveTo>
                    <a:pt x="1" y="12"/>
                  </a:moveTo>
                  <a:cubicBezTo>
                    <a:pt x="0" y="14"/>
                    <a:pt x="0" y="15"/>
                    <a:pt x="2" y="16"/>
                  </a:cubicBezTo>
                  <a:cubicBezTo>
                    <a:pt x="4" y="17"/>
                    <a:pt x="9" y="16"/>
                    <a:pt x="13" y="15"/>
                  </a:cubicBezTo>
                  <a:cubicBezTo>
                    <a:pt x="11" y="15"/>
                    <a:pt x="9" y="14"/>
                    <a:pt x="6" y="14"/>
                  </a:cubicBezTo>
                  <a:cubicBezTo>
                    <a:pt x="3" y="13"/>
                    <a:pt x="2" y="13"/>
                    <a:pt x="1" y="12"/>
                  </a:cubicBezTo>
                  <a:close/>
                  <a:moveTo>
                    <a:pt x="18" y="14"/>
                  </a:moveTo>
                  <a:cubicBezTo>
                    <a:pt x="20" y="15"/>
                    <a:pt x="22" y="15"/>
                    <a:pt x="25" y="15"/>
                  </a:cubicBezTo>
                  <a:cubicBezTo>
                    <a:pt x="30" y="15"/>
                    <a:pt x="34" y="12"/>
                    <a:pt x="35" y="11"/>
                  </a:cubicBezTo>
                  <a:cubicBezTo>
                    <a:pt x="36" y="9"/>
                    <a:pt x="35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2" y="4"/>
                    <a:pt x="31" y="11"/>
                    <a:pt x="29" y="11"/>
                  </a:cubicBezTo>
                  <a:cubicBezTo>
                    <a:pt x="26" y="11"/>
                    <a:pt x="21" y="13"/>
                    <a:pt x="18" y="1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1333157A-248C-9642-AE57-F40061DC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493963"/>
              <a:ext cx="322263" cy="146050"/>
            </a:xfrm>
            <a:custGeom>
              <a:avLst/>
              <a:gdLst>
                <a:gd name="T0" fmla="*/ 6 w 152"/>
                <a:gd name="T1" fmla="*/ 53 h 69"/>
                <a:gd name="T2" fmla="*/ 16 w 152"/>
                <a:gd name="T3" fmla="*/ 50 h 69"/>
                <a:gd name="T4" fmla="*/ 75 w 152"/>
                <a:gd name="T5" fmla="*/ 10 h 69"/>
                <a:gd name="T6" fmla="*/ 89 w 152"/>
                <a:gd name="T7" fmla="*/ 0 h 69"/>
                <a:gd name="T8" fmla="*/ 152 w 152"/>
                <a:gd name="T9" fmla="*/ 19 h 69"/>
                <a:gd name="T10" fmla="*/ 152 w 152"/>
                <a:gd name="T11" fmla="*/ 23 h 69"/>
                <a:gd name="T12" fmla="*/ 117 w 152"/>
                <a:gd name="T13" fmla="*/ 41 h 69"/>
                <a:gd name="T14" fmla="*/ 49 w 152"/>
                <a:gd name="T15" fmla="*/ 69 h 69"/>
                <a:gd name="T16" fmla="*/ 6 w 152"/>
                <a:gd name="T17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69">
                  <a:moveTo>
                    <a:pt x="6" y="53"/>
                  </a:moveTo>
                  <a:cubicBezTo>
                    <a:pt x="9" y="52"/>
                    <a:pt x="12" y="51"/>
                    <a:pt x="16" y="50"/>
                  </a:cubicBezTo>
                  <a:cubicBezTo>
                    <a:pt x="16" y="50"/>
                    <a:pt x="70" y="14"/>
                    <a:pt x="75" y="10"/>
                  </a:cubicBezTo>
                  <a:cubicBezTo>
                    <a:pt x="80" y="7"/>
                    <a:pt x="89" y="0"/>
                    <a:pt x="89" y="0"/>
                  </a:cubicBezTo>
                  <a:cubicBezTo>
                    <a:pt x="89" y="0"/>
                    <a:pt x="129" y="17"/>
                    <a:pt x="152" y="19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40" y="29"/>
                    <a:pt x="128" y="35"/>
                    <a:pt x="117" y="41"/>
                  </a:cubicBezTo>
                  <a:cubicBezTo>
                    <a:pt x="94" y="50"/>
                    <a:pt x="72" y="59"/>
                    <a:pt x="49" y="69"/>
                  </a:cubicBezTo>
                  <a:cubicBezTo>
                    <a:pt x="49" y="69"/>
                    <a:pt x="0" y="61"/>
                    <a:pt x="6" y="5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6DCEF806-DF4E-444E-AB6B-BEB8AE82D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963" y="2493963"/>
              <a:ext cx="323850" cy="146050"/>
            </a:xfrm>
            <a:custGeom>
              <a:avLst/>
              <a:gdLst>
                <a:gd name="T0" fmla="*/ 6 w 153"/>
                <a:gd name="T1" fmla="*/ 52 h 69"/>
                <a:gd name="T2" fmla="*/ 16 w 153"/>
                <a:gd name="T3" fmla="*/ 49 h 69"/>
                <a:gd name="T4" fmla="*/ 76 w 153"/>
                <a:gd name="T5" fmla="*/ 10 h 69"/>
                <a:gd name="T6" fmla="*/ 90 w 153"/>
                <a:gd name="T7" fmla="*/ 0 h 69"/>
                <a:gd name="T8" fmla="*/ 90 w 153"/>
                <a:gd name="T9" fmla="*/ 0 h 69"/>
                <a:gd name="T10" fmla="*/ 91 w 153"/>
                <a:gd name="T11" fmla="*/ 0 h 69"/>
                <a:gd name="T12" fmla="*/ 153 w 153"/>
                <a:gd name="T13" fmla="*/ 18 h 69"/>
                <a:gd name="T14" fmla="*/ 153 w 153"/>
                <a:gd name="T15" fmla="*/ 18 h 69"/>
                <a:gd name="T16" fmla="*/ 153 w 153"/>
                <a:gd name="T17" fmla="*/ 19 h 69"/>
                <a:gd name="T18" fmla="*/ 153 w 153"/>
                <a:gd name="T19" fmla="*/ 23 h 69"/>
                <a:gd name="T20" fmla="*/ 153 w 153"/>
                <a:gd name="T21" fmla="*/ 23 h 69"/>
                <a:gd name="T22" fmla="*/ 153 w 153"/>
                <a:gd name="T23" fmla="*/ 24 h 69"/>
                <a:gd name="T24" fmla="*/ 118 w 153"/>
                <a:gd name="T25" fmla="*/ 41 h 69"/>
                <a:gd name="T26" fmla="*/ 118 w 153"/>
                <a:gd name="T27" fmla="*/ 41 h 69"/>
                <a:gd name="T28" fmla="*/ 50 w 153"/>
                <a:gd name="T29" fmla="*/ 69 h 69"/>
                <a:gd name="T30" fmla="*/ 50 w 153"/>
                <a:gd name="T31" fmla="*/ 69 h 69"/>
                <a:gd name="T32" fmla="*/ 50 w 153"/>
                <a:gd name="T33" fmla="*/ 69 h 69"/>
                <a:gd name="T34" fmla="*/ 6 w 153"/>
                <a:gd name="T35" fmla="*/ 53 h 69"/>
                <a:gd name="T36" fmla="*/ 6 w 153"/>
                <a:gd name="T37" fmla="*/ 52 h 69"/>
                <a:gd name="T38" fmla="*/ 6 w 153"/>
                <a:gd name="T39" fmla="*/ 52 h 69"/>
                <a:gd name="T40" fmla="*/ 17 w 153"/>
                <a:gd name="T41" fmla="*/ 50 h 69"/>
                <a:gd name="T42" fmla="*/ 7 w 153"/>
                <a:gd name="T43" fmla="*/ 53 h 69"/>
                <a:gd name="T44" fmla="*/ 50 w 153"/>
                <a:gd name="T45" fmla="*/ 68 h 69"/>
                <a:gd name="T46" fmla="*/ 118 w 153"/>
                <a:gd name="T47" fmla="*/ 41 h 69"/>
                <a:gd name="T48" fmla="*/ 152 w 153"/>
                <a:gd name="T49" fmla="*/ 23 h 69"/>
                <a:gd name="T50" fmla="*/ 152 w 153"/>
                <a:gd name="T51" fmla="*/ 19 h 69"/>
                <a:gd name="T52" fmla="*/ 91 w 153"/>
                <a:gd name="T53" fmla="*/ 1 h 69"/>
                <a:gd name="T54" fmla="*/ 76 w 153"/>
                <a:gd name="T55" fmla="*/ 11 h 69"/>
                <a:gd name="T56" fmla="*/ 17 w 153"/>
                <a:gd name="T57" fmla="*/ 50 h 69"/>
                <a:gd name="T58" fmla="*/ 17 w 153"/>
                <a:gd name="T5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69">
                  <a:moveTo>
                    <a:pt x="6" y="52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8" y="48"/>
                    <a:pt x="71" y="14"/>
                    <a:pt x="76" y="10"/>
                  </a:cubicBezTo>
                  <a:cubicBezTo>
                    <a:pt x="80" y="7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30" y="16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0" y="61"/>
                    <a:pt x="6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lose/>
                  <a:moveTo>
                    <a:pt x="17" y="50"/>
                  </a:moveTo>
                  <a:cubicBezTo>
                    <a:pt x="7" y="53"/>
                    <a:pt x="7" y="53"/>
                    <a:pt x="7" y="53"/>
                  </a:cubicBezTo>
                  <a:cubicBezTo>
                    <a:pt x="2" y="60"/>
                    <a:pt x="48" y="68"/>
                    <a:pt x="50" y="68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31" y="17"/>
                    <a:pt x="93" y="2"/>
                    <a:pt x="91" y="1"/>
                  </a:cubicBezTo>
                  <a:cubicBezTo>
                    <a:pt x="89" y="1"/>
                    <a:pt x="80" y="7"/>
                    <a:pt x="76" y="11"/>
                  </a:cubicBezTo>
                  <a:cubicBezTo>
                    <a:pt x="71" y="14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9451A7E9-339F-9843-9E12-0254792C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514600"/>
              <a:ext cx="303213" cy="95250"/>
            </a:xfrm>
            <a:custGeom>
              <a:avLst/>
              <a:gdLst>
                <a:gd name="T0" fmla="*/ 0 w 191"/>
                <a:gd name="T1" fmla="*/ 59 h 60"/>
                <a:gd name="T2" fmla="*/ 110 w 191"/>
                <a:gd name="T3" fmla="*/ 0 h 60"/>
                <a:gd name="T4" fmla="*/ 191 w 191"/>
                <a:gd name="T5" fmla="*/ 12 h 60"/>
                <a:gd name="T6" fmla="*/ 191 w 191"/>
                <a:gd name="T7" fmla="*/ 17 h 60"/>
                <a:gd name="T8" fmla="*/ 111 w 191"/>
                <a:gd name="T9" fmla="*/ 7 h 60"/>
                <a:gd name="T10" fmla="*/ 8 w 191"/>
                <a:gd name="T11" fmla="*/ 60 h 60"/>
                <a:gd name="T12" fmla="*/ 0 w 191"/>
                <a:gd name="T13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60">
                  <a:moveTo>
                    <a:pt x="0" y="59"/>
                  </a:moveTo>
                  <a:lnTo>
                    <a:pt x="110" y="0"/>
                  </a:lnTo>
                  <a:lnTo>
                    <a:pt x="191" y="12"/>
                  </a:lnTo>
                  <a:lnTo>
                    <a:pt x="191" y="17"/>
                  </a:lnTo>
                  <a:lnTo>
                    <a:pt x="111" y="7"/>
                  </a:lnTo>
                  <a:lnTo>
                    <a:pt x="8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32746108-9DB3-254D-9895-55A15EFB2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600" y="2513013"/>
              <a:ext cx="303213" cy="96838"/>
            </a:xfrm>
            <a:custGeom>
              <a:avLst/>
              <a:gdLst>
                <a:gd name="T0" fmla="*/ 0 w 191"/>
                <a:gd name="T1" fmla="*/ 60 h 61"/>
                <a:gd name="T2" fmla="*/ 110 w 191"/>
                <a:gd name="T3" fmla="*/ 0 h 61"/>
                <a:gd name="T4" fmla="*/ 110 w 191"/>
                <a:gd name="T5" fmla="*/ 0 h 61"/>
                <a:gd name="T6" fmla="*/ 110 w 191"/>
                <a:gd name="T7" fmla="*/ 0 h 61"/>
                <a:gd name="T8" fmla="*/ 191 w 191"/>
                <a:gd name="T9" fmla="*/ 12 h 61"/>
                <a:gd name="T10" fmla="*/ 191 w 191"/>
                <a:gd name="T11" fmla="*/ 12 h 61"/>
                <a:gd name="T12" fmla="*/ 191 w 191"/>
                <a:gd name="T13" fmla="*/ 13 h 61"/>
                <a:gd name="T14" fmla="*/ 191 w 191"/>
                <a:gd name="T15" fmla="*/ 18 h 61"/>
                <a:gd name="T16" fmla="*/ 111 w 191"/>
                <a:gd name="T17" fmla="*/ 9 h 61"/>
                <a:gd name="T18" fmla="*/ 8 w 191"/>
                <a:gd name="T19" fmla="*/ 61 h 61"/>
                <a:gd name="T20" fmla="*/ 8 w 191"/>
                <a:gd name="T21" fmla="*/ 61 h 61"/>
                <a:gd name="T22" fmla="*/ 8 w 191"/>
                <a:gd name="T23" fmla="*/ 61 h 61"/>
                <a:gd name="T24" fmla="*/ 0 w 191"/>
                <a:gd name="T25" fmla="*/ 60 h 61"/>
                <a:gd name="T26" fmla="*/ 0 w 191"/>
                <a:gd name="T27" fmla="*/ 60 h 61"/>
                <a:gd name="T28" fmla="*/ 0 w 191"/>
                <a:gd name="T29" fmla="*/ 60 h 61"/>
                <a:gd name="T30" fmla="*/ 110 w 191"/>
                <a:gd name="T31" fmla="*/ 1 h 61"/>
                <a:gd name="T32" fmla="*/ 1 w 191"/>
                <a:gd name="T33" fmla="*/ 60 h 61"/>
                <a:gd name="T34" fmla="*/ 8 w 191"/>
                <a:gd name="T35" fmla="*/ 61 h 61"/>
                <a:gd name="T36" fmla="*/ 111 w 191"/>
                <a:gd name="T37" fmla="*/ 8 h 61"/>
                <a:gd name="T38" fmla="*/ 111 w 191"/>
                <a:gd name="T39" fmla="*/ 8 h 61"/>
                <a:gd name="T40" fmla="*/ 111 w 191"/>
                <a:gd name="T41" fmla="*/ 8 h 61"/>
                <a:gd name="T42" fmla="*/ 190 w 191"/>
                <a:gd name="T43" fmla="*/ 18 h 61"/>
                <a:gd name="T44" fmla="*/ 190 w 191"/>
                <a:gd name="T45" fmla="*/ 13 h 61"/>
                <a:gd name="T46" fmla="*/ 110 w 191"/>
                <a:gd name="T4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1" h="61">
                  <a:moveTo>
                    <a:pt x="0" y="6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1" y="13"/>
                  </a:lnTo>
                  <a:lnTo>
                    <a:pt x="191" y="18"/>
                  </a:lnTo>
                  <a:lnTo>
                    <a:pt x="111" y="9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  <a:moveTo>
                    <a:pt x="110" y="1"/>
                  </a:moveTo>
                  <a:lnTo>
                    <a:pt x="1" y="60"/>
                  </a:lnTo>
                  <a:lnTo>
                    <a:pt x="8" y="6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90" y="18"/>
                  </a:lnTo>
                  <a:lnTo>
                    <a:pt x="190" y="13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DB4831FE-ECB3-C74D-A5A7-8DDB8C58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2525713"/>
              <a:ext cx="298450" cy="114300"/>
            </a:xfrm>
            <a:custGeom>
              <a:avLst/>
              <a:gdLst>
                <a:gd name="T0" fmla="*/ 141 w 141"/>
                <a:gd name="T1" fmla="*/ 8 h 54"/>
                <a:gd name="T2" fmla="*/ 106 w 141"/>
                <a:gd name="T3" fmla="*/ 26 h 54"/>
                <a:gd name="T4" fmla="*/ 38 w 141"/>
                <a:gd name="T5" fmla="*/ 54 h 54"/>
                <a:gd name="T6" fmla="*/ 2 w 141"/>
                <a:gd name="T7" fmla="*/ 45 h 54"/>
                <a:gd name="T8" fmla="*/ 1 w 141"/>
                <a:gd name="T9" fmla="*/ 42 h 54"/>
                <a:gd name="T10" fmla="*/ 4 w 141"/>
                <a:gd name="T11" fmla="*/ 40 h 54"/>
                <a:gd name="T12" fmla="*/ 81 w 141"/>
                <a:gd name="T13" fmla="*/ 0 h 54"/>
                <a:gd name="T14" fmla="*/ 141 w 141"/>
                <a:gd name="T15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54">
                  <a:moveTo>
                    <a:pt x="141" y="8"/>
                  </a:moveTo>
                  <a:cubicBezTo>
                    <a:pt x="129" y="14"/>
                    <a:pt x="117" y="20"/>
                    <a:pt x="106" y="26"/>
                  </a:cubicBezTo>
                  <a:cubicBezTo>
                    <a:pt x="83" y="35"/>
                    <a:pt x="61" y="44"/>
                    <a:pt x="38" y="54"/>
                  </a:cubicBezTo>
                  <a:cubicBezTo>
                    <a:pt x="38" y="54"/>
                    <a:pt x="15" y="50"/>
                    <a:pt x="2" y="45"/>
                  </a:cubicBezTo>
                  <a:cubicBezTo>
                    <a:pt x="1" y="44"/>
                    <a:pt x="0" y="43"/>
                    <a:pt x="1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41" y="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96022DAD-173E-4E4A-8876-0292CB7C1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363" y="2525713"/>
              <a:ext cx="298450" cy="114300"/>
            </a:xfrm>
            <a:custGeom>
              <a:avLst/>
              <a:gdLst>
                <a:gd name="T0" fmla="*/ 141 w 141"/>
                <a:gd name="T1" fmla="*/ 9 h 54"/>
                <a:gd name="T2" fmla="*/ 106 w 141"/>
                <a:gd name="T3" fmla="*/ 26 h 54"/>
                <a:gd name="T4" fmla="*/ 106 w 141"/>
                <a:gd name="T5" fmla="*/ 26 h 54"/>
                <a:gd name="T6" fmla="*/ 38 w 141"/>
                <a:gd name="T7" fmla="*/ 54 h 54"/>
                <a:gd name="T8" fmla="*/ 38 w 141"/>
                <a:gd name="T9" fmla="*/ 54 h 54"/>
                <a:gd name="T10" fmla="*/ 38 w 141"/>
                <a:gd name="T11" fmla="*/ 54 h 54"/>
                <a:gd name="T12" fmla="*/ 2 w 141"/>
                <a:gd name="T13" fmla="*/ 45 h 54"/>
                <a:gd name="T14" fmla="*/ 2 w 141"/>
                <a:gd name="T15" fmla="*/ 45 h 54"/>
                <a:gd name="T16" fmla="*/ 2 w 141"/>
                <a:gd name="T17" fmla="*/ 45 h 54"/>
                <a:gd name="T18" fmla="*/ 0 w 141"/>
                <a:gd name="T19" fmla="*/ 43 h 54"/>
                <a:gd name="T20" fmla="*/ 0 w 141"/>
                <a:gd name="T21" fmla="*/ 43 h 54"/>
                <a:gd name="T22" fmla="*/ 1 w 141"/>
                <a:gd name="T23" fmla="*/ 42 h 54"/>
                <a:gd name="T24" fmla="*/ 1 w 141"/>
                <a:gd name="T25" fmla="*/ 42 h 54"/>
                <a:gd name="T26" fmla="*/ 3 w 141"/>
                <a:gd name="T27" fmla="*/ 40 h 54"/>
                <a:gd name="T28" fmla="*/ 3 w 141"/>
                <a:gd name="T29" fmla="*/ 40 h 54"/>
                <a:gd name="T30" fmla="*/ 4 w 141"/>
                <a:gd name="T31" fmla="*/ 40 h 54"/>
                <a:gd name="T32" fmla="*/ 81 w 141"/>
                <a:gd name="T33" fmla="*/ 0 h 54"/>
                <a:gd name="T34" fmla="*/ 81 w 141"/>
                <a:gd name="T35" fmla="*/ 0 h 54"/>
                <a:gd name="T36" fmla="*/ 81 w 141"/>
                <a:gd name="T37" fmla="*/ 0 h 54"/>
                <a:gd name="T38" fmla="*/ 141 w 141"/>
                <a:gd name="T39" fmla="*/ 8 h 54"/>
                <a:gd name="T40" fmla="*/ 141 w 141"/>
                <a:gd name="T41" fmla="*/ 9 h 54"/>
                <a:gd name="T42" fmla="*/ 106 w 141"/>
                <a:gd name="T43" fmla="*/ 26 h 54"/>
                <a:gd name="T44" fmla="*/ 140 w 141"/>
                <a:gd name="T45" fmla="*/ 8 h 54"/>
                <a:gd name="T46" fmla="*/ 81 w 141"/>
                <a:gd name="T47" fmla="*/ 1 h 54"/>
                <a:gd name="T48" fmla="*/ 4 w 141"/>
                <a:gd name="T49" fmla="*/ 40 h 54"/>
                <a:gd name="T50" fmla="*/ 1 w 141"/>
                <a:gd name="T51" fmla="*/ 43 h 54"/>
                <a:gd name="T52" fmla="*/ 1 w 141"/>
                <a:gd name="T53" fmla="*/ 43 h 54"/>
                <a:gd name="T54" fmla="*/ 1 w 141"/>
                <a:gd name="T55" fmla="*/ 43 h 54"/>
                <a:gd name="T56" fmla="*/ 1 w 141"/>
                <a:gd name="T57" fmla="*/ 43 h 54"/>
                <a:gd name="T58" fmla="*/ 1 w 141"/>
                <a:gd name="T59" fmla="*/ 43 h 54"/>
                <a:gd name="T60" fmla="*/ 1 w 141"/>
                <a:gd name="T61" fmla="*/ 43 h 54"/>
                <a:gd name="T62" fmla="*/ 2 w 141"/>
                <a:gd name="T63" fmla="*/ 45 h 54"/>
                <a:gd name="T64" fmla="*/ 38 w 141"/>
                <a:gd name="T65" fmla="*/ 53 h 54"/>
                <a:gd name="T66" fmla="*/ 106 w 141"/>
                <a:gd name="T67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54">
                  <a:moveTo>
                    <a:pt x="141" y="9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15" y="50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4"/>
                    <a:pt x="1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9"/>
                    <a:pt x="141" y="9"/>
                    <a:pt x="141" y="9"/>
                  </a:cubicBezTo>
                  <a:close/>
                  <a:moveTo>
                    <a:pt x="106" y="26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14" y="49"/>
                    <a:pt x="36" y="53"/>
                    <a:pt x="38" y="53"/>
                  </a:cubicBezTo>
                  <a:lnTo>
                    <a:pt x="106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35B769F7-5790-CC4A-8AE7-7AA022F10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2597150"/>
              <a:ext cx="190500" cy="106363"/>
            </a:xfrm>
            <a:custGeom>
              <a:avLst/>
              <a:gdLst>
                <a:gd name="T0" fmla="*/ 12 w 90"/>
                <a:gd name="T1" fmla="*/ 5 h 50"/>
                <a:gd name="T2" fmla="*/ 5 w 90"/>
                <a:gd name="T3" fmla="*/ 25 h 50"/>
                <a:gd name="T4" fmla="*/ 2 w 90"/>
                <a:gd name="T5" fmla="*/ 39 h 50"/>
                <a:gd name="T6" fmla="*/ 9 w 90"/>
                <a:gd name="T7" fmla="*/ 41 h 50"/>
                <a:gd name="T8" fmla="*/ 19 w 90"/>
                <a:gd name="T9" fmla="*/ 44 h 50"/>
                <a:gd name="T10" fmla="*/ 39 w 90"/>
                <a:gd name="T11" fmla="*/ 50 h 50"/>
                <a:gd name="T12" fmla="*/ 53 w 90"/>
                <a:gd name="T13" fmla="*/ 45 h 50"/>
                <a:gd name="T14" fmla="*/ 54 w 90"/>
                <a:gd name="T15" fmla="*/ 40 h 50"/>
                <a:gd name="T16" fmla="*/ 62 w 90"/>
                <a:gd name="T17" fmla="*/ 35 h 50"/>
                <a:gd name="T18" fmla="*/ 60 w 90"/>
                <a:gd name="T19" fmla="*/ 29 h 50"/>
                <a:gd name="T20" fmla="*/ 66 w 90"/>
                <a:gd name="T21" fmla="*/ 24 h 50"/>
                <a:gd name="T22" fmla="*/ 65 w 90"/>
                <a:gd name="T23" fmla="*/ 17 h 50"/>
                <a:gd name="T24" fmla="*/ 81 w 90"/>
                <a:gd name="T25" fmla="*/ 14 h 50"/>
                <a:gd name="T26" fmla="*/ 89 w 90"/>
                <a:gd name="T27" fmla="*/ 9 h 50"/>
                <a:gd name="T28" fmla="*/ 83 w 90"/>
                <a:gd name="T29" fmla="*/ 6 h 50"/>
                <a:gd name="T30" fmla="*/ 78 w 90"/>
                <a:gd name="T31" fmla="*/ 6 h 50"/>
                <a:gd name="T32" fmla="*/ 62 w 90"/>
                <a:gd name="T33" fmla="*/ 6 h 50"/>
                <a:gd name="T34" fmla="*/ 56 w 90"/>
                <a:gd name="T35" fmla="*/ 5 h 50"/>
                <a:gd name="T36" fmla="*/ 63 w 90"/>
                <a:gd name="T37" fmla="*/ 1 h 50"/>
                <a:gd name="T38" fmla="*/ 43 w 90"/>
                <a:gd name="T39" fmla="*/ 1 h 50"/>
                <a:gd name="T40" fmla="*/ 27 w 90"/>
                <a:gd name="T41" fmla="*/ 1 h 50"/>
                <a:gd name="T42" fmla="*/ 12 w 90"/>
                <a:gd name="T4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0">
                  <a:moveTo>
                    <a:pt x="12" y="5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0" y="36"/>
                    <a:pt x="2" y="39"/>
                  </a:cubicBezTo>
                  <a:cubicBezTo>
                    <a:pt x="4" y="41"/>
                    <a:pt x="9" y="41"/>
                    <a:pt x="9" y="41"/>
                  </a:cubicBezTo>
                  <a:cubicBezTo>
                    <a:pt x="9" y="41"/>
                    <a:pt x="16" y="43"/>
                    <a:pt x="19" y="44"/>
                  </a:cubicBezTo>
                  <a:cubicBezTo>
                    <a:pt x="21" y="46"/>
                    <a:pt x="35" y="50"/>
                    <a:pt x="39" y="50"/>
                  </a:cubicBezTo>
                  <a:cubicBezTo>
                    <a:pt x="43" y="49"/>
                    <a:pt x="52" y="47"/>
                    <a:pt x="53" y="45"/>
                  </a:cubicBezTo>
                  <a:cubicBezTo>
                    <a:pt x="54" y="44"/>
                    <a:pt x="54" y="40"/>
                    <a:pt x="54" y="40"/>
                  </a:cubicBezTo>
                  <a:cubicBezTo>
                    <a:pt x="54" y="40"/>
                    <a:pt x="61" y="38"/>
                    <a:pt x="62" y="35"/>
                  </a:cubicBezTo>
                  <a:cubicBezTo>
                    <a:pt x="63" y="32"/>
                    <a:pt x="60" y="29"/>
                    <a:pt x="60" y="29"/>
                  </a:cubicBezTo>
                  <a:cubicBezTo>
                    <a:pt x="60" y="29"/>
                    <a:pt x="66" y="28"/>
                    <a:pt x="66" y="24"/>
                  </a:cubicBezTo>
                  <a:cubicBezTo>
                    <a:pt x="66" y="21"/>
                    <a:pt x="65" y="17"/>
                    <a:pt x="65" y="17"/>
                  </a:cubicBezTo>
                  <a:cubicBezTo>
                    <a:pt x="65" y="17"/>
                    <a:pt x="77" y="15"/>
                    <a:pt x="81" y="14"/>
                  </a:cubicBezTo>
                  <a:cubicBezTo>
                    <a:pt x="86" y="13"/>
                    <a:pt x="90" y="13"/>
                    <a:pt x="89" y="9"/>
                  </a:cubicBezTo>
                  <a:cubicBezTo>
                    <a:pt x="88" y="6"/>
                    <a:pt x="87" y="5"/>
                    <a:pt x="83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47" y="1"/>
                    <a:pt x="43" y="1"/>
                  </a:cubicBezTo>
                  <a:cubicBezTo>
                    <a:pt x="38" y="0"/>
                    <a:pt x="33" y="0"/>
                    <a:pt x="27" y="1"/>
                  </a:cubicBezTo>
                  <a:cubicBezTo>
                    <a:pt x="22" y="3"/>
                    <a:pt x="19" y="2"/>
                    <a:pt x="12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C4B6D4-1521-C643-B2DF-4E24BF028922}"/>
              </a:ext>
            </a:extLst>
          </p:cNvPr>
          <p:cNvGrpSpPr/>
          <p:nvPr/>
        </p:nvGrpSpPr>
        <p:grpSpPr>
          <a:xfrm>
            <a:off x="803305" y="1428456"/>
            <a:ext cx="1056563" cy="1098324"/>
            <a:chOff x="803305" y="1573598"/>
            <a:chExt cx="1056563" cy="109832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32ED7FF-B6FB-4A44-9612-5F6B355A6F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39E4103-5DF2-574A-A88D-6D127D970027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C6F4762-EAAC-FB4C-B7E8-DEDD94103651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F156D7-6354-444E-9301-34813B774CA9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7236D1-80F5-2246-BDFF-04F4536C4A00}"/>
              </a:ext>
            </a:extLst>
          </p:cNvPr>
          <p:cNvGrpSpPr/>
          <p:nvPr/>
        </p:nvGrpSpPr>
        <p:grpSpPr>
          <a:xfrm>
            <a:off x="815779" y="2642734"/>
            <a:ext cx="1056563" cy="1098324"/>
            <a:chOff x="803305" y="1573598"/>
            <a:chExt cx="1056563" cy="10983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3282809-E7D4-734B-85B1-7D02F2DEB8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E76AE96-0D28-AD4F-8B9C-E47A4EE6AF78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B978AF7-59E5-BE43-821A-6D88E3B87ABE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E2181A-33DB-BD4B-BE2A-1431F93CD4F5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838F982-58D2-B146-AA25-8A8372FAD637}"/>
              </a:ext>
            </a:extLst>
          </p:cNvPr>
          <p:cNvGrpSpPr/>
          <p:nvPr/>
        </p:nvGrpSpPr>
        <p:grpSpPr>
          <a:xfrm>
            <a:off x="828253" y="3857012"/>
            <a:ext cx="1056563" cy="1098324"/>
            <a:chOff x="803305" y="1573598"/>
            <a:chExt cx="1056563" cy="109832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B023A5-25EE-D045-81FC-DFB043D183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7FB9CE9-C259-8B4A-A4F4-CBE40F77B2B6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CCD7E0-529E-BB49-9798-2CF660D1157D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235336-E333-C743-8F17-B3DBB7EC2850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A38E5DF-762D-2A46-85FE-14895B43583D}"/>
              </a:ext>
            </a:extLst>
          </p:cNvPr>
          <p:cNvGrpSpPr/>
          <p:nvPr/>
        </p:nvGrpSpPr>
        <p:grpSpPr>
          <a:xfrm>
            <a:off x="1494748" y="5176270"/>
            <a:ext cx="5081886" cy="871189"/>
            <a:chOff x="644346" y="1066802"/>
            <a:chExt cx="4134197" cy="854022"/>
          </a:xfrm>
        </p:grpSpPr>
        <p:sp>
          <p:nvSpPr>
            <p:cNvPr id="51" name="Parallelogram 5">
              <a:extLst>
                <a:ext uri="{FF2B5EF4-FFF2-40B4-BE49-F238E27FC236}">
                  <a16:creationId xmlns:a16="http://schemas.microsoft.com/office/drawing/2014/main" id="{7E093A23-9BA0-AE46-A30F-15065ACB3092}"/>
                </a:ext>
              </a:extLst>
            </p:cNvPr>
            <p:cNvSpPr/>
            <p:nvPr/>
          </p:nvSpPr>
          <p:spPr>
            <a:xfrm rot="16200000" flipV="1">
              <a:off x="2133777" y="-422629"/>
              <a:ext cx="854022" cy="3832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9D72F66-D686-F24F-B804-3FD77FD57F62}"/>
                </a:ext>
              </a:extLst>
            </p:cNvPr>
            <p:cNvSpPr txBox="1"/>
            <p:nvPr/>
          </p:nvSpPr>
          <p:spPr>
            <a:xfrm>
              <a:off x="988750" y="1128721"/>
              <a:ext cx="3789793" cy="6335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/>
                <a:t>With the rise in technology, what jobs do you think, can’t be replaced by tech?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47DEE0C-CB91-5741-BA3E-5215BC4027E2}"/>
              </a:ext>
            </a:extLst>
          </p:cNvPr>
          <p:cNvGrpSpPr/>
          <p:nvPr/>
        </p:nvGrpSpPr>
        <p:grpSpPr>
          <a:xfrm>
            <a:off x="803305" y="5110647"/>
            <a:ext cx="1056563" cy="1098324"/>
            <a:chOff x="803305" y="1573598"/>
            <a:chExt cx="1056563" cy="109832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4E2BCF-7408-784F-A816-4A21271EF9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6FA1E6-7893-7B4B-B887-1F739FBD44A8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4CB05DC-38E9-844C-A590-63AE83FE3A2B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61022D-0C79-9D47-AB02-1593F6E554A2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8" name="Google Shape;186;p4">
            <a:extLst>
              <a:ext uri="{FF2B5EF4-FFF2-40B4-BE49-F238E27FC236}">
                <a16:creationId xmlns:a16="http://schemas.microsoft.com/office/drawing/2014/main" id="{3B734847-305E-DA4E-97DE-63CBFFD04491}"/>
              </a:ext>
            </a:extLst>
          </p:cNvPr>
          <p:cNvSpPr/>
          <p:nvPr/>
        </p:nvSpPr>
        <p:spPr>
          <a:xfrm>
            <a:off x="236356" y="172596"/>
            <a:ext cx="8797718" cy="773116"/>
          </a:xfrm>
          <a:prstGeom prst="rect">
            <a:avLst/>
          </a:prstGeom>
          <a:gradFill>
            <a:gsLst>
              <a:gs pos="0">
                <a:srgbClr val="EA006A"/>
              </a:gs>
              <a:gs pos="60000">
                <a:srgbClr val="DCBBE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big picture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202;p4">
            <a:extLst>
              <a:ext uri="{FF2B5EF4-FFF2-40B4-BE49-F238E27FC236}">
                <a16:creationId xmlns:a16="http://schemas.microsoft.com/office/drawing/2014/main" id="{9BF74153-519E-9844-B451-A8318369E44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450" y="294941"/>
            <a:ext cx="495810" cy="501316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36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C:\Users\Optic Group111\Desktop\Further Research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831" y="259958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 descr="C:\Users\Optic Group111\Desktop\Homework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834" y="259958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 descr="C:\Users\Optic Group111\Desktop\Writing Act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968" y="46539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 descr="C:\Users\Optic Group111\Desktop\Design Act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65" y="46539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 descr="C:\Users\Optic Group111\Desktop\Revision Act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962" y="46539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 descr="C:\Users\Optic Group111\Desktop\Self Assessment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56" y="46539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 descr="C:\Users\Optic Group111\Desktop\Thoughts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828" y="259958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 descr="C:\Users\Optic Group111\Desktop\Feelings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959" y="46539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 descr="C:\Users\Optic Group111\Desktop\Warning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972" y="46539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 descr="C:\Users\Optic Group111\Desktop\Play Video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2550" y="54868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 descr="C:\Users\Optic Group111\Desktop\Teamwork.png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336" y="54868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C:\Users\Optic Group111\Desktop\Challenge.png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838" y="259958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C:\Users\Optic Group111\Desktop\Law.png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728" y="54868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 descr="C:\Users\Optic Group111\Desktop\Extension.png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825" y="259958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 descr="C:\Users\Optic Group111\Desktop\Task.png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82" y="259958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C:\Users\Optic Group111\Desktop\Action.png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944" y="54868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C:\Users\Optic Group111\Desktop\New Vocab.png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120" y="548680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16738" y="2022077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154116" y="2028447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EXPLAINED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622805" y="2028447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091494" y="2028447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7560183" y="2028447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pic>
        <p:nvPicPr>
          <p:cNvPr id="100" name="Google Shape;100;p2" descr="C:\Users\Optic Group111\Desktop\Discussion.png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548680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685427" y="201510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683897" y="4061089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152586" y="4061089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4621275" y="4061089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RESEARCH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6089964" y="4061089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558653" y="4061089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15208" y="4061089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720209" y="616596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188898" y="616596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4657587" y="616596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126276" y="616596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INFORMATION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7594965" y="616596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SENSITIVE ISSUE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251520" y="6165965"/>
            <a:ext cx="1404305" cy="52322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OPPORTUNITY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691347" y="184750"/>
            <a:ext cx="7316491" cy="2939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REFERENCE SLIDE </a:t>
            </a:r>
            <a:endParaRPr sz="2400" b="1">
              <a:solidFill>
                <a:srgbClr val="7F0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04" y="-14293"/>
            <a:ext cx="1621060" cy="49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4799" y="4741407"/>
            <a:ext cx="1186077" cy="36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28" y="3569882"/>
            <a:ext cx="1211812" cy="36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804" y="1530376"/>
            <a:ext cx="1240491" cy="37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876" y="1559088"/>
            <a:ext cx="1224136" cy="36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20" y="5589240"/>
            <a:ext cx="1307044" cy="39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185012" y="1718627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Vocab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1657444" y="1690040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task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 rot="-5400000">
            <a:off x="4018341" y="1079591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7626074" y="1676945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video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-180528" y="3709241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1326258" y="3518534"/>
            <a:ext cx="15179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8075484" y="3692495"/>
            <a:ext cx="1068516" cy="40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</a:t>
            </a:r>
            <a:endParaRPr/>
          </a:p>
          <a:p>
            <a:pPr marL="0" marR="0" lvl="0" indent="0" algn="ctr" rtl="0">
              <a:lnSpc>
                <a:spcPct val="8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solving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 rot="-2789316">
            <a:off x="2939880" y="2718975"/>
            <a:ext cx="9398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Thoughts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 rot="2003082">
            <a:off x="4762712" y="3199239"/>
            <a:ext cx="9398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1585667" y="5467352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3152586" y="5786664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4698136" y="5809858"/>
            <a:ext cx="1517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Task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6247169" y="5525054"/>
            <a:ext cx="15179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/>
          </a:p>
        </p:txBody>
      </p:sp>
      <p:pic>
        <p:nvPicPr>
          <p:cNvPr id="134" name="Google Shape;134;p2"/>
          <p:cNvPicPr preferRelativeResize="0"/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5514" y="162504"/>
            <a:ext cx="307778" cy="30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799" y="162504"/>
            <a:ext cx="307778" cy="30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 descr="C:\Users\Optic Group111\Desktop\Self Assessment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12" y="135435"/>
            <a:ext cx="932083" cy="93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04" y="705372"/>
            <a:ext cx="932084" cy="28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1198266" y="190226"/>
            <a:ext cx="6005514" cy="8734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endParaRPr lang="en-GB" sz="105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buClr>
                <a:schemeClr val="dk1"/>
              </a:buClr>
              <a:buSzPts val="3200"/>
            </a:pPr>
            <a:r>
              <a:rPr lang="en-GB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 the bigger picture</a:t>
            </a:r>
            <a:endParaRPr lang="en-GB"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79300">
            <a:off x="6210691" y="3255925"/>
            <a:ext cx="1560004" cy="207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8795">
            <a:off x="6384862" y="4151269"/>
            <a:ext cx="1148988" cy="12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/>
          <p:nvPr/>
        </p:nvSpPr>
        <p:spPr>
          <a:xfrm>
            <a:off x="1207406" y="4851801"/>
            <a:ext cx="5996374" cy="83942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C1EB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a baseline assessment of where you think you are at for this lesson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(Discussion or complete sheet)</a:t>
            </a:r>
            <a:endParaRPr dirty="0"/>
          </a:p>
        </p:txBody>
      </p:sp>
      <p:pic>
        <p:nvPicPr>
          <p:cNvPr id="148" name="Google Shape;148;p3" descr="C:\Users\Optic Group111\Desktop\Task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04" y="4798631"/>
            <a:ext cx="920595" cy="9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 descr="traffic-lights-2147790_960_720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943998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 descr="traffic-lights-2147790_960_720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942244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descr="traffic-lights-2147790_960_720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6022635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traffic-lights-2147790_960_720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942244"/>
            <a:ext cx="419196" cy="8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 descr="traffic-lights-2147790_960_720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942244"/>
            <a:ext cx="419196" cy="838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 txBox="1"/>
          <p:nvPr/>
        </p:nvSpPr>
        <p:spPr>
          <a:xfrm>
            <a:off x="7704449" y="6044326"/>
            <a:ext cx="1296000" cy="612000"/>
          </a:xfrm>
          <a:prstGeom prst="rect">
            <a:avLst/>
          </a:prstGeom>
          <a:gradFill>
            <a:gsLst>
              <a:gs pos="0">
                <a:srgbClr val="EAF1DD"/>
              </a:gs>
              <a:gs pos="35001">
                <a:srgbClr val="D6E3BC"/>
              </a:gs>
              <a:gs pos="100000">
                <a:srgbClr val="C2D59B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confident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5907780" y="6042572"/>
            <a:ext cx="1296000" cy="612000"/>
          </a:xfrm>
          <a:prstGeom prst="rect">
            <a:avLst/>
          </a:prstGeom>
          <a:gradFill>
            <a:gsLst>
              <a:gs pos="0">
                <a:srgbClr val="C2D59B"/>
              </a:gs>
              <a:gs pos="100000">
                <a:srgbClr val="FBD4B4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confident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4111189" y="6042572"/>
            <a:ext cx="1296000" cy="612000"/>
          </a:xfrm>
          <a:prstGeom prst="rect">
            <a:avLst/>
          </a:prstGeom>
          <a:gradFill>
            <a:gsLst>
              <a:gs pos="0">
                <a:srgbClr val="FBD4B4"/>
              </a:gs>
              <a:gs pos="100000">
                <a:srgbClr val="FABF8E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Confident</a:t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2303177" y="6087689"/>
            <a:ext cx="1296000" cy="61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ABF8E"/>
              </a:gs>
              <a:gs pos="100000">
                <a:srgbClr val="D99593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getting more confidence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500614" y="6042572"/>
            <a:ext cx="1296000" cy="612000"/>
          </a:xfrm>
          <a:prstGeom prst="rect">
            <a:avLst/>
          </a:prstGeom>
          <a:gradFill>
            <a:gsLst>
              <a:gs pos="0">
                <a:srgbClr val="E5B8B7"/>
              </a:gs>
              <a:gs pos="100000">
                <a:srgbClr val="D99593"/>
              </a:gs>
            </a:gsLst>
            <a:lin ang="16200000" scaled="0"/>
          </a:gra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not confident at all</a:t>
            </a:r>
            <a:endParaRPr/>
          </a:p>
        </p:txBody>
      </p:sp>
      <p:cxnSp>
        <p:nvCxnSpPr>
          <p:cNvPr id="159" name="Google Shape;159;p3"/>
          <p:cNvCxnSpPr/>
          <p:nvPr/>
        </p:nvCxnSpPr>
        <p:spPr>
          <a:xfrm rot="10800000">
            <a:off x="151248" y="5789767"/>
            <a:ext cx="8849201" cy="0"/>
          </a:xfrm>
          <a:prstGeom prst="straightConnector1">
            <a:avLst/>
          </a:prstGeom>
          <a:noFill/>
          <a:ln w="38100" cap="flat" cmpd="sng">
            <a:solidFill>
              <a:srgbClr val="C2D59B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60" name="Google Shape;160;p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/>
          <p:nvPr/>
        </p:nvSpPr>
        <p:spPr>
          <a:xfrm>
            <a:off x="7356157" y="5202598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Minutes</a:t>
            </a:r>
            <a:endParaRPr dirty="0"/>
          </a:p>
        </p:txBody>
      </p:sp>
      <p:graphicFrame>
        <p:nvGraphicFramePr>
          <p:cNvPr id="162" name="Google Shape;162;p3"/>
          <p:cNvGraphicFramePr/>
          <p:nvPr>
            <p:extLst>
              <p:ext uri="{D42A27DB-BD31-4B8C-83A1-F6EECF244321}">
                <p14:modId xmlns:p14="http://schemas.microsoft.com/office/powerpoint/2010/main" val="3258480798"/>
              </p:ext>
            </p:extLst>
          </p:nvPr>
        </p:nvGraphicFramePr>
        <p:xfrm>
          <a:off x="13183" y="1193740"/>
          <a:ext cx="9139575" cy="3374815"/>
        </p:xfrm>
        <a:graphic>
          <a:graphicData uri="http://schemas.openxmlformats.org/drawingml/2006/table">
            <a:tbl>
              <a:tblPr firstRow="1" bandRow="1">
                <a:noFill/>
                <a:tableStyleId>{30733FFF-5F90-45CB-9803-FE28B1B15E34}</a:tableStyleId>
              </a:tblPr>
              <a:tblGrid>
                <a:gridCol w="261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290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0000"/>
                          </a:solidFill>
                        </a:rPr>
                        <a:t>BASELINE</a:t>
                      </a: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2000" b="0" u="none" strike="noStrike" cap="none">
                          <a:solidFill>
                            <a:schemeClr val="dk1"/>
                          </a:solidFill>
                        </a:rPr>
                        <a:t>CONFIDENCE CHECKER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b="1" u="none" strike="noStrike" cap="none">
                          <a:solidFill>
                            <a:schemeClr val="dk1"/>
                          </a:solidFill>
                        </a:rPr>
                        <a:t>BEFORE THE LEARNING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dk1"/>
                          </a:solidFill>
                        </a:rPr>
                        <a:t>I understand why I need to view the bigger picture when thinking about my career.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I understand the links between my career, community and environment.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I understand the links between my career, politics and the economy.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3" name="Google Shape;163;p3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838" y="1882392"/>
            <a:ext cx="1445832" cy="44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693" y="1879126"/>
            <a:ext cx="1445832" cy="4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430" y="1882392"/>
            <a:ext cx="1445832" cy="43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4" y="1193740"/>
            <a:ext cx="1470944" cy="44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2133" y="1237796"/>
            <a:ext cx="442412" cy="3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109774" y="2188436"/>
            <a:ext cx="354018" cy="39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693" y="2220007"/>
            <a:ext cx="361331" cy="3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912" y="2227033"/>
            <a:ext cx="320574" cy="3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790" y="2227882"/>
            <a:ext cx="327785" cy="32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0300" y="2320576"/>
            <a:ext cx="360212" cy="22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328" y="1212049"/>
            <a:ext cx="420279" cy="4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2;p4">
            <a:extLst>
              <a:ext uri="{FF2B5EF4-FFF2-40B4-BE49-F238E27FC236}">
                <a16:creationId xmlns:a16="http://schemas.microsoft.com/office/drawing/2014/main" id="{C2EEEDE9-3CDF-C34A-A9D7-88B4B0E26DFD}"/>
              </a:ext>
            </a:extLst>
          </p:cNvPr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367" y="215759"/>
            <a:ext cx="814697" cy="834117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3ABA173-8E41-41FD-BFD3-437FC659E384}"/>
              </a:ext>
            </a:extLst>
          </p:cNvPr>
          <p:cNvSpPr/>
          <p:nvPr/>
        </p:nvSpPr>
        <p:spPr>
          <a:xfrm>
            <a:off x="5388321" y="1799349"/>
            <a:ext cx="3543925" cy="7488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may seem like a small choice, but all our choices (big and small) have an impact on others. This can be a positive or negative impact.</a:t>
            </a:r>
            <a:endParaRPr lang="en-GB" sz="1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86;p4">
            <a:extLst>
              <a:ext uri="{FF2B5EF4-FFF2-40B4-BE49-F238E27FC236}">
                <a16:creationId xmlns:a16="http://schemas.microsoft.com/office/drawing/2014/main" id="{A9DBEE23-5D86-4E6B-9F23-6097CE37B4D4}"/>
              </a:ext>
            </a:extLst>
          </p:cNvPr>
          <p:cNvSpPr/>
          <p:nvPr/>
        </p:nvSpPr>
        <p:spPr>
          <a:xfrm>
            <a:off x="236356" y="172596"/>
            <a:ext cx="8797718" cy="773116"/>
          </a:xfrm>
          <a:prstGeom prst="rect">
            <a:avLst/>
          </a:prstGeom>
          <a:gradFill>
            <a:gsLst>
              <a:gs pos="0">
                <a:srgbClr val="EA006A"/>
              </a:gs>
              <a:gs pos="60000">
                <a:srgbClr val="DCBBE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b="1" dirty="0">
                <a:solidFill>
                  <a:schemeClr val="lt1"/>
                </a:solidFill>
              </a:rPr>
              <a:t>Why do we consider the bigger picture?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FE9BB-2BF8-46AD-AFCE-931F4FDA4D6B}"/>
              </a:ext>
            </a:extLst>
          </p:cNvPr>
          <p:cNvSpPr/>
          <p:nvPr/>
        </p:nvSpPr>
        <p:spPr>
          <a:xfrm>
            <a:off x="203739" y="1049838"/>
            <a:ext cx="8632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Your career is all about you, right? So why are we considering the bigger picture?</a:t>
            </a:r>
          </a:p>
        </p:txBody>
      </p:sp>
      <p:pic>
        <p:nvPicPr>
          <p:cNvPr id="17" name="Google Shape;202;p4">
            <a:extLst>
              <a:ext uri="{FF2B5EF4-FFF2-40B4-BE49-F238E27FC236}">
                <a16:creationId xmlns:a16="http://schemas.microsoft.com/office/drawing/2014/main" id="{7A9CFE0C-FF1E-4B8E-88D2-D22800EF6B0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450" y="294941"/>
            <a:ext cx="495810" cy="501316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5CC7E-8589-4E2E-998E-4226E5B26A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944" y="3763596"/>
            <a:ext cx="4205056" cy="23653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4F3F6C-78CA-4AB4-BF88-A81D8CE8CBEF}"/>
              </a:ext>
            </a:extLst>
          </p:cNvPr>
          <p:cNvSpPr/>
          <p:nvPr/>
        </p:nvSpPr>
        <p:spPr>
          <a:xfrm>
            <a:off x="187777" y="1462955"/>
            <a:ext cx="8632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The decisions we make, and the actions we take, affect everyone and everything around us. </a:t>
            </a:r>
          </a:p>
          <a:p>
            <a:pPr lvl="0"/>
            <a:endParaRPr lang="en-GB" sz="1600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This includes: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26FE0-D679-4330-A680-D21A5EE4A9D3}"/>
              </a:ext>
            </a:extLst>
          </p:cNvPr>
          <p:cNvSpPr/>
          <p:nvPr/>
        </p:nvSpPr>
        <p:spPr>
          <a:xfrm>
            <a:off x="1047389" y="6053769"/>
            <a:ext cx="843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family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0558B-332C-4A25-AF84-7C4A7AA12D0D}"/>
              </a:ext>
            </a:extLst>
          </p:cNvPr>
          <p:cNvSpPr/>
          <p:nvPr/>
        </p:nvSpPr>
        <p:spPr>
          <a:xfrm>
            <a:off x="366944" y="5251777"/>
            <a:ext cx="843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friends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E3F4A3-89F2-4FDF-9FF7-66C4C6B32D36}"/>
              </a:ext>
            </a:extLst>
          </p:cNvPr>
          <p:cNvSpPr/>
          <p:nvPr/>
        </p:nvSpPr>
        <p:spPr>
          <a:xfrm>
            <a:off x="47555" y="4076330"/>
            <a:ext cx="131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local community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33D6EC-A9DD-4A08-86DA-3B2F0C9003DC}"/>
              </a:ext>
            </a:extLst>
          </p:cNvPr>
          <p:cNvSpPr/>
          <p:nvPr/>
        </p:nvSpPr>
        <p:spPr>
          <a:xfrm>
            <a:off x="1094986" y="3136612"/>
            <a:ext cx="843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society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850AD2-8C16-4A59-B0C6-82498B78A615}"/>
              </a:ext>
            </a:extLst>
          </p:cNvPr>
          <p:cNvSpPr/>
          <p:nvPr/>
        </p:nvSpPr>
        <p:spPr>
          <a:xfrm>
            <a:off x="2275906" y="3116473"/>
            <a:ext cx="147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environment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59B58E-B688-444C-8BEE-AC12A49707E2}"/>
              </a:ext>
            </a:extLst>
          </p:cNvPr>
          <p:cNvSpPr/>
          <p:nvPr/>
        </p:nvSpPr>
        <p:spPr>
          <a:xfrm>
            <a:off x="3387079" y="3783942"/>
            <a:ext cx="147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</a:t>
            </a:r>
          </a:p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economy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7BB0A6-C63D-42BF-B6BF-909D36D1EE59}"/>
              </a:ext>
            </a:extLst>
          </p:cNvPr>
          <p:cNvSpPr/>
          <p:nvPr/>
        </p:nvSpPr>
        <p:spPr>
          <a:xfrm>
            <a:off x="3833790" y="4585934"/>
            <a:ext cx="147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7CEC56-C8E0-4CC2-94F9-C87BA5C9D4F7}"/>
              </a:ext>
            </a:extLst>
          </p:cNvPr>
          <p:cNvSpPr/>
          <p:nvPr/>
        </p:nvSpPr>
        <p:spPr>
          <a:xfrm>
            <a:off x="3752323" y="5634147"/>
            <a:ext cx="147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Even our pets!</a:t>
            </a:r>
          </a:p>
        </p:txBody>
      </p:sp>
      <p:sp>
        <p:nvSpPr>
          <p:cNvPr id="22" name="Google Shape;260;p7">
            <a:extLst>
              <a:ext uri="{FF2B5EF4-FFF2-40B4-BE49-F238E27FC236}">
                <a16:creationId xmlns:a16="http://schemas.microsoft.com/office/drawing/2014/main" id="{618813F2-DD07-4149-8910-178FC53F7A6D}"/>
              </a:ext>
            </a:extLst>
          </p:cNvPr>
          <p:cNvSpPr/>
          <p:nvPr/>
        </p:nvSpPr>
        <p:spPr>
          <a:xfrm>
            <a:off x="5574983" y="2616873"/>
            <a:ext cx="3245229" cy="2016693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video to consider how our actions affect those around us: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61;p7" descr="C:\Users\Optic Group111\Desktop\Play Video.png">
            <a:hlinkClick r:id="rId6"/>
            <a:extLst>
              <a:ext uri="{FF2B5EF4-FFF2-40B4-BE49-F238E27FC236}">
                <a16:creationId xmlns:a16="http://schemas.microsoft.com/office/drawing/2014/main" id="{C5C724C4-5168-4111-950C-0088C85CC080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064" y="3697259"/>
            <a:ext cx="823768" cy="76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61;p3">
            <a:extLst>
              <a:ext uri="{FF2B5EF4-FFF2-40B4-BE49-F238E27FC236}">
                <a16:creationId xmlns:a16="http://schemas.microsoft.com/office/drawing/2014/main" id="{6E34E0FC-DA00-464E-A356-107A8ED3CC49}"/>
              </a:ext>
            </a:extLst>
          </p:cNvPr>
          <p:cNvSpPr/>
          <p:nvPr/>
        </p:nvSpPr>
        <p:spPr>
          <a:xfrm>
            <a:off x="7395454" y="2434378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Minutes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4534F-709B-47C1-9DC8-46CA4C4C67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928" y="3698060"/>
            <a:ext cx="1355731" cy="763211"/>
          </a:xfrm>
          <a:prstGeom prst="rect">
            <a:avLst/>
          </a:prstGeom>
        </p:spPr>
      </p:pic>
      <p:sp>
        <p:nvSpPr>
          <p:cNvPr id="27" name="Google Shape;244;p6">
            <a:extLst>
              <a:ext uri="{FF2B5EF4-FFF2-40B4-BE49-F238E27FC236}">
                <a16:creationId xmlns:a16="http://schemas.microsoft.com/office/drawing/2014/main" id="{BA60E047-CB50-4126-AC14-6D2A4C0319BC}"/>
              </a:ext>
            </a:extLst>
          </p:cNvPr>
          <p:cNvSpPr/>
          <p:nvPr/>
        </p:nvSpPr>
        <p:spPr>
          <a:xfrm>
            <a:off x="5495538" y="4836319"/>
            <a:ext cx="3376990" cy="1802225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 cap="flat" cmpd="sng">
            <a:solidFill>
              <a:srgbClr val="C1EBB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partners, discuss: </a:t>
            </a:r>
          </a:p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Basic"/>
              </a:rPr>
              <a:t>What happened when he decided to play with the dog?</a:t>
            </a:r>
          </a:p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Basic"/>
              </a:rPr>
              <a:t>Was this a positive choice?</a:t>
            </a:r>
          </a:p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Basic"/>
              </a:rPr>
              <a:t>Who was impacted by this choice?</a:t>
            </a:r>
          </a:p>
        </p:txBody>
      </p:sp>
      <p:sp>
        <p:nvSpPr>
          <p:cNvPr id="28" name="Google Shape;245;p6">
            <a:extLst>
              <a:ext uri="{FF2B5EF4-FFF2-40B4-BE49-F238E27FC236}">
                <a16:creationId xmlns:a16="http://schemas.microsoft.com/office/drawing/2014/main" id="{7C2AAE02-6D07-495E-B65B-94FCB6EDFDA9}"/>
              </a:ext>
            </a:extLst>
          </p:cNvPr>
          <p:cNvSpPr/>
          <p:nvPr/>
        </p:nvSpPr>
        <p:spPr>
          <a:xfrm>
            <a:off x="5574983" y="4518773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 cap="flat" cmpd="sng">
            <a:solidFill>
              <a:srgbClr val="0E25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528E9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</a:t>
            </a:r>
            <a:endParaRPr sz="2000" b="1" dirty="0">
              <a:solidFill>
                <a:srgbClr val="528E9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" name="Google Shape;94;p2" descr="C:\Users\Optic Group111\Desktop\New Vocab.png">
            <a:extLst>
              <a:ext uri="{FF2B5EF4-FFF2-40B4-BE49-F238E27FC236}">
                <a16:creationId xmlns:a16="http://schemas.microsoft.com/office/drawing/2014/main" id="{7AE40FAB-CB73-413C-B36A-A6E9F9BF0805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871" y="4473190"/>
            <a:ext cx="607786" cy="64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61;p3">
            <a:extLst>
              <a:ext uri="{FF2B5EF4-FFF2-40B4-BE49-F238E27FC236}">
                <a16:creationId xmlns:a16="http://schemas.microsoft.com/office/drawing/2014/main" id="{F1F771CA-F5FE-4616-8B55-BC455C35ACD2}"/>
              </a:ext>
            </a:extLst>
          </p:cNvPr>
          <p:cNvSpPr/>
          <p:nvPr/>
        </p:nvSpPr>
        <p:spPr>
          <a:xfrm>
            <a:off x="7638311" y="6331268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Minutes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6;p4">
            <a:extLst>
              <a:ext uri="{FF2B5EF4-FFF2-40B4-BE49-F238E27FC236}">
                <a16:creationId xmlns:a16="http://schemas.microsoft.com/office/drawing/2014/main" id="{A9DBEE23-5D86-4E6B-9F23-6097CE37B4D4}"/>
              </a:ext>
            </a:extLst>
          </p:cNvPr>
          <p:cNvSpPr/>
          <p:nvPr/>
        </p:nvSpPr>
        <p:spPr>
          <a:xfrm>
            <a:off x="236356" y="172596"/>
            <a:ext cx="8797718" cy="773116"/>
          </a:xfrm>
          <a:prstGeom prst="rect">
            <a:avLst/>
          </a:prstGeom>
          <a:gradFill>
            <a:gsLst>
              <a:gs pos="0">
                <a:srgbClr val="EA006A"/>
              </a:gs>
              <a:gs pos="60000">
                <a:srgbClr val="DCBBE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big picture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03;p10">
            <a:extLst>
              <a:ext uri="{FF2B5EF4-FFF2-40B4-BE49-F238E27FC236}">
                <a16:creationId xmlns:a16="http://schemas.microsoft.com/office/drawing/2014/main" id="{DCD0E654-C26B-4C1A-95D7-7E46129EA644}"/>
              </a:ext>
            </a:extLst>
          </p:cNvPr>
          <p:cNvSpPr/>
          <p:nvPr/>
        </p:nvSpPr>
        <p:spPr>
          <a:xfrm>
            <a:off x="271866" y="1017247"/>
            <a:ext cx="8561414" cy="646642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What is the natural environment?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FE9BB-2BF8-46AD-AFCE-931F4FDA4D6B}"/>
              </a:ext>
            </a:extLst>
          </p:cNvPr>
          <p:cNvSpPr/>
          <p:nvPr/>
        </p:nvSpPr>
        <p:spPr>
          <a:xfrm>
            <a:off x="245234" y="1675386"/>
            <a:ext cx="8632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One of the most important things we can impact is the natural environment around us.</a:t>
            </a:r>
          </a:p>
        </p:txBody>
      </p:sp>
      <p:pic>
        <p:nvPicPr>
          <p:cNvPr id="17" name="Google Shape;202;p4">
            <a:extLst>
              <a:ext uri="{FF2B5EF4-FFF2-40B4-BE49-F238E27FC236}">
                <a16:creationId xmlns:a16="http://schemas.microsoft.com/office/drawing/2014/main" id="{7A9CFE0C-FF1E-4B8E-88D2-D22800EF6B0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450" y="294941"/>
            <a:ext cx="495810" cy="501316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E473F1-CDD0-4171-96FB-A85A537FCA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944" y="3763596"/>
            <a:ext cx="4205056" cy="23653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750FD94-65DD-4E3C-9FB5-B234E0DAAFB7}"/>
              </a:ext>
            </a:extLst>
          </p:cNvPr>
          <p:cNvSpPr/>
          <p:nvPr/>
        </p:nvSpPr>
        <p:spPr>
          <a:xfrm>
            <a:off x="2275906" y="3116473"/>
            <a:ext cx="147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Our environment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0C9ABB-1FA8-4521-A869-F91C3E3BFD2E}"/>
              </a:ext>
            </a:extLst>
          </p:cNvPr>
          <p:cNvSpPr/>
          <p:nvPr/>
        </p:nvSpPr>
        <p:spPr>
          <a:xfrm>
            <a:off x="6664169" y="2844477"/>
            <a:ext cx="2286248" cy="95649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GDS Transport"/>
              </a:rPr>
              <a:t>Natural Environment</a:t>
            </a:r>
            <a:r>
              <a:rPr lang="en-GB" sz="1200" dirty="0">
                <a:solidFill>
                  <a:schemeClr val="bg1"/>
                </a:solidFill>
                <a:latin typeface="GDS Transport"/>
              </a:rPr>
              <a:t>: all living and non-living things occurring naturally, meaning not artificial or man made.</a:t>
            </a:r>
          </a:p>
        </p:txBody>
      </p:sp>
      <p:pic>
        <p:nvPicPr>
          <p:cNvPr id="33" name="Google Shape;278;p8">
            <a:extLst>
              <a:ext uri="{FF2B5EF4-FFF2-40B4-BE49-F238E27FC236}">
                <a16:creationId xmlns:a16="http://schemas.microsoft.com/office/drawing/2014/main" id="{B7558ED8-1405-49F4-B757-9BC127637185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822" y="1971107"/>
            <a:ext cx="918943" cy="95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FC4FD18-D8BF-46C4-85B9-E4A21C5148B3}"/>
              </a:ext>
            </a:extLst>
          </p:cNvPr>
          <p:cNvSpPr/>
          <p:nvPr/>
        </p:nvSpPr>
        <p:spPr>
          <a:xfrm>
            <a:off x="236356" y="2152751"/>
            <a:ext cx="8632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The natural environment includes things like: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FD6402-5474-4F3B-AD62-E8362F7EE596}"/>
              </a:ext>
            </a:extLst>
          </p:cNvPr>
          <p:cNvSpPr/>
          <p:nvPr/>
        </p:nvSpPr>
        <p:spPr>
          <a:xfrm>
            <a:off x="238908" y="3603629"/>
            <a:ext cx="147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Water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30B149-6EE2-47C9-9F5E-732328A95793}"/>
              </a:ext>
            </a:extLst>
          </p:cNvPr>
          <p:cNvSpPr/>
          <p:nvPr/>
        </p:nvSpPr>
        <p:spPr>
          <a:xfrm>
            <a:off x="3523807" y="4503398"/>
            <a:ext cx="147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Air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E19661-6BA9-4EF4-9F34-FD6BA8989443}"/>
              </a:ext>
            </a:extLst>
          </p:cNvPr>
          <p:cNvSpPr/>
          <p:nvPr/>
        </p:nvSpPr>
        <p:spPr>
          <a:xfrm>
            <a:off x="-79898" y="5013337"/>
            <a:ext cx="147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Plants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523ABD-FC8C-4ADF-9E0D-5DBB17D0B78A}"/>
              </a:ext>
            </a:extLst>
          </p:cNvPr>
          <p:cNvSpPr/>
          <p:nvPr/>
        </p:nvSpPr>
        <p:spPr>
          <a:xfrm>
            <a:off x="3523806" y="5852734"/>
            <a:ext cx="147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Animals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7F765A7-9D9B-4EAD-884D-9274B8B167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460" y="4366696"/>
            <a:ext cx="1231699" cy="646642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C56F0BE-E725-4E48-A062-88F0B0F016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28095" y="2743614"/>
            <a:ext cx="885796" cy="1252874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39DA617-F20B-4822-A926-B05E5AC6B7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653233" y="3656785"/>
            <a:ext cx="1084318" cy="104365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1E86694-4660-4111-844E-4829E0517E8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788773" y="4946268"/>
            <a:ext cx="946481" cy="925776"/>
          </a:xfrm>
          <a:prstGeom prst="rect">
            <a:avLst/>
          </a:prstGeom>
        </p:spPr>
      </p:pic>
      <p:sp>
        <p:nvSpPr>
          <p:cNvPr id="39" name="Google Shape;244;p6">
            <a:extLst>
              <a:ext uri="{FF2B5EF4-FFF2-40B4-BE49-F238E27FC236}">
                <a16:creationId xmlns:a16="http://schemas.microsoft.com/office/drawing/2014/main" id="{784331F1-575D-4571-9D6F-20F5E21B2C32}"/>
              </a:ext>
            </a:extLst>
          </p:cNvPr>
          <p:cNvSpPr/>
          <p:nvPr/>
        </p:nvSpPr>
        <p:spPr>
          <a:xfrm>
            <a:off x="5495538" y="3912705"/>
            <a:ext cx="3376990" cy="2725840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 cap="flat" cmpd="sng">
            <a:solidFill>
              <a:srgbClr val="C1EBB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partners, discuss: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Basic"/>
              </a:rPr>
              <a:t>When was the last time you made a choice that positively impacted the natural environment?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Basic"/>
              </a:rPr>
              <a:t>When was the last time you made a choice that negatively impacted the natural environment?</a:t>
            </a:r>
          </a:p>
        </p:txBody>
      </p:sp>
      <p:sp>
        <p:nvSpPr>
          <p:cNvPr id="40" name="Google Shape;245;p6">
            <a:extLst>
              <a:ext uri="{FF2B5EF4-FFF2-40B4-BE49-F238E27FC236}">
                <a16:creationId xmlns:a16="http://schemas.microsoft.com/office/drawing/2014/main" id="{57E31CD8-54A8-4606-BB85-E06BB6B13468}"/>
              </a:ext>
            </a:extLst>
          </p:cNvPr>
          <p:cNvSpPr/>
          <p:nvPr/>
        </p:nvSpPr>
        <p:spPr>
          <a:xfrm>
            <a:off x="5412336" y="3664576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 cap="flat" cmpd="sng">
            <a:solidFill>
              <a:srgbClr val="0E25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528E9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</a:t>
            </a:r>
            <a:endParaRPr sz="2000" b="1" dirty="0">
              <a:solidFill>
                <a:srgbClr val="528E9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1" name="Google Shape;94;p2" descr="C:\Users\Optic Group111\Desktop\New Vocab.png">
            <a:extLst>
              <a:ext uri="{FF2B5EF4-FFF2-40B4-BE49-F238E27FC236}">
                <a16:creationId xmlns:a16="http://schemas.microsoft.com/office/drawing/2014/main" id="{7E9748E5-A52B-4325-8370-A3422198AF01}"/>
              </a:ext>
            </a:extLst>
          </p:cNvPr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2631" y="6038762"/>
            <a:ext cx="607786" cy="64664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61;p3">
            <a:extLst>
              <a:ext uri="{FF2B5EF4-FFF2-40B4-BE49-F238E27FC236}">
                <a16:creationId xmlns:a16="http://schemas.microsoft.com/office/drawing/2014/main" id="{CC50D621-1158-493E-9537-A67C0BEB9951}"/>
              </a:ext>
            </a:extLst>
          </p:cNvPr>
          <p:cNvSpPr/>
          <p:nvPr/>
        </p:nvSpPr>
        <p:spPr>
          <a:xfrm>
            <a:off x="7597510" y="3682797"/>
            <a:ext cx="1307119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Minutes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6;p4">
            <a:extLst>
              <a:ext uri="{FF2B5EF4-FFF2-40B4-BE49-F238E27FC236}">
                <a16:creationId xmlns:a16="http://schemas.microsoft.com/office/drawing/2014/main" id="{A9DBEE23-5D86-4E6B-9F23-6097CE37B4D4}"/>
              </a:ext>
            </a:extLst>
          </p:cNvPr>
          <p:cNvSpPr/>
          <p:nvPr/>
        </p:nvSpPr>
        <p:spPr>
          <a:xfrm>
            <a:off x="236356" y="172596"/>
            <a:ext cx="8797718" cy="773116"/>
          </a:xfrm>
          <a:prstGeom prst="rect">
            <a:avLst/>
          </a:prstGeom>
          <a:gradFill>
            <a:gsLst>
              <a:gs pos="0">
                <a:srgbClr val="EA006A"/>
              </a:gs>
              <a:gs pos="60000">
                <a:srgbClr val="DCBBE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big picture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03;p10">
            <a:extLst>
              <a:ext uri="{FF2B5EF4-FFF2-40B4-BE49-F238E27FC236}">
                <a16:creationId xmlns:a16="http://schemas.microsoft.com/office/drawing/2014/main" id="{DCD0E654-C26B-4C1A-95D7-7E46129EA644}"/>
              </a:ext>
            </a:extLst>
          </p:cNvPr>
          <p:cNvSpPr/>
          <p:nvPr/>
        </p:nvSpPr>
        <p:spPr>
          <a:xfrm>
            <a:off x="245235" y="1050850"/>
            <a:ext cx="8561414" cy="637156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0"/>
          </a:gradFill>
          <a:ln w="38100" cap="flat" cmpd="sng">
            <a:solidFill>
              <a:srgbClr val="7F075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How do our career choices impact the natural environment?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FE9BB-2BF8-46AD-AFCE-931F4FDA4D6B}"/>
              </a:ext>
            </a:extLst>
          </p:cNvPr>
          <p:cNvSpPr/>
          <p:nvPr/>
        </p:nvSpPr>
        <p:spPr>
          <a:xfrm>
            <a:off x="245235" y="1718828"/>
            <a:ext cx="8632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When you choose which job role you want to do in the future, there will be several elements that will impact the natural environment. This includes:</a:t>
            </a:r>
          </a:p>
        </p:txBody>
      </p:sp>
      <p:pic>
        <p:nvPicPr>
          <p:cNvPr id="17" name="Google Shape;202;p4">
            <a:extLst>
              <a:ext uri="{FF2B5EF4-FFF2-40B4-BE49-F238E27FC236}">
                <a16:creationId xmlns:a16="http://schemas.microsoft.com/office/drawing/2014/main" id="{7A9CFE0C-FF1E-4B8E-88D2-D22800EF6B0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450" y="294941"/>
            <a:ext cx="495810" cy="501316"/>
          </a:xfrm>
          <a:custGeom>
            <a:avLst/>
            <a:gdLst/>
            <a:ahLst/>
            <a:cxnLst/>
            <a:rect l="l" t="t" r="r" b="b"/>
            <a:pathLst>
              <a:path w="1183518" h="1196660" extrusionOk="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E7E8F4C-3DF4-4EE9-845E-FE5AA64CF9BE}"/>
              </a:ext>
            </a:extLst>
          </p:cNvPr>
          <p:cNvGrpSpPr/>
          <p:nvPr/>
        </p:nvGrpSpPr>
        <p:grpSpPr>
          <a:xfrm>
            <a:off x="671987" y="2303603"/>
            <a:ext cx="7707910" cy="4369038"/>
            <a:chOff x="608776" y="2303603"/>
            <a:chExt cx="7707910" cy="436903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9C5F22A-E0C6-47D2-80E3-0BD8C1674485}"/>
                </a:ext>
              </a:extLst>
            </p:cNvPr>
            <p:cNvGrpSpPr/>
            <p:nvPr/>
          </p:nvGrpSpPr>
          <p:grpSpPr>
            <a:xfrm>
              <a:off x="656321" y="2303603"/>
              <a:ext cx="7660365" cy="4353214"/>
              <a:chOff x="656321" y="2303603"/>
              <a:chExt cx="7660365" cy="435321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FA12EE4-8F17-4B77-A840-AB8DA84A5DF9}"/>
                  </a:ext>
                </a:extLst>
              </p:cNvPr>
              <p:cNvGrpSpPr/>
              <p:nvPr/>
            </p:nvGrpSpPr>
            <p:grpSpPr>
              <a:xfrm>
                <a:off x="656321" y="2303603"/>
                <a:ext cx="7660365" cy="4353214"/>
                <a:chOff x="288276" y="1617683"/>
                <a:chExt cx="7787442" cy="503367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8600346-2B5D-4510-B118-4694203B14D8}"/>
                    </a:ext>
                  </a:extLst>
                </p:cNvPr>
                <p:cNvSpPr/>
                <p:nvPr/>
              </p:nvSpPr>
              <p:spPr>
                <a:xfrm>
                  <a:off x="5743354" y="5107821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9EF88B-23E6-4662-9396-B1D74685EC24}"/>
                    </a:ext>
                  </a:extLst>
                </p:cNvPr>
                <p:cNvSpPr/>
                <p:nvPr/>
              </p:nvSpPr>
              <p:spPr>
                <a:xfrm>
                  <a:off x="3023088" y="51336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4A789B6-C73D-411C-BD7D-E98455AB78EC}"/>
                    </a:ext>
                  </a:extLst>
                </p:cNvPr>
                <p:cNvSpPr/>
                <p:nvPr/>
              </p:nvSpPr>
              <p:spPr>
                <a:xfrm>
                  <a:off x="428590" y="51336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9998E6C-6701-472A-B314-B2008141E8C5}"/>
                    </a:ext>
                  </a:extLst>
                </p:cNvPr>
                <p:cNvSpPr/>
                <p:nvPr/>
              </p:nvSpPr>
              <p:spPr>
                <a:xfrm>
                  <a:off x="5772455" y="3367621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22BD26B-69D2-4E0A-BCFF-5A8D9513CB49}"/>
                    </a:ext>
                  </a:extLst>
                </p:cNvPr>
                <p:cNvSpPr/>
                <p:nvPr/>
              </p:nvSpPr>
              <p:spPr>
                <a:xfrm>
                  <a:off x="3052189" y="33934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4C7761C-776A-499D-A468-3D7D91075EC8}"/>
                    </a:ext>
                  </a:extLst>
                </p:cNvPr>
                <p:cNvSpPr/>
                <p:nvPr/>
              </p:nvSpPr>
              <p:spPr>
                <a:xfrm>
                  <a:off x="457691" y="33934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F1C54FC-9898-4CD7-90E3-3BAF1AE097E5}"/>
                    </a:ext>
                  </a:extLst>
                </p:cNvPr>
                <p:cNvSpPr/>
                <p:nvPr/>
              </p:nvSpPr>
              <p:spPr>
                <a:xfrm>
                  <a:off x="5820050" y="1617683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42B1CE3-E226-477D-8178-9E40347CFE95}"/>
                    </a:ext>
                  </a:extLst>
                </p:cNvPr>
                <p:cNvSpPr/>
                <p:nvPr/>
              </p:nvSpPr>
              <p:spPr>
                <a:xfrm>
                  <a:off x="505286" y="1643550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03D838E-7D13-4A6A-82FC-D8577180AB36}"/>
                    </a:ext>
                  </a:extLst>
                </p:cNvPr>
                <p:cNvSpPr/>
                <p:nvPr/>
              </p:nvSpPr>
              <p:spPr>
                <a:xfrm>
                  <a:off x="335871" y="2849731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1. Where you work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6341B80-B9CC-43CA-8441-44B728504CE3}"/>
                    </a:ext>
                  </a:extLst>
                </p:cNvPr>
                <p:cNvSpPr/>
                <p:nvPr/>
              </p:nvSpPr>
              <p:spPr>
                <a:xfrm>
                  <a:off x="3099784" y="1643550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0E738CA-A936-4144-B861-39E53E1B87CE}"/>
                    </a:ext>
                  </a:extLst>
                </p:cNvPr>
                <p:cNvSpPr/>
                <p:nvPr/>
              </p:nvSpPr>
              <p:spPr>
                <a:xfrm>
                  <a:off x="5650635" y="2841172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3. What you buy on the way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B8C997E-BC02-498A-BF72-078D5B8A22C5}"/>
                    </a:ext>
                  </a:extLst>
                </p:cNvPr>
                <p:cNvSpPr/>
                <p:nvPr/>
              </p:nvSpPr>
              <p:spPr>
                <a:xfrm>
                  <a:off x="288276" y="4599669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4. What you have for lunch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28A43DF-FC00-42FD-A3DF-2F370135A75F}"/>
                    </a:ext>
                  </a:extLst>
                </p:cNvPr>
                <p:cNvSpPr/>
                <p:nvPr/>
              </p:nvSpPr>
              <p:spPr>
                <a:xfrm>
                  <a:off x="2882774" y="4599669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5. Your employer’s values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CBB193E-30CC-4E8F-A05B-3944EE11341D}"/>
                    </a:ext>
                  </a:extLst>
                </p:cNvPr>
                <p:cNvSpPr/>
                <p:nvPr/>
              </p:nvSpPr>
              <p:spPr>
                <a:xfrm>
                  <a:off x="5603040" y="4591110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6. How much you print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0FAB612-695E-4E8B-A87C-0D16AC331CF2}"/>
                    </a:ext>
                  </a:extLst>
                </p:cNvPr>
                <p:cNvSpPr/>
                <p:nvPr/>
              </p:nvSpPr>
              <p:spPr>
                <a:xfrm>
                  <a:off x="5573939" y="6331310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50" dirty="0"/>
                    <a:t>9. How your employer gets rid of waste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BA101BA-4C09-4D0E-A8BC-26A2CD3E6DBF}"/>
                    </a:ext>
                  </a:extLst>
                </p:cNvPr>
                <p:cNvSpPr/>
                <p:nvPr/>
              </p:nvSpPr>
              <p:spPr>
                <a:xfrm>
                  <a:off x="2930369" y="2849731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2. How you get to work</a:t>
                  </a:r>
                </a:p>
              </p:txBody>
            </p:sp>
          </p:grpSp>
          <p:pic>
            <p:nvPicPr>
              <p:cNvPr id="5" name="Picture 4" descr="Map&#10;&#10;Description automatically generated">
                <a:extLst>
                  <a:ext uri="{FF2B5EF4-FFF2-40B4-BE49-F238E27FC236}">
                    <a16:creationId xmlns:a16="http://schemas.microsoft.com/office/drawing/2014/main" id="{B7918963-A5F7-47F6-857D-9A54E80D2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943827" y="2440127"/>
                <a:ext cx="1902726" cy="899310"/>
              </a:xfrm>
              <a:prstGeom prst="rect">
                <a:avLst/>
              </a:prstGeom>
            </p:spPr>
          </p:pic>
          <p:pic>
            <p:nvPicPr>
              <p:cNvPr id="43" name="Picture 42" descr="A picture containing building, outdoor, street, city&#10;&#10;Description automatically generated">
                <a:extLst>
                  <a:ext uri="{FF2B5EF4-FFF2-40B4-BE49-F238E27FC236}">
                    <a16:creationId xmlns:a16="http://schemas.microsoft.com/office/drawing/2014/main" id="{CA379773-13E0-427C-8F44-1016BE12E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464701" y="2384742"/>
                <a:ext cx="1965637" cy="954588"/>
              </a:xfrm>
              <a:prstGeom prst="rect">
                <a:avLst/>
              </a:prstGeom>
            </p:spPr>
          </p:pic>
          <p:pic>
            <p:nvPicPr>
              <p:cNvPr id="46" name="Picture 45" descr="A cup of coffee next to an orange&#10;&#10;Description automatically generated">
                <a:extLst>
                  <a:ext uri="{FF2B5EF4-FFF2-40B4-BE49-F238E27FC236}">
                    <a16:creationId xmlns:a16="http://schemas.microsoft.com/office/drawing/2014/main" id="{2EDE144D-A216-482C-8D03-D78504ACC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6159050" y="2379784"/>
                <a:ext cx="1932958" cy="95496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8627452-107E-4642-8836-721FD55FF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943827" y="3907812"/>
                <a:ext cx="1847066" cy="904824"/>
              </a:xfrm>
              <a:prstGeom prst="rect">
                <a:avLst/>
              </a:prstGeom>
            </p:spPr>
          </p:pic>
          <p:pic>
            <p:nvPicPr>
              <p:cNvPr id="52" name="Picture 51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BA2A66ED-9E1C-42F6-9076-C8FD9E66E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3434229" y="3879563"/>
                <a:ext cx="1934013" cy="995516"/>
              </a:xfrm>
              <a:prstGeom prst="rect">
                <a:avLst/>
              </a:prstGeom>
            </p:spPr>
          </p:pic>
          <p:pic>
            <p:nvPicPr>
              <p:cNvPr id="55" name="Picture 5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AC2755BA-83B6-4A04-99BC-8438B035A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>
                <a:off x="6105664" y="3888849"/>
                <a:ext cx="1929786" cy="977809"/>
              </a:xfrm>
              <a:prstGeom prst="rect">
                <a:avLst/>
              </a:prstGeom>
            </p:spPr>
          </p:pic>
          <p:pic>
            <p:nvPicPr>
              <p:cNvPr id="57" name="Picture 56" descr="A picture containing pylon, outdoor object, crane, day&#10;&#10;Description automatically generated">
                <a:extLst>
                  <a:ext uri="{FF2B5EF4-FFF2-40B4-BE49-F238E27FC236}">
                    <a16:creationId xmlns:a16="http://schemas.microsoft.com/office/drawing/2014/main" id="{7584A709-7B3D-4549-B37D-83F8E7197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tretch>
                <a:fillRect/>
              </a:stretch>
            </p:blipFill>
            <p:spPr>
              <a:xfrm>
                <a:off x="889642" y="5399567"/>
                <a:ext cx="1868032" cy="968829"/>
              </a:xfrm>
              <a:prstGeom prst="rect">
                <a:avLst/>
              </a:prstGeom>
            </p:spPr>
          </p:pic>
          <p:pic>
            <p:nvPicPr>
              <p:cNvPr id="59" name="Picture 58" descr="A group of people posing for a photo&#10;&#10;Description automatically generated">
                <a:extLst>
                  <a:ext uri="{FF2B5EF4-FFF2-40B4-BE49-F238E27FC236}">
                    <a16:creationId xmlns:a16="http://schemas.microsoft.com/office/drawing/2014/main" id="{90C5D25C-6B7A-4EBE-B5A1-35F4A6D96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9"/>
                  </a:ext>
                </a:extLst>
              </a:blip>
              <a:stretch>
                <a:fillRect/>
              </a:stretch>
            </p:blipFill>
            <p:spPr>
              <a:xfrm>
                <a:off x="3393738" y="5442755"/>
                <a:ext cx="1974504" cy="842967"/>
              </a:xfrm>
              <a:prstGeom prst="rect">
                <a:avLst/>
              </a:prstGeom>
            </p:spPr>
          </p:pic>
          <p:pic>
            <p:nvPicPr>
              <p:cNvPr id="62" name="Picture 61" descr="A picture containing outdoor, container, bin, green&#10;&#10;Description automatically generated">
                <a:extLst>
                  <a:ext uri="{FF2B5EF4-FFF2-40B4-BE49-F238E27FC236}">
                    <a16:creationId xmlns:a16="http://schemas.microsoft.com/office/drawing/2014/main" id="{85507F8B-C27E-4452-9255-0E827A27D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21"/>
                  </a:ext>
                </a:extLst>
              </a:blip>
              <a:stretch>
                <a:fillRect/>
              </a:stretch>
            </p:blipFill>
            <p:spPr>
              <a:xfrm>
                <a:off x="6102437" y="5399567"/>
                <a:ext cx="1865907" cy="945712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D6D699-0D67-4F9C-9C3E-D491A71AD41E}"/>
                </a:ext>
              </a:extLst>
            </p:cNvPr>
            <p:cNvSpPr/>
            <p:nvPr/>
          </p:nvSpPr>
          <p:spPr>
            <a:xfrm>
              <a:off x="3208482" y="6380037"/>
              <a:ext cx="2385510" cy="276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8. What job you do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477EF7-15AD-4B3E-94FE-5EB99655CF63}"/>
                </a:ext>
              </a:extLst>
            </p:cNvPr>
            <p:cNvSpPr/>
            <p:nvPr/>
          </p:nvSpPr>
          <p:spPr>
            <a:xfrm>
              <a:off x="608776" y="6395862"/>
              <a:ext cx="2385510" cy="276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7. How much electricity you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4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6">
            <a:extLst>
              <a:ext uri="{FF2B5EF4-FFF2-40B4-BE49-F238E27FC236}">
                <a16:creationId xmlns:a16="http://schemas.microsoft.com/office/drawing/2014/main" id="{A479A9D0-6AC2-584B-B895-76A7DFEA86C7}"/>
              </a:ext>
            </a:extLst>
          </p:cNvPr>
          <p:cNvSpPr/>
          <p:nvPr/>
        </p:nvSpPr>
        <p:spPr>
          <a:xfrm>
            <a:off x="308301" y="4842050"/>
            <a:ext cx="8527397" cy="1790531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 cap="flat" cmpd="sng">
            <a:solidFill>
              <a:srgbClr val="C1EBB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piece of paper, write 1-9 down the left hand side.</a:t>
            </a:r>
          </a:p>
          <a:p>
            <a:pPr lvl="0" algn="ctr"/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one of the choices, write an example of a choice that would be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natural environment and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natural environment.</a:t>
            </a:r>
            <a:endParaRPr lang="en-GB" sz="1800" dirty="0">
              <a:solidFill>
                <a:schemeClr val="dk1"/>
              </a:solidFill>
              <a:latin typeface="Calibri"/>
              <a:cs typeface="Calibri"/>
              <a:sym typeface="Basic"/>
            </a:endParaRPr>
          </a:p>
        </p:txBody>
      </p:sp>
      <p:sp>
        <p:nvSpPr>
          <p:cNvPr id="3" name="Google Shape;245;p6">
            <a:extLst>
              <a:ext uri="{FF2B5EF4-FFF2-40B4-BE49-F238E27FC236}">
                <a16:creationId xmlns:a16="http://schemas.microsoft.com/office/drawing/2014/main" id="{D04A1F60-D750-B248-8610-57DA11E90FCE}"/>
              </a:ext>
            </a:extLst>
          </p:cNvPr>
          <p:cNvSpPr/>
          <p:nvPr/>
        </p:nvSpPr>
        <p:spPr>
          <a:xfrm>
            <a:off x="248616" y="4708076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 cap="flat" cmpd="sng">
            <a:solidFill>
              <a:srgbClr val="0E25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528E9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</a:t>
            </a:r>
            <a:endParaRPr sz="2000" b="1" dirty="0">
              <a:solidFill>
                <a:srgbClr val="528E9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" name="Google Shape;94;p2" descr="C:\Users\Optic Group111\Desktop\New Vocab.png">
            <a:extLst>
              <a:ext uri="{FF2B5EF4-FFF2-40B4-BE49-F238E27FC236}">
                <a16:creationId xmlns:a16="http://schemas.microsoft.com/office/drawing/2014/main" id="{8983ED62-5A5D-F844-965A-155E3808A6E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6067" y="4625743"/>
            <a:ext cx="607786" cy="646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1;p3">
            <a:extLst>
              <a:ext uri="{FF2B5EF4-FFF2-40B4-BE49-F238E27FC236}">
                <a16:creationId xmlns:a16="http://schemas.microsoft.com/office/drawing/2014/main" id="{C161355C-C52C-274C-8A0C-95D9A242AE19}"/>
              </a:ext>
            </a:extLst>
          </p:cNvPr>
          <p:cNvSpPr/>
          <p:nvPr/>
        </p:nvSpPr>
        <p:spPr>
          <a:xfrm>
            <a:off x="6984900" y="4775858"/>
            <a:ext cx="1659553" cy="36499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Minutes</a:t>
            </a:r>
            <a:endParaRPr dirty="0"/>
          </a:p>
        </p:txBody>
      </p:sp>
      <p:pic>
        <p:nvPicPr>
          <p:cNvPr id="6" name="Google Shape;84;p2" descr="C:\Users\Optic Group111\Desktop\Thoughts.png">
            <a:extLst>
              <a:ext uri="{FF2B5EF4-FFF2-40B4-BE49-F238E27FC236}">
                <a16:creationId xmlns:a16="http://schemas.microsoft.com/office/drawing/2014/main" id="{0627F75D-FC0B-1F4A-8EC6-D95B949A8EC4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8722" y="4631707"/>
            <a:ext cx="657224" cy="66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2" descr="C:\Users\Optic Group111\Desktop\Challenge.png">
            <a:extLst>
              <a:ext uri="{FF2B5EF4-FFF2-40B4-BE49-F238E27FC236}">
                <a16:creationId xmlns:a16="http://schemas.microsoft.com/office/drawing/2014/main" id="{FE658024-7587-674D-A843-A23E0F06E9B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158" y="4624198"/>
            <a:ext cx="657224" cy="66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2;p2" descr="C:\Users\Optic Group111\Desktop\Task.png">
            <a:extLst>
              <a:ext uri="{FF2B5EF4-FFF2-40B4-BE49-F238E27FC236}">
                <a16:creationId xmlns:a16="http://schemas.microsoft.com/office/drawing/2014/main" id="{0A852268-D489-6742-92CC-5AD6BB3A1606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386" y="4614867"/>
            <a:ext cx="657224" cy="660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C6FF4A-69F0-9846-83C4-821036EC8F71}"/>
              </a:ext>
            </a:extLst>
          </p:cNvPr>
          <p:cNvGrpSpPr/>
          <p:nvPr/>
        </p:nvGrpSpPr>
        <p:grpSpPr>
          <a:xfrm>
            <a:off x="610343" y="188173"/>
            <a:ext cx="7707910" cy="4369038"/>
            <a:chOff x="608776" y="2303603"/>
            <a:chExt cx="7707910" cy="43690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E05B61D-0C74-B44B-8345-02AA6121E908}"/>
                </a:ext>
              </a:extLst>
            </p:cNvPr>
            <p:cNvGrpSpPr/>
            <p:nvPr/>
          </p:nvGrpSpPr>
          <p:grpSpPr>
            <a:xfrm>
              <a:off x="656321" y="2303603"/>
              <a:ext cx="7660365" cy="4353214"/>
              <a:chOff x="656321" y="2303603"/>
              <a:chExt cx="7660365" cy="435321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E717C91-09D8-4A47-A068-CFA4301551F1}"/>
                  </a:ext>
                </a:extLst>
              </p:cNvPr>
              <p:cNvGrpSpPr/>
              <p:nvPr/>
            </p:nvGrpSpPr>
            <p:grpSpPr>
              <a:xfrm>
                <a:off x="656321" y="2303603"/>
                <a:ext cx="7660365" cy="4353214"/>
                <a:chOff x="288276" y="1617683"/>
                <a:chExt cx="7787442" cy="503367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53EC8C2-9391-6C43-860B-A412A4BBEC80}"/>
                    </a:ext>
                  </a:extLst>
                </p:cNvPr>
                <p:cNvSpPr/>
                <p:nvPr/>
              </p:nvSpPr>
              <p:spPr>
                <a:xfrm>
                  <a:off x="5743354" y="5107821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D0A2C72-0FA3-3E4C-A3ED-E35A436F076E}"/>
                    </a:ext>
                  </a:extLst>
                </p:cNvPr>
                <p:cNvSpPr/>
                <p:nvPr/>
              </p:nvSpPr>
              <p:spPr>
                <a:xfrm>
                  <a:off x="3023088" y="51336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B0957B6-2DDF-0E4F-93D0-0138C52AF0C5}"/>
                    </a:ext>
                  </a:extLst>
                </p:cNvPr>
                <p:cNvSpPr/>
                <p:nvPr/>
              </p:nvSpPr>
              <p:spPr>
                <a:xfrm>
                  <a:off x="428590" y="51336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7FBD4D-0EDF-F445-BB0E-5B49636BC788}"/>
                    </a:ext>
                  </a:extLst>
                </p:cNvPr>
                <p:cNvSpPr/>
                <p:nvPr/>
              </p:nvSpPr>
              <p:spPr>
                <a:xfrm>
                  <a:off x="5772455" y="3367621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8BC2A2A-4AC8-B748-B46D-BDBFEF0F37E1}"/>
                    </a:ext>
                  </a:extLst>
                </p:cNvPr>
                <p:cNvSpPr/>
                <p:nvPr/>
              </p:nvSpPr>
              <p:spPr>
                <a:xfrm>
                  <a:off x="3052189" y="33934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C96576-F268-284C-B033-0696BE2C51E3}"/>
                    </a:ext>
                  </a:extLst>
                </p:cNvPr>
                <p:cNvSpPr/>
                <p:nvPr/>
              </p:nvSpPr>
              <p:spPr>
                <a:xfrm>
                  <a:off x="457691" y="3393488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CEA69A7-9BA8-F24C-999E-5B4F6559CCAB}"/>
                    </a:ext>
                  </a:extLst>
                </p:cNvPr>
                <p:cNvSpPr/>
                <p:nvPr/>
              </p:nvSpPr>
              <p:spPr>
                <a:xfrm>
                  <a:off x="5820050" y="1617683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F0F78B7-8865-7043-99C9-D0C0CB51FE6B}"/>
                    </a:ext>
                  </a:extLst>
                </p:cNvPr>
                <p:cNvSpPr/>
                <p:nvPr/>
              </p:nvSpPr>
              <p:spPr>
                <a:xfrm>
                  <a:off x="505286" y="1643550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F097F2F-A086-A24C-8460-08AB20CF4578}"/>
                    </a:ext>
                  </a:extLst>
                </p:cNvPr>
                <p:cNvSpPr/>
                <p:nvPr/>
              </p:nvSpPr>
              <p:spPr>
                <a:xfrm>
                  <a:off x="335871" y="2849731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1. Where you work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99EE515-D736-854E-B283-5AAC06FC60DE}"/>
                    </a:ext>
                  </a:extLst>
                </p:cNvPr>
                <p:cNvSpPr/>
                <p:nvPr/>
              </p:nvSpPr>
              <p:spPr>
                <a:xfrm>
                  <a:off x="3099784" y="1643550"/>
                  <a:ext cx="2086252" cy="1278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7B9FEB4-48C4-6D4E-86DC-E7E29B683622}"/>
                    </a:ext>
                  </a:extLst>
                </p:cNvPr>
                <p:cNvSpPr/>
                <p:nvPr/>
              </p:nvSpPr>
              <p:spPr>
                <a:xfrm>
                  <a:off x="5650635" y="2841172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3. What you buy on the way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A6FDD0-D0DD-4849-84C0-7BAC1752F9FE}"/>
                    </a:ext>
                  </a:extLst>
                </p:cNvPr>
                <p:cNvSpPr/>
                <p:nvPr/>
              </p:nvSpPr>
              <p:spPr>
                <a:xfrm>
                  <a:off x="288276" y="4599669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4. What you have for lunch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B4350A8-2A6A-7F40-ADBD-87DA70CFCCB2}"/>
                    </a:ext>
                  </a:extLst>
                </p:cNvPr>
                <p:cNvSpPr/>
                <p:nvPr/>
              </p:nvSpPr>
              <p:spPr>
                <a:xfrm>
                  <a:off x="2882774" y="4599669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5. Your employer’s values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E7FD83A-5F3D-A741-980B-F2D08ED7FBC5}"/>
                    </a:ext>
                  </a:extLst>
                </p:cNvPr>
                <p:cNvSpPr/>
                <p:nvPr/>
              </p:nvSpPr>
              <p:spPr>
                <a:xfrm>
                  <a:off x="5603040" y="4591110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6. How much you print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4D92A7F-18F9-1347-B05C-F2B560D561E6}"/>
                    </a:ext>
                  </a:extLst>
                </p:cNvPr>
                <p:cNvSpPr/>
                <p:nvPr/>
              </p:nvSpPr>
              <p:spPr>
                <a:xfrm>
                  <a:off x="5573939" y="6331310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50" dirty="0"/>
                    <a:t>9. How your employer gets rid of waste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A1A042C-D2D3-7248-8C08-587FD0B2C10B}"/>
                    </a:ext>
                  </a:extLst>
                </p:cNvPr>
                <p:cNvSpPr/>
                <p:nvPr/>
              </p:nvSpPr>
              <p:spPr>
                <a:xfrm>
                  <a:off x="2930369" y="2849731"/>
                  <a:ext cx="2425083" cy="320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2. How you get to work</a:t>
                  </a:r>
                </a:p>
              </p:txBody>
            </p:sp>
          </p:grpSp>
          <p:pic>
            <p:nvPicPr>
              <p:cNvPr id="14" name="Picture 13" descr="Map&#10;&#10;Description automatically generated">
                <a:extLst>
                  <a:ext uri="{FF2B5EF4-FFF2-40B4-BE49-F238E27FC236}">
                    <a16:creationId xmlns:a16="http://schemas.microsoft.com/office/drawing/2014/main" id="{9F56BB3A-69A0-D34E-84A5-7FF631F8A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943827" y="2440127"/>
                <a:ext cx="1902726" cy="899310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building, outdoor, street, city&#10;&#10;Description automatically generated">
                <a:extLst>
                  <a:ext uri="{FF2B5EF4-FFF2-40B4-BE49-F238E27FC236}">
                    <a16:creationId xmlns:a16="http://schemas.microsoft.com/office/drawing/2014/main" id="{38657564-862E-A549-9688-D110B99C2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3464701" y="2384742"/>
                <a:ext cx="1965637" cy="954588"/>
              </a:xfrm>
              <a:prstGeom prst="rect">
                <a:avLst/>
              </a:prstGeom>
            </p:spPr>
          </p:pic>
          <p:pic>
            <p:nvPicPr>
              <p:cNvPr id="16" name="Picture 15" descr="A cup of coffee next to an orange&#10;&#10;Description automatically generated">
                <a:extLst>
                  <a:ext uri="{FF2B5EF4-FFF2-40B4-BE49-F238E27FC236}">
                    <a16:creationId xmlns:a16="http://schemas.microsoft.com/office/drawing/2014/main" id="{56063423-1685-5745-977C-7F01866F8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6159050" y="2379784"/>
                <a:ext cx="1932958" cy="9549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CA49F6F-FDD7-1749-BC56-87DB8E31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943827" y="3907812"/>
                <a:ext cx="1847066" cy="904824"/>
              </a:xfrm>
              <a:prstGeom prst="rect">
                <a:avLst/>
              </a:prstGeom>
            </p:spPr>
          </p:pic>
          <p:pic>
            <p:nvPicPr>
              <p:cNvPr id="18" name="Picture 17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D96DBAD9-93D2-464A-8F71-7F10547D5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>
                <a:off x="3434229" y="3879563"/>
                <a:ext cx="1934013" cy="995516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A9099E9-D4F7-0B4D-9743-8978A6F3A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tretch>
                <a:fillRect/>
              </a:stretch>
            </p:blipFill>
            <p:spPr>
              <a:xfrm>
                <a:off x="6105664" y="3888849"/>
                <a:ext cx="1929786" cy="977809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pylon, outdoor object, crane, day&#10;&#10;Description automatically generated">
                <a:extLst>
                  <a:ext uri="{FF2B5EF4-FFF2-40B4-BE49-F238E27FC236}">
                    <a16:creationId xmlns:a16="http://schemas.microsoft.com/office/drawing/2014/main" id="{D1F3304B-4F0B-DB42-8B5C-CC3C58BC7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9"/>
                  </a:ext>
                </a:extLst>
              </a:blip>
              <a:stretch>
                <a:fillRect/>
              </a:stretch>
            </p:blipFill>
            <p:spPr>
              <a:xfrm>
                <a:off x="889642" y="5399567"/>
                <a:ext cx="1868032" cy="968829"/>
              </a:xfrm>
              <a:prstGeom prst="rect">
                <a:avLst/>
              </a:prstGeom>
            </p:spPr>
          </p:pic>
          <p:pic>
            <p:nvPicPr>
              <p:cNvPr id="21" name="Picture 20" descr="A group of people posing for a photo&#10;&#10;Description automatically generated">
                <a:extLst>
                  <a:ext uri="{FF2B5EF4-FFF2-40B4-BE49-F238E27FC236}">
                    <a16:creationId xmlns:a16="http://schemas.microsoft.com/office/drawing/2014/main" id="{826361CE-B55D-CF4F-84D7-335753E65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21"/>
                  </a:ext>
                </a:extLst>
              </a:blip>
              <a:stretch>
                <a:fillRect/>
              </a:stretch>
            </p:blipFill>
            <p:spPr>
              <a:xfrm>
                <a:off x="3393738" y="5442755"/>
                <a:ext cx="1974504" cy="842967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outdoor, container, bin, green&#10;&#10;Description automatically generated">
                <a:extLst>
                  <a:ext uri="{FF2B5EF4-FFF2-40B4-BE49-F238E27FC236}">
                    <a16:creationId xmlns:a16="http://schemas.microsoft.com/office/drawing/2014/main" id="{A60BAB75-795A-CF40-9953-5049C5F82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23"/>
                  </a:ext>
                </a:extLst>
              </a:blip>
              <a:stretch>
                <a:fillRect/>
              </a:stretch>
            </p:blipFill>
            <p:spPr>
              <a:xfrm>
                <a:off x="6102437" y="5399567"/>
                <a:ext cx="1865907" cy="945712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525C73-1BC2-E34B-8F4B-9074316F20D4}"/>
                </a:ext>
              </a:extLst>
            </p:cNvPr>
            <p:cNvSpPr/>
            <p:nvPr/>
          </p:nvSpPr>
          <p:spPr>
            <a:xfrm>
              <a:off x="3208482" y="6380037"/>
              <a:ext cx="2385510" cy="276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8. What job you do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15A20B-DAD8-4D43-BCD1-0745DA5616D1}"/>
                </a:ext>
              </a:extLst>
            </p:cNvPr>
            <p:cNvSpPr/>
            <p:nvPr/>
          </p:nvSpPr>
          <p:spPr>
            <a:xfrm>
              <a:off x="608776" y="6395862"/>
              <a:ext cx="2385510" cy="276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7. How much electricity you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p8">
            <a:extLst>
              <a:ext uri="{FF2B5EF4-FFF2-40B4-BE49-F238E27FC236}">
                <a16:creationId xmlns:a16="http://schemas.microsoft.com/office/drawing/2014/main" id="{7AEA0FD1-5DE4-404D-81AD-DBFF545BF5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336" y="121652"/>
            <a:ext cx="8903369" cy="658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77;p8">
            <a:extLst>
              <a:ext uri="{FF2B5EF4-FFF2-40B4-BE49-F238E27FC236}">
                <a16:creationId xmlns:a16="http://schemas.microsoft.com/office/drawing/2014/main" id="{D71A5B08-E3B9-4C11-A183-F3556E906E9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01" y="4883356"/>
            <a:ext cx="1761624" cy="166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78;p8">
            <a:extLst>
              <a:ext uri="{FF2B5EF4-FFF2-40B4-BE49-F238E27FC236}">
                <a16:creationId xmlns:a16="http://schemas.microsoft.com/office/drawing/2014/main" id="{7A64DC7C-2238-4841-9F4D-26B309DB805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526" y="4933322"/>
            <a:ext cx="1761624" cy="16601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9;p8">
            <a:extLst>
              <a:ext uri="{FF2B5EF4-FFF2-40B4-BE49-F238E27FC236}">
                <a16:creationId xmlns:a16="http://schemas.microsoft.com/office/drawing/2014/main" id="{EC23D43F-2469-4CF7-AC41-0A257635B518}"/>
              </a:ext>
            </a:extLst>
          </p:cNvPr>
          <p:cNvSpPr/>
          <p:nvPr/>
        </p:nvSpPr>
        <p:spPr>
          <a:xfrm>
            <a:off x="267054" y="226869"/>
            <a:ext cx="8594014" cy="4976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Term Definitions</a:t>
            </a:r>
            <a:endParaRPr sz="3200" b="1">
              <a:solidFill>
                <a:srgbClr val="7F0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80;p8">
            <a:extLst>
              <a:ext uri="{FF2B5EF4-FFF2-40B4-BE49-F238E27FC236}">
                <a16:creationId xmlns:a16="http://schemas.microsoft.com/office/drawing/2014/main" id="{DBF1093A-0390-4479-935E-D0F98E54F5F0}"/>
              </a:ext>
            </a:extLst>
          </p:cNvPr>
          <p:cNvSpPr/>
          <p:nvPr/>
        </p:nvSpPr>
        <p:spPr>
          <a:xfrm>
            <a:off x="1439426" y="861805"/>
            <a:ext cx="6535019" cy="19936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FCB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partner, come up with a definition for the following Key Terms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Community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Society</a:t>
            </a:r>
            <a:endParaRPr dirty="0"/>
          </a:p>
        </p:txBody>
      </p:sp>
      <p:pic>
        <p:nvPicPr>
          <p:cNvPr id="7" name="Google Shape;281;p8" descr="C:\Users\Optic Group111\Desktop\Revision Act.png">
            <a:extLst>
              <a:ext uri="{FF2B5EF4-FFF2-40B4-BE49-F238E27FC236}">
                <a16:creationId xmlns:a16="http://schemas.microsoft.com/office/drawing/2014/main" id="{1A6F22E1-313C-48C2-94B6-E4514F976AD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66" y="933238"/>
            <a:ext cx="920062" cy="9200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2;p8">
            <a:extLst>
              <a:ext uri="{FF2B5EF4-FFF2-40B4-BE49-F238E27FC236}">
                <a16:creationId xmlns:a16="http://schemas.microsoft.com/office/drawing/2014/main" id="{788AAA9B-3D37-4BA8-A7A4-8D092B4BC5CA}"/>
              </a:ext>
            </a:extLst>
          </p:cNvPr>
          <p:cNvSpPr/>
          <p:nvPr/>
        </p:nvSpPr>
        <p:spPr>
          <a:xfrm>
            <a:off x="195026" y="3561806"/>
            <a:ext cx="4320900" cy="123653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dirty="0"/>
              <a:t>A community is a social unit with common interests such as religion, values or identity. Communities may share a sense of place situated in terms of a geographical area or in virtual space through communication platforms.</a:t>
            </a:r>
            <a:endParaRPr lang="en-GB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3;p8">
            <a:extLst>
              <a:ext uri="{FF2B5EF4-FFF2-40B4-BE49-F238E27FC236}">
                <a16:creationId xmlns:a16="http://schemas.microsoft.com/office/drawing/2014/main" id="{73C4115A-C305-4FDA-AE2B-B0683220BD52}"/>
              </a:ext>
            </a:extLst>
          </p:cNvPr>
          <p:cNvSpPr/>
          <p:nvPr/>
        </p:nvSpPr>
        <p:spPr>
          <a:xfrm>
            <a:off x="4638690" y="3561807"/>
            <a:ext cx="4320988" cy="122120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dirty="0"/>
              <a:t>A society can mean two things, either people living together in an ordered community or an organisation/club formed for a particular purpose or activity.</a:t>
            </a:r>
            <a:endParaRPr lang="en-GB" sz="2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058A-30E5-E941-81D4-5FCE3614EFB4}"/>
              </a:ext>
            </a:extLst>
          </p:cNvPr>
          <p:cNvSpPr/>
          <p:nvPr/>
        </p:nvSpPr>
        <p:spPr>
          <a:xfrm>
            <a:off x="266788" y="3495725"/>
            <a:ext cx="4178544" cy="1365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[Click to reveal]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n-GB" sz="36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10E6F-E973-C54E-BEF1-2870E228DBEA}"/>
              </a:ext>
            </a:extLst>
          </p:cNvPr>
          <p:cNvSpPr/>
          <p:nvPr/>
        </p:nvSpPr>
        <p:spPr>
          <a:xfrm>
            <a:off x="4709456" y="3495725"/>
            <a:ext cx="4178544" cy="1365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[Click to reveal]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endParaRPr lang="en-GB" sz="36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2140</Words>
  <Application>Microsoft Office PowerPoint</Application>
  <PresentationFormat>On-screen Show (4:3)</PresentationFormat>
  <Paragraphs>331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Quattrocento Sans</vt:lpstr>
      <vt:lpstr>Arial</vt:lpstr>
      <vt:lpstr>Noto Sans Symbols</vt:lpstr>
      <vt:lpstr>Comic Sans MS</vt:lpstr>
      <vt:lpstr>Calibri</vt:lpstr>
      <vt:lpstr>Basic</vt:lpstr>
      <vt:lpstr>GDS Transport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FOR MORE INFORMATION ABOUT THE TOPICS COVERED IN THIS UNIT  WE WOULD ADVISE ONE OF THE BELOW:                   SPEAK TO YOUR PARENTS/GUARDIANS OR HEAD OF YEAR, TRUSTED ADULT OR FRIEND IF YOU HAVE ANY CONCERNS ABOUT  YOURSELF OR SOMEONE YOU KNOW – IT IS ALWAYS IMPORTANT TO TELL SOMEONE!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Shez Coe</cp:lastModifiedBy>
  <cp:revision>47</cp:revision>
  <dcterms:created xsi:type="dcterms:W3CDTF">2018-05-07T08:18:36Z</dcterms:created>
  <dcterms:modified xsi:type="dcterms:W3CDTF">2023-07-19T15:02:03Z</dcterms:modified>
</cp:coreProperties>
</file>