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6"/>
  </p:notesMasterIdLst>
  <p:sldIdLst>
    <p:sldId id="264" r:id="rId6"/>
    <p:sldId id="265" r:id="rId7"/>
    <p:sldId id="274" r:id="rId8"/>
    <p:sldId id="270" r:id="rId9"/>
    <p:sldId id="271" r:id="rId10"/>
    <p:sldId id="296" r:id="rId11"/>
    <p:sldId id="266" r:id="rId12"/>
    <p:sldId id="267" r:id="rId13"/>
    <p:sldId id="304" r:id="rId14"/>
    <p:sldId id="268" r:id="rId15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4" autoAdjust="0"/>
    <p:restoredTop sz="85356" autoAdjust="0"/>
  </p:normalViewPr>
  <p:slideViewPr>
    <p:cSldViewPr>
      <p:cViewPr varScale="1">
        <p:scale>
          <a:sx n="62" d="100"/>
          <a:sy n="62" d="100"/>
        </p:scale>
        <p:origin x="156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7E35E-D8C4-4AE6-B16A-0386783F3E0E}" type="datetimeFigureOut">
              <a:rPr lang="en-GB" smtClean="0"/>
              <a:t>10/06/2020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6DFE8-D37B-4475-94B2-CB8DE6C234B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733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6DFE8-D37B-4475-94B2-CB8DE6C234B2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7345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BF2C9-8CFE-4AD7-A8F1-4D86749D6CC2}" type="datetimeFigureOut">
              <a:rPr lang="en-US" smtClean="0"/>
              <a:t>6/10/2020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E6692-B1BD-446B-A5E9-4AB780604443}" type="slidenum">
              <a:rPr lang="en-GB" smtClean="0"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BF2C9-8CFE-4AD7-A8F1-4D86749D6CC2}" type="datetimeFigureOut">
              <a:rPr lang="en-US" smtClean="0"/>
              <a:t>6/10/2020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E6692-B1BD-446B-A5E9-4AB780604443}" type="slidenum">
              <a:rPr lang="en-GB" smtClean="0"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pwilson@bishopstopford.com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jpeg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jpeg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5" Type="http://schemas.openxmlformats.org/officeDocument/2006/relationships/image" Target="../media/image2.jpe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22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8000" r="-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>
                <a:solidFill>
                  <a:schemeClr val="bg1"/>
                </a:solidFill>
                <a:latin typeface="+mn-lt"/>
                <a:cs typeface="Comic Sans MS"/>
              </a:rPr>
              <a:t>Politics A Level</a:t>
            </a:r>
            <a:endParaRPr lang="en-US" sz="6600" b="1" dirty="0">
              <a:solidFill>
                <a:schemeClr val="bg1"/>
              </a:solidFill>
              <a:latin typeface="+mn-lt"/>
              <a:cs typeface="Comic Sans M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811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404664"/>
            <a:ext cx="3384376" cy="22898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2040" y="404664"/>
            <a:ext cx="3882502" cy="228985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3728" y="2924944"/>
            <a:ext cx="4878710" cy="36634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56763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latin typeface="+mn-lt"/>
                <a:cs typeface="Comic Sans MS"/>
              </a:rPr>
              <a:t>Why </a:t>
            </a:r>
            <a:r>
              <a:rPr lang="en-US" b="1" dirty="0" smtClean="0">
                <a:latin typeface="+mn-lt"/>
                <a:cs typeface="Calibri" panose="020F0502020204030204" pitchFamily="34" charset="0"/>
              </a:rPr>
              <a:t>choose</a:t>
            </a:r>
            <a:r>
              <a:rPr lang="en-US" b="1" dirty="0" smtClean="0">
                <a:latin typeface="+mn-lt"/>
                <a:cs typeface="Comic Sans MS"/>
              </a:rPr>
              <a:t> Politics at A-level?</a:t>
            </a:r>
            <a:endParaRPr lang="en-US" b="1" dirty="0">
              <a:latin typeface="+mn-lt"/>
              <a:cs typeface="Comic Sans M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cs typeface="Comic Sans MS"/>
              </a:rPr>
              <a:t>Politics is stimulating, challenging and rewarding.  It can totally change your view of the world.  Let us be really honest – there has never been a better time to study this subject, so much is happening here and in the USA.  There is never a dull moment!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 smtClean="0">
              <a:cs typeface="Comic Sans MS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altLang="en-US" dirty="0"/>
              <a:t>In our course we </a:t>
            </a:r>
            <a:r>
              <a:rPr lang="en-GB" altLang="en-US" dirty="0" smtClean="0"/>
              <a:t>investigate the politics of the UK and the USA.  Looking at the systems of government in both countries and analysing how democratic they are.</a:t>
            </a:r>
            <a:endParaRPr lang="en-US" dirty="0">
              <a:cs typeface="Comic Sans M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48617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Structure of the course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3785" y="1312568"/>
            <a:ext cx="7246640" cy="5356791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Specification: Edexcel 9PLO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Year 12: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Unit 1 UK Politics (9PLO/01)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Unit 2 UK Government (9PLO/02)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Year 13: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Unit 3 Comparative Politics (USA option) (9PLO/3A)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Exams for units 1,2 and 3 will be taken at the end of Year 13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All papers have equal weighting and there is no coursework.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Head of Subject: Mrs Wilson </a:t>
            </a: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pwilson@bishopstopford.com</a:t>
            </a:r>
            <a:r>
              <a:rPr lang="en-GB" sz="2200" dirty="0" smtClean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  <a:endParaRPr lang="en-GB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0"/>
            <a:ext cx="847570" cy="10527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920" y="4869160"/>
            <a:ext cx="1691680" cy="16916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0888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altLang="ko-KR" u="sng" dirty="0" smtClean="0">
              <a:solidFill>
                <a:srgbClr val="000000"/>
              </a:solidFill>
              <a:cs typeface="Arial" pitchFamily="34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en-GB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85720" y="571480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Unit </a:t>
            </a:r>
            <a:r>
              <a:rPr lang="en-GB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1: UK Politics</a:t>
            </a:r>
            <a:endParaRPr lang="en-GB" sz="36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4609" y="0"/>
            <a:ext cx="847570" cy="10527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674" y="2306940"/>
            <a:ext cx="2640327" cy="163520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395" y="2251455"/>
            <a:ext cx="2466975" cy="1847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802" y="2341942"/>
            <a:ext cx="2857500" cy="1600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1771" y="4766391"/>
            <a:ext cx="3080767" cy="161740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30" y="4829030"/>
            <a:ext cx="2521731" cy="151303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441" y="4829030"/>
            <a:ext cx="2412473" cy="150585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65033" y="1326089"/>
            <a:ext cx="2195487" cy="1325502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Are our elections in the UK democratic?</a:t>
            </a:r>
            <a:endParaRPr lang="en-GB" dirty="0"/>
          </a:p>
        </p:txBody>
      </p:sp>
      <p:sp>
        <p:nvSpPr>
          <p:cNvPr id="11" name="Rounded Rectangular Callout 10"/>
          <p:cNvSpPr/>
          <p:nvPr/>
        </p:nvSpPr>
        <p:spPr>
          <a:xfrm>
            <a:off x="3481823" y="1343300"/>
            <a:ext cx="2180353" cy="1635125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Do our political parties represent us?</a:t>
            </a:r>
            <a:endParaRPr lang="en-GB" dirty="0"/>
          </a:p>
        </p:txBody>
      </p:sp>
      <p:sp>
        <p:nvSpPr>
          <p:cNvPr id="15" name="Rounded Rectangular Callout 14"/>
          <p:cNvSpPr/>
          <p:nvPr/>
        </p:nvSpPr>
        <p:spPr>
          <a:xfrm>
            <a:off x="6712220" y="1343300"/>
            <a:ext cx="2110150" cy="1509636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Do pressure groups in the UK make any real difference?</a:t>
            </a:r>
            <a:endParaRPr lang="en-GB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148727" y="4295244"/>
            <a:ext cx="2111793" cy="1132043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Do news channels report neutrally on Politics?</a:t>
            </a:r>
            <a:endParaRPr lang="en-GB" dirty="0"/>
          </a:p>
        </p:txBody>
      </p:sp>
      <p:sp>
        <p:nvSpPr>
          <p:cNvPr id="17" name="Rounded Rectangular Callout 16"/>
          <p:cNvSpPr/>
          <p:nvPr/>
        </p:nvSpPr>
        <p:spPr>
          <a:xfrm>
            <a:off x="3288787" y="4311130"/>
            <a:ext cx="2566423" cy="116455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Does social media influence how we vote?</a:t>
            </a:r>
            <a:endParaRPr lang="en-GB" dirty="0"/>
          </a:p>
        </p:txBody>
      </p:sp>
      <p:sp>
        <p:nvSpPr>
          <p:cNvPr id="18" name="Rounded Rectangular Callout 17"/>
          <p:cNvSpPr/>
          <p:nvPr/>
        </p:nvSpPr>
        <p:spPr>
          <a:xfrm>
            <a:off x="6525441" y="4359809"/>
            <a:ext cx="2370917" cy="1445455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Do newspapers have less influence on our voting behaviour in the digital age?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074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en-GB" altLang="ko-KR" u="sng" dirty="0" smtClean="0">
              <a:solidFill>
                <a:srgbClr val="000000"/>
              </a:solidFill>
              <a:cs typeface="Arial" pitchFamily="34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kumimoji="0" lang="en-GB" altLang="ko-K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285720" y="571480"/>
            <a:ext cx="85011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400" b="1" dirty="0">
                <a:latin typeface="Calibri" panose="020F0502020204030204" pitchFamily="34" charset="0"/>
                <a:cs typeface="Calibri" panose="020F0502020204030204" pitchFamily="34" charset="0"/>
              </a:rPr>
              <a:t>Unit </a:t>
            </a:r>
            <a:r>
              <a:rPr lang="en-GB" sz="3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2: UK Government</a:t>
            </a:r>
            <a:endParaRPr lang="en-GB" sz="3400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1785"/>
            <a:ext cx="847570" cy="105273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325" y="2256591"/>
            <a:ext cx="2466975" cy="18478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372" y="2366128"/>
            <a:ext cx="2998844" cy="173831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7691" y="2837616"/>
            <a:ext cx="1809750" cy="25336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80480" y="4587936"/>
            <a:ext cx="3280628" cy="18450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690" y="4653212"/>
            <a:ext cx="2857500" cy="171450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155575" y="1598175"/>
            <a:ext cx="2344620" cy="96470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How representative is are the Houses of Parliament?</a:t>
            </a:r>
            <a:endParaRPr lang="en-GB" dirty="0"/>
          </a:p>
        </p:txBody>
      </p:sp>
      <p:sp>
        <p:nvSpPr>
          <p:cNvPr id="13" name="Rounded Rectangular Callout 12"/>
          <p:cNvSpPr/>
          <p:nvPr/>
        </p:nvSpPr>
        <p:spPr>
          <a:xfrm>
            <a:off x="99934" y="4104441"/>
            <a:ext cx="2808968" cy="111321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Do opposition parties really hold the government to account?</a:t>
            </a:r>
            <a:endParaRPr lang="en-GB" dirty="0"/>
          </a:p>
        </p:txBody>
      </p:sp>
      <p:sp>
        <p:nvSpPr>
          <p:cNvPr id="14" name="Rounded Rectangular Callout 13"/>
          <p:cNvSpPr/>
          <p:nvPr/>
        </p:nvSpPr>
        <p:spPr>
          <a:xfrm>
            <a:off x="5378885" y="1617038"/>
            <a:ext cx="2543488" cy="95537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Do advisors in Downing Street have too much power?</a:t>
            </a:r>
            <a:endParaRPr lang="en-GB" dirty="0"/>
          </a:p>
        </p:txBody>
      </p:sp>
      <p:sp>
        <p:nvSpPr>
          <p:cNvPr id="15" name="Rounded Rectangular Callout 14"/>
          <p:cNvSpPr/>
          <p:nvPr/>
        </p:nvSpPr>
        <p:spPr>
          <a:xfrm>
            <a:off x="5963575" y="3832250"/>
            <a:ext cx="2650570" cy="924559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How powerful is the Prime Minister in the UK?</a:t>
            </a:r>
            <a:endParaRPr lang="en-GB" dirty="0"/>
          </a:p>
        </p:txBody>
      </p:sp>
      <p:sp>
        <p:nvSpPr>
          <p:cNvPr id="16" name="Rounded Rectangular Callout 15"/>
          <p:cNvSpPr/>
          <p:nvPr/>
        </p:nvSpPr>
        <p:spPr>
          <a:xfrm>
            <a:off x="3306905" y="2589246"/>
            <a:ext cx="2293365" cy="1410685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To what extent does the Supreme Court uphold rights of the citizens?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226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41598" y="896464"/>
            <a:ext cx="85011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atin typeface="Calibri" panose="020F0502020204030204" pitchFamily="34" charset="0"/>
                <a:cs typeface="Calibri" panose="020F0502020204030204" pitchFamily="34" charset="0"/>
              </a:rPr>
              <a:t>Unit </a:t>
            </a:r>
            <a:r>
              <a:rPr lang="en-GB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3: Comparative Politics with the USA</a:t>
            </a:r>
          </a:p>
        </p:txBody>
      </p:sp>
      <p:sp>
        <p:nvSpPr>
          <p:cNvPr id="10" name="AutoShape 4" descr="https://c1.staticflickr.com/9/8300/8003410684_22faff640a_z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22374"/>
            <a:ext cx="847570" cy="10527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575" y="1887279"/>
            <a:ext cx="2276873" cy="128074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1800" y="3168020"/>
            <a:ext cx="3447973" cy="220885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85729" y="1863181"/>
            <a:ext cx="1993404" cy="132893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589" y="5376878"/>
            <a:ext cx="2432270" cy="13681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60339" y="5376878"/>
            <a:ext cx="2085562" cy="1387670"/>
          </a:xfrm>
          <a:prstGeom prst="rect">
            <a:avLst/>
          </a:prstGeom>
        </p:spPr>
      </p:pic>
      <p:sp>
        <p:nvSpPr>
          <p:cNvPr id="2" name="Rounded Rectangular Callout 1"/>
          <p:cNvSpPr/>
          <p:nvPr/>
        </p:nvSpPr>
        <p:spPr>
          <a:xfrm>
            <a:off x="40318" y="1205417"/>
            <a:ext cx="2613834" cy="107350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How effective has the US constitution been in supporting civil rights in the US?</a:t>
            </a:r>
            <a:endParaRPr lang="en-GB" dirty="0"/>
          </a:p>
        </p:txBody>
      </p:sp>
      <p:sp>
        <p:nvSpPr>
          <p:cNvPr id="3" name="Rounded Rectangular Callout 2"/>
          <p:cNvSpPr/>
          <p:nvPr/>
        </p:nvSpPr>
        <p:spPr>
          <a:xfrm>
            <a:off x="149589" y="3779797"/>
            <a:ext cx="2282859" cy="1870595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Who should have the most say in the running of the US?  National government or the individual states?</a:t>
            </a:r>
            <a:endParaRPr lang="en-GB" dirty="0"/>
          </a:p>
        </p:txBody>
      </p:sp>
      <p:sp>
        <p:nvSpPr>
          <p:cNvPr id="4" name="Rounded Rectangular Callout 3"/>
          <p:cNvSpPr/>
          <p:nvPr/>
        </p:nvSpPr>
        <p:spPr>
          <a:xfrm>
            <a:off x="6753751" y="4445189"/>
            <a:ext cx="1966464" cy="935298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Is the US Constitution still fit for purpose?</a:t>
            </a:r>
            <a:endParaRPr lang="en-GB" dirty="0"/>
          </a:p>
        </p:txBody>
      </p:sp>
      <p:sp>
        <p:nvSpPr>
          <p:cNvPr id="6" name="Rounded Rectangular Callout 5"/>
          <p:cNvSpPr/>
          <p:nvPr/>
        </p:nvSpPr>
        <p:spPr>
          <a:xfrm>
            <a:off x="6352751" y="1205417"/>
            <a:ext cx="2259360" cy="984854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To what extent does finance play a part in US elections?</a:t>
            </a:r>
            <a:endParaRPr lang="en-GB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2987824" y="2548575"/>
            <a:ext cx="2520280" cy="944181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How powerful is the President of the USA?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298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Methods of study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Reading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Note taking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Discussions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Presentations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Document analysis</a:t>
            </a:r>
          </a:p>
          <a:p>
            <a:r>
              <a:rPr lang="en-US" sz="2800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Essay writing</a:t>
            </a:r>
          </a:p>
          <a:p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Trips</a:t>
            </a:r>
            <a:endParaRPr lang="en-US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800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1577305"/>
            <a:ext cx="2970478" cy="22858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0512" y="4782317"/>
            <a:ext cx="2291904" cy="15264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3859"/>
            <a:ext cx="847570" cy="10527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920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Future career options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17638"/>
            <a:ext cx="4618856" cy="4525963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The methods of investigation, study and research involved in Politics are very useful training for a variety of careers, from journalism to personnel management and law to entertainment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Politics teaches you to make informed judgements, to justify your arguments and to write in a concise and logical manner.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dirty="0" smtClean="0">
                <a:latin typeface="Calibri" panose="020F0502020204030204" pitchFamily="34" charset="0"/>
                <a:cs typeface="Calibri" panose="020F0502020204030204" pitchFamily="34" charset="0"/>
              </a:rPr>
              <a:t>Politics develops the intrinsic skills of analysis, evaluation, interpretation and explanation, all of which are highly valued in the modern workplace.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430" y="-6340"/>
            <a:ext cx="847570" cy="105273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024" y="1732605"/>
            <a:ext cx="4204725" cy="31535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3663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Entry Requirements</a:t>
            </a:r>
            <a:endParaRPr lang="en-GB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2818656" cy="434908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endParaRPr lang="en-GB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GB" u="sng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u="sng" dirty="0">
                <a:latin typeface="Calibri" panose="020F0502020204030204" pitchFamily="34" charset="0"/>
                <a:cs typeface="Calibri" panose="020F0502020204030204" pitchFamily="34" charset="0"/>
              </a:rPr>
              <a:t>or above in GCSE English</a:t>
            </a:r>
            <a:r>
              <a:rPr lang="en-GB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dirty="0" smtClean="0">
                <a:latin typeface="Calibri" panose="020F0502020204030204" pitchFamily="34" charset="0"/>
                <a:cs typeface="Calibri" panose="020F0502020204030204" pitchFamily="34" charset="0"/>
              </a:rPr>
              <a:t>and a Humanities subject.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0072" y="1600201"/>
            <a:ext cx="3181350" cy="4648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47570" cy="10527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7681" y="0"/>
            <a:ext cx="847570" cy="10527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843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F198BF45696F74F890E6D52C663E8AF" ma:contentTypeVersion="1" ma:contentTypeDescription="Create a new document." ma:contentTypeScope="" ma:versionID="e6211bf5b8883ea1ed2ddd6bd8286f8d">
  <xsd:schema xmlns:xsd="http://www.w3.org/2001/XMLSchema" xmlns:xs="http://www.w3.org/2001/XMLSchema" xmlns:p="http://schemas.microsoft.com/office/2006/metadata/properties" xmlns:ns2="c111592f-cc7e-4487-a174-9ea6445e247c" targetNamespace="http://schemas.microsoft.com/office/2006/metadata/properties" ma:root="true" ma:fieldsID="3e1d1247f49d05b0872ef99a8456c9b7" ns2:_="">
    <xsd:import namespace="c111592f-cc7e-4487-a174-9ea6445e247c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11592f-cc7e-4487-a174-9ea6445e247c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c111592f-cc7e-4487-a174-9ea6445e247c">HQRAFPPYU6ZM-2-28534</_dlc_DocId>
    <_dlc_DocIdUrl xmlns="c111592f-cc7e-4487-a174-9ea6445e247c">
      <Url>https://portal.bishopstopford.com/sites/humanities/_layouts/DocIdRedir.aspx?ID=HQRAFPPYU6ZM-2-28534</Url>
      <Description>HQRAFPPYU6ZM-2-28534</Description>
    </_dlc_DocIdUrl>
  </documentManagement>
</p:properties>
</file>

<file path=customXml/itemProps1.xml><?xml version="1.0" encoding="utf-8"?>
<ds:datastoreItem xmlns:ds="http://schemas.openxmlformats.org/officeDocument/2006/customXml" ds:itemID="{67B4D5E9-473B-4CA9-8E77-C16DA142734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11592f-cc7e-4487-a174-9ea6445e24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761BB2-CD63-4E37-B79F-4649CADE7E9F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32D88C0C-AF82-4B62-986B-4490A8CF5367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A01CDB24-BC8B-47D5-A4D8-7CCB8A030DCA}">
  <ds:schemaRefs>
    <ds:schemaRef ds:uri="http://purl.org/dc/elements/1.1/"/>
    <ds:schemaRef ds:uri="http://schemas.microsoft.com/office/2006/metadata/properties"/>
    <ds:schemaRef ds:uri="http://purl.org/dc/terms/"/>
    <ds:schemaRef ds:uri="c111592f-cc7e-4487-a174-9ea6445e247c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2329</TotalTime>
  <Words>462</Words>
  <Application>Microsoft Office PowerPoint</Application>
  <PresentationFormat>On-screen Show (4:3)</PresentationFormat>
  <Paragraphs>56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맑은 고딕</vt:lpstr>
      <vt:lpstr>Arial</vt:lpstr>
      <vt:lpstr>Calibri</vt:lpstr>
      <vt:lpstr>Comic Sans MS</vt:lpstr>
      <vt:lpstr>Office Theme</vt:lpstr>
      <vt:lpstr>Politics A Level</vt:lpstr>
      <vt:lpstr>Why choose Politics at A-level?</vt:lpstr>
      <vt:lpstr>Structure of the course</vt:lpstr>
      <vt:lpstr>PowerPoint Presentation</vt:lpstr>
      <vt:lpstr>PowerPoint Presentation</vt:lpstr>
      <vt:lpstr>PowerPoint Presentation</vt:lpstr>
      <vt:lpstr>Methods of study</vt:lpstr>
      <vt:lpstr>Future career options</vt:lpstr>
      <vt:lpstr>Entry Requirements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cgodfrey</dc:creator>
  <cp:lastModifiedBy>Wilson. Patsy</cp:lastModifiedBy>
  <cp:revision>78</cp:revision>
  <cp:lastPrinted>2017-06-22T09:45:38Z</cp:lastPrinted>
  <dcterms:created xsi:type="dcterms:W3CDTF">2009-12-09T09:29:40Z</dcterms:created>
  <dcterms:modified xsi:type="dcterms:W3CDTF">2020-06-10T11:50:29Z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0x010100FF198BF45696F74F890E6D52C663E8AF</vt:lpwstr>
  </property>
  <property fmtid="{D5CDD505-2E9C-101B-9397-08002B2CF9AE}" pid="3" name="_dlc_DocIdItemGuid">
    <vt:lpwstr>d6526ddb-f376-4153-b12f-5b7d5c7f56ed</vt:lpwstr>
  </property>
</Properties>
</file>