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handoutMasterIdLst>
    <p:handoutMasterId r:id="rId34"/>
  </p:handoutMasterIdLst>
  <p:sldIdLst>
    <p:sldId id="286" r:id="rId2"/>
    <p:sldId id="259" r:id="rId3"/>
    <p:sldId id="385" r:id="rId4"/>
    <p:sldId id="436" r:id="rId5"/>
    <p:sldId id="441" r:id="rId6"/>
    <p:sldId id="456" r:id="rId7"/>
    <p:sldId id="445" r:id="rId8"/>
    <p:sldId id="432" r:id="rId9"/>
    <p:sldId id="454" r:id="rId10"/>
    <p:sldId id="461" r:id="rId11"/>
    <p:sldId id="458" r:id="rId12"/>
    <p:sldId id="453" r:id="rId13"/>
    <p:sldId id="457" r:id="rId14"/>
    <p:sldId id="455" r:id="rId15"/>
    <p:sldId id="460" r:id="rId16"/>
    <p:sldId id="446" r:id="rId17"/>
    <p:sldId id="447" r:id="rId18"/>
    <p:sldId id="459" r:id="rId19"/>
    <p:sldId id="280" r:id="rId20"/>
    <p:sldId id="448" r:id="rId21"/>
    <p:sldId id="449" r:id="rId22"/>
    <p:sldId id="450" r:id="rId23"/>
    <p:sldId id="451" r:id="rId24"/>
    <p:sldId id="463" r:id="rId25"/>
    <p:sldId id="462" r:id="rId26"/>
    <p:sldId id="387" r:id="rId27"/>
    <p:sldId id="464" r:id="rId28"/>
    <p:sldId id="258" r:id="rId29"/>
    <p:sldId id="386" r:id="rId30"/>
    <p:sldId id="262" r:id="rId31"/>
    <p:sldId id="435"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B0A3"/>
    <a:srgbClr val="FFF200"/>
    <a:srgbClr val="C1EBBA"/>
    <a:srgbClr val="008000"/>
    <a:srgbClr val="4FD1FF"/>
    <a:srgbClr val="94FF34"/>
    <a:srgbClr val="FDC000"/>
    <a:srgbClr val="E6CDFF"/>
    <a:srgbClr val="EBA498"/>
    <a:srgbClr val="7F075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5179"/>
    <p:restoredTop sz="77617"/>
  </p:normalViewPr>
  <p:slideViewPr>
    <p:cSldViewPr snapToGrid="0" snapToObjects="1">
      <p:cViewPr varScale="1">
        <p:scale>
          <a:sx n="123" d="100"/>
          <a:sy n="123" d="100"/>
        </p:scale>
        <p:origin x="2796"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4" d="100"/>
          <a:sy n="84" d="100"/>
        </p:scale>
        <p:origin x="-100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6E9E7B-BA22-4FCA-8019-5F24B39629EE}" type="datetimeFigureOut">
              <a:rPr lang="en-GB" smtClean="0"/>
              <a:t>21/05/2020</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2C9EAC4-DC2F-4837-AC26-716609D0ADA5}" type="slidenum">
              <a:rPr lang="en-GB" smtClean="0"/>
              <a:t>‹#›</a:t>
            </a:fld>
            <a:endParaRPr lang="en-GB" dirty="0"/>
          </a:p>
        </p:txBody>
      </p:sp>
    </p:spTree>
    <p:extLst>
      <p:ext uri="{BB962C8B-B14F-4D97-AF65-F5344CB8AC3E}">
        <p14:creationId xmlns:p14="http://schemas.microsoft.com/office/powerpoint/2010/main" val="1282357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217926-6CFF-AA4E-9C58-BD96517F89CB}" type="datetimeFigureOut">
              <a:rPr lang="en-US" smtClean="0"/>
              <a:t>5/21/2020</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5BA7AA-C25B-AD44-A8F3-01733925CA77}" type="slidenum">
              <a:rPr lang="en-GB" smtClean="0"/>
              <a:t>‹#›</a:t>
            </a:fld>
            <a:endParaRPr lang="en-GB" dirty="0"/>
          </a:p>
        </p:txBody>
      </p:sp>
    </p:spTree>
    <p:extLst>
      <p:ext uri="{BB962C8B-B14F-4D97-AF65-F5344CB8AC3E}">
        <p14:creationId xmlns:p14="http://schemas.microsoft.com/office/powerpoint/2010/main" val="89695348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dirty="0"/>
              <a:t>TEACHER NOTES &amp; IDEAS</a:t>
            </a:r>
          </a:p>
          <a:p>
            <a:pPr marL="171450" indent="-171450" eaLnBrk="1" hangingPunct="1">
              <a:spcBef>
                <a:spcPct val="0"/>
              </a:spcBef>
              <a:buFontTx/>
              <a:buChar char="-"/>
            </a:pPr>
            <a:r>
              <a:rPr lang="en-US" dirty="0">
                <a:latin typeface="Calibri" charset="0"/>
                <a:ea typeface="MS PGothic" charset="0"/>
              </a:rPr>
              <a:t>Remind students of the learning journey (What theme you are doing – Possibly recap what they can remember from last lesson.</a:t>
            </a:r>
          </a:p>
          <a:p>
            <a:pPr marL="171450" indent="-171450" eaLnBrk="1" hangingPunct="1">
              <a:spcBef>
                <a:spcPct val="0"/>
              </a:spcBef>
              <a:buFontTx/>
              <a:buChar char="-"/>
            </a:pPr>
            <a:endParaRPr lang="en-US" dirty="0">
              <a:latin typeface="Calibri" charset="0"/>
              <a:ea typeface="MS PGothic" charset="0"/>
            </a:endParaRPr>
          </a:p>
          <a:p>
            <a:pPr marL="171450" indent="-171450" eaLnBrk="1" hangingPunct="1">
              <a:spcBef>
                <a:spcPct val="0"/>
              </a:spcBef>
              <a:buFontTx/>
              <a:buChar char="-"/>
            </a:pPr>
            <a:r>
              <a:rPr lang="en-US" dirty="0">
                <a:latin typeface="Calibri" charset="0"/>
                <a:ea typeface="MS PGothic" charset="0"/>
              </a:rPr>
              <a:t>ATTRIBUTION AND COPYRIGHT</a:t>
            </a:r>
          </a:p>
          <a:p>
            <a:pPr eaLnBrk="1" hangingPunct="1">
              <a:spcBef>
                <a:spcPct val="0"/>
              </a:spcBef>
            </a:pPr>
            <a:r>
              <a:rPr lang="en-US" dirty="0">
                <a:latin typeface="Calibri" charset="0"/>
                <a:ea typeface="MS PGothic" charset="0"/>
              </a:rPr>
              <a:t> – All icons and logos for Cre8tive Curriculum are created Inhouse by Michael Gillman ©</a:t>
            </a:r>
          </a:p>
          <a:p>
            <a:pPr eaLnBrk="1" hangingPunct="1">
              <a:spcBef>
                <a:spcPct val="0"/>
              </a:spcBef>
            </a:pPr>
            <a:r>
              <a:rPr lang="en-US" dirty="0">
                <a:latin typeface="Calibri" charset="0"/>
                <a:ea typeface="MS PGothic" charset="0"/>
              </a:rPr>
              <a:t> </a:t>
            </a:r>
          </a:p>
          <a:p>
            <a:pPr eaLnBrk="1" hangingPunct="1">
              <a:spcBef>
                <a:spcPct val="0"/>
              </a:spcBef>
            </a:pPr>
            <a:r>
              <a:rPr lang="en-US" dirty="0">
                <a:latin typeface="Calibri" charset="0"/>
                <a:ea typeface="MS PGothic" charset="0"/>
              </a:rPr>
              <a:t>All images are sourced correctly – mainly through the following sites </a:t>
            </a:r>
          </a:p>
          <a:p>
            <a:r>
              <a:rPr lang="en-GB" dirty="0"/>
              <a:t>either Premium licence at https://www.freepik.com/ or www.Pixabay.com or https://www.pixelscrapper.com/help</a:t>
            </a:r>
          </a:p>
          <a:p>
            <a:r>
              <a:rPr lang="en-GB" dirty="0"/>
              <a:t>Some image have purchased also. </a:t>
            </a:r>
          </a:p>
          <a:p>
            <a:endParaRPr lang="en-GB" dirty="0"/>
          </a:p>
          <a:p>
            <a:r>
              <a:rPr lang="en-GB" dirty="0"/>
              <a:t>Factual information is not copyrighted. </a:t>
            </a:r>
          </a:p>
          <a:p>
            <a:endParaRPr lang="en-GB" dirty="0"/>
          </a:p>
          <a:p>
            <a:r>
              <a:rPr lang="en-GB" dirty="0"/>
              <a:t>Where information has been taken from reliable 3</a:t>
            </a:r>
            <a:r>
              <a:rPr lang="en-GB" baseline="30000" dirty="0"/>
              <a:t>rd</a:t>
            </a:r>
            <a:r>
              <a:rPr lang="en-GB" dirty="0"/>
              <a:t> party websites – it is done so for analytical purposes in small pieces of text and for educational purposes.</a:t>
            </a:r>
          </a:p>
          <a:p>
            <a:endParaRPr lang="en-GB" dirty="0"/>
          </a:p>
          <a:p>
            <a:r>
              <a:rPr lang="en-GB" dirty="0"/>
              <a:t>Always check the content of any lesson and videos linked before teaching to ensure suitability for your classroom and your school</a:t>
            </a:r>
          </a:p>
          <a:p>
            <a:endParaRPr lang="en-GB" dirty="0"/>
          </a:p>
          <a:p>
            <a:r>
              <a:rPr lang="en-GB" dirty="0"/>
              <a:t>Further Terms and Condition regarding Copyright and our terms of use  can be found on our website here https://cre8tiveresources.com/terms-of-use/ </a:t>
            </a:r>
            <a:endParaRPr lang="en-US" dirty="0">
              <a:latin typeface="Calibri" charset="0"/>
              <a:ea typeface="MS PGothic" charset="0"/>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D1667DBA-0B7E-DD48-B1FF-18AE4A13C2D4}" type="slidenum">
              <a:rPr lang="en-GB" sz="1200"/>
              <a:pPr/>
              <a:t>1</a:t>
            </a:fld>
            <a:endParaRPr lang="en-GB"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TEACHER NOTES &amp; IDEAS</a:t>
            </a:r>
          </a:p>
          <a:p>
            <a:endParaRPr lang="en-US" dirty="0"/>
          </a:p>
        </p:txBody>
      </p:sp>
      <p:sp>
        <p:nvSpPr>
          <p:cNvPr id="4" name="Slide Number Placeholder 3"/>
          <p:cNvSpPr>
            <a:spLocks noGrp="1"/>
          </p:cNvSpPr>
          <p:nvPr>
            <p:ph type="sldNum" sz="quarter" idx="5"/>
          </p:nvPr>
        </p:nvSpPr>
        <p:spPr/>
        <p:txBody>
          <a:bodyPr/>
          <a:lstStyle/>
          <a:p>
            <a:fld id="{995BA7AA-C25B-AD44-A8F3-01733925CA77}" type="slidenum">
              <a:rPr lang="en-GB" smtClean="0"/>
              <a:t>27</a:t>
            </a:fld>
            <a:endParaRPr lang="en-GB" dirty="0"/>
          </a:p>
        </p:txBody>
      </p:sp>
    </p:spTree>
    <p:extLst>
      <p:ext uri="{BB962C8B-B14F-4D97-AF65-F5344CB8AC3E}">
        <p14:creationId xmlns:p14="http://schemas.microsoft.com/office/powerpoint/2010/main" val="1425379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dirty="0"/>
              <a:t>TEACHER NOTES &amp; IDEAS</a:t>
            </a:r>
          </a:p>
          <a:p>
            <a:pPr marL="171450" indent="-171450">
              <a:buFontTx/>
              <a:buChar char="-"/>
            </a:pPr>
            <a:r>
              <a:rPr lang="en-US" dirty="0"/>
              <a:t>This could be done by writing a number down in the books – Compare to the start of the lesson </a:t>
            </a:r>
          </a:p>
          <a:p>
            <a:pPr marL="171450" indent="-171450">
              <a:buFontTx/>
              <a:buChar char="-"/>
            </a:pPr>
            <a:r>
              <a:rPr lang="en-US" dirty="0"/>
              <a:t>Show of fingers in the air or use Red Amber Green Cards </a:t>
            </a:r>
          </a:p>
          <a:p>
            <a:pPr marL="171450" indent="-171450">
              <a:buFontTx/>
              <a:buChar char="-"/>
            </a:pPr>
            <a:r>
              <a:rPr lang="en-US" dirty="0"/>
              <a:t>Quick Partner Discussion &amp; reflect on before the lesson and progress made </a:t>
            </a:r>
          </a:p>
          <a:p>
            <a:pPr marL="171450" indent="-171450">
              <a:buFontTx/>
              <a:buChar char="-"/>
            </a:pPr>
            <a:r>
              <a:rPr lang="en-US" dirty="0"/>
              <a:t>Print off the Assessment Opportunity Sheet – Fill in the Confidence Checker / Compare with the baseline </a:t>
            </a:r>
          </a:p>
          <a:p>
            <a:endParaRPr lang="en-US" dirty="0">
              <a:latin typeface="Calibri" charset="0"/>
              <a:ea typeface="MS PGothic" charset="0"/>
            </a:endParaRPr>
          </a:p>
          <a:p>
            <a:r>
              <a:rPr lang="en-US" dirty="0">
                <a:latin typeface="Calibri" charset="0"/>
                <a:ea typeface="MS PGothic" charset="0"/>
              </a:rPr>
              <a:t>Author Attribution :https://pixabay.com/en/traffic-lights-traffic-light-phases-2147790/</a:t>
            </a:r>
          </a:p>
          <a:p>
            <a:endParaRPr lang="en-US" dirty="0">
              <a:latin typeface="Calibri" charset="0"/>
              <a:ea typeface="MS PGothic" charset="0"/>
            </a:endParaRP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29577EE6-0B49-F740-9DF8-8E8B8EC39867}" type="slidenum">
              <a:rPr lang="en-GB" sz="1200">
                <a:latin typeface="Calibri" charset="0"/>
              </a:rPr>
              <a:pPr/>
              <a:t>28</a:t>
            </a:fld>
            <a:endParaRPr lang="en-GB" sz="1200" dirty="0">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NOTES &amp; IDEAS</a:t>
            </a:r>
          </a:p>
          <a:p>
            <a:r>
              <a:rPr lang="en-US" dirty="0"/>
              <a:t>Teachers should add in specific local signposting to charities, careers organisations / Connections or Careers officer at school. If RSE topics the local NHS services in their area</a:t>
            </a:r>
          </a:p>
          <a:p>
            <a:r>
              <a:rPr lang="en-US" dirty="0"/>
              <a:t>Add / adapt or remove any suggested sites. </a:t>
            </a:r>
          </a:p>
          <a:p>
            <a:r>
              <a:rPr lang="en-US" dirty="0"/>
              <a:t>Print this slide and leave on door notice board after the lesson </a:t>
            </a:r>
          </a:p>
        </p:txBody>
      </p:sp>
      <p:sp>
        <p:nvSpPr>
          <p:cNvPr id="4" name="Slide Number Placeholder 3"/>
          <p:cNvSpPr>
            <a:spLocks noGrp="1"/>
          </p:cNvSpPr>
          <p:nvPr>
            <p:ph type="sldNum" sz="quarter" idx="5"/>
          </p:nvPr>
        </p:nvSpPr>
        <p:spPr/>
        <p:txBody>
          <a:bodyPr/>
          <a:lstStyle/>
          <a:p>
            <a:fld id="{995BA7AA-C25B-AD44-A8F3-01733925CA77}" type="slidenum">
              <a:rPr lang="en-GB" smtClean="0"/>
              <a:t>29</a:t>
            </a:fld>
            <a:endParaRPr lang="en-GB" dirty="0"/>
          </a:p>
        </p:txBody>
      </p:sp>
    </p:spTree>
    <p:extLst>
      <p:ext uri="{BB962C8B-B14F-4D97-AF65-F5344CB8AC3E}">
        <p14:creationId xmlns:p14="http://schemas.microsoft.com/office/powerpoint/2010/main" val="3011860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TEACHER NOTES &amp; IDEAS</a:t>
            </a:r>
          </a:p>
          <a:p>
            <a:r>
              <a:rPr lang="en-US" dirty="0"/>
              <a:t>: Have students pick either 1/2/3 tickets depending on their ability and tell a partner </a:t>
            </a:r>
          </a:p>
          <a:p>
            <a:r>
              <a:rPr lang="en-US" dirty="0"/>
              <a:t>Pick a few students at random to feedback to the class</a:t>
            </a:r>
          </a:p>
          <a:p>
            <a:r>
              <a:rPr lang="en-US" dirty="0"/>
              <a:t>As students leave the room have them tell you their reflection on the way out</a:t>
            </a:r>
          </a:p>
        </p:txBody>
      </p:sp>
      <p:sp>
        <p:nvSpPr>
          <p:cNvPr id="4" name="Slide Number Placeholder 3"/>
          <p:cNvSpPr>
            <a:spLocks noGrp="1"/>
          </p:cNvSpPr>
          <p:nvPr>
            <p:ph type="sldNum" sz="quarter" idx="5"/>
          </p:nvPr>
        </p:nvSpPr>
        <p:spPr/>
        <p:txBody>
          <a:bodyPr/>
          <a:lstStyle/>
          <a:p>
            <a:fld id="{995BA7AA-C25B-AD44-A8F3-01733925CA77}" type="slidenum">
              <a:rPr lang="en-GB" smtClean="0"/>
              <a:t>30</a:t>
            </a:fld>
            <a:endParaRPr lang="en-GB" dirty="0"/>
          </a:p>
        </p:txBody>
      </p:sp>
    </p:spTree>
    <p:extLst>
      <p:ext uri="{BB962C8B-B14F-4D97-AF65-F5344CB8AC3E}">
        <p14:creationId xmlns:p14="http://schemas.microsoft.com/office/powerpoint/2010/main" val="1212713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NOTES</a:t>
            </a:r>
          </a:p>
          <a:p>
            <a:r>
              <a:rPr lang="en-US" dirty="0"/>
              <a:t>Time for something extra?</a:t>
            </a:r>
          </a:p>
          <a:p>
            <a:endParaRPr lang="en-US" dirty="0"/>
          </a:p>
          <a:p>
            <a:r>
              <a:rPr lang="en-US" dirty="0"/>
              <a:t>Pick an activity or reflection question from the mindfulness and wellbeing PPT or add the activity you want on to the end of this PowerPoint before you start the lesson (or use as a starter)</a:t>
            </a:r>
          </a:p>
        </p:txBody>
      </p:sp>
      <p:sp>
        <p:nvSpPr>
          <p:cNvPr id="4" name="Slide Number Placeholder 3"/>
          <p:cNvSpPr>
            <a:spLocks noGrp="1"/>
          </p:cNvSpPr>
          <p:nvPr>
            <p:ph type="sldNum" sz="quarter" idx="5"/>
          </p:nvPr>
        </p:nvSpPr>
        <p:spPr/>
        <p:txBody>
          <a:bodyPr/>
          <a:lstStyle/>
          <a:p>
            <a:fld id="{995BA7AA-C25B-AD44-A8F3-01733925CA77}" type="slidenum">
              <a:rPr lang="en-GB" smtClean="0"/>
              <a:t>31</a:t>
            </a:fld>
            <a:endParaRPr lang="en-GB" dirty="0"/>
          </a:p>
        </p:txBody>
      </p:sp>
    </p:spTree>
    <p:extLst>
      <p:ext uri="{BB962C8B-B14F-4D97-AF65-F5344CB8AC3E}">
        <p14:creationId xmlns:p14="http://schemas.microsoft.com/office/powerpoint/2010/main" val="3159146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NOTES &amp; IDEAS</a:t>
            </a:r>
          </a:p>
          <a:p>
            <a:r>
              <a:rPr lang="en-US" dirty="0"/>
              <a:t>This is a teacher reference slide -   Icons will be used throughout Cre8tive Curriculum lessons to denote what students can do.</a:t>
            </a:r>
          </a:p>
          <a:p>
            <a:r>
              <a:rPr lang="en-US" dirty="0"/>
              <a:t>Could be printed and laminated on A3 and stuck up in the classroom</a:t>
            </a:r>
          </a:p>
        </p:txBody>
      </p:sp>
      <p:sp>
        <p:nvSpPr>
          <p:cNvPr id="4" name="Slide Number Placeholder 3"/>
          <p:cNvSpPr>
            <a:spLocks noGrp="1"/>
          </p:cNvSpPr>
          <p:nvPr>
            <p:ph type="sldNum" sz="quarter" idx="5"/>
          </p:nvPr>
        </p:nvSpPr>
        <p:spPr/>
        <p:txBody>
          <a:bodyPr/>
          <a:lstStyle/>
          <a:p>
            <a:fld id="{995BA7AA-C25B-AD44-A8F3-01733925CA77}" type="slidenum">
              <a:rPr lang="en-GB" smtClean="0"/>
              <a:t>2</a:t>
            </a:fld>
            <a:endParaRPr lang="en-GB" dirty="0"/>
          </a:p>
        </p:txBody>
      </p:sp>
    </p:spTree>
    <p:extLst>
      <p:ext uri="{BB962C8B-B14F-4D97-AF65-F5344CB8AC3E}">
        <p14:creationId xmlns:p14="http://schemas.microsoft.com/office/powerpoint/2010/main" val="4168815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NOTES &amp; IDEAS</a:t>
            </a:r>
          </a:p>
          <a:p>
            <a:r>
              <a:rPr lang="en-US" dirty="0"/>
              <a:t>Reinforce ground rules at the start of every new topic / new term </a:t>
            </a:r>
          </a:p>
          <a:p>
            <a:r>
              <a:rPr lang="en-US" dirty="0"/>
              <a:t>Adapt this set of rules to suit your classroom and your teaching. </a:t>
            </a:r>
          </a:p>
          <a:p>
            <a:r>
              <a:rPr lang="en-US" dirty="0"/>
              <a:t>Display your agreed PSHE classroom rules in a prominent place so students have a constant reminder and when/if  a student breaks a rule you can use as a prompt to get them back on track. </a:t>
            </a:r>
          </a:p>
          <a:p>
            <a:r>
              <a:rPr lang="en-US" dirty="0"/>
              <a:t>If behavior is an issue revisit the ground rules – Use raffle tickets , positive behavior management (look for the good behavior)</a:t>
            </a:r>
          </a:p>
          <a:p>
            <a:r>
              <a:rPr lang="en-US" dirty="0"/>
              <a:t>Reward the behavior you want to see, be consistent and fair with students. </a:t>
            </a:r>
          </a:p>
          <a:p>
            <a:r>
              <a:rPr lang="en-US" dirty="0"/>
              <a:t>Create a classroom charter with the students (optional)</a:t>
            </a:r>
          </a:p>
        </p:txBody>
      </p:sp>
      <p:sp>
        <p:nvSpPr>
          <p:cNvPr id="4" name="Slide Number Placeholder 3"/>
          <p:cNvSpPr>
            <a:spLocks noGrp="1"/>
          </p:cNvSpPr>
          <p:nvPr>
            <p:ph type="sldNum" sz="quarter" idx="5"/>
          </p:nvPr>
        </p:nvSpPr>
        <p:spPr/>
        <p:txBody>
          <a:bodyPr/>
          <a:lstStyle/>
          <a:p>
            <a:fld id="{995BA7AA-C25B-AD44-A8F3-01733925CA77}" type="slidenum">
              <a:rPr lang="en-GB" smtClean="0"/>
              <a:t>3</a:t>
            </a:fld>
            <a:endParaRPr lang="en-GB" dirty="0"/>
          </a:p>
        </p:txBody>
      </p:sp>
    </p:spTree>
    <p:extLst>
      <p:ext uri="{BB962C8B-B14F-4D97-AF65-F5344CB8AC3E}">
        <p14:creationId xmlns:p14="http://schemas.microsoft.com/office/powerpoint/2010/main" val="3518944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NOTES &amp; IDEAS</a:t>
            </a:r>
          </a:p>
          <a:p>
            <a:pPr marL="171450" indent="-171450">
              <a:buFontTx/>
              <a:buChar char="-"/>
            </a:pPr>
            <a:r>
              <a:rPr lang="en-US" dirty="0"/>
              <a:t>This could be done by writing a number down in the books</a:t>
            </a:r>
          </a:p>
          <a:p>
            <a:pPr marL="171450" indent="-171450">
              <a:buFontTx/>
              <a:buChar char="-"/>
            </a:pPr>
            <a:r>
              <a:rPr lang="en-US" dirty="0"/>
              <a:t>Show of fingers in the air. /Red amber Green Cards </a:t>
            </a:r>
          </a:p>
          <a:p>
            <a:pPr marL="171450" indent="-171450">
              <a:buFontTx/>
              <a:buChar char="-"/>
            </a:pPr>
            <a:r>
              <a:rPr lang="en-US" dirty="0"/>
              <a:t>Quick Partner Discussion</a:t>
            </a:r>
          </a:p>
          <a:p>
            <a:pPr marL="171450" indent="-171450">
              <a:buFontTx/>
              <a:buChar char="-"/>
            </a:pPr>
            <a:r>
              <a:rPr lang="en-US" dirty="0"/>
              <a:t>Print off the Assessment Opportunity Sheet – Fill in the Baseline Confidence Checker </a:t>
            </a:r>
          </a:p>
          <a:p>
            <a:endParaRPr lang="en-US" dirty="0"/>
          </a:p>
        </p:txBody>
      </p:sp>
      <p:sp>
        <p:nvSpPr>
          <p:cNvPr id="4" name="Slide Number Placeholder 3"/>
          <p:cNvSpPr>
            <a:spLocks noGrp="1"/>
          </p:cNvSpPr>
          <p:nvPr>
            <p:ph type="sldNum" sz="quarter" idx="5"/>
          </p:nvPr>
        </p:nvSpPr>
        <p:spPr/>
        <p:txBody>
          <a:bodyPr/>
          <a:lstStyle/>
          <a:p>
            <a:fld id="{995BA7AA-C25B-AD44-A8F3-01733925CA77}" type="slidenum">
              <a:rPr lang="en-GB" smtClean="0"/>
              <a:t>4</a:t>
            </a:fld>
            <a:endParaRPr lang="en-GB" dirty="0"/>
          </a:p>
        </p:txBody>
      </p:sp>
    </p:spTree>
    <p:extLst>
      <p:ext uri="{BB962C8B-B14F-4D97-AF65-F5344CB8AC3E}">
        <p14:creationId xmlns:p14="http://schemas.microsoft.com/office/powerpoint/2010/main" val="1508082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TEACHER NOTES &amp; IDEAS</a:t>
            </a:r>
          </a:p>
          <a:p>
            <a:endParaRPr lang="en-US" dirty="0"/>
          </a:p>
        </p:txBody>
      </p:sp>
      <p:sp>
        <p:nvSpPr>
          <p:cNvPr id="4" name="Slide Number Placeholder 3"/>
          <p:cNvSpPr>
            <a:spLocks noGrp="1"/>
          </p:cNvSpPr>
          <p:nvPr>
            <p:ph type="sldNum" sz="quarter" idx="5"/>
          </p:nvPr>
        </p:nvSpPr>
        <p:spPr/>
        <p:txBody>
          <a:bodyPr/>
          <a:lstStyle/>
          <a:p>
            <a:fld id="{995BA7AA-C25B-AD44-A8F3-01733925CA77}" type="slidenum">
              <a:rPr lang="en-GB" smtClean="0"/>
              <a:t>8</a:t>
            </a:fld>
            <a:endParaRPr lang="en-GB" dirty="0"/>
          </a:p>
        </p:txBody>
      </p:sp>
    </p:spTree>
    <p:extLst>
      <p:ext uri="{BB962C8B-B14F-4D97-AF65-F5344CB8AC3E}">
        <p14:creationId xmlns:p14="http://schemas.microsoft.com/office/powerpoint/2010/main" val="3789792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5BA7AA-C25B-AD44-A8F3-01733925CA77}" type="slidenum">
              <a:rPr lang="en-GB" smtClean="0"/>
              <a:t>9</a:t>
            </a:fld>
            <a:endParaRPr lang="en-GB" dirty="0"/>
          </a:p>
        </p:txBody>
      </p:sp>
    </p:spTree>
    <p:extLst>
      <p:ext uri="{BB962C8B-B14F-4D97-AF65-F5344CB8AC3E}">
        <p14:creationId xmlns:p14="http://schemas.microsoft.com/office/powerpoint/2010/main" val="2965549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5BA7AA-C25B-AD44-A8F3-01733925CA77}" type="slidenum">
              <a:rPr lang="en-GB" smtClean="0"/>
              <a:t>11</a:t>
            </a:fld>
            <a:endParaRPr lang="en-GB" dirty="0"/>
          </a:p>
        </p:txBody>
      </p:sp>
    </p:spTree>
    <p:extLst>
      <p:ext uri="{BB962C8B-B14F-4D97-AF65-F5344CB8AC3E}">
        <p14:creationId xmlns:p14="http://schemas.microsoft.com/office/powerpoint/2010/main" val="2198479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NOTES &amp; IDEAS</a:t>
            </a:r>
          </a:p>
          <a:p>
            <a:r>
              <a:rPr lang="en-US" dirty="0"/>
              <a:t>Pair student sup and have them use the sentence starter prompts on the board to help them (each colour represents a different set of prompts E.G Challenge, agree, build upon </a:t>
            </a:r>
            <a:r>
              <a:rPr lang="en-US" dirty="0" smtClean="0"/>
              <a:t>etc.)</a:t>
            </a:r>
            <a:endParaRPr lang="en-US" dirty="0"/>
          </a:p>
          <a:p>
            <a:r>
              <a:rPr lang="en-US" dirty="0"/>
              <a:t>-Arrange for two confident students (or two pairs of students) to come to the front and have a debate challenge off with a timer</a:t>
            </a:r>
          </a:p>
          <a:p>
            <a:r>
              <a:rPr lang="en-US" dirty="0"/>
              <a:t>-Challenge a student to debate you (allow them to pick whether they will argue for the statement or against it) </a:t>
            </a:r>
          </a:p>
        </p:txBody>
      </p:sp>
      <p:sp>
        <p:nvSpPr>
          <p:cNvPr id="4" name="Slide Number Placeholder 3"/>
          <p:cNvSpPr>
            <a:spLocks noGrp="1"/>
          </p:cNvSpPr>
          <p:nvPr>
            <p:ph type="sldNum" sz="quarter" idx="5"/>
          </p:nvPr>
        </p:nvSpPr>
        <p:spPr/>
        <p:txBody>
          <a:bodyPr/>
          <a:lstStyle/>
          <a:p>
            <a:fld id="{995BA7AA-C25B-AD44-A8F3-01733925CA77}" type="slidenum">
              <a:rPr lang="en-GB" smtClean="0"/>
              <a:t>19</a:t>
            </a:fld>
            <a:endParaRPr lang="en-GB" dirty="0"/>
          </a:p>
        </p:txBody>
      </p:sp>
    </p:spTree>
    <p:extLst>
      <p:ext uri="{BB962C8B-B14F-4D97-AF65-F5344CB8AC3E}">
        <p14:creationId xmlns:p14="http://schemas.microsoft.com/office/powerpoint/2010/main" val="2229986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TEACHER NOTES &amp; IDEAS</a:t>
            </a:r>
          </a:p>
          <a:p>
            <a:r>
              <a:rPr lang="en-US" dirty="0"/>
              <a:t>Always share success criteria with students before you set the task and evaluate the task – Students need to know what you are looking for.</a:t>
            </a:r>
          </a:p>
          <a:p>
            <a:r>
              <a:rPr lang="en-US" dirty="0"/>
              <a:t>If you have done this task before with another class show your new class a WAGOLL (What a good one looks like)</a:t>
            </a:r>
          </a:p>
        </p:txBody>
      </p:sp>
      <p:sp>
        <p:nvSpPr>
          <p:cNvPr id="4" name="Slide Number Placeholder 3"/>
          <p:cNvSpPr>
            <a:spLocks noGrp="1"/>
          </p:cNvSpPr>
          <p:nvPr>
            <p:ph type="sldNum" sz="quarter" idx="5"/>
          </p:nvPr>
        </p:nvSpPr>
        <p:spPr/>
        <p:txBody>
          <a:bodyPr/>
          <a:lstStyle/>
          <a:p>
            <a:fld id="{995BA7AA-C25B-AD44-A8F3-01733925CA77}" type="slidenum">
              <a:rPr lang="en-GB" smtClean="0"/>
              <a:t>26</a:t>
            </a:fld>
            <a:endParaRPr lang="en-GB" dirty="0"/>
          </a:p>
        </p:txBody>
      </p:sp>
    </p:spTree>
    <p:extLst>
      <p:ext uri="{BB962C8B-B14F-4D97-AF65-F5344CB8AC3E}">
        <p14:creationId xmlns:p14="http://schemas.microsoft.com/office/powerpoint/2010/main" val="21279700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Date Placeholder 3"/>
          <p:cNvSpPr txBox="1">
            <a:spLocks/>
          </p:cNvSpPr>
          <p:nvPr userDrawn="1"/>
        </p:nvSpPr>
        <p:spPr bwMode="auto">
          <a:xfrm>
            <a:off x="5893095" y="246976"/>
            <a:ext cx="2157601" cy="480078"/>
          </a:xfrm>
          <a:prstGeom prst="rect">
            <a:avLst/>
          </a:prstGeom>
          <a:ln/>
        </p:spPr>
        <p:style>
          <a:lnRef idx="2">
            <a:schemeClr val="dk1"/>
          </a:lnRef>
          <a:fillRef idx="1">
            <a:schemeClr val="lt1"/>
          </a:fillRef>
          <a:effectRef idx="0">
            <a:schemeClr val="dk1"/>
          </a:effectRef>
          <a:fontRef idx="minor">
            <a:schemeClr val="dk1"/>
          </a:fontRef>
        </p:style>
        <p:txBody>
          <a:bodyPr anchor="ct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fld id="{D80BAAEA-C947-BF45-AB1F-465E73554441}" type="datetime2">
              <a:rPr lang="en-GB" sz="1600" u="sng">
                <a:latin typeface="+mj-lt"/>
                <a:cs typeface="Levenim MT" pitchFamily="2" charset="-79"/>
              </a:rPr>
              <a:pPr algn="ctr" eaLnBrk="1" hangingPunct="1"/>
              <a:t>Thursday, 21 May 2020</a:t>
            </a:fld>
            <a:endParaRPr lang="en-GB" sz="1200" u="sng" dirty="0">
              <a:latin typeface="+mj-lt"/>
              <a:cs typeface="Levenim MT" pitchFamily="2" charset="-79"/>
            </a:endParaRPr>
          </a:p>
        </p:txBody>
      </p:sp>
      <p:pic>
        <p:nvPicPr>
          <p:cNvPr id="5" name="Picture 4">
            <a:extLst>
              <a:ext uri="{FF2B5EF4-FFF2-40B4-BE49-F238E27FC236}">
                <a16:creationId xmlns:a16="http://schemas.microsoft.com/office/drawing/2014/main" id="{5ED09C9A-5FCC-7344-9EDE-9C5D056DA9F1}"/>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28532" y="246976"/>
            <a:ext cx="1573764" cy="480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4409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9772B74C-D92B-8B42-ABDE-585D56F04AE7}" type="datetimeFigureOut">
              <a:rPr lang="en-US" smtClean="0"/>
              <a:t>5/21/2020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252B54E-DC30-4046-B843-17AFCA237295}" type="slidenum">
              <a:rPr lang="en-GB" smtClean="0"/>
              <a:t>‹#›</a:t>
            </a:fld>
            <a:endParaRPr lang="en-GB" dirty="0"/>
          </a:p>
        </p:txBody>
      </p:sp>
    </p:spTree>
    <p:extLst>
      <p:ext uri="{BB962C8B-B14F-4D97-AF65-F5344CB8AC3E}">
        <p14:creationId xmlns:p14="http://schemas.microsoft.com/office/powerpoint/2010/main" val="1887618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39DC5-3849-B74A-8AD8-E192C17F481A}"/>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958988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g Ques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2007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 terms match up">
    <p:spTree>
      <p:nvGrpSpPr>
        <p:cNvPr id="1" name=""/>
        <p:cNvGrpSpPr/>
        <p:nvPr/>
      </p:nvGrpSpPr>
      <p:grpSpPr>
        <a:xfrm>
          <a:off x="0" y="0"/>
          <a:ext cx="0" cy="0"/>
          <a:chOff x="0" y="0"/>
          <a:chExt cx="0" cy="0"/>
        </a:xfrm>
      </p:grpSpPr>
      <p:pic>
        <p:nvPicPr>
          <p:cNvPr id="26" name="Picture 25" descr="WORD DOC IMAGES.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67219" y="5750977"/>
            <a:ext cx="931333" cy="958328"/>
          </a:xfrm>
          <a:prstGeom prst="rect">
            <a:avLst/>
          </a:prstGeom>
        </p:spPr>
      </p:pic>
      <p:sp>
        <p:nvSpPr>
          <p:cNvPr id="27" name="Rectangle 26"/>
          <p:cNvSpPr>
            <a:spLocks noChangeArrowheads="1"/>
          </p:cNvSpPr>
          <p:nvPr userDrawn="1"/>
        </p:nvSpPr>
        <p:spPr bwMode="auto">
          <a:xfrm>
            <a:off x="2302937" y="233358"/>
            <a:ext cx="6605589" cy="590563"/>
          </a:xfrm>
          <a:prstGeom prst="rect">
            <a:avLst/>
          </a:prstGeom>
          <a:gradFill rotWithShape="1">
            <a:gsLst>
              <a:gs pos="0">
                <a:schemeClr val="accent3">
                  <a:lumMod val="60000"/>
                  <a:lumOff val="40000"/>
                </a:schemeClr>
              </a:gs>
              <a:gs pos="35001">
                <a:schemeClr val="accent3">
                  <a:lumMod val="20000"/>
                  <a:lumOff val="80000"/>
                </a:schemeClr>
              </a:gs>
              <a:gs pos="100000">
                <a:schemeClr val="accent3">
                  <a:lumMod val="40000"/>
                  <a:lumOff val="60000"/>
                </a:schemeClr>
              </a:gs>
            </a:gsLst>
            <a:lin ang="16200000" scaled="1"/>
          </a:gradFill>
          <a:ln w="38100">
            <a:solidFill>
              <a:srgbClr val="002060"/>
            </a:solidFill>
            <a:miter lim="800000"/>
            <a:headEnd/>
            <a:tailEnd/>
          </a:ln>
          <a:effectLst>
            <a:outerShdw blurRad="40000" dist="20000" dir="5400000" rotWithShape="0">
              <a:srgbClr val="000000">
                <a:alpha val="37999"/>
              </a:srgbClr>
            </a:outerShdw>
          </a:effectLst>
        </p:spPr>
        <p:txBody>
          <a:bodyPr anchor="ctr"/>
          <a:lstStyle/>
          <a:p>
            <a:pPr algn="ctr" eaLnBrk="1" hangingPunct="1">
              <a:defRPr/>
            </a:pPr>
            <a:r>
              <a:rPr lang="en-GB" sz="2000" dirty="0">
                <a:solidFill>
                  <a:schemeClr val="dk1"/>
                </a:solidFill>
                <a:latin typeface="Calibri"/>
                <a:ea typeface="+mn-ea"/>
                <a:cs typeface="Calibri"/>
              </a:rPr>
              <a:t>Match the key word with its correct meaning</a:t>
            </a:r>
          </a:p>
        </p:txBody>
      </p:sp>
      <p:pic>
        <p:nvPicPr>
          <p:cNvPr id="28" name="Picture 2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18018" y="233359"/>
            <a:ext cx="1949449" cy="590563"/>
          </a:xfrm>
          <a:prstGeom prst="rect">
            <a:avLst/>
          </a:prstGeom>
          <a:ln w="19050" cmpd="sng">
            <a:solidFill>
              <a:srgbClr val="0C1B24"/>
            </a:solidFill>
          </a:ln>
        </p:spPr>
      </p:pic>
    </p:spTree>
    <p:extLst>
      <p:ext uri="{BB962C8B-B14F-4D97-AF65-F5344CB8AC3E}">
        <p14:creationId xmlns:p14="http://schemas.microsoft.com/office/powerpoint/2010/main" val="4174481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plenary Wheel">
    <p:spTree>
      <p:nvGrpSpPr>
        <p:cNvPr id="1" name=""/>
        <p:cNvGrpSpPr/>
        <p:nvPr/>
      </p:nvGrpSpPr>
      <p:grpSpPr>
        <a:xfrm>
          <a:off x="0" y="0"/>
          <a:ext cx="0" cy="0"/>
          <a:chOff x="0" y="0"/>
          <a:chExt cx="0" cy="0"/>
        </a:xfrm>
      </p:grpSpPr>
      <p:pic>
        <p:nvPicPr>
          <p:cNvPr id="43" name="Picture 13">
            <a:extLst>
              <a:ext uri="{FF2B5EF4-FFF2-40B4-BE49-F238E27FC236}">
                <a16:creationId xmlns:a16="http://schemas.microsoft.com/office/drawing/2014/main" id="{BBB451EA-48C9-224E-BA91-0F9ABC48280F}"/>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23674" y="221659"/>
            <a:ext cx="2520000" cy="767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913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9684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eck Learning objectives">
    <p:spTree>
      <p:nvGrpSpPr>
        <p:cNvPr id="1" name=""/>
        <p:cNvGrpSpPr/>
        <p:nvPr/>
      </p:nvGrpSpPr>
      <p:grpSpPr>
        <a:xfrm>
          <a:off x="0" y="0"/>
          <a:ext cx="0" cy="0"/>
          <a:chOff x="0" y="0"/>
          <a:chExt cx="0" cy="0"/>
        </a:xfrm>
      </p:grpSpPr>
      <p:sp>
        <p:nvSpPr>
          <p:cNvPr id="10" name="Rectangle 9"/>
          <p:cNvSpPr>
            <a:spLocks noChangeArrowheads="1"/>
          </p:cNvSpPr>
          <p:nvPr userDrawn="1"/>
        </p:nvSpPr>
        <p:spPr bwMode="auto">
          <a:xfrm>
            <a:off x="3083141" y="201084"/>
            <a:ext cx="5845705" cy="806616"/>
          </a:xfrm>
          <a:prstGeom prst="rect">
            <a:avLst/>
          </a:prstGeom>
          <a:gradFill rotWithShape="1">
            <a:gsLst>
              <a:gs pos="0">
                <a:srgbClr val="F0EAF9"/>
              </a:gs>
              <a:gs pos="64999">
                <a:schemeClr val="accent2">
                  <a:lumMod val="40000"/>
                  <a:lumOff val="60000"/>
                </a:schemeClr>
              </a:gs>
              <a:gs pos="100000">
                <a:schemeClr val="accent2">
                  <a:lumMod val="60000"/>
                  <a:lumOff val="40000"/>
                </a:schemeClr>
              </a:gs>
            </a:gsLst>
            <a:lin ang="5400000" scaled="1"/>
          </a:gradFill>
          <a:ln w="38100">
            <a:solidFill>
              <a:srgbClr val="002060"/>
            </a:solidFill>
            <a:miter lim="800000"/>
            <a:headEnd/>
            <a:tailEnd/>
          </a:ln>
          <a:effectLst>
            <a:outerShdw blurRad="40000" dist="20000" dir="5400000" rotWithShape="0">
              <a:srgbClr val="000000">
                <a:alpha val="37999"/>
              </a:srgbClr>
            </a:outerShdw>
          </a:effectLst>
        </p:spPr>
        <p:txBody>
          <a:bodyPr anchor="ctr"/>
          <a:lstStyle/>
          <a:p>
            <a:pPr algn="ctr" eaLnBrk="1" hangingPunct="1">
              <a:defRPr/>
            </a:pPr>
            <a:r>
              <a:rPr lang="en-GB" sz="6000" b="1" dirty="0">
                <a:solidFill>
                  <a:schemeClr val="dk1"/>
                </a:solidFill>
                <a:latin typeface="+mj-lt"/>
                <a:ea typeface="+mn-ea"/>
              </a:rPr>
              <a:t>STOP</a:t>
            </a:r>
            <a:r>
              <a:rPr lang="en-GB" sz="4000" dirty="0">
                <a:solidFill>
                  <a:schemeClr val="dk1"/>
                </a:solidFill>
                <a:latin typeface="+mj-lt"/>
                <a:ea typeface="+mn-ea"/>
              </a:rPr>
              <a:t>!</a:t>
            </a:r>
          </a:p>
        </p:txBody>
      </p:sp>
      <p:sp>
        <p:nvSpPr>
          <p:cNvPr id="11" name="Rectangle 4"/>
          <p:cNvSpPr txBox="1">
            <a:spLocks noChangeArrowheads="1"/>
          </p:cNvSpPr>
          <p:nvPr userDrawn="1"/>
        </p:nvSpPr>
        <p:spPr bwMode="auto">
          <a:xfrm>
            <a:off x="210402" y="1116014"/>
            <a:ext cx="6495518" cy="669654"/>
          </a:xfrm>
          <a:prstGeom prst="rect">
            <a:avLst/>
          </a:prstGeom>
          <a:gradFill rotWithShape="1">
            <a:gsLst>
              <a:gs pos="0">
                <a:srgbClr val="F5FFE6"/>
              </a:gs>
              <a:gs pos="64999">
                <a:srgbClr val="E4FDC2"/>
              </a:gs>
              <a:gs pos="100000">
                <a:srgbClr val="DAFDA7"/>
              </a:gs>
            </a:gsLst>
            <a:lin ang="5400000" scaled="1"/>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lvl1pPr defTabSz="457200">
              <a:defRPr sz="3200">
                <a:solidFill>
                  <a:schemeClr val="tx1"/>
                </a:solidFill>
                <a:latin typeface="Arial" charset="0"/>
                <a:ea typeface="MS PGothic" charset="0"/>
                <a:cs typeface="Arial" charset="0"/>
              </a:defRPr>
            </a:lvl1pPr>
            <a:lvl2pPr defTabSz="457200">
              <a:defRPr sz="2800">
                <a:solidFill>
                  <a:schemeClr val="tx1"/>
                </a:solidFill>
                <a:latin typeface="Arial" charset="0"/>
                <a:ea typeface="Arial" charset="0"/>
                <a:cs typeface="Arial" charset="0"/>
              </a:defRPr>
            </a:lvl2pPr>
            <a:lvl3pPr defTabSz="457200">
              <a:defRPr sz="2400">
                <a:solidFill>
                  <a:schemeClr val="tx1"/>
                </a:solidFill>
                <a:latin typeface="Arial" charset="0"/>
                <a:ea typeface="Arial" charset="0"/>
                <a:cs typeface="Arial" charset="0"/>
              </a:defRPr>
            </a:lvl3pPr>
            <a:lvl4pPr defTabSz="457200">
              <a:defRPr sz="2000">
                <a:solidFill>
                  <a:schemeClr val="tx1"/>
                </a:solidFill>
                <a:latin typeface="Arial" charset="0"/>
                <a:ea typeface="Arial" charset="0"/>
                <a:cs typeface="Arial" charset="0"/>
              </a:defRPr>
            </a:lvl4pPr>
            <a:lvl5pPr defTabSz="457200">
              <a:defRPr sz="2000">
                <a:solidFill>
                  <a:schemeClr val="tx1"/>
                </a:solidFill>
                <a:latin typeface="Arial" charset="0"/>
                <a:ea typeface="Arial" charset="0"/>
                <a:cs typeface="Arial" charset="0"/>
              </a:defRPr>
            </a:lvl5pPr>
            <a:lvl6pPr defTabSz="457200" eaLnBrk="0" hangingPunct="0">
              <a:defRPr sz="2000">
                <a:solidFill>
                  <a:schemeClr val="tx1"/>
                </a:solidFill>
                <a:latin typeface="Arial" charset="0"/>
                <a:ea typeface="Arial" charset="0"/>
                <a:cs typeface="Arial" charset="0"/>
              </a:defRPr>
            </a:lvl6pPr>
            <a:lvl7pPr defTabSz="457200" eaLnBrk="0" hangingPunct="0">
              <a:defRPr sz="2000">
                <a:solidFill>
                  <a:schemeClr val="tx1"/>
                </a:solidFill>
                <a:latin typeface="Arial" charset="0"/>
                <a:ea typeface="Arial" charset="0"/>
                <a:cs typeface="Arial" charset="0"/>
              </a:defRPr>
            </a:lvl7pPr>
            <a:lvl8pPr defTabSz="457200" eaLnBrk="0" hangingPunct="0">
              <a:defRPr sz="2000">
                <a:solidFill>
                  <a:schemeClr val="tx1"/>
                </a:solidFill>
                <a:latin typeface="Arial" charset="0"/>
                <a:ea typeface="Arial" charset="0"/>
                <a:cs typeface="Arial" charset="0"/>
              </a:defRPr>
            </a:lvl8pPr>
            <a:lvl9pPr defTabSz="457200" eaLnBrk="0" hangingPunct="0">
              <a:defRPr sz="2000">
                <a:solidFill>
                  <a:schemeClr val="tx1"/>
                </a:solidFill>
                <a:latin typeface="Arial" charset="0"/>
                <a:ea typeface="Arial" charset="0"/>
                <a:cs typeface="Arial" charset="0"/>
              </a:defRPr>
            </a:lvl9pPr>
          </a:lstStyle>
          <a:p>
            <a:r>
              <a:rPr lang="en-GB" sz="2000" b="1" u="sng" kern="1200" dirty="0">
                <a:solidFill>
                  <a:schemeClr val="tx1"/>
                </a:solidFill>
                <a:latin typeface="Arial" charset="0"/>
                <a:ea typeface="MS PGothic" charset="0"/>
                <a:cs typeface="Arial" charset="0"/>
              </a:rPr>
              <a:t>Let us review our learning outcomes for this lesson</a:t>
            </a:r>
          </a:p>
          <a:p>
            <a:r>
              <a:rPr lang="en-GB" sz="2000" b="1" u="sng" kern="1200" dirty="0">
                <a:solidFill>
                  <a:schemeClr val="tx1"/>
                </a:solidFill>
                <a:latin typeface="Arial" charset="0"/>
                <a:ea typeface="MS PGothic" charset="0"/>
                <a:cs typeface="Arial" charset="0"/>
              </a:rPr>
              <a:t>Knowledge, Skills &amp; Actions</a:t>
            </a:r>
            <a:endParaRPr lang="en-GB" sz="2400" b="1" u="sng" kern="1200" dirty="0">
              <a:solidFill>
                <a:schemeClr val="tx1"/>
              </a:solidFill>
              <a:latin typeface="Arial" charset="0"/>
              <a:ea typeface="MS PGothic" charset="0"/>
              <a:cs typeface="Arial" charset="0"/>
            </a:endParaRPr>
          </a:p>
        </p:txBody>
      </p:sp>
      <p:pic>
        <p:nvPicPr>
          <p:cNvPr id="26" name="Picture 18">
            <a:extLst>
              <a:ext uri="{FF2B5EF4-FFF2-40B4-BE49-F238E27FC236}">
                <a16:creationId xmlns:a16="http://schemas.microsoft.com/office/drawing/2014/main" id="{301698AC-A957-C644-9387-8B36DA6E3516}"/>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10401" y="196919"/>
            <a:ext cx="2709714" cy="82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a:extLst>
              <a:ext uri="{FF2B5EF4-FFF2-40B4-BE49-F238E27FC236}">
                <a16:creationId xmlns:a16="http://schemas.microsoft.com/office/drawing/2014/main" id="{0E393AF1-CA27-4F4A-BF9A-06A4CAB5A895}"/>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800020" y="1130066"/>
            <a:ext cx="2128826" cy="64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7" descr="traffic-lights-2147790_960_720.png">
            <a:extLst>
              <a:ext uri="{FF2B5EF4-FFF2-40B4-BE49-F238E27FC236}">
                <a16:creationId xmlns:a16="http://schemas.microsoft.com/office/drawing/2014/main" id="{10D3CD41-7FA7-CD4F-9900-A0F8A54E4DAC}"/>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7316721" y="5884364"/>
            <a:ext cx="419196" cy="838753"/>
          </a:xfrm>
          <a:prstGeom prst="rect">
            <a:avLst/>
          </a:prstGeom>
        </p:spPr>
      </p:pic>
      <p:pic>
        <p:nvPicPr>
          <p:cNvPr id="29" name="Picture 28" descr="traffic-lights-2147790_960_720.png">
            <a:extLst>
              <a:ext uri="{FF2B5EF4-FFF2-40B4-BE49-F238E27FC236}">
                <a16:creationId xmlns:a16="http://schemas.microsoft.com/office/drawing/2014/main" id="{9388A061-6A32-B242-8265-932FD086D6E6}"/>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99623" y="5882610"/>
            <a:ext cx="419196" cy="838753"/>
          </a:xfrm>
          <a:prstGeom prst="rect">
            <a:avLst/>
          </a:prstGeom>
        </p:spPr>
      </p:pic>
      <p:pic>
        <p:nvPicPr>
          <p:cNvPr id="30" name="Picture 29" descr="traffic-lights-2147790_960_720.png">
            <a:extLst>
              <a:ext uri="{FF2B5EF4-FFF2-40B4-BE49-F238E27FC236}">
                <a16:creationId xmlns:a16="http://schemas.microsoft.com/office/drawing/2014/main" id="{49340769-AE97-9D41-BF00-0BC47DE255B3}"/>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1914127" y="5963001"/>
            <a:ext cx="419196" cy="838753"/>
          </a:xfrm>
          <a:prstGeom prst="rect">
            <a:avLst/>
          </a:prstGeom>
        </p:spPr>
      </p:pic>
      <p:pic>
        <p:nvPicPr>
          <p:cNvPr id="31" name="Picture 30" descr="traffic-lights-2147790_960_720.png">
            <a:extLst>
              <a:ext uri="{FF2B5EF4-FFF2-40B4-BE49-F238E27FC236}">
                <a16:creationId xmlns:a16="http://schemas.microsoft.com/office/drawing/2014/main" id="{522BC2B0-7A6F-C94E-979D-0F4C454791C8}"/>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a:off x="3716829" y="5882610"/>
            <a:ext cx="419196" cy="838753"/>
          </a:xfrm>
          <a:prstGeom prst="rect">
            <a:avLst/>
          </a:prstGeom>
        </p:spPr>
      </p:pic>
      <p:pic>
        <p:nvPicPr>
          <p:cNvPr id="32" name="Picture 31" descr="traffic-lights-2147790_960_720.png">
            <a:extLst>
              <a:ext uri="{FF2B5EF4-FFF2-40B4-BE49-F238E27FC236}">
                <a16:creationId xmlns:a16="http://schemas.microsoft.com/office/drawing/2014/main" id="{9D51B256-89C8-1642-94AA-2381F37B072F}"/>
              </a:ext>
            </a:extLst>
          </p:cNvPr>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5508110" y="5882610"/>
            <a:ext cx="419196" cy="838753"/>
          </a:xfrm>
          <a:prstGeom prst="rect">
            <a:avLst/>
          </a:prstGeom>
        </p:spPr>
      </p:pic>
      <p:sp>
        <p:nvSpPr>
          <p:cNvPr id="33" name="Rectangle 3">
            <a:extLst>
              <a:ext uri="{FF2B5EF4-FFF2-40B4-BE49-F238E27FC236}">
                <a16:creationId xmlns:a16="http://schemas.microsoft.com/office/drawing/2014/main" id="{7D60BE79-61A6-DF49-B70C-406E5013038D}"/>
              </a:ext>
            </a:extLst>
          </p:cNvPr>
          <p:cNvSpPr txBox="1">
            <a:spLocks noChangeArrowheads="1"/>
          </p:cNvSpPr>
          <p:nvPr userDrawn="1"/>
        </p:nvSpPr>
        <p:spPr bwMode="auto">
          <a:xfrm>
            <a:off x="7704449" y="5984692"/>
            <a:ext cx="1296000" cy="612000"/>
          </a:xfrm>
          <a:prstGeom prst="rect">
            <a:avLst/>
          </a:prstGeom>
          <a:gradFill rotWithShape="1">
            <a:gsLst>
              <a:gs pos="0">
                <a:schemeClr val="accent3">
                  <a:lumMod val="20000"/>
                  <a:lumOff val="80000"/>
                </a:schemeClr>
              </a:gs>
              <a:gs pos="35001">
                <a:schemeClr val="accent3">
                  <a:lumMod val="40000"/>
                  <a:lumOff val="60000"/>
                </a:schemeClr>
              </a:gs>
              <a:gs pos="100000">
                <a:schemeClr val="accent3">
                  <a:lumMod val="60000"/>
                  <a:lumOff val="40000"/>
                </a:schemeClr>
              </a:gs>
            </a:gsLst>
            <a:lin ang="16200000" scaled="1"/>
          </a:gradFill>
          <a:ln w="28575">
            <a:solidFill>
              <a:srgbClr val="002060"/>
            </a:solidFill>
            <a:miter lim="800000"/>
            <a:headEnd/>
            <a:tailEnd/>
          </a:ln>
          <a:effectLst>
            <a:outerShdw blurRad="40000" dist="20000" dir="5400000" rotWithShape="0">
              <a:srgbClr val="000000">
                <a:alpha val="37999"/>
              </a:srgbClr>
            </a:outerShdw>
          </a:effectLst>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defRPr/>
            </a:pPr>
            <a:r>
              <a:rPr lang="en-GB" sz="1200" dirty="0">
                <a:latin typeface="Comic Sans MS"/>
                <a:cs typeface="Comic Sans MS"/>
              </a:rPr>
              <a:t>Super</a:t>
            </a:r>
          </a:p>
          <a:p>
            <a:pPr algn="ctr">
              <a:defRPr/>
            </a:pPr>
            <a:r>
              <a:rPr lang="en-GB" sz="1200" dirty="0">
                <a:latin typeface="Comic Sans MS"/>
                <a:cs typeface="Comic Sans MS"/>
              </a:rPr>
              <a:t>confident</a:t>
            </a:r>
          </a:p>
        </p:txBody>
      </p:sp>
      <p:sp>
        <p:nvSpPr>
          <p:cNvPr id="34" name="Rectangle 3">
            <a:extLst>
              <a:ext uri="{FF2B5EF4-FFF2-40B4-BE49-F238E27FC236}">
                <a16:creationId xmlns:a16="http://schemas.microsoft.com/office/drawing/2014/main" id="{C7CE549B-67AB-7545-9F32-66B5740458AD}"/>
              </a:ext>
            </a:extLst>
          </p:cNvPr>
          <p:cNvSpPr txBox="1">
            <a:spLocks noChangeArrowheads="1"/>
          </p:cNvSpPr>
          <p:nvPr userDrawn="1"/>
        </p:nvSpPr>
        <p:spPr bwMode="auto">
          <a:xfrm>
            <a:off x="5907780" y="5982938"/>
            <a:ext cx="1296000" cy="612000"/>
          </a:xfrm>
          <a:prstGeom prst="rect">
            <a:avLst/>
          </a:prstGeom>
          <a:gradFill rotWithShape="1">
            <a:gsLst>
              <a:gs pos="0">
                <a:schemeClr val="accent3">
                  <a:lumMod val="60000"/>
                  <a:lumOff val="40000"/>
                </a:schemeClr>
              </a:gs>
              <a:gs pos="100000">
                <a:schemeClr val="accent6">
                  <a:lumMod val="40000"/>
                  <a:lumOff val="60000"/>
                </a:schemeClr>
              </a:gs>
            </a:gsLst>
            <a:lin ang="16200000" scaled="1"/>
          </a:gradFill>
          <a:ln w="28575">
            <a:solidFill>
              <a:srgbClr val="002060"/>
            </a:solidFill>
            <a:miter lim="800000"/>
            <a:headEnd/>
            <a:tailEnd/>
          </a:ln>
          <a:effectLst>
            <a:outerShdw blurRad="40000" dist="20000" dir="5400000" rotWithShape="0">
              <a:srgbClr val="000000">
                <a:alpha val="37999"/>
              </a:srgbClr>
            </a:outerShdw>
          </a:effectLst>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defRPr/>
            </a:pPr>
            <a:r>
              <a:rPr lang="en-GB" sz="1200" dirty="0">
                <a:latin typeface="Comic Sans MS"/>
                <a:cs typeface="Comic Sans MS"/>
              </a:rPr>
              <a:t>Very </a:t>
            </a:r>
          </a:p>
          <a:p>
            <a:pPr algn="ctr">
              <a:defRPr/>
            </a:pPr>
            <a:r>
              <a:rPr lang="en-GB" sz="1200" dirty="0">
                <a:latin typeface="Comic Sans MS"/>
                <a:cs typeface="Comic Sans MS"/>
              </a:rPr>
              <a:t>confident</a:t>
            </a:r>
          </a:p>
        </p:txBody>
      </p:sp>
      <p:sp>
        <p:nvSpPr>
          <p:cNvPr id="35" name="Rectangle 4">
            <a:extLst>
              <a:ext uri="{FF2B5EF4-FFF2-40B4-BE49-F238E27FC236}">
                <a16:creationId xmlns:a16="http://schemas.microsoft.com/office/drawing/2014/main" id="{D8B3FCE5-1BB1-EE47-BBF6-F748E5920C4E}"/>
              </a:ext>
            </a:extLst>
          </p:cNvPr>
          <p:cNvSpPr txBox="1">
            <a:spLocks noChangeArrowheads="1"/>
          </p:cNvSpPr>
          <p:nvPr userDrawn="1"/>
        </p:nvSpPr>
        <p:spPr bwMode="auto">
          <a:xfrm>
            <a:off x="4111189" y="5982938"/>
            <a:ext cx="1296000" cy="612000"/>
          </a:xfrm>
          <a:prstGeom prst="rect">
            <a:avLst/>
          </a:prstGeom>
          <a:gradFill rotWithShape="1">
            <a:gsLst>
              <a:gs pos="0">
                <a:schemeClr val="accent6">
                  <a:lumMod val="40000"/>
                  <a:lumOff val="60000"/>
                </a:schemeClr>
              </a:gs>
              <a:gs pos="100000">
                <a:schemeClr val="accent6">
                  <a:lumMod val="60000"/>
                  <a:lumOff val="40000"/>
                </a:schemeClr>
              </a:gs>
            </a:gsLst>
            <a:lin ang="16200000" scaled="1"/>
          </a:gradFill>
          <a:ln w="28575">
            <a:solidFill>
              <a:srgbClr val="002060"/>
            </a:solidFill>
            <a:miter lim="800000"/>
            <a:headEnd/>
            <a:tailEnd/>
          </a:ln>
          <a:effectLst>
            <a:outerShdw blurRad="40000" dist="20000" dir="5400000" rotWithShape="0">
              <a:srgbClr val="000000">
                <a:alpha val="37999"/>
              </a:srgbClr>
            </a:outerShdw>
          </a:effectLst>
        </p:spPr>
        <p:txBody>
          <a:bodyPr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lnSpc>
                <a:spcPct val="120000"/>
              </a:lnSpc>
              <a:spcBef>
                <a:spcPts val="0"/>
              </a:spcBef>
              <a:defRPr/>
            </a:pPr>
            <a:r>
              <a:rPr lang="en-GB" altLang="en-US" sz="1200" dirty="0">
                <a:solidFill>
                  <a:schemeClr val="tx1"/>
                </a:solidFill>
                <a:latin typeface="Comic Sans MS"/>
                <a:cs typeface="Comic Sans MS"/>
              </a:rPr>
              <a:t>Confident</a:t>
            </a:r>
          </a:p>
        </p:txBody>
      </p:sp>
      <p:sp>
        <p:nvSpPr>
          <p:cNvPr id="36" name="TextBox 3">
            <a:extLst>
              <a:ext uri="{FF2B5EF4-FFF2-40B4-BE49-F238E27FC236}">
                <a16:creationId xmlns:a16="http://schemas.microsoft.com/office/drawing/2014/main" id="{B7065746-1458-494A-A172-2BAB04603E46}"/>
              </a:ext>
            </a:extLst>
          </p:cNvPr>
          <p:cNvSpPr>
            <a:spLocks noChangeArrowheads="1"/>
          </p:cNvSpPr>
          <p:nvPr userDrawn="1"/>
        </p:nvSpPr>
        <p:spPr bwMode="auto">
          <a:xfrm>
            <a:off x="2303177" y="6028055"/>
            <a:ext cx="1296000" cy="612000"/>
          </a:xfrm>
          <a:prstGeom prst="roundRect">
            <a:avLst>
              <a:gd name="adj" fmla="val 0"/>
            </a:avLst>
          </a:prstGeom>
          <a:gradFill rotWithShape="1">
            <a:gsLst>
              <a:gs pos="0">
                <a:schemeClr val="accent6">
                  <a:lumMod val="60000"/>
                  <a:lumOff val="40000"/>
                </a:schemeClr>
              </a:gs>
              <a:gs pos="100000">
                <a:schemeClr val="accent2">
                  <a:lumMod val="60000"/>
                  <a:lumOff val="40000"/>
                </a:schemeClr>
              </a:gs>
            </a:gsLst>
            <a:lin ang="16200000" scaled="1"/>
          </a:gradFill>
          <a:ln w="28575">
            <a:solidFill>
              <a:srgbClr val="002060"/>
            </a:solidFill>
            <a:round/>
            <a:headEnd/>
            <a:tailEnd/>
          </a:ln>
          <a:effectLst>
            <a:outerShdw blurRad="40000" dist="20000" dir="5400000" rotWithShape="0">
              <a:srgbClr val="000000">
                <a:alpha val="37999"/>
              </a:srgbClr>
            </a:outerShdw>
          </a:effectLst>
        </p:spPr>
        <p:txBody>
          <a:bodyPr wrap="square" anchor="ctr">
            <a:noAutofit/>
          </a:bodyPr>
          <a:lstStyle/>
          <a:p>
            <a:pPr algn="ctr">
              <a:defRPr/>
            </a:pPr>
            <a:r>
              <a:rPr lang="en-GB" sz="1200" dirty="0">
                <a:solidFill>
                  <a:schemeClr val="dk1"/>
                </a:solidFill>
                <a:latin typeface="Comic Sans MS"/>
                <a:cs typeface="Comic Sans MS"/>
              </a:rPr>
              <a:t>I’m getting more confidence</a:t>
            </a:r>
          </a:p>
        </p:txBody>
      </p:sp>
      <p:sp>
        <p:nvSpPr>
          <p:cNvPr id="37" name="Rectangle 4">
            <a:extLst>
              <a:ext uri="{FF2B5EF4-FFF2-40B4-BE49-F238E27FC236}">
                <a16:creationId xmlns:a16="http://schemas.microsoft.com/office/drawing/2014/main" id="{115961CB-48FA-FA4A-937E-2B8DA153F7AF}"/>
              </a:ext>
            </a:extLst>
          </p:cNvPr>
          <p:cNvSpPr txBox="1">
            <a:spLocks noChangeArrowheads="1"/>
          </p:cNvSpPr>
          <p:nvPr userDrawn="1"/>
        </p:nvSpPr>
        <p:spPr bwMode="auto">
          <a:xfrm>
            <a:off x="500614" y="5982938"/>
            <a:ext cx="1296000" cy="612000"/>
          </a:xfrm>
          <a:prstGeom prst="rect">
            <a:avLst/>
          </a:prstGeom>
          <a:gradFill rotWithShape="1">
            <a:gsLst>
              <a:gs pos="0">
                <a:schemeClr val="accent2">
                  <a:lumMod val="40000"/>
                  <a:lumOff val="60000"/>
                </a:schemeClr>
              </a:gs>
              <a:gs pos="100000">
                <a:schemeClr val="accent2">
                  <a:lumMod val="60000"/>
                  <a:lumOff val="40000"/>
                </a:schemeClr>
              </a:gs>
            </a:gsLst>
            <a:lin ang="16200000" scaled="1"/>
          </a:gradFill>
          <a:ln w="28575">
            <a:solidFill>
              <a:srgbClr val="002060"/>
            </a:solidFill>
            <a:miter lim="800000"/>
            <a:headEnd/>
            <a:tailEnd/>
          </a:ln>
          <a:effectLst>
            <a:outerShdw blurRad="50800" dist="38100" dir="5400000" algn="t" rotWithShape="0">
              <a:srgbClr val="000000">
                <a:alpha val="39999"/>
              </a:srgbClr>
            </a:outerShdw>
          </a:effectLst>
        </p:spPr>
        <p:txBody>
          <a:bodyPr anchor="ctr">
            <a:noAutofit/>
          </a:bodyPr>
          <a:lstStyle>
            <a:lvl1pPr defTabSz="457200"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defTabSz="4572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a:buFont typeface="Arial" charset="0"/>
              <a:buNone/>
              <a:defRPr/>
            </a:pPr>
            <a:r>
              <a:rPr lang="en-GB" sz="1200" dirty="0">
                <a:latin typeface="Comic Sans MS"/>
                <a:cs typeface="Comic Sans MS"/>
              </a:rPr>
              <a:t>I’m not confident at all</a:t>
            </a:r>
          </a:p>
        </p:txBody>
      </p:sp>
      <p:cxnSp>
        <p:nvCxnSpPr>
          <p:cNvPr id="38" name="Straight Arrow Connector 37">
            <a:extLst>
              <a:ext uri="{FF2B5EF4-FFF2-40B4-BE49-F238E27FC236}">
                <a16:creationId xmlns:a16="http://schemas.microsoft.com/office/drawing/2014/main" id="{DA49742A-441E-5949-88CD-6E236FD117B7}"/>
              </a:ext>
            </a:extLst>
          </p:cNvPr>
          <p:cNvCxnSpPr>
            <a:cxnSpLocks/>
          </p:cNvCxnSpPr>
          <p:nvPr userDrawn="1"/>
        </p:nvCxnSpPr>
        <p:spPr>
          <a:xfrm flipH="1">
            <a:off x="151248" y="5730133"/>
            <a:ext cx="8849201" cy="0"/>
          </a:xfrm>
          <a:prstGeom prst="straightConnector1">
            <a:avLst/>
          </a:prstGeom>
          <a:ln w="38100">
            <a:gradFill flip="none" rotWithShape="1">
              <a:gsLst>
                <a:gs pos="0">
                  <a:schemeClr val="accent3">
                    <a:lumMod val="60000"/>
                    <a:lumOff val="40000"/>
                  </a:schemeClr>
                </a:gs>
                <a:gs pos="50000">
                  <a:schemeClr val="accent6">
                    <a:lumMod val="60000"/>
                    <a:lumOff val="40000"/>
                  </a:schemeClr>
                </a:gs>
                <a:gs pos="100000">
                  <a:schemeClr val="accent2">
                    <a:lumMod val="75000"/>
                  </a:schemeClr>
                </a:gs>
              </a:gsLst>
              <a:lin ang="0" scaled="0"/>
              <a:tileRect/>
            </a:gra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8157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am Ques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62212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837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F200"/>
          </a:solidFill>
          <a:ln w="28575">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userDrawn="1"/>
        </p:nvSpPr>
        <p:spPr>
          <a:xfrm>
            <a:off x="107504" y="116632"/>
            <a:ext cx="8928992" cy="6624736"/>
          </a:xfrm>
          <a:prstGeom prst="rect">
            <a:avLst/>
          </a:prstGeom>
          <a:solidFill>
            <a:srgbClr val="FFFFFF"/>
          </a:solid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385825839"/>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51" r:id="rId4"/>
    <p:sldLayoutId id="2147483655" r:id="rId5"/>
    <p:sldLayoutId id="2147483652" r:id="rId6"/>
    <p:sldLayoutId id="2147483653" r:id="rId7"/>
    <p:sldLayoutId id="2147483654" r:id="rId8"/>
    <p:sldLayoutId id="2147483658" r:id="rId9"/>
    <p:sldLayoutId id="2147483660"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jpe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1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68.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1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88.jpeg"/><Relationship Id="rId1" Type="http://schemas.openxmlformats.org/officeDocument/2006/relationships/slideLayout" Target="../slideLayouts/slideLayout10.xml"/><Relationship Id="rId6" Type="http://schemas.openxmlformats.org/officeDocument/2006/relationships/image" Target="../media/image84.png"/><Relationship Id="rId5" Type="http://schemas.openxmlformats.org/officeDocument/2006/relationships/image" Target="../media/image71.jpeg"/><Relationship Id="rId4" Type="http://schemas.openxmlformats.org/officeDocument/2006/relationships/image" Target="../media/image74.jpeg"/></Relationships>
</file>

<file path=ppt/slides/_rels/slide14.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68.jpeg"/><Relationship Id="rId1" Type="http://schemas.openxmlformats.org/officeDocument/2006/relationships/slideLayout" Target="../slideLayouts/slideLayout10.xml"/><Relationship Id="rId4" Type="http://schemas.openxmlformats.org/officeDocument/2006/relationships/image" Target="../media/image84.png"/></Relationships>
</file>

<file path=ppt/slides/_rels/slide1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68.jpeg"/><Relationship Id="rId1" Type="http://schemas.openxmlformats.org/officeDocument/2006/relationships/slideLayout" Target="../slideLayouts/slideLayout10.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68.jpeg"/><Relationship Id="rId1" Type="http://schemas.openxmlformats.org/officeDocument/2006/relationships/slideLayout" Target="../slideLayouts/slideLayout10.xml"/><Relationship Id="rId5" Type="http://schemas.openxmlformats.org/officeDocument/2006/relationships/image" Target="../media/image84.png"/><Relationship Id="rId4" Type="http://schemas.openxmlformats.org/officeDocument/2006/relationships/image" Target="../media/image93.png"/></Relationships>
</file>

<file path=ppt/slides/_rels/slide18.xml.rels><?xml version="1.0" encoding="UTF-8" standalone="yes"?>
<Relationships xmlns="http://schemas.openxmlformats.org/package/2006/relationships"><Relationship Id="rId3" Type="http://schemas.openxmlformats.org/officeDocument/2006/relationships/image" Target="../media/image92.png"/><Relationship Id="rId7" Type="http://schemas.openxmlformats.org/officeDocument/2006/relationships/image" Target="../media/image84.png"/><Relationship Id="rId2" Type="http://schemas.openxmlformats.org/officeDocument/2006/relationships/image" Target="../media/image68.jpeg"/><Relationship Id="rId1" Type="http://schemas.openxmlformats.org/officeDocument/2006/relationships/slideLayout" Target="../slideLayouts/slideLayout10.xml"/><Relationship Id="rId6" Type="http://schemas.openxmlformats.org/officeDocument/2006/relationships/image" Target="../media/image96.jpg"/><Relationship Id="rId5" Type="http://schemas.openxmlformats.org/officeDocument/2006/relationships/image" Target="../media/image95.png"/><Relationship Id="rId4" Type="http://schemas.openxmlformats.org/officeDocument/2006/relationships/image" Target="../media/image94.png"/></Relationships>
</file>

<file path=ppt/slides/_rels/slide19.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97.png"/><Relationship Id="rId7" Type="http://schemas.openxmlformats.org/officeDocument/2006/relationships/image" Target="../media/image101.png"/><Relationship Id="rId12"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00.png"/><Relationship Id="rId11" Type="http://schemas.openxmlformats.org/officeDocument/2006/relationships/image" Target="../media/image104.png"/><Relationship Id="rId5" Type="http://schemas.openxmlformats.org/officeDocument/2006/relationships/image" Target="../media/image99.png"/><Relationship Id="rId10" Type="http://schemas.openxmlformats.org/officeDocument/2006/relationships/image" Target="../media/image23.png"/><Relationship Id="rId4" Type="http://schemas.openxmlformats.org/officeDocument/2006/relationships/image" Target="../media/image98.png"/><Relationship Id="rId9" Type="http://schemas.openxmlformats.org/officeDocument/2006/relationships/image" Target="../media/image103.jpg"/></Relationships>
</file>

<file path=ppt/slides/_rels/slide2.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png"/><Relationship Id="rId26" Type="http://schemas.openxmlformats.org/officeDocument/2006/relationships/image" Target="../media/image47.png"/><Relationship Id="rId3" Type="http://schemas.openxmlformats.org/officeDocument/2006/relationships/image" Target="../media/image24.png"/><Relationship Id="rId21" Type="http://schemas.openxmlformats.org/officeDocument/2006/relationships/image" Target="../media/image42.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5" Type="http://schemas.openxmlformats.org/officeDocument/2006/relationships/image" Target="../media/image46.png"/><Relationship Id="rId2" Type="http://schemas.openxmlformats.org/officeDocument/2006/relationships/notesSlide" Target="../notesSlides/notesSlide2.xml"/><Relationship Id="rId16" Type="http://schemas.openxmlformats.org/officeDocument/2006/relationships/image" Target="../media/image37.png"/><Relationship Id="rId20" Type="http://schemas.openxmlformats.org/officeDocument/2006/relationships/image" Target="../media/image41.png"/><Relationship Id="rId1" Type="http://schemas.openxmlformats.org/officeDocument/2006/relationships/slideLayout" Target="../slideLayouts/slideLayout3.x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image" Target="../media/image45.png"/><Relationship Id="rId5" Type="http://schemas.openxmlformats.org/officeDocument/2006/relationships/image" Target="../media/image26.png"/><Relationship Id="rId15" Type="http://schemas.openxmlformats.org/officeDocument/2006/relationships/image" Target="../media/image36.png"/><Relationship Id="rId23" Type="http://schemas.openxmlformats.org/officeDocument/2006/relationships/image" Target="../media/image44.png"/><Relationship Id="rId10" Type="http://schemas.openxmlformats.org/officeDocument/2006/relationships/image" Target="../media/image31.png"/><Relationship Id="rId19" Type="http://schemas.openxmlformats.org/officeDocument/2006/relationships/image" Target="../media/image40.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 Id="rId22" Type="http://schemas.openxmlformats.org/officeDocument/2006/relationships/image" Target="../media/image43.png"/></Relationships>
</file>

<file path=ppt/slides/_rels/slide20.xml.rels><?xml version="1.0" encoding="UTF-8" standalone="yes"?>
<Relationships xmlns="http://schemas.openxmlformats.org/package/2006/relationships"><Relationship Id="rId3" Type="http://schemas.openxmlformats.org/officeDocument/2006/relationships/image" Target="../media/image92.png"/><Relationship Id="rId7" Type="http://schemas.openxmlformats.org/officeDocument/2006/relationships/image" Target="../media/image84.png"/><Relationship Id="rId2" Type="http://schemas.openxmlformats.org/officeDocument/2006/relationships/image" Target="../media/image68.jpeg"/><Relationship Id="rId1" Type="http://schemas.openxmlformats.org/officeDocument/2006/relationships/slideLayout" Target="../slideLayouts/slideLayout10.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jpeg"/></Relationships>
</file>

<file path=ppt/slides/_rels/slide21.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68.jpeg"/><Relationship Id="rId1" Type="http://schemas.openxmlformats.org/officeDocument/2006/relationships/slideLayout" Target="../slideLayouts/slideLayout10.xml"/><Relationship Id="rId5" Type="http://schemas.openxmlformats.org/officeDocument/2006/relationships/image" Target="../media/image110.png"/><Relationship Id="rId4" Type="http://schemas.openxmlformats.org/officeDocument/2006/relationships/image" Target="../media/image109.png"/></Relationships>
</file>

<file path=ppt/slides/_rels/slide22.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68.jpeg"/><Relationship Id="rId1" Type="http://schemas.openxmlformats.org/officeDocument/2006/relationships/slideLayout" Target="../slideLayouts/slideLayout10.xml"/><Relationship Id="rId5" Type="http://schemas.openxmlformats.org/officeDocument/2006/relationships/image" Target="../media/image113.png"/><Relationship Id="rId4" Type="http://schemas.openxmlformats.org/officeDocument/2006/relationships/image" Target="../media/image112.png"/></Relationships>
</file>

<file path=ppt/slides/_rels/slide23.xml.rels><?xml version="1.0" encoding="UTF-8" standalone="yes"?>
<Relationships xmlns="http://schemas.openxmlformats.org/package/2006/relationships"><Relationship Id="rId3" Type="http://schemas.openxmlformats.org/officeDocument/2006/relationships/image" Target="../media/image92.png"/><Relationship Id="rId7" Type="http://schemas.openxmlformats.org/officeDocument/2006/relationships/image" Target="../media/image84.png"/><Relationship Id="rId2" Type="http://schemas.openxmlformats.org/officeDocument/2006/relationships/image" Target="../media/image68.jpeg"/><Relationship Id="rId1" Type="http://schemas.openxmlformats.org/officeDocument/2006/relationships/slideLayout" Target="../slideLayouts/slideLayout10.xml"/><Relationship Id="rId6" Type="http://schemas.openxmlformats.org/officeDocument/2006/relationships/image" Target="../media/image116.png"/><Relationship Id="rId5" Type="http://schemas.openxmlformats.org/officeDocument/2006/relationships/image" Target="../media/image115.png"/><Relationship Id="rId4" Type="http://schemas.openxmlformats.org/officeDocument/2006/relationships/image" Target="../media/image114.png"/></Relationships>
</file>

<file path=ppt/slides/_rels/slide24.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68.jpeg"/><Relationship Id="rId1" Type="http://schemas.openxmlformats.org/officeDocument/2006/relationships/slideLayout" Target="../slideLayouts/slideLayout10.xml"/><Relationship Id="rId5" Type="http://schemas.openxmlformats.org/officeDocument/2006/relationships/image" Target="../media/image84.png"/><Relationship Id="rId4" Type="http://schemas.openxmlformats.org/officeDocument/2006/relationships/image" Target="../media/image118.jpg"/></Relationships>
</file>

<file path=ppt/slides/_rels/slide25.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68.jpeg"/><Relationship Id="rId1" Type="http://schemas.openxmlformats.org/officeDocument/2006/relationships/slideLayout" Target="../slideLayouts/slideLayout10.xml"/><Relationship Id="rId5" Type="http://schemas.openxmlformats.org/officeDocument/2006/relationships/image" Target="../media/image84.png"/><Relationship Id="rId4" Type="http://schemas.openxmlformats.org/officeDocument/2006/relationships/image" Target="../media/image89.png"/></Relationships>
</file>

<file path=ppt/slides/_rels/slide2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68.jpeg"/><Relationship Id="rId7" Type="http://schemas.openxmlformats.org/officeDocument/2006/relationships/image" Target="../media/image12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1.jpeg"/><Relationship Id="rId5" Type="http://schemas.openxmlformats.org/officeDocument/2006/relationships/image" Target="../media/image120.jpeg"/><Relationship Id="rId10" Type="http://schemas.openxmlformats.org/officeDocument/2006/relationships/image" Target="../media/image124.png"/><Relationship Id="rId4" Type="http://schemas.openxmlformats.org/officeDocument/2006/relationships/image" Target="../media/image119.png"/><Relationship Id="rId9" Type="http://schemas.openxmlformats.org/officeDocument/2006/relationships/image" Target="../media/image123.png"/></Relationships>
</file>

<file path=ppt/slides/_rels/slide27.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image" Target="../media/image12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128.png"/><Relationship Id="rId5" Type="http://schemas.openxmlformats.org/officeDocument/2006/relationships/image" Target="../media/image53.png"/><Relationship Id="rId10" Type="http://schemas.openxmlformats.org/officeDocument/2006/relationships/image" Target="../media/image23.png"/><Relationship Id="rId4" Type="http://schemas.openxmlformats.org/officeDocument/2006/relationships/image" Target="../media/image52.png"/><Relationship Id="rId9" Type="http://schemas.openxmlformats.org/officeDocument/2006/relationships/image" Target="../media/image127.png"/></Relationships>
</file>

<file path=ppt/slides/_rels/slide29.xml.rels><?xml version="1.0" encoding="UTF-8" standalone="yes"?>
<Relationships xmlns="http://schemas.openxmlformats.org/package/2006/relationships"><Relationship Id="rId8" Type="http://schemas.openxmlformats.org/officeDocument/2006/relationships/image" Target="../media/image132.jpeg"/><Relationship Id="rId13" Type="http://schemas.openxmlformats.org/officeDocument/2006/relationships/image" Target="../media/image23.png"/><Relationship Id="rId18" Type="http://schemas.openxmlformats.org/officeDocument/2006/relationships/hyperlink" Target="http://www.be-beautiful-online.co.uk/" TargetMode="External"/><Relationship Id="rId3" Type="http://schemas.openxmlformats.org/officeDocument/2006/relationships/image" Target="../media/image129.png"/><Relationship Id="rId7" Type="http://schemas.openxmlformats.org/officeDocument/2006/relationships/image" Target="../media/image131.png"/><Relationship Id="rId12" Type="http://schemas.openxmlformats.org/officeDocument/2006/relationships/image" Target="../media/image136.png"/><Relationship Id="rId17" Type="http://schemas.openxmlformats.org/officeDocument/2006/relationships/hyperlink" Target="http://www.nhs.uk/LIVE-WELL" TargetMode="External"/><Relationship Id="rId2" Type="http://schemas.openxmlformats.org/officeDocument/2006/relationships/notesSlide" Target="../notesSlides/notesSlide12.xml"/><Relationship Id="rId16" Type="http://schemas.openxmlformats.org/officeDocument/2006/relationships/hyperlink" Target="https://kidshealth.org/#cattake-care" TargetMode="External"/><Relationship Id="rId20" Type="http://schemas.openxmlformats.org/officeDocument/2006/relationships/image" Target="../media/image138.png"/><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135.png"/><Relationship Id="rId5" Type="http://schemas.openxmlformats.org/officeDocument/2006/relationships/image" Target="../media/image130.png"/><Relationship Id="rId15" Type="http://schemas.openxmlformats.org/officeDocument/2006/relationships/hyperlink" Target="https://www.childline.org.uk/" TargetMode="External"/><Relationship Id="rId10" Type="http://schemas.openxmlformats.org/officeDocument/2006/relationships/image" Target="../media/image134.png"/><Relationship Id="rId19" Type="http://schemas.openxmlformats.org/officeDocument/2006/relationships/image" Target="../media/image22.png"/><Relationship Id="rId4" Type="http://schemas.microsoft.com/office/2007/relationships/hdphoto" Target="../media/hdphoto2.wdp"/><Relationship Id="rId9" Type="http://schemas.openxmlformats.org/officeDocument/2006/relationships/image" Target="../media/image133.png"/><Relationship Id="rId14" Type="http://schemas.openxmlformats.org/officeDocument/2006/relationships/image" Target="../media/image137.png"/></Relationships>
</file>

<file path=ppt/slides/_rels/slide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49.png"/></Relationships>
</file>

<file path=ppt/slides/_rels/slide30.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40.png"/></Relationships>
</file>

<file path=ppt/slides/_rels/slide3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41.jpeg"/><Relationship Id="rId7" Type="http://schemas.openxmlformats.org/officeDocument/2006/relationships/image" Target="../media/image144.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40.png"/><Relationship Id="rId11" Type="http://schemas.openxmlformats.org/officeDocument/2006/relationships/image" Target="../media/image146.png"/><Relationship Id="rId5" Type="http://schemas.openxmlformats.org/officeDocument/2006/relationships/image" Target="../media/image143.png"/><Relationship Id="rId10" Type="http://schemas.openxmlformats.org/officeDocument/2006/relationships/image" Target="../media/image145.png"/><Relationship Id="rId4" Type="http://schemas.openxmlformats.org/officeDocument/2006/relationships/image" Target="../media/image142.png"/><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18" Type="http://schemas.openxmlformats.org/officeDocument/2006/relationships/image" Target="../media/image17.png"/><Relationship Id="rId3" Type="http://schemas.openxmlformats.org/officeDocument/2006/relationships/image" Target="../media/image50.jpg"/><Relationship Id="rId21" Type="http://schemas.openxmlformats.org/officeDocument/2006/relationships/image" Target="../media/image9.png"/><Relationship Id="rId7" Type="http://schemas.openxmlformats.org/officeDocument/2006/relationships/image" Target="../media/image54.png"/><Relationship Id="rId12" Type="http://schemas.openxmlformats.org/officeDocument/2006/relationships/image" Target="../media/image59.png"/><Relationship Id="rId17" Type="http://schemas.openxmlformats.org/officeDocument/2006/relationships/image" Target="../media/image64.png"/><Relationship Id="rId25" Type="http://schemas.openxmlformats.org/officeDocument/2006/relationships/image" Target="../media/image65.png"/><Relationship Id="rId2" Type="http://schemas.openxmlformats.org/officeDocument/2006/relationships/notesSlide" Target="../notesSlides/notesSlide4.xml"/><Relationship Id="rId16" Type="http://schemas.openxmlformats.org/officeDocument/2006/relationships/image" Target="../media/image63.png"/><Relationship Id="rId20" Type="http://schemas.openxmlformats.org/officeDocument/2006/relationships/image" Target="../media/image8.png"/><Relationship Id="rId1" Type="http://schemas.openxmlformats.org/officeDocument/2006/relationships/slideLayout" Target="../slideLayouts/slideLayout10.xml"/><Relationship Id="rId6" Type="http://schemas.openxmlformats.org/officeDocument/2006/relationships/image" Target="../media/image53.png"/><Relationship Id="rId11" Type="http://schemas.openxmlformats.org/officeDocument/2006/relationships/image" Target="../media/image58.png"/><Relationship Id="rId24" Type="http://schemas.openxmlformats.org/officeDocument/2006/relationships/image" Target="../media/image23.png"/><Relationship Id="rId5" Type="http://schemas.openxmlformats.org/officeDocument/2006/relationships/image" Target="../media/image52.png"/><Relationship Id="rId15" Type="http://schemas.openxmlformats.org/officeDocument/2006/relationships/image" Target="../media/image62.png"/><Relationship Id="rId23" Type="http://schemas.openxmlformats.org/officeDocument/2006/relationships/image" Target="../media/image11.png"/><Relationship Id="rId10" Type="http://schemas.openxmlformats.org/officeDocument/2006/relationships/image" Target="../media/image57.png"/><Relationship Id="rId19" Type="http://schemas.openxmlformats.org/officeDocument/2006/relationships/image" Target="../media/image7.png"/><Relationship Id="rId4" Type="http://schemas.openxmlformats.org/officeDocument/2006/relationships/image" Target="../media/image51.png"/><Relationship Id="rId9" Type="http://schemas.openxmlformats.org/officeDocument/2006/relationships/image" Target="../media/image56.png"/><Relationship Id="rId14" Type="http://schemas.openxmlformats.org/officeDocument/2006/relationships/image" Target="../media/image61.png"/><Relationship Id="rId22"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68.jpeg"/><Relationship Id="rId1" Type="http://schemas.openxmlformats.org/officeDocument/2006/relationships/slideLayout" Target="../slideLayouts/slideLayout2.xml"/><Relationship Id="rId5" Type="http://schemas.openxmlformats.org/officeDocument/2006/relationships/image" Target="../media/image71.jpeg"/><Relationship Id="rId4" Type="http://schemas.openxmlformats.org/officeDocument/2006/relationships/image" Target="../media/image70.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2.jpeg"/><Relationship Id="rId1" Type="http://schemas.openxmlformats.org/officeDocument/2006/relationships/slideLayout" Target="../slideLayouts/slideLayout10.xml"/><Relationship Id="rId6" Type="http://schemas.openxmlformats.org/officeDocument/2006/relationships/image" Target="../media/image71.jpeg"/><Relationship Id="rId5" Type="http://schemas.openxmlformats.org/officeDocument/2006/relationships/image" Target="../media/image74.jpeg"/><Relationship Id="rId4" Type="http://schemas.openxmlformats.org/officeDocument/2006/relationships/image" Target="../media/image73.jpeg"/></Relationships>
</file>

<file path=ppt/slides/_rels/slide8.xml.rels><?xml version="1.0" encoding="UTF-8" standalone="yes"?>
<Relationships xmlns="http://schemas.openxmlformats.org/package/2006/relationships"><Relationship Id="rId3" Type="http://schemas.openxmlformats.org/officeDocument/2006/relationships/image" Target="../media/image75.jpeg"/><Relationship Id="rId7" Type="http://schemas.openxmlformats.org/officeDocument/2006/relationships/image" Target="../media/image77.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76.png"/><Relationship Id="rId5" Type="http://schemas.openxmlformats.org/officeDocument/2006/relationships/image" Target="../media/image33.png"/><Relationship Id="rId4" Type="http://schemas.openxmlformats.org/officeDocument/2006/relationships/hyperlink" Target="https://www.youtube.com/watch?v=p64iDJaBB0c"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82.jpg"/><Relationship Id="rId3" Type="http://schemas.openxmlformats.org/officeDocument/2006/relationships/image" Target="../media/image68.jpeg"/><Relationship Id="rId7" Type="http://schemas.openxmlformats.org/officeDocument/2006/relationships/image" Target="../media/image81.jp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80.jpg"/><Relationship Id="rId5" Type="http://schemas.openxmlformats.org/officeDocument/2006/relationships/image" Target="../media/image79.jpg"/><Relationship Id="rId10" Type="http://schemas.openxmlformats.org/officeDocument/2006/relationships/image" Target="../media/image84.png"/><Relationship Id="rId4" Type="http://schemas.openxmlformats.org/officeDocument/2006/relationships/image" Target="../media/image78.jpg"/><Relationship Id="rId9" Type="http://schemas.openxmlformats.org/officeDocument/2006/relationships/image" Target="../media/image8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2"/>
          <p:cNvSpPr txBox="1">
            <a:spLocks/>
          </p:cNvSpPr>
          <p:nvPr/>
        </p:nvSpPr>
        <p:spPr>
          <a:xfrm>
            <a:off x="2570123" y="1834328"/>
            <a:ext cx="6260695" cy="3113421"/>
          </a:xfrm>
          <a:prstGeom prst="rect">
            <a:avLst/>
          </a:prstGeom>
          <a:solidFill>
            <a:schemeClr val="bg1"/>
          </a:solidFill>
          <a:ln w="38100" cmpd="sng">
            <a:solidFill>
              <a:srgbClr val="0C1B24"/>
            </a:solidFill>
          </a:ln>
        </p:spPr>
        <p:style>
          <a:lnRef idx="2">
            <a:schemeClr val="dk1"/>
          </a:lnRef>
          <a:fillRef idx="1">
            <a:schemeClr val="lt1"/>
          </a:fillRef>
          <a:effectRef idx="0">
            <a:schemeClr val="dk1"/>
          </a:effectRef>
          <a:fontRef idx="minor">
            <a:schemeClr val="dk1"/>
          </a:fontRef>
        </p:style>
        <p:txBody>
          <a:bodyPr>
            <a:normAutofit/>
          </a:bodyPr>
          <a:lstStyle>
            <a:lvl1pPr>
              <a:defRPr sz="3200">
                <a:solidFill>
                  <a:schemeClr val="tx1"/>
                </a:solidFill>
                <a:latin typeface="Arial" charset="0"/>
                <a:ea typeface="MS PGothic"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endParaRPr lang="en-GB" sz="1800" dirty="0">
              <a:latin typeface="Basic sans fc"/>
              <a:cs typeface="Basic sans fc"/>
            </a:endParaRPr>
          </a:p>
        </p:txBody>
      </p:sp>
      <p:pic>
        <p:nvPicPr>
          <p:cNvPr id="9" name="Picture 8">
            <a:extLst>
              <a:ext uri="{FF2B5EF4-FFF2-40B4-BE49-F238E27FC236}">
                <a16:creationId xmlns:a16="http://schemas.microsoft.com/office/drawing/2014/main" id="{82B0F9FA-9097-6046-8ECD-F7A941CA61F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612312" y="1862775"/>
            <a:ext cx="6218505" cy="3059504"/>
          </a:xfrm>
          <a:prstGeom prst="rect">
            <a:avLst/>
          </a:prstGeom>
        </p:spPr>
      </p:pic>
      <p:pic>
        <p:nvPicPr>
          <p:cNvPr id="45" name="Picture 5" descr="C:\Users\Optic Group111\Desktop\CORE THEME 6.png">
            <a:extLst>
              <a:ext uri="{FF2B5EF4-FFF2-40B4-BE49-F238E27FC236}">
                <a16:creationId xmlns:a16="http://schemas.microsoft.com/office/drawing/2014/main" id="{9C8E91F9-7A2E-F947-919E-8E17BE671B98}"/>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44390" y="795870"/>
            <a:ext cx="959845" cy="95984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QUENTIN-SERENA-SAM-SARAH.png">
            <a:extLst>
              <a:ext uri="{FF2B5EF4-FFF2-40B4-BE49-F238E27FC236}">
                <a16:creationId xmlns:a16="http://schemas.microsoft.com/office/drawing/2014/main" id="{F7935F27-5098-3E48-8B48-B023E90D978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042951" y="128141"/>
            <a:ext cx="982480" cy="798513"/>
          </a:xfrm>
          <a:prstGeom prst="rect">
            <a:avLst/>
          </a:prstGeom>
        </p:spPr>
      </p:pic>
      <p:sp>
        <p:nvSpPr>
          <p:cNvPr id="20" name="Subtitle 2">
            <a:extLst>
              <a:ext uri="{FF2B5EF4-FFF2-40B4-BE49-F238E27FC236}">
                <a16:creationId xmlns:a16="http://schemas.microsoft.com/office/drawing/2014/main" id="{B2A12F84-7DF4-3C49-87C7-494DBEAE6521}"/>
              </a:ext>
            </a:extLst>
          </p:cNvPr>
          <p:cNvSpPr txBox="1">
            <a:spLocks/>
          </p:cNvSpPr>
          <p:nvPr/>
        </p:nvSpPr>
        <p:spPr>
          <a:xfrm>
            <a:off x="264678" y="3031068"/>
            <a:ext cx="2255021" cy="2404532"/>
          </a:xfrm>
          <a:prstGeom prst="rect">
            <a:avLst/>
          </a:prstGeom>
          <a:solidFill>
            <a:schemeClr val="bg1"/>
          </a:solidFill>
          <a:ln w="38100" cmpd="sng">
            <a:solidFill>
              <a:srgbClr val="0C1B24"/>
            </a:solidFill>
          </a:ln>
        </p:spPr>
        <p:style>
          <a:lnRef idx="2">
            <a:schemeClr val="dk1"/>
          </a:lnRef>
          <a:fillRef idx="1">
            <a:schemeClr val="lt1"/>
          </a:fillRef>
          <a:effectRef idx="0">
            <a:schemeClr val="dk1"/>
          </a:effectRef>
          <a:fontRef idx="minor">
            <a:schemeClr val="dk1"/>
          </a:fontRef>
        </p:style>
        <p:txBody>
          <a:bodyPr>
            <a:normAutofit fontScale="85000" lnSpcReduction="20000"/>
          </a:bodyPr>
          <a:lstStyle>
            <a:lvl1pPr>
              <a:defRPr sz="3200">
                <a:solidFill>
                  <a:schemeClr val="tx1"/>
                </a:solidFill>
                <a:latin typeface="Arial" charset="0"/>
                <a:ea typeface="MS PGothic"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r>
              <a:rPr lang="en-GB" sz="1600" dirty="0">
                <a:latin typeface="+mj-lt"/>
              </a:rPr>
              <a:t>To understand the science behind ‘flight’ ‘Fright’ or ‘Freeze’ responses to stress</a:t>
            </a:r>
          </a:p>
          <a:p>
            <a:endParaRPr lang="en-GB" sz="1600" dirty="0">
              <a:latin typeface="+mj-lt"/>
            </a:endParaRPr>
          </a:p>
          <a:p>
            <a:r>
              <a:rPr lang="en-GB" sz="1600" dirty="0">
                <a:latin typeface="+mj-lt"/>
              </a:rPr>
              <a:t>To recognise that stress is only beneficial in the short term and over the long term can effect you physically and emotionally </a:t>
            </a:r>
          </a:p>
          <a:p>
            <a:endParaRPr lang="en-GB" sz="1600" b="1" dirty="0">
              <a:latin typeface="+mj-lt"/>
            </a:endParaRPr>
          </a:p>
          <a:p>
            <a:r>
              <a:rPr lang="en-GB" sz="1600" dirty="0">
                <a:latin typeface="+mj-lt"/>
              </a:rPr>
              <a:t>To understand how to manage stress and relaxation</a:t>
            </a:r>
          </a:p>
        </p:txBody>
      </p:sp>
      <p:sp>
        <p:nvSpPr>
          <p:cNvPr id="6" name="Title 1"/>
          <p:cNvSpPr txBox="1">
            <a:spLocks/>
          </p:cNvSpPr>
          <p:nvPr/>
        </p:nvSpPr>
        <p:spPr>
          <a:xfrm>
            <a:off x="1295400" y="819496"/>
            <a:ext cx="6604000" cy="855961"/>
          </a:xfrm>
          <a:prstGeom prst="rect">
            <a:avLst/>
          </a:prstGeom>
          <a:gradFill>
            <a:gsLst>
              <a:gs pos="0">
                <a:srgbClr val="FFEFD1"/>
              </a:gs>
              <a:gs pos="64999">
                <a:srgbClr val="F0EBD5"/>
              </a:gs>
              <a:gs pos="100000">
                <a:srgbClr val="D1C39F"/>
              </a:gs>
            </a:gsLst>
            <a:lin ang="5400000" scaled="0"/>
          </a:gradFill>
        </p:spPr>
        <p:style>
          <a:lnRef idx="2">
            <a:schemeClr val="accent5"/>
          </a:lnRef>
          <a:fillRef idx="1">
            <a:schemeClr val="lt1"/>
          </a:fillRef>
          <a:effectRef idx="0">
            <a:schemeClr val="accent5"/>
          </a:effectRef>
          <a:fontRef idx="minor">
            <a:schemeClr val="dk1"/>
          </a:fontRef>
        </p:style>
        <p:txBody>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endParaRPr lang="en-GB" sz="1200" b="1" dirty="0">
              <a:latin typeface="Comic Sans MS" charset="0"/>
              <a:ea typeface="MS PGothic" charset="0"/>
            </a:endParaRPr>
          </a:p>
          <a:p>
            <a:r>
              <a:rPr lang="en-GB" sz="3200" b="1" dirty="0">
                <a:latin typeface="Comic Sans MS" charset="0"/>
                <a:ea typeface="MS PGothic" charset="0"/>
              </a:rPr>
              <a:t>Exam Stress &amp; Relaxation</a:t>
            </a:r>
          </a:p>
        </p:txBody>
      </p:sp>
      <p:sp>
        <p:nvSpPr>
          <p:cNvPr id="7" name="Subtitle 2"/>
          <p:cNvSpPr txBox="1">
            <a:spLocks/>
          </p:cNvSpPr>
          <p:nvPr/>
        </p:nvSpPr>
        <p:spPr>
          <a:xfrm>
            <a:off x="264678" y="1818798"/>
            <a:ext cx="2255021" cy="1212270"/>
          </a:xfrm>
          <a:prstGeom prst="rect">
            <a:avLst/>
          </a:prstGeom>
          <a:solidFill>
            <a:schemeClr val="bg1"/>
          </a:solidFill>
          <a:ln w="38100" cmpd="sng">
            <a:solidFill>
              <a:srgbClr val="0C1B24"/>
            </a:solidFill>
          </a:ln>
        </p:spPr>
        <p:style>
          <a:lnRef idx="2">
            <a:schemeClr val="dk1"/>
          </a:lnRef>
          <a:fillRef idx="1">
            <a:schemeClr val="lt1"/>
          </a:fillRef>
          <a:effectRef idx="0">
            <a:schemeClr val="dk1"/>
          </a:effectRef>
          <a:fontRef idx="minor">
            <a:schemeClr val="dk1"/>
          </a:fontRef>
        </p:style>
        <p:txBody>
          <a:bodyPr>
            <a:normAutofit/>
          </a:bodyPr>
          <a:lstStyle>
            <a:lvl1pPr>
              <a:defRPr sz="3200">
                <a:solidFill>
                  <a:schemeClr val="tx1"/>
                </a:solidFill>
                <a:latin typeface="Arial" charset="0"/>
                <a:ea typeface="MS PGothic"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endParaRPr lang="en-GB" sz="1800" b="1" dirty="0">
              <a:latin typeface="+mj-lt"/>
            </a:endParaRPr>
          </a:p>
          <a:p>
            <a:endParaRPr lang="en-GB" sz="1800" b="1" dirty="0">
              <a:latin typeface="+mj-lt"/>
            </a:endParaRPr>
          </a:p>
          <a:p>
            <a:r>
              <a:rPr lang="en-GB" sz="1800" b="1" u="sng" dirty="0">
                <a:latin typeface="+mj-lt"/>
              </a:rPr>
              <a:t>Knowledge, Skills &amp; Actions</a:t>
            </a:r>
            <a:endParaRPr lang="en-GB" sz="2000" b="1" u="sng" dirty="0">
              <a:latin typeface="+mj-lt"/>
            </a:endParaRPr>
          </a:p>
        </p:txBody>
      </p:sp>
      <p:sp>
        <p:nvSpPr>
          <p:cNvPr id="22" name="Subtitle 2">
            <a:extLst>
              <a:ext uri="{FF2B5EF4-FFF2-40B4-BE49-F238E27FC236}">
                <a16:creationId xmlns:a16="http://schemas.microsoft.com/office/drawing/2014/main" id="{98787DC2-00D1-0C42-B2FE-580F0676430E}"/>
              </a:ext>
            </a:extLst>
          </p:cNvPr>
          <p:cNvSpPr txBox="1">
            <a:spLocks/>
          </p:cNvSpPr>
          <p:nvPr/>
        </p:nvSpPr>
        <p:spPr>
          <a:xfrm>
            <a:off x="241777" y="5604341"/>
            <a:ext cx="2277922" cy="1001121"/>
          </a:xfrm>
          <a:prstGeom prst="rect">
            <a:avLst/>
          </a:prstGeom>
          <a:solidFill>
            <a:schemeClr val="bg1"/>
          </a:solidFill>
          <a:ln w="38100" cmpd="sng">
            <a:solidFill>
              <a:srgbClr val="0C1B24"/>
            </a:solidFill>
          </a:ln>
        </p:spPr>
        <p:style>
          <a:lnRef idx="2">
            <a:schemeClr val="dk1"/>
          </a:lnRef>
          <a:fillRef idx="1">
            <a:schemeClr val="lt1"/>
          </a:fillRef>
          <a:effectRef idx="0">
            <a:schemeClr val="dk1"/>
          </a:effectRef>
          <a:fontRef idx="minor">
            <a:schemeClr val="dk1"/>
          </a:fontRef>
        </p:style>
        <p:txBody>
          <a:bodyPr>
            <a:normAutofit fontScale="85000" lnSpcReduction="10000"/>
          </a:bodyPr>
          <a:lstStyle>
            <a:lvl1pPr>
              <a:defRPr sz="3200">
                <a:solidFill>
                  <a:schemeClr val="tx1"/>
                </a:solidFill>
                <a:latin typeface="Arial" charset="0"/>
                <a:ea typeface="MS PGothic"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lgn="ctr" eaLnBrk="1" hangingPunct="1">
              <a:lnSpc>
                <a:spcPct val="90000"/>
              </a:lnSpc>
              <a:spcBef>
                <a:spcPct val="20000"/>
              </a:spcBef>
              <a:defRPr/>
            </a:pPr>
            <a:r>
              <a:rPr lang="en-GB" sz="1600" b="1" dirty="0">
                <a:latin typeface="+mj-lt"/>
              </a:rPr>
              <a:t>New Vocabulary</a:t>
            </a:r>
          </a:p>
          <a:p>
            <a:pPr algn="ctr">
              <a:lnSpc>
                <a:spcPct val="90000"/>
              </a:lnSpc>
              <a:spcBef>
                <a:spcPct val="20000"/>
              </a:spcBef>
              <a:defRPr/>
            </a:pPr>
            <a:r>
              <a:rPr lang="en-GB" sz="1600" dirty="0">
                <a:latin typeface="+mj-lt"/>
                <a:cs typeface="Basic sans fc"/>
              </a:rPr>
              <a:t>Relaxation, stress and calmness Para-sympathetic, Cortisol, Hormones, Meditation, Yoga, Diet </a:t>
            </a:r>
            <a:endParaRPr lang="en-GB" sz="1400" dirty="0">
              <a:latin typeface="+mj-lt"/>
              <a:cs typeface="Basic sans fc"/>
            </a:endParaRPr>
          </a:p>
        </p:txBody>
      </p:sp>
      <p:sp>
        <p:nvSpPr>
          <p:cNvPr id="4" name="Right Arrow 3"/>
          <p:cNvSpPr/>
          <p:nvPr/>
        </p:nvSpPr>
        <p:spPr>
          <a:xfrm rot="5400000">
            <a:off x="131027" y="664974"/>
            <a:ext cx="406384" cy="139083"/>
          </a:xfrm>
          <a:prstGeom prst="rightArrow">
            <a:avLst/>
          </a:prstGeom>
          <a:solidFill>
            <a:srgbClr val="C1EBBA"/>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27" name="Right Arrow 26">
            <a:extLst>
              <a:ext uri="{FF2B5EF4-FFF2-40B4-BE49-F238E27FC236}">
                <a16:creationId xmlns:a16="http://schemas.microsoft.com/office/drawing/2014/main" id="{69855A6E-8D5E-A442-BAFE-71C5278293B2}"/>
              </a:ext>
            </a:extLst>
          </p:cNvPr>
          <p:cNvSpPr/>
          <p:nvPr/>
        </p:nvSpPr>
        <p:spPr>
          <a:xfrm>
            <a:off x="1850649" y="330144"/>
            <a:ext cx="178677" cy="244887"/>
          </a:xfrm>
          <a:prstGeom prst="rightArrow">
            <a:avLst/>
          </a:prstGeom>
          <a:solidFill>
            <a:srgbClr val="C1EBBA"/>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34" name="Right Arrow 33">
            <a:extLst>
              <a:ext uri="{FF2B5EF4-FFF2-40B4-BE49-F238E27FC236}">
                <a16:creationId xmlns:a16="http://schemas.microsoft.com/office/drawing/2014/main" id="{77B50BC7-2861-5341-AF8F-C4587BC1665F}"/>
              </a:ext>
            </a:extLst>
          </p:cNvPr>
          <p:cNvSpPr/>
          <p:nvPr/>
        </p:nvSpPr>
        <p:spPr>
          <a:xfrm>
            <a:off x="3851381" y="323649"/>
            <a:ext cx="178677" cy="244887"/>
          </a:xfrm>
          <a:prstGeom prst="rightArrow">
            <a:avLst/>
          </a:prstGeom>
          <a:solidFill>
            <a:srgbClr val="C1EBBA"/>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pic>
        <p:nvPicPr>
          <p:cNvPr id="36" name="Picture 11" descr="C:\Users\Optic Group111\Desktop\Discussion.png">
            <a:extLst>
              <a:ext uri="{FF2B5EF4-FFF2-40B4-BE49-F238E27FC236}">
                <a16:creationId xmlns:a16="http://schemas.microsoft.com/office/drawing/2014/main" id="{5D03B985-7984-4E45-8CEC-3651B37228D2}"/>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67056" y="5505257"/>
            <a:ext cx="368648" cy="36864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7" name="Picture 18">
            <a:extLst>
              <a:ext uri="{FF2B5EF4-FFF2-40B4-BE49-F238E27FC236}">
                <a16:creationId xmlns:a16="http://schemas.microsoft.com/office/drawing/2014/main" id="{DF830DE7-8BB6-7447-A77F-957E3795CBCF}"/>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321277" y="1875924"/>
            <a:ext cx="1492550" cy="454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Chevron 37">
            <a:extLst>
              <a:ext uri="{FF2B5EF4-FFF2-40B4-BE49-F238E27FC236}">
                <a16:creationId xmlns:a16="http://schemas.microsoft.com/office/drawing/2014/main" id="{5D69240A-C47E-D44E-9206-5B3F2C95CD9E}"/>
              </a:ext>
            </a:extLst>
          </p:cNvPr>
          <p:cNvSpPr/>
          <p:nvPr/>
        </p:nvSpPr>
        <p:spPr>
          <a:xfrm>
            <a:off x="1855299" y="1932101"/>
            <a:ext cx="382796" cy="325250"/>
          </a:xfrm>
          <a:prstGeom prst="chevron">
            <a:avLst/>
          </a:prstGeom>
          <a:solidFill>
            <a:srgbClr val="FFF200"/>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39" name="Chevron 38">
            <a:extLst>
              <a:ext uri="{FF2B5EF4-FFF2-40B4-BE49-F238E27FC236}">
                <a16:creationId xmlns:a16="http://schemas.microsoft.com/office/drawing/2014/main" id="{223C0C00-45CC-1C4A-9C14-AD4125C06680}"/>
              </a:ext>
            </a:extLst>
          </p:cNvPr>
          <p:cNvSpPr/>
          <p:nvPr/>
        </p:nvSpPr>
        <p:spPr>
          <a:xfrm>
            <a:off x="2231876" y="1974851"/>
            <a:ext cx="230396" cy="251815"/>
          </a:xfrm>
          <a:prstGeom prst="chevron">
            <a:avLst/>
          </a:prstGeom>
          <a:solidFill>
            <a:srgbClr val="FFF200"/>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3" name="Rounded Rectangle 2">
            <a:extLst>
              <a:ext uri="{FF2B5EF4-FFF2-40B4-BE49-F238E27FC236}">
                <a16:creationId xmlns:a16="http://schemas.microsoft.com/office/drawing/2014/main" id="{7D82C7E2-A729-8D4C-9995-217D20530B88}"/>
              </a:ext>
            </a:extLst>
          </p:cNvPr>
          <p:cNvSpPr/>
          <p:nvPr/>
        </p:nvSpPr>
        <p:spPr>
          <a:xfrm>
            <a:off x="4267528" y="4956439"/>
            <a:ext cx="4633189" cy="1683597"/>
          </a:xfrm>
          <a:prstGeom prst="roundRect">
            <a:avLst/>
          </a:prstGeom>
          <a:solidFill>
            <a:schemeClr val="bg1"/>
          </a:solidFill>
          <a:ln w="38100">
            <a:solidFill>
              <a:srgbClr val="C1EBBA"/>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solidFill>
              </a:rPr>
              <a:t>Do you know what makes you stressed?</a:t>
            </a:r>
          </a:p>
          <a:p>
            <a:r>
              <a:rPr lang="en-US" dirty="0">
                <a:solidFill>
                  <a:schemeClr val="tx1"/>
                </a:solidFill>
              </a:rPr>
              <a:t>Is stress good or bad?</a:t>
            </a:r>
          </a:p>
          <a:p>
            <a:r>
              <a:rPr lang="en-US" dirty="0">
                <a:solidFill>
                  <a:schemeClr val="tx1"/>
                </a:solidFill>
              </a:rPr>
              <a:t>How could you tell if you or a friend is experiencing stress? </a:t>
            </a:r>
          </a:p>
          <a:p>
            <a:r>
              <a:rPr lang="en-GB" dirty="0">
                <a:solidFill>
                  <a:schemeClr val="tx1"/>
                </a:solidFill>
                <a:latin typeface="Lato"/>
              </a:rPr>
              <a:t>What would you like to know about dealing with exam stress</a:t>
            </a:r>
            <a:r>
              <a:rPr lang="en-GB" dirty="0">
                <a:latin typeface="Lato"/>
              </a:rPr>
              <a:t>? </a:t>
            </a:r>
          </a:p>
        </p:txBody>
      </p:sp>
      <p:pic>
        <p:nvPicPr>
          <p:cNvPr id="40" name="Picture 18" descr="C:\Users\Optic Group111\Desktop\Task.png">
            <a:extLst>
              <a:ext uri="{FF2B5EF4-FFF2-40B4-BE49-F238E27FC236}">
                <a16:creationId xmlns:a16="http://schemas.microsoft.com/office/drawing/2014/main" id="{283DF4A0-2E76-184A-8BCE-59CA85C4F55D}"/>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3226610" y="5075558"/>
            <a:ext cx="920595" cy="92059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a:extLst>
              <a:ext uri="{FF2B5EF4-FFF2-40B4-BE49-F238E27FC236}">
                <a16:creationId xmlns:a16="http://schemas.microsoft.com/office/drawing/2014/main" id="{A0BE0020-C9D5-854B-A89A-FE0018A1BAFB}"/>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2612313" y="6102548"/>
            <a:ext cx="1534892" cy="466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5" descr="C:\Users\Optic Group111\Desktop\Writing Act.png">
            <a:extLst>
              <a:ext uri="{FF2B5EF4-FFF2-40B4-BE49-F238E27FC236}">
                <a16:creationId xmlns:a16="http://schemas.microsoft.com/office/drawing/2014/main" id="{633BC800-53B4-0443-9CF8-CEC93105CFBB}"/>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8000506" y="786666"/>
            <a:ext cx="959845" cy="959845"/>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3995969E-BDE6-1044-8A1D-4BF545B68578}"/>
              </a:ext>
            </a:extLst>
          </p:cNvPr>
          <p:cNvSpPr txBox="1"/>
          <p:nvPr/>
        </p:nvSpPr>
        <p:spPr>
          <a:xfrm>
            <a:off x="8317439" y="1227598"/>
            <a:ext cx="796323" cy="523220"/>
          </a:xfrm>
          <a:prstGeom prst="rect">
            <a:avLst/>
          </a:prstGeom>
          <a:noFill/>
        </p:spPr>
        <p:txBody>
          <a:bodyPr wrap="square" rtlCol="0">
            <a:spAutoFit/>
          </a:bodyPr>
          <a:lstStyle/>
          <a:p>
            <a:pPr algn="ctr"/>
            <a:r>
              <a:rPr lang="en-GB" sz="1400" dirty="0"/>
              <a:t>Copy </a:t>
            </a:r>
          </a:p>
          <a:p>
            <a:pPr algn="ctr"/>
            <a:r>
              <a:rPr lang="en-GB" sz="1400" dirty="0"/>
              <a:t>title</a:t>
            </a:r>
          </a:p>
        </p:txBody>
      </p:sp>
      <p:sp>
        <p:nvSpPr>
          <p:cNvPr id="28" name="TextBox 27">
            <a:extLst>
              <a:ext uri="{FF2B5EF4-FFF2-40B4-BE49-F238E27FC236}">
                <a16:creationId xmlns:a16="http://schemas.microsoft.com/office/drawing/2014/main" id="{631A67C5-AC53-B54F-A9CC-4B97B6D19431}"/>
              </a:ext>
            </a:extLst>
          </p:cNvPr>
          <p:cNvSpPr txBox="1"/>
          <p:nvPr/>
        </p:nvSpPr>
        <p:spPr>
          <a:xfrm>
            <a:off x="3140765" y="5651271"/>
            <a:ext cx="594367" cy="307777"/>
          </a:xfrm>
          <a:prstGeom prst="rect">
            <a:avLst/>
          </a:prstGeom>
          <a:noFill/>
        </p:spPr>
        <p:txBody>
          <a:bodyPr wrap="square" rtlCol="0">
            <a:spAutoFit/>
          </a:bodyPr>
          <a:lstStyle/>
          <a:p>
            <a:pPr algn="ctr"/>
            <a:r>
              <a:rPr lang="en-GB" sz="1400" dirty="0"/>
              <a:t>Tasks</a:t>
            </a:r>
          </a:p>
        </p:txBody>
      </p:sp>
      <p:pic>
        <p:nvPicPr>
          <p:cNvPr id="31" name="Picture 2">
            <a:extLst>
              <a:ext uri="{FF2B5EF4-FFF2-40B4-BE49-F238E27FC236}">
                <a16:creationId xmlns:a16="http://schemas.microsoft.com/office/drawing/2014/main" id="{44B30463-DE09-B341-9956-2C343532F8B6}"/>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8138975" y="519958"/>
            <a:ext cx="824205" cy="237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11">
            <a:extLst>
              <a:ext uri="{FF2B5EF4-FFF2-40B4-BE49-F238E27FC236}">
                <a16:creationId xmlns:a16="http://schemas.microsoft.com/office/drawing/2014/main" id="{0AB670F2-80D3-9649-B4EC-304EB70C941E}"/>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4211770" y="242869"/>
            <a:ext cx="1571214" cy="476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8">
            <a:extLst>
              <a:ext uri="{FF2B5EF4-FFF2-40B4-BE49-F238E27FC236}">
                <a16:creationId xmlns:a16="http://schemas.microsoft.com/office/drawing/2014/main" id="{3C532843-6E6B-ED48-A910-FE5AB337F807}"/>
              </a:ext>
            </a:extLst>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1983566" y="163851"/>
            <a:ext cx="1845727" cy="55735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17">
            <a:extLst>
              <a:ext uri="{FF2B5EF4-FFF2-40B4-BE49-F238E27FC236}">
                <a16:creationId xmlns:a16="http://schemas.microsoft.com/office/drawing/2014/main" id="{89BA7208-70C9-7940-BBAA-49AC1FD2BB65}"/>
              </a:ext>
            </a:extLst>
          </p:cNvPr>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43434" y="3550679"/>
            <a:ext cx="1035888" cy="1246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3" name="Rounded Rectangle 22">
            <a:extLst>
              <a:ext uri="{FF2B5EF4-FFF2-40B4-BE49-F238E27FC236}">
                <a16:creationId xmlns:a16="http://schemas.microsoft.com/office/drawing/2014/main" id="{71F59942-6796-944F-B563-88AF6638B5E7}"/>
              </a:ext>
            </a:extLst>
          </p:cNvPr>
          <p:cNvSpPr/>
          <p:nvPr/>
        </p:nvSpPr>
        <p:spPr>
          <a:xfrm>
            <a:off x="7221734" y="4432466"/>
            <a:ext cx="1307119" cy="364990"/>
          </a:xfrm>
          <a:prstGeom prst="roundRect">
            <a:avLst/>
          </a:prstGeom>
          <a:solidFill>
            <a:srgbClr val="7030A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latin typeface="Comic Sans MS" panose="030F0902030302020204" pitchFamily="66" charset="0"/>
              </a:rPr>
              <a:t>3 Minutes</a:t>
            </a:r>
          </a:p>
        </p:txBody>
      </p:sp>
      <p:sp>
        <p:nvSpPr>
          <p:cNvPr id="11" name="Rectangle 10">
            <a:extLst>
              <a:ext uri="{FF2B5EF4-FFF2-40B4-BE49-F238E27FC236}">
                <a16:creationId xmlns:a16="http://schemas.microsoft.com/office/drawing/2014/main" id="{068DC9D4-F333-B64D-BC24-C9DA8266964B}"/>
              </a:ext>
            </a:extLst>
          </p:cNvPr>
          <p:cNvSpPr/>
          <p:nvPr/>
        </p:nvSpPr>
        <p:spPr>
          <a:xfrm rot="20717164">
            <a:off x="7167776" y="636230"/>
            <a:ext cx="1628588" cy="580849"/>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2 Hour Lesson</a:t>
            </a:r>
          </a:p>
        </p:txBody>
      </p:sp>
    </p:spTree>
    <p:extLst>
      <p:ext uri="{BB962C8B-B14F-4D97-AF65-F5344CB8AC3E}">
        <p14:creationId xmlns:p14="http://schemas.microsoft.com/office/powerpoint/2010/main" val="1246601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1E82CD66-7686-E740-A56B-D0892F3D9DD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25506" y="165847"/>
            <a:ext cx="8857129" cy="6557682"/>
          </a:xfrm>
          <a:prstGeom prst="rect">
            <a:avLst/>
          </a:prstGeom>
        </p:spPr>
      </p:pic>
      <p:sp>
        <p:nvSpPr>
          <p:cNvPr id="4" name="Rectangle 3">
            <a:extLst>
              <a:ext uri="{FF2B5EF4-FFF2-40B4-BE49-F238E27FC236}">
                <a16:creationId xmlns:a16="http://schemas.microsoft.com/office/drawing/2014/main" id="{C3469AA0-7DE2-AC47-9B42-E03A065F2673}"/>
              </a:ext>
            </a:extLst>
          </p:cNvPr>
          <p:cNvSpPr txBox="1">
            <a:spLocks noChangeArrowheads="1"/>
          </p:cNvSpPr>
          <p:nvPr/>
        </p:nvSpPr>
        <p:spPr>
          <a:xfrm>
            <a:off x="457200" y="435428"/>
            <a:ext cx="8229600" cy="6066972"/>
          </a:xfrm>
          <a:prstGeom prst="rect">
            <a:avLst/>
          </a:prstGeom>
        </p:spPr>
        <p:style>
          <a:lnRef idx="2">
            <a:schemeClr val="dk1"/>
          </a:lnRef>
          <a:fillRef idx="1">
            <a:schemeClr val="lt1"/>
          </a:fillRef>
          <a:effectRef idx="0">
            <a:schemeClr val="dk1"/>
          </a:effectRef>
          <a:fontRef idx="minor">
            <a:schemeClr val="dk1"/>
          </a:fontRef>
        </p:style>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80000"/>
              </a:lnSpc>
              <a:buFontTx/>
              <a:buNone/>
            </a:pPr>
            <a:r>
              <a:rPr lang="en-GB" altLang="en-US" sz="2800" dirty="0"/>
              <a:t>LEAGUE TABLE OF STRESSES ACCORDING TO ONE UK STUDY – </a:t>
            </a:r>
            <a:r>
              <a:rPr lang="en-GB" altLang="en-US" sz="1800" i="1" dirty="0"/>
              <a:t>(EXCLUDING SOCIAL MEDIA)</a:t>
            </a:r>
          </a:p>
          <a:p>
            <a:pPr>
              <a:lnSpc>
                <a:spcPct val="80000"/>
              </a:lnSpc>
              <a:buFontTx/>
              <a:buNone/>
            </a:pPr>
            <a:r>
              <a:rPr lang="en-GB" altLang="en-US" sz="2800" dirty="0"/>
              <a:t>BOYS</a:t>
            </a:r>
          </a:p>
          <a:p>
            <a:pPr>
              <a:lnSpc>
                <a:spcPct val="80000"/>
              </a:lnSpc>
            </a:pPr>
            <a:r>
              <a:rPr lang="en-GB" altLang="en-US" sz="2800" dirty="0"/>
              <a:t>1.Pressure to be macho</a:t>
            </a:r>
          </a:p>
          <a:p>
            <a:pPr>
              <a:lnSpc>
                <a:spcPct val="80000"/>
              </a:lnSpc>
            </a:pPr>
            <a:r>
              <a:rPr lang="en-GB" altLang="en-US" sz="2800" dirty="0"/>
              <a:t>2. Image</a:t>
            </a:r>
          </a:p>
          <a:p>
            <a:pPr>
              <a:lnSpc>
                <a:spcPct val="80000"/>
              </a:lnSpc>
            </a:pPr>
            <a:r>
              <a:rPr lang="en-GB" altLang="en-US" sz="2800" dirty="0"/>
              <a:t>3.Girls-acting cool in front of them</a:t>
            </a:r>
          </a:p>
          <a:p>
            <a:pPr>
              <a:lnSpc>
                <a:spcPct val="80000"/>
              </a:lnSpc>
            </a:pPr>
            <a:r>
              <a:rPr lang="en-GB" altLang="en-US" sz="2800" dirty="0"/>
              <a:t>4.Class mates – bullies</a:t>
            </a:r>
          </a:p>
          <a:p>
            <a:pPr>
              <a:lnSpc>
                <a:spcPct val="80000"/>
              </a:lnSpc>
            </a:pPr>
            <a:r>
              <a:rPr lang="en-GB" altLang="en-US" sz="2800" dirty="0"/>
              <a:t>5.Competition</a:t>
            </a:r>
          </a:p>
          <a:p>
            <a:pPr>
              <a:lnSpc>
                <a:spcPct val="80000"/>
              </a:lnSpc>
              <a:buFontTx/>
              <a:buNone/>
            </a:pPr>
            <a:r>
              <a:rPr lang="en-GB" altLang="en-US" sz="2800" dirty="0"/>
              <a:t>GIRLS</a:t>
            </a:r>
          </a:p>
          <a:p>
            <a:pPr>
              <a:lnSpc>
                <a:spcPct val="80000"/>
              </a:lnSpc>
            </a:pPr>
            <a:r>
              <a:rPr lang="en-GB" altLang="en-US" sz="2800" dirty="0"/>
              <a:t>1.Exams, coursework</a:t>
            </a:r>
          </a:p>
          <a:p>
            <a:pPr>
              <a:lnSpc>
                <a:spcPct val="80000"/>
              </a:lnSpc>
            </a:pPr>
            <a:r>
              <a:rPr lang="en-GB" altLang="en-US" sz="2800" dirty="0"/>
              <a:t>2.Parents imposing restrictions</a:t>
            </a:r>
          </a:p>
          <a:p>
            <a:pPr>
              <a:lnSpc>
                <a:spcPct val="80000"/>
              </a:lnSpc>
            </a:pPr>
            <a:r>
              <a:rPr lang="en-GB" altLang="en-US" sz="2800" dirty="0"/>
              <a:t>3.Friendships – arguments</a:t>
            </a:r>
          </a:p>
          <a:p>
            <a:pPr>
              <a:lnSpc>
                <a:spcPct val="80000"/>
              </a:lnSpc>
            </a:pPr>
            <a:r>
              <a:rPr lang="en-GB" altLang="en-US" sz="2800" dirty="0"/>
              <a:t>4.Peer pressure, what to wear</a:t>
            </a:r>
          </a:p>
          <a:p>
            <a:pPr>
              <a:lnSpc>
                <a:spcPct val="80000"/>
              </a:lnSpc>
            </a:pPr>
            <a:r>
              <a:rPr lang="en-GB" altLang="en-US" sz="2800" dirty="0"/>
              <a:t>5.Being organised</a:t>
            </a:r>
          </a:p>
        </p:txBody>
      </p:sp>
      <p:sp>
        <p:nvSpPr>
          <p:cNvPr id="5" name="Rectangle 4">
            <a:extLst>
              <a:ext uri="{FF2B5EF4-FFF2-40B4-BE49-F238E27FC236}">
                <a16:creationId xmlns:a16="http://schemas.microsoft.com/office/drawing/2014/main" id="{9512CB6D-9C92-CA46-AF44-221EE162583F}"/>
              </a:ext>
            </a:extLst>
          </p:cNvPr>
          <p:cNvSpPr/>
          <p:nvPr/>
        </p:nvSpPr>
        <p:spPr>
          <a:xfrm>
            <a:off x="1358591" y="1550312"/>
            <a:ext cx="4473494" cy="445854"/>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GB" sz="1050" dirty="0">
                <a:solidFill>
                  <a:srgbClr val="FF0000"/>
                </a:solidFill>
              </a:rPr>
              <a:t>[Click to Reveal]</a:t>
            </a:r>
          </a:p>
          <a:p>
            <a:pPr algn="ctr" fontAlgn="auto">
              <a:spcBef>
                <a:spcPts val="0"/>
              </a:spcBef>
              <a:spcAft>
                <a:spcPts val="0"/>
              </a:spcAft>
              <a:defRPr/>
            </a:pPr>
            <a:endParaRPr lang="en-GB" sz="100" dirty="0"/>
          </a:p>
          <a:p>
            <a:pPr algn="ctr" fontAlgn="auto">
              <a:spcBef>
                <a:spcPts val="0"/>
              </a:spcBef>
              <a:spcAft>
                <a:spcPts val="0"/>
              </a:spcAft>
              <a:defRPr/>
            </a:pPr>
            <a:r>
              <a:rPr lang="en-GB" sz="1600" b="1" dirty="0">
                <a:latin typeface="Comic Sans MS" pitchFamily="66" charset="0"/>
              </a:rPr>
              <a:t>No. 1</a:t>
            </a:r>
            <a:endParaRPr lang="en-GB" sz="1600" dirty="0"/>
          </a:p>
        </p:txBody>
      </p:sp>
      <p:sp>
        <p:nvSpPr>
          <p:cNvPr id="6" name="Rectangle 5">
            <a:extLst>
              <a:ext uri="{FF2B5EF4-FFF2-40B4-BE49-F238E27FC236}">
                <a16:creationId xmlns:a16="http://schemas.microsoft.com/office/drawing/2014/main" id="{07AC186A-BFE5-0644-82B4-D7E04E68280F}"/>
              </a:ext>
            </a:extLst>
          </p:cNvPr>
          <p:cNvSpPr/>
          <p:nvPr/>
        </p:nvSpPr>
        <p:spPr>
          <a:xfrm>
            <a:off x="1358591" y="2029522"/>
            <a:ext cx="4473495" cy="445854"/>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GB" sz="1050" dirty="0">
                <a:solidFill>
                  <a:srgbClr val="FF0000"/>
                </a:solidFill>
              </a:rPr>
              <a:t>[Click to Reveal]</a:t>
            </a:r>
          </a:p>
          <a:p>
            <a:pPr algn="ctr" fontAlgn="auto">
              <a:spcBef>
                <a:spcPts val="0"/>
              </a:spcBef>
              <a:spcAft>
                <a:spcPts val="0"/>
              </a:spcAft>
              <a:defRPr/>
            </a:pPr>
            <a:endParaRPr lang="en-GB" sz="100" dirty="0"/>
          </a:p>
          <a:p>
            <a:pPr algn="ctr" fontAlgn="auto">
              <a:spcBef>
                <a:spcPts val="0"/>
              </a:spcBef>
              <a:spcAft>
                <a:spcPts val="0"/>
              </a:spcAft>
              <a:defRPr/>
            </a:pPr>
            <a:r>
              <a:rPr lang="en-GB" sz="1600" b="1" dirty="0">
                <a:latin typeface="Comic Sans MS" pitchFamily="66" charset="0"/>
              </a:rPr>
              <a:t>No. 2</a:t>
            </a:r>
            <a:endParaRPr lang="en-GB" sz="1600" dirty="0"/>
          </a:p>
        </p:txBody>
      </p:sp>
      <p:sp>
        <p:nvSpPr>
          <p:cNvPr id="7" name="Rectangle 6">
            <a:extLst>
              <a:ext uri="{FF2B5EF4-FFF2-40B4-BE49-F238E27FC236}">
                <a16:creationId xmlns:a16="http://schemas.microsoft.com/office/drawing/2014/main" id="{C86DFEFD-C421-DE43-9747-64257C7DF4A3}"/>
              </a:ext>
            </a:extLst>
          </p:cNvPr>
          <p:cNvSpPr/>
          <p:nvPr/>
        </p:nvSpPr>
        <p:spPr>
          <a:xfrm>
            <a:off x="1358592" y="2508732"/>
            <a:ext cx="4473496" cy="445854"/>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GB" sz="1050" dirty="0">
                <a:solidFill>
                  <a:srgbClr val="FF0000"/>
                </a:solidFill>
              </a:rPr>
              <a:t>[Click to Reveal]</a:t>
            </a:r>
          </a:p>
          <a:p>
            <a:pPr algn="ctr" fontAlgn="auto">
              <a:spcBef>
                <a:spcPts val="0"/>
              </a:spcBef>
              <a:spcAft>
                <a:spcPts val="0"/>
              </a:spcAft>
              <a:defRPr/>
            </a:pPr>
            <a:endParaRPr lang="en-GB" sz="100" dirty="0"/>
          </a:p>
          <a:p>
            <a:pPr algn="ctr" fontAlgn="auto">
              <a:spcBef>
                <a:spcPts val="0"/>
              </a:spcBef>
              <a:spcAft>
                <a:spcPts val="0"/>
              </a:spcAft>
              <a:defRPr/>
            </a:pPr>
            <a:r>
              <a:rPr lang="en-GB" sz="1600" b="1" dirty="0">
                <a:latin typeface="Comic Sans MS" pitchFamily="66" charset="0"/>
              </a:rPr>
              <a:t>No. 3</a:t>
            </a:r>
            <a:endParaRPr lang="en-GB" sz="1600" dirty="0"/>
          </a:p>
        </p:txBody>
      </p:sp>
      <p:sp>
        <p:nvSpPr>
          <p:cNvPr id="8" name="Rectangle 7">
            <a:extLst>
              <a:ext uri="{FF2B5EF4-FFF2-40B4-BE49-F238E27FC236}">
                <a16:creationId xmlns:a16="http://schemas.microsoft.com/office/drawing/2014/main" id="{CAB33368-76E0-8640-AA3C-E03D7909126E}"/>
              </a:ext>
            </a:extLst>
          </p:cNvPr>
          <p:cNvSpPr/>
          <p:nvPr/>
        </p:nvSpPr>
        <p:spPr>
          <a:xfrm>
            <a:off x="1358589" y="2983146"/>
            <a:ext cx="4473496" cy="445854"/>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GB" sz="1050" dirty="0">
                <a:solidFill>
                  <a:srgbClr val="FF0000"/>
                </a:solidFill>
              </a:rPr>
              <a:t>[Click to Reveal]</a:t>
            </a:r>
          </a:p>
          <a:p>
            <a:pPr algn="ctr" fontAlgn="auto">
              <a:spcBef>
                <a:spcPts val="0"/>
              </a:spcBef>
              <a:spcAft>
                <a:spcPts val="0"/>
              </a:spcAft>
              <a:defRPr/>
            </a:pPr>
            <a:endParaRPr lang="en-GB" sz="100" dirty="0"/>
          </a:p>
          <a:p>
            <a:pPr algn="ctr" fontAlgn="auto">
              <a:spcBef>
                <a:spcPts val="0"/>
              </a:spcBef>
              <a:spcAft>
                <a:spcPts val="0"/>
              </a:spcAft>
              <a:defRPr/>
            </a:pPr>
            <a:r>
              <a:rPr lang="en-GB" sz="1600" b="1" dirty="0">
                <a:latin typeface="Comic Sans MS" pitchFamily="66" charset="0"/>
              </a:rPr>
              <a:t>No. 4</a:t>
            </a:r>
            <a:endParaRPr lang="en-GB" sz="1600" dirty="0"/>
          </a:p>
        </p:txBody>
      </p:sp>
      <p:sp>
        <p:nvSpPr>
          <p:cNvPr id="9" name="Rectangle 8">
            <a:extLst>
              <a:ext uri="{FF2B5EF4-FFF2-40B4-BE49-F238E27FC236}">
                <a16:creationId xmlns:a16="http://schemas.microsoft.com/office/drawing/2014/main" id="{9F870CE9-3AE5-0D49-9BD9-82084E5D9A19}"/>
              </a:ext>
            </a:extLst>
          </p:cNvPr>
          <p:cNvSpPr/>
          <p:nvPr/>
        </p:nvSpPr>
        <p:spPr>
          <a:xfrm>
            <a:off x="1358589" y="3473710"/>
            <a:ext cx="4473496" cy="445854"/>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GB" sz="1050" dirty="0">
                <a:solidFill>
                  <a:srgbClr val="FF0000"/>
                </a:solidFill>
              </a:rPr>
              <a:t>[Click to Reveal]</a:t>
            </a:r>
          </a:p>
          <a:p>
            <a:pPr algn="ctr" fontAlgn="auto">
              <a:spcBef>
                <a:spcPts val="0"/>
              </a:spcBef>
              <a:spcAft>
                <a:spcPts val="0"/>
              </a:spcAft>
              <a:defRPr/>
            </a:pPr>
            <a:endParaRPr lang="en-GB" sz="100" dirty="0"/>
          </a:p>
          <a:p>
            <a:pPr algn="ctr" fontAlgn="auto">
              <a:spcBef>
                <a:spcPts val="0"/>
              </a:spcBef>
              <a:spcAft>
                <a:spcPts val="0"/>
              </a:spcAft>
              <a:defRPr/>
            </a:pPr>
            <a:r>
              <a:rPr lang="en-GB" sz="1600" b="1" dirty="0">
                <a:latin typeface="Comic Sans MS" pitchFamily="66" charset="0"/>
              </a:rPr>
              <a:t>No. 5</a:t>
            </a:r>
            <a:endParaRPr lang="en-GB" sz="1600" dirty="0"/>
          </a:p>
        </p:txBody>
      </p:sp>
      <p:sp>
        <p:nvSpPr>
          <p:cNvPr id="10" name="Rectangle 9">
            <a:extLst>
              <a:ext uri="{FF2B5EF4-FFF2-40B4-BE49-F238E27FC236}">
                <a16:creationId xmlns:a16="http://schemas.microsoft.com/office/drawing/2014/main" id="{DB85A5BA-F1CC-2C41-A4E7-FA227000345A}"/>
              </a:ext>
            </a:extLst>
          </p:cNvPr>
          <p:cNvSpPr/>
          <p:nvPr/>
        </p:nvSpPr>
        <p:spPr>
          <a:xfrm>
            <a:off x="1358588" y="4069470"/>
            <a:ext cx="4473494" cy="445854"/>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GB" sz="1050" dirty="0">
                <a:solidFill>
                  <a:srgbClr val="FF0000"/>
                </a:solidFill>
              </a:rPr>
              <a:t>[Click to Reveal]</a:t>
            </a:r>
          </a:p>
          <a:p>
            <a:pPr algn="ctr" fontAlgn="auto">
              <a:spcBef>
                <a:spcPts val="0"/>
              </a:spcBef>
              <a:spcAft>
                <a:spcPts val="0"/>
              </a:spcAft>
              <a:defRPr/>
            </a:pPr>
            <a:endParaRPr lang="en-GB" sz="100" dirty="0"/>
          </a:p>
          <a:p>
            <a:pPr algn="ctr" fontAlgn="auto">
              <a:spcBef>
                <a:spcPts val="0"/>
              </a:spcBef>
              <a:spcAft>
                <a:spcPts val="0"/>
              </a:spcAft>
              <a:defRPr/>
            </a:pPr>
            <a:r>
              <a:rPr lang="en-GB" sz="1600" b="1" dirty="0">
                <a:latin typeface="Comic Sans MS" pitchFamily="66" charset="0"/>
              </a:rPr>
              <a:t>No. 1</a:t>
            </a:r>
            <a:endParaRPr lang="en-GB" sz="1600" dirty="0"/>
          </a:p>
        </p:txBody>
      </p:sp>
      <p:sp>
        <p:nvSpPr>
          <p:cNvPr id="11" name="Rectangle 10">
            <a:extLst>
              <a:ext uri="{FF2B5EF4-FFF2-40B4-BE49-F238E27FC236}">
                <a16:creationId xmlns:a16="http://schemas.microsoft.com/office/drawing/2014/main" id="{185DF404-3FCF-2E46-BA9D-0FB75AA8A979}"/>
              </a:ext>
            </a:extLst>
          </p:cNvPr>
          <p:cNvSpPr/>
          <p:nvPr/>
        </p:nvSpPr>
        <p:spPr>
          <a:xfrm>
            <a:off x="1358588" y="4548680"/>
            <a:ext cx="4473495" cy="445854"/>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GB" sz="1050" dirty="0">
                <a:solidFill>
                  <a:srgbClr val="FF0000"/>
                </a:solidFill>
              </a:rPr>
              <a:t>[Click to Reveal]</a:t>
            </a:r>
          </a:p>
          <a:p>
            <a:pPr algn="ctr" fontAlgn="auto">
              <a:spcBef>
                <a:spcPts val="0"/>
              </a:spcBef>
              <a:spcAft>
                <a:spcPts val="0"/>
              </a:spcAft>
              <a:defRPr/>
            </a:pPr>
            <a:endParaRPr lang="en-GB" sz="100" dirty="0"/>
          </a:p>
          <a:p>
            <a:pPr algn="ctr" fontAlgn="auto">
              <a:spcBef>
                <a:spcPts val="0"/>
              </a:spcBef>
              <a:spcAft>
                <a:spcPts val="0"/>
              </a:spcAft>
              <a:defRPr/>
            </a:pPr>
            <a:r>
              <a:rPr lang="en-GB" sz="1600" b="1" dirty="0">
                <a:latin typeface="Comic Sans MS" pitchFamily="66" charset="0"/>
              </a:rPr>
              <a:t>No. 2</a:t>
            </a:r>
            <a:endParaRPr lang="en-GB" sz="1600" dirty="0"/>
          </a:p>
        </p:txBody>
      </p:sp>
      <p:sp>
        <p:nvSpPr>
          <p:cNvPr id="12" name="Rectangle 11">
            <a:extLst>
              <a:ext uri="{FF2B5EF4-FFF2-40B4-BE49-F238E27FC236}">
                <a16:creationId xmlns:a16="http://schemas.microsoft.com/office/drawing/2014/main" id="{1CA23DC9-5140-3F4B-A7E6-159584633A8A}"/>
              </a:ext>
            </a:extLst>
          </p:cNvPr>
          <p:cNvSpPr/>
          <p:nvPr/>
        </p:nvSpPr>
        <p:spPr>
          <a:xfrm>
            <a:off x="1358589" y="5027890"/>
            <a:ext cx="4473496" cy="445854"/>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GB" sz="1050" dirty="0">
                <a:solidFill>
                  <a:srgbClr val="FF0000"/>
                </a:solidFill>
              </a:rPr>
              <a:t>[Click to Reveal]</a:t>
            </a:r>
          </a:p>
          <a:p>
            <a:pPr algn="ctr" fontAlgn="auto">
              <a:spcBef>
                <a:spcPts val="0"/>
              </a:spcBef>
              <a:spcAft>
                <a:spcPts val="0"/>
              </a:spcAft>
              <a:defRPr/>
            </a:pPr>
            <a:endParaRPr lang="en-GB" sz="100" dirty="0"/>
          </a:p>
          <a:p>
            <a:pPr algn="ctr" fontAlgn="auto">
              <a:spcBef>
                <a:spcPts val="0"/>
              </a:spcBef>
              <a:spcAft>
                <a:spcPts val="0"/>
              </a:spcAft>
              <a:defRPr/>
            </a:pPr>
            <a:r>
              <a:rPr lang="en-GB" sz="1600" b="1" dirty="0">
                <a:latin typeface="Comic Sans MS" pitchFamily="66" charset="0"/>
              </a:rPr>
              <a:t>No. 3</a:t>
            </a:r>
            <a:endParaRPr lang="en-GB" sz="1600" dirty="0"/>
          </a:p>
        </p:txBody>
      </p:sp>
      <p:sp>
        <p:nvSpPr>
          <p:cNvPr id="13" name="Rectangle 12">
            <a:extLst>
              <a:ext uri="{FF2B5EF4-FFF2-40B4-BE49-F238E27FC236}">
                <a16:creationId xmlns:a16="http://schemas.microsoft.com/office/drawing/2014/main" id="{932C15B5-42B3-2C44-9056-91F7DD94D133}"/>
              </a:ext>
            </a:extLst>
          </p:cNvPr>
          <p:cNvSpPr/>
          <p:nvPr/>
        </p:nvSpPr>
        <p:spPr>
          <a:xfrm>
            <a:off x="1358586" y="5524606"/>
            <a:ext cx="4473496" cy="445854"/>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GB" sz="1050" dirty="0">
                <a:solidFill>
                  <a:srgbClr val="FF0000"/>
                </a:solidFill>
              </a:rPr>
              <a:t>[Click to Reveal]</a:t>
            </a:r>
          </a:p>
          <a:p>
            <a:pPr algn="ctr" fontAlgn="auto">
              <a:spcBef>
                <a:spcPts val="0"/>
              </a:spcBef>
              <a:spcAft>
                <a:spcPts val="0"/>
              </a:spcAft>
              <a:defRPr/>
            </a:pPr>
            <a:endParaRPr lang="en-GB" sz="100" dirty="0"/>
          </a:p>
          <a:p>
            <a:pPr algn="ctr" fontAlgn="auto">
              <a:spcBef>
                <a:spcPts val="0"/>
              </a:spcBef>
              <a:spcAft>
                <a:spcPts val="0"/>
              </a:spcAft>
              <a:defRPr/>
            </a:pPr>
            <a:r>
              <a:rPr lang="en-GB" sz="1600" b="1" dirty="0">
                <a:latin typeface="Comic Sans MS" pitchFamily="66" charset="0"/>
              </a:rPr>
              <a:t>No. 4</a:t>
            </a:r>
            <a:endParaRPr lang="en-GB" sz="1600" dirty="0"/>
          </a:p>
        </p:txBody>
      </p:sp>
      <p:sp>
        <p:nvSpPr>
          <p:cNvPr id="14" name="Rectangle 13">
            <a:extLst>
              <a:ext uri="{FF2B5EF4-FFF2-40B4-BE49-F238E27FC236}">
                <a16:creationId xmlns:a16="http://schemas.microsoft.com/office/drawing/2014/main" id="{64C148EA-3B58-7F4C-A190-C40233808A12}"/>
              </a:ext>
            </a:extLst>
          </p:cNvPr>
          <p:cNvSpPr/>
          <p:nvPr/>
        </p:nvSpPr>
        <p:spPr>
          <a:xfrm>
            <a:off x="1358586" y="6009197"/>
            <a:ext cx="4473496" cy="445854"/>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GB" sz="1050" dirty="0">
                <a:solidFill>
                  <a:srgbClr val="FF0000"/>
                </a:solidFill>
              </a:rPr>
              <a:t>[Click to Reveal]</a:t>
            </a:r>
          </a:p>
          <a:p>
            <a:pPr algn="ctr" fontAlgn="auto">
              <a:spcBef>
                <a:spcPts val="0"/>
              </a:spcBef>
              <a:spcAft>
                <a:spcPts val="0"/>
              </a:spcAft>
              <a:defRPr/>
            </a:pPr>
            <a:endParaRPr lang="en-GB" sz="100" dirty="0"/>
          </a:p>
          <a:p>
            <a:pPr algn="ctr" fontAlgn="auto">
              <a:spcBef>
                <a:spcPts val="0"/>
              </a:spcBef>
              <a:spcAft>
                <a:spcPts val="0"/>
              </a:spcAft>
              <a:defRPr/>
            </a:pPr>
            <a:r>
              <a:rPr lang="en-GB" sz="1600" b="1" dirty="0">
                <a:latin typeface="Comic Sans MS" pitchFamily="66" charset="0"/>
              </a:rPr>
              <a:t>No. 5</a:t>
            </a:r>
            <a:endParaRPr lang="en-GB" sz="1600" dirty="0"/>
          </a:p>
        </p:txBody>
      </p:sp>
      <p:sp>
        <p:nvSpPr>
          <p:cNvPr id="15" name="Rounded Rectangle 14">
            <a:extLst>
              <a:ext uri="{FF2B5EF4-FFF2-40B4-BE49-F238E27FC236}">
                <a16:creationId xmlns:a16="http://schemas.microsoft.com/office/drawing/2014/main" id="{3099197F-B4CA-1A4E-A7E9-1C5AAD121B76}"/>
              </a:ext>
            </a:extLst>
          </p:cNvPr>
          <p:cNvSpPr/>
          <p:nvPr/>
        </p:nvSpPr>
        <p:spPr>
          <a:xfrm>
            <a:off x="6116752" y="2602423"/>
            <a:ext cx="2439419" cy="2181848"/>
          </a:xfrm>
          <a:prstGeom prst="roundRect">
            <a:avLst/>
          </a:prstGeom>
          <a:solidFill>
            <a:srgbClr val="FFFF00"/>
          </a:solidFill>
          <a:ln w="38100">
            <a:solidFill>
              <a:srgbClr val="C1EBBA"/>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solidFill>
                  <a:schemeClr val="tx1"/>
                </a:solidFill>
              </a:rPr>
              <a:t>What do you think the top five are for boys and girls of secondary school </a:t>
            </a:r>
            <a:r>
              <a:rPr lang="en-US" sz="1400" dirty="0" smtClean="0">
                <a:solidFill>
                  <a:schemeClr val="tx1"/>
                </a:solidFill>
              </a:rPr>
              <a:t>age?</a:t>
            </a:r>
            <a:endParaRPr lang="en-US" sz="1400" dirty="0">
              <a:solidFill>
                <a:schemeClr val="tx1"/>
              </a:solidFill>
            </a:endParaRPr>
          </a:p>
          <a:p>
            <a:endParaRPr lang="en-US" sz="1400" dirty="0">
              <a:solidFill>
                <a:schemeClr val="tx1"/>
              </a:solidFill>
            </a:endParaRPr>
          </a:p>
          <a:p>
            <a:endParaRPr lang="en-US" sz="1400" dirty="0">
              <a:solidFill>
                <a:schemeClr val="tx1"/>
              </a:solidFill>
            </a:endParaRPr>
          </a:p>
          <a:p>
            <a:r>
              <a:rPr lang="en-US" sz="1400" dirty="0">
                <a:solidFill>
                  <a:schemeClr val="tx1"/>
                </a:solidFill>
              </a:rPr>
              <a:t>What do you notice about the differences between boys and </a:t>
            </a:r>
            <a:r>
              <a:rPr lang="en-US" sz="1400" dirty="0" smtClean="0">
                <a:solidFill>
                  <a:schemeClr val="tx1"/>
                </a:solidFill>
              </a:rPr>
              <a:t>girls?</a:t>
            </a:r>
            <a:endParaRPr lang="en-US" sz="1400" dirty="0">
              <a:solidFill>
                <a:schemeClr val="tx1"/>
              </a:solidFill>
            </a:endParaRPr>
          </a:p>
        </p:txBody>
      </p:sp>
      <p:pic>
        <p:nvPicPr>
          <p:cNvPr id="16" name="Picture 9" descr="C:\Users\Optic Group111\Desktop\Thoughts.png">
            <a:extLst>
              <a:ext uri="{FF2B5EF4-FFF2-40B4-BE49-F238E27FC236}">
                <a16:creationId xmlns:a16="http://schemas.microsoft.com/office/drawing/2014/main" id="{D198A614-3700-8647-AC29-E3E779B8AAF4}"/>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347843" y="1737467"/>
            <a:ext cx="771265" cy="771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356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2000"/>
                                        <p:tgtEl>
                                          <p:spTgt spid="6"/>
                                        </p:tgtEl>
                                      </p:cBhvr>
                                    </p:animEffect>
                                    <p:set>
                                      <p:cBhvr>
                                        <p:cTn id="13" dur="1" fill="hold">
                                          <p:stCondLst>
                                            <p:cond delay="1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2000"/>
                                        <p:tgtEl>
                                          <p:spTgt spid="7"/>
                                        </p:tgtEl>
                                      </p:cBhvr>
                                    </p:animEffect>
                                    <p:set>
                                      <p:cBhvr>
                                        <p:cTn id="19" dur="1" fill="hold">
                                          <p:stCondLst>
                                            <p:cond delay="1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0" restart="whenNotActive" fill="hold" evtFilter="cancelBubble" nodeType="interactiveSeq">
                <p:stCondLst>
                  <p:cond evt="onClick" delay="0">
                    <p:tgtEl>
                      <p:spTgt spid="8"/>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2000"/>
                                        <p:tgtEl>
                                          <p:spTgt spid="8"/>
                                        </p:tgtEl>
                                      </p:cBhvr>
                                    </p:animEffect>
                                    <p:set>
                                      <p:cBhvr>
                                        <p:cTn id="25" dur="1" fill="hold">
                                          <p:stCondLst>
                                            <p:cond delay="1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6" restart="whenNotActive" fill="hold" evtFilter="cancelBubble" nodeType="interactiveSeq">
                <p:stCondLst>
                  <p:cond evt="onClick" delay="0">
                    <p:tgtEl>
                      <p:spTgt spid="9"/>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2000"/>
                                        <p:tgtEl>
                                          <p:spTgt spid="9"/>
                                        </p:tgtEl>
                                      </p:cBhvr>
                                    </p:animEffect>
                                    <p:set>
                                      <p:cBhvr>
                                        <p:cTn id="31" dur="1" fill="hold">
                                          <p:stCondLst>
                                            <p:cond delay="1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2000"/>
                                        <p:tgtEl>
                                          <p:spTgt spid="10"/>
                                        </p:tgtEl>
                                      </p:cBhvr>
                                    </p:animEffect>
                                    <p:set>
                                      <p:cBhvr>
                                        <p:cTn id="37" dur="1" fill="hold">
                                          <p:stCondLst>
                                            <p:cond delay="1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8" restart="whenNotActive" fill="hold" evtFilter="cancelBubble" nodeType="interactiveSeq">
                <p:stCondLst>
                  <p:cond evt="onClick" delay="0">
                    <p:tgtEl>
                      <p:spTgt spid="11"/>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2000"/>
                                        <p:tgtEl>
                                          <p:spTgt spid="11"/>
                                        </p:tgtEl>
                                      </p:cBhvr>
                                    </p:animEffect>
                                    <p:set>
                                      <p:cBhvr>
                                        <p:cTn id="43" dur="1" fill="hold">
                                          <p:stCondLst>
                                            <p:cond delay="1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44" restart="whenNotActive" fill="hold" evtFilter="cancelBubble" nodeType="interactiveSeq">
                <p:stCondLst>
                  <p:cond evt="onClick" delay="0">
                    <p:tgtEl>
                      <p:spTgt spid="12"/>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2000"/>
                                        <p:tgtEl>
                                          <p:spTgt spid="12"/>
                                        </p:tgtEl>
                                      </p:cBhvr>
                                    </p:animEffect>
                                    <p:set>
                                      <p:cBhvr>
                                        <p:cTn id="49" dur="1" fill="hold">
                                          <p:stCondLst>
                                            <p:cond delay="1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50" restart="whenNotActive" fill="hold" evtFilter="cancelBubble" nodeType="interactiveSeq">
                <p:stCondLst>
                  <p:cond evt="onClick" delay="0">
                    <p:tgtEl>
                      <p:spTgt spid="13"/>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2000"/>
                                        <p:tgtEl>
                                          <p:spTgt spid="13"/>
                                        </p:tgtEl>
                                      </p:cBhvr>
                                    </p:animEffect>
                                    <p:set>
                                      <p:cBhvr>
                                        <p:cTn id="55" dur="1" fill="hold">
                                          <p:stCondLst>
                                            <p:cond delay="1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56" restart="whenNotActive" fill="hold" evtFilter="cancelBubble" nodeType="interactiveSeq">
                <p:stCondLst>
                  <p:cond evt="onClick" delay="0">
                    <p:tgtEl>
                      <p:spTgt spid="14"/>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2000"/>
                                        <p:tgtEl>
                                          <p:spTgt spid="14"/>
                                        </p:tgtEl>
                                      </p:cBhvr>
                                    </p:animEffect>
                                    <p:set>
                                      <p:cBhvr>
                                        <p:cTn id="61" dur="1" fill="hold">
                                          <p:stCondLst>
                                            <p:cond delay="1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2A4D24-5C72-1C4B-9481-2B88FB94476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46803" y="124316"/>
            <a:ext cx="8850393" cy="6603052"/>
          </a:xfrm>
          <a:prstGeom prst="rect">
            <a:avLst/>
          </a:prstGeom>
        </p:spPr>
      </p:pic>
      <p:sp>
        <p:nvSpPr>
          <p:cNvPr id="6" name="Rectangle 5">
            <a:extLst>
              <a:ext uri="{FF2B5EF4-FFF2-40B4-BE49-F238E27FC236}">
                <a16:creationId xmlns:a16="http://schemas.microsoft.com/office/drawing/2014/main" id="{C3A55F0C-4EFC-0241-9756-F4B2B3D27FF1}"/>
              </a:ext>
            </a:extLst>
          </p:cNvPr>
          <p:cNvSpPr>
            <a:spLocks noChangeArrowheads="1"/>
          </p:cNvSpPr>
          <p:nvPr/>
        </p:nvSpPr>
        <p:spPr bwMode="auto">
          <a:xfrm>
            <a:off x="275167" y="233358"/>
            <a:ext cx="8633359" cy="590563"/>
          </a:xfrm>
          <a:prstGeom prst="rect">
            <a:avLst/>
          </a:prstGeom>
          <a:gradFill rotWithShape="1">
            <a:gsLst>
              <a:gs pos="0">
                <a:schemeClr val="accent3">
                  <a:lumMod val="60000"/>
                  <a:lumOff val="40000"/>
                </a:schemeClr>
              </a:gs>
              <a:gs pos="35001">
                <a:schemeClr val="accent3">
                  <a:lumMod val="20000"/>
                  <a:lumOff val="80000"/>
                </a:schemeClr>
              </a:gs>
              <a:gs pos="100000">
                <a:schemeClr val="accent3">
                  <a:lumMod val="40000"/>
                  <a:lumOff val="60000"/>
                </a:schemeClr>
              </a:gs>
            </a:gsLst>
            <a:lin ang="16200000" scaled="1"/>
          </a:gradFill>
          <a:ln w="38100">
            <a:solidFill>
              <a:srgbClr val="002060"/>
            </a:solidFill>
            <a:miter lim="800000"/>
            <a:headEnd/>
            <a:tailEnd/>
          </a:ln>
          <a:effectLst>
            <a:outerShdw blurRad="40000" dist="20000" dir="5400000" rotWithShape="0">
              <a:srgbClr val="000000">
                <a:alpha val="37999"/>
              </a:srgbClr>
            </a:outerShdw>
          </a:effectLst>
        </p:spPr>
        <p:txBody>
          <a:bodyPr anchor="ctr"/>
          <a:lstStyle/>
          <a:p>
            <a:pPr algn="ctr" eaLnBrk="1" hangingPunct="1">
              <a:defRPr/>
            </a:pPr>
            <a:r>
              <a:rPr lang="en-GB" sz="3200" dirty="0">
                <a:solidFill>
                  <a:schemeClr val="dk1"/>
                </a:solidFill>
                <a:latin typeface="Calibri"/>
                <a:ea typeface="+mn-ea"/>
                <a:cs typeface="Calibri"/>
              </a:rPr>
              <a:t>STRESS BALLS </a:t>
            </a:r>
          </a:p>
        </p:txBody>
      </p:sp>
      <p:sp>
        <p:nvSpPr>
          <p:cNvPr id="7" name="Rectangle 6">
            <a:extLst>
              <a:ext uri="{FF2B5EF4-FFF2-40B4-BE49-F238E27FC236}">
                <a16:creationId xmlns:a16="http://schemas.microsoft.com/office/drawing/2014/main" id="{251FD4C8-5E94-9E47-87E3-2BCACFDCECEA}"/>
              </a:ext>
            </a:extLst>
          </p:cNvPr>
          <p:cNvSpPr>
            <a:spLocks noChangeArrowheads="1"/>
          </p:cNvSpPr>
          <p:nvPr/>
        </p:nvSpPr>
        <p:spPr bwMode="auto">
          <a:xfrm>
            <a:off x="349936" y="6034079"/>
            <a:ext cx="5218107" cy="590563"/>
          </a:xfrm>
          <a:prstGeom prst="rect">
            <a:avLst/>
          </a:prstGeom>
          <a:gradFill rotWithShape="1">
            <a:gsLst>
              <a:gs pos="0">
                <a:schemeClr val="accent3">
                  <a:lumMod val="60000"/>
                  <a:lumOff val="40000"/>
                </a:schemeClr>
              </a:gs>
              <a:gs pos="35001">
                <a:schemeClr val="accent3">
                  <a:lumMod val="20000"/>
                  <a:lumOff val="80000"/>
                </a:schemeClr>
              </a:gs>
              <a:gs pos="100000">
                <a:schemeClr val="accent3">
                  <a:lumMod val="40000"/>
                  <a:lumOff val="60000"/>
                </a:schemeClr>
              </a:gs>
            </a:gsLst>
            <a:lin ang="16200000" scaled="1"/>
          </a:gradFill>
          <a:ln w="38100">
            <a:solidFill>
              <a:srgbClr val="002060"/>
            </a:solidFill>
            <a:miter lim="800000"/>
            <a:headEnd/>
            <a:tailEnd/>
          </a:ln>
          <a:effectLst>
            <a:outerShdw blurRad="40000" dist="20000" dir="5400000" rotWithShape="0">
              <a:srgbClr val="000000">
                <a:alpha val="37999"/>
              </a:srgbClr>
            </a:outerShdw>
          </a:effectLst>
        </p:spPr>
        <p:txBody>
          <a:bodyPr anchor="ctr"/>
          <a:lstStyle/>
          <a:p>
            <a:pPr algn="ctr" eaLnBrk="1" hangingPunct="1">
              <a:defRPr/>
            </a:pPr>
            <a:r>
              <a:rPr lang="en-GB" dirty="0">
                <a:solidFill>
                  <a:schemeClr val="dk1"/>
                </a:solidFill>
                <a:latin typeface="Calibri"/>
                <a:ea typeface="+mn-ea"/>
                <a:cs typeface="Calibri"/>
              </a:rPr>
              <a:t>What happens when the bin fills up?</a:t>
            </a:r>
          </a:p>
          <a:p>
            <a:pPr algn="ctr" eaLnBrk="1" hangingPunct="1">
              <a:defRPr/>
            </a:pPr>
            <a:r>
              <a:rPr lang="en-GB" dirty="0">
                <a:solidFill>
                  <a:schemeClr val="dk1"/>
                </a:solidFill>
                <a:latin typeface="Calibri"/>
                <a:cs typeface="Calibri"/>
              </a:rPr>
              <a:t>How can we deal with this issue (stress)?</a:t>
            </a:r>
            <a:endParaRPr lang="en-GB" dirty="0">
              <a:solidFill>
                <a:schemeClr val="dk1"/>
              </a:solidFill>
              <a:latin typeface="Calibri"/>
              <a:ea typeface="+mn-ea"/>
              <a:cs typeface="Calibri"/>
            </a:endParaRPr>
          </a:p>
        </p:txBody>
      </p:sp>
      <p:sp>
        <p:nvSpPr>
          <p:cNvPr id="8" name="Rectangle 7">
            <a:extLst>
              <a:ext uri="{FF2B5EF4-FFF2-40B4-BE49-F238E27FC236}">
                <a16:creationId xmlns:a16="http://schemas.microsoft.com/office/drawing/2014/main" id="{795D78BC-7474-604C-B668-56B3C168897E}"/>
              </a:ext>
            </a:extLst>
          </p:cNvPr>
          <p:cNvSpPr/>
          <p:nvPr/>
        </p:nvSpPr>
        <p:spPr>
          <a:xfrm>
            <a:off x="1315246" y="976321"/>
            <a:ext cx="6553200" cy="1439477"/>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GB" b="1" dirty="0">
                <a:solidFill>
                  <a:schemeClr val="tx1"/>
                </a:solidFill>
                <a:latin typeface="Comic Sans MS"/>
                <a:cs typeface="Comic Sans MS"/>
              </a:rPr>
              <a:t>Rule 1: </a:t>
            </a:r>
            <a:r>
              <a:rPr lang="en-GB" b="1" dirty="0" smtClean="0">
                <a:solidFill>
                  <a:schemeClr val="tx1"/>
                </a:solidFill>
                <a:latin typeface="Comic Sans MS"/>
                <a:cs typeface="Comic Sans MS"/>
              </a:rPr>
              <a:t>Take </a:t>
            </a:r>
            <a:r>
              <a:rPr lang="en-GB" b="1" dirty="0">
                <a:solidFill>
                  <a:schemeClr val="tx1"/>
                </a:solidFill>
                <a:latin typeface="Comic Sans MS"/>
                <a:cs typeface="Comic Sans MS"/>
              </a:rPr>
              <a:t>a piece of paper tear into three pieces</a:t>
            </a:r>
          </a:p>
          <a:p>
            <a:pPr fontAlgn="auto">
              <a:spcBef>
                <a:spcPts val="0"/>
              </a:spcBef>
              <a:spcAft>
                <a:spcPts val="0"/>
              </a:spcAft>
              <a:defRPr/>
            </a:pPr>
            <a:r>
              <a:rPr lang="en-GB" b="1" dirty="0">
                <a:solidFill>
                  <a:schemeClr val="tx1"/>
                </a:solidFill>
                <a:latin typeface="Comic Sans MS"/>
                <a:cs typeface="Comic Sans MS"/>
              </a:rPr>
              <a:t>Rule 2: Write down on each piece something that stresses you out</a:t>
            </a:r>
          </a:p>
          <a:p>
            <a:pPr fontAlgn="auto">
              <a:spcBef>
                <a:spcPts val="0"/>
              </a:spcBef>
              <a:spcAft>
                <a:spcPts val="0"/>
              </a:spcAft>
              <a:defRPr/>
            </a:pPr>
            <a:r>
              <a:rPr lang="en-GB" b="1" dirty="0">
                <a:solidFill>
                  <a:schemeClr val="tx1"/>
                </a:solidFill>
                <a:latin typeface="Comic Sans MS"/>
                <a:cs typeface="Comic Sans MS"/>
              </a:rPr>
              <a:t>Rule 3: Screw all three up into individual balls and throw them in the teachers bin</a:t>
            </a:r>
          </a:p>
        </p:txBody>
      </p:sp>
      <p:sp>
        <p:nvSpPr>
          <p:cNvPr id="10" name="Rectangle 9">
            <a:extLst>
              <a:ext uri="{FF2B5EF4-FFF2-40B4-BE49-F238E27FC236}">
                <a16:creationId xmlns:a16="http://schemas.microsoft.com/office/drawing/2014/main" id="{AC53BDAC-81B1-BC44-A989-2F1C097D50EB}"/>
              </a:ext>
            </a:extLst>
          </p:cNvPr>
          <p:cNvSpPr>
            <a:spLocks noChangeArrowheads="1"/>
          </p:cNvSpPr>
          <p:nvPr/>
        </p:nvSpPr>
        <p:spPr bwMode="auto">
          <a:xfrm>
            <a:off x="5914801" y="6034079"/>
            <a:ext cx="2993725" cy="590563"/>
          </a:xfrm>
          <a:prstGeom prst="rect">
            <a:avLst/>
          </a:prstGeom>
          <a:gradFill rotWithShape="1">
            <a:gsLst>
              <a:gs pos="0">
                <a:schemeClr val="accent3">
                  <a:lumMod val="60000"/>
                  <a:lumOff val="40000"/>
                </a:schemeClr>
              </a:gs>
              <a:gs pos="35001">
                <a:schemeClr val="accent3">
                  <a:lumMod val="20000"/>
                  <a:lumOff val="80000"/>
                </a:schemeClr>
              </a:gs>
              <a:gs pos="100000">
                <a:schemeClr val="accent3">
                  <a:lumMod val="40000"/>
                  <a:lumOff val="60000"/>
                </a:schemeClr>
              </a:gs>
            </a:gsLst>
            <a:lin ang="16200000" scaled="1"/>
          </a:gradFill>
          <a:ln w="38100">
            <a:solidFill>
              <a:srgbClr val="002060"/>
            </a:solidFill>
            <a:miter lim="800000"/>
            <a:headEnd/>
            <a:tailEnd/>
          </a:ln>
          <a:effectLst>
            <a:outerShdw blurRad="40000" dist="20000" dir="5400000" rotWithShape="0">
              <a:srgbClr val="000000">
                <a:alpha val="37999"/>
              </a:srgbClr>
            </a:outerShdw>
          </a:effectLst>
        </p:spPr>
        <p:txBody>
          <a:bodyPr anchor="ctr"/>
          <a:lstStyle/>
          <a:p>
            <a:pPr algn="ctr" eaLnBrk="1" hangingPunct="1">
              <a:defRPr/>
            </a:pPr>
            <a:r>
              <a:rPr lang="en-GB" dirty="0">
                <a:solidFill>
                  <a:schemeClr val="dk1"/>
                </a:solidFill>
                <a:latin typeface="Calibri"/>
                <a:ea typeface="+mn-ea"/>
                <a:cs typeface="Calibri"/>
              </a:rPr>
              <a:t>Everyone has a different capacity to deal with stress</a:t>
            </a:r>
          </a:p>
        </p:txBody>
      </p:sp>
      <p:pic>
        <p:nvPicPr>
          <p:cNvPr id="12" name="Picture 11">
            <a:extLst>
              <a:ext uri="{FF2B5EF4-FFF2-40B4-BE49-F238E27FC236}">
                <a16:creationId xmlns:a16="http://schemas.microsoft.com/office/drawing/2014/main" id="{B56694B4-BB32-1F49-821E-351AC9A96FBA}"/>
              </a:ext>
            </a:extLst>
          </p:cNvPr>
          <p:cNvPicPr>
            <a:picLocks noChangeAspect="1"/>
          </p:cNvPicPr>
          <p:nvPr/>
        </p:nvPicPr>
        <p:blipFill>
          <a:blip r:embed="rId4"/>
          <a:stretch>
            <a:fillRect/>
          </a:stretch>
        </p:blipFill>
        <p:spPr>
          <a:xfrm>
            <a:off x="2178958" y="4311841"/>
            <a:ext cx="2262414" cy="1569838"/>
          </a:xfrm>
          <a:prstGeom prst="rect">
            <a:avLst/>
          </a:prstGeom>
        </p:spPr>
      </p:pic>
      <p:pic>
        <p:nvPicPr>
          <p:cNvPr id="14" name="Picture 13">
            <a:extLst>
              <a:ext uri="{FF2B5EF4-FFF2-40B4-BE49-F238E27FC236}">
                <a16:creationId xmlns:a16="http://schemas.microsoft.com/office/drawing/2014/main" id="{2095C53B-B18E-D94A-AEED-D8BB485AA522}"/>
              </a:ext>
            </a:extLst>
          </p:cNvPr>
          <p:cNvPicPr>
            <a:picLocks noChangeAspect="1"/>
          </p:cNvPicPr>
          <p:nvPr/>
        </p:nvPicPr>
        <p:blipFill>
          <a:blip r:embed="rId5"/>
          <a:stretch>
            <a:fillRect/>
          </a:stretch>
        </p:blipFill>
        <p:spPr>
          <a:xfrm>
            <a:off x="5089227" y="4089366"/>
            <a:ext cx="2262414" cy="1764268"/>
          </a:xfrm>
          <a:prstGeom prst="rect">
            <a:avLst/>
          </a:prstGeom>
        </p:spPr>
      </p:pic>
      <p:pic>
        <p:nvPicPr>
          <p:cNvPr id="15" name="Picture 23" descr="\\HOME\Cre8tive Resources\01 Branding\IMAGES\FOR RESOURCES\YELLOW ARROW.png">
            <a:extLst>
              <a:ext uri="{FF2B5EF4-FFF2-40B4-BE49-F238E27FC236}">
                <a16:creationId xmlns:a16="http://schemas.microsoft.com/office/drawing/2014/main" id="{903514CA-D367-6D44-BDCF-F81CFECBBF11}"/>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rot="10428012">
            <a:off x="4271763" y="4750091"/>
            <a:ext cx="1248118" cy="95951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2173510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4E14F6-E12D-9549-9CC5-921CDC8C099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187388" y="1075765"/>
            <a:ext cx="5091954" cy="5629835"/>
          </a:xfrm>
          <a:prstGeom prst="rect">
            <a:avLst/>
          </a:prstGeom>
        </p:spPr>
      </p:pic>
      <p:sp>
        <p:nvSpPr>
          <p:cNvPr id="6" name="Rectangle 5">
            <a:extLst>
              <a:ext uri="{FF2B5EF4-FFF2-40B4-BE49-F238E27FC236}">
                <a16:creationId xmlns:a16="http://schemas.microsoft.com/office/drawing/2014/main" id="{F547D98B-2F6F-9842-8972-7E6AC7DD5522}"/>
              </a:ext>
            </a:extLst>
          </p:cNvPr>
          <p:cNvSpPr>
            <a:spLocks noChangeArrowheads="1"/>
          </p:cNvSpPr>
          <p:nvPr/>
        </p:nvSpPr>
        <p:spPr bwMode="auto">
          <a:xfrm>
            <a:off x="383501" y="294139"/>
            <a:ext cx="8437769" cy="646642"/>
          </a:xfrm>
          <a:prstGeom prst="rect">
            <a:avLst/>
          </a:prstGeom>
          <a:gradFill rotWithShape="1">
            <a:gsLst>
              <a:gs pos="0">
                <a:srgbClr val="FFBE86"/>
              </a:gs>
              <a:gs pos="35001">
                <a:srgbClr val="FFD0AA"/>
              </a:gs>
              <a:gs pos="100000">
                <a:srgbClr val="FFEBDB"/>
              </a:gs>
            </a:gsLst>
            <a:lin ang="16200000" scaled="1"/>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p>
            <a:pPr algn="ctr">
              <a:defRPr/>
            </a:pPr>
            <a:r>
              <a:rPr lang="en-GB" sz="3200" b="1" dirty="0">
                <a:solidFill>
                  <a:schemeClr val="dk1"/>
                </a:solidFill>
                <a:latin typeface="+mj-lt"/>
                <a:ea typeface="+mn-ea"/>
                <a:cs typeface="+mn-cs"/>
              </a:rPr>
              <a:t>What makes exams so stressful?</a:t>
            </a:r>
          </a:p>
        </p:txBody>
      </p:sp>
      <p:pic>
        <p:nvPicPr>
          <p:cNvPr id="8" name="Picture 7">
            <a:extLst>
              <a:ext uri="{FF2B5EF4-FFF2-40B4-BE49-F238E27FC236}">
                <a16:creationId xmlns:a16="http://schemas.microsoft.com/office/drawing/2014/main" id="{643088A5-5A22-6943-BBF7-BD4BF03CA0E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31121" y="1464901"/>
            <a:ext cx="2494150" cy="2270276"/>
          </a:xfrm>
          <a:prstGeom prst="rect">
            <a:avLst/>
          </a:prstGeom>
        </p:spPr>
      </p:pic>
      <p:pic>
        <p:nvPicPr>
          <p:cNvPr id="9" name="Picture 8">
            <a:extLst>
              <a:ext uri="{FF2B5EF4-FFF2-40B4-BE49-F238E27FC236}">
                <a16:creationId xmlns:a16="http://schemas.microsoft.com/office/drawing/2014/main" id="{7B3D6188-F657-264A-ABC4-0526D4C3A1F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31121" y="3959728"/>
            <a:ext cx="2494150" cy="2270276"/>
          </a:xfrm>
          <a:prstGeom prst="rect">
            <a:avLst/>
          </a:prstGeom>
        </p:spPr>
      </p:pic>
      <p:pic>
        <p:nvPicPr>
          <p:cNvPr id="10" name="Picture 9">
            <a:extLst>
              <a:ext uri="{FF2B5EF4-FFF2-40B4-BE49-F238E27FC236}">
                <a16:creationId xmlns:a16="http://schemas.microsoft.com/office/drawing/2014/main" id="{FEE78803-07E6-1741-A362-448BAC7D2AE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flipH="1">
            <a:off x="6327120" y="1158724"/>
            <a:ext cx="2494150" cy="2270276"/>
          </a:xfrm>
          <a:prstGeom prst="rect">
            <a:avLst/>
          </a:prstGeom>
        </p:spPr>
      </p:pic>
      <p:pic>
        <p:nvPicPr>
          <p:cNvPr id="11" name="Picture 10">
            <a:extLst>
              <a:ext uri="{FF2B5EF4-FFF2-40B4-BE49-F238E27FC236}">
                <a16:creationId xmlns:a16="http://schemas.microsoft.com/office/drawing/2014/main" id="{9B6DDB1E-7E38-8846-BDE1-053F62C1CC1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flipH="1">
            <a:off x="6426712" y="4256623"/>
            <a:ext cx="2494150" cy="2270276"/>
          </a:xfrm>
          <a:prstGeom prst="rect">
            <a:avLst/>
          </a:prstGeom>
        </p:spPr>
      </p:pic>
    </p:spTree>
    <p:extLst>
      <p:ext uri="{BB962C8B-B14F-4D97-AF65-F5344CB8AC3E}">
        <p14:creationId xmlns:p14="http://schemas.microsoft.com/office/powerpoint/2010/main" val="19486725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4E14F6-E12D-9549-9CC5-921CDC8C099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416423" y="970853"/>
            <a:ext cx="5091954" cy="5629835"/>
          </a:xfrm>
          <a:prstGeom prst="rect">
            <a:avLst/>
          </a:prstGeom>
        </p:spPr>
      </p:pic>
      <p:sp>
        <p:nvSpPr>
          <p:cNvPr id="6" name="Rectangle 5">
            <a:extLst>
              <a:ext uri="{FF2B5EF4-FFF2-40B4-BE49-F238E27FC236}">
                <a16:creationId xmlns:a16="http://schemas.microsoft.com/office/drawing/2014/main" id="{F547D98B-2F6F-9842-8972-7E6AC7DD5522}"/>
              </a:ext>
            </a:extLst>
          </p:cNvPr>
          <p:cNvSpPr>
            <a:spLocks noChangeArrowheads="1"/>
          </p:cNvSpPr>
          <p:nvPr/>
        </p:nvSpPr>
        <p:spPr bwMode="auto">
          <a:xfrm>
            <a:off x="383501" y="294139"/>
            <a:ext cx="8437769" cy="423037"/>
          </a:xfrm>
          <a:prstGeom prst="rect">
            <a:avLst/>
          </a:prstGeom>
          <a:gradFill rotWithShape="1">
            <a:gsLst>
              <a:gs pos="0">
                <a:srgbClr val="FFBE86"/>
              </a:gs>
              <a:gs pos="35001">
                <a:srgbClr val="FFD0AA"/>
              </a:gs>
              <a:gs pos="100000">
                <a:srgbClr val="FFEBDB"/>
              </a:gs>
            </a:gsLst>
            <a:lin ang="16200000" scaled="1"/>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p>
            <a:pPr algn="ctr">
              <a:defRPr/>
            </a:pPr>
            <a:r>
              <a:rPr lang="en-GB" sz="2000" b="1" dirty="0">
                <a:solidFill>
                  <a:schemeClr val="dk1"/>
                </a:solidFill>
                <a:latin typeface="+mj-lt"/>
                <a:ea typeface="+mn-ea"/>
                <a:cs typeface="+mn-cs"/>
              </a:rPr>
              <a:t>What might the signs of getting stressed in an exam be?</a:t>
            </a:r>
          </a:p>
        </p:txBody>
      </p:sp>
      <p:sp>
        <p:nvSpPr>
          <p:cNvPr id="12" name="Rectangle 11">
            <a:extLst>
              <a:ext uri="{FF2B5EF4-FFF2-40B4-BE49-F238E27FC236}">
                <a16:creationId xmlns:a16="http://schemas.microsoft.com/office/drawing/2014/main" id="{FB4762F9-4849-3847-B278-EC4B9F08FBBE}"/>
              </a:ext>
            </a:extLst>
          </p:cNvPr>
          <p:cNvSpPr/>
          <p:nvPr/>
        </p:nvSpPr>
        <p:spPr>
          <a:xfrm>
            <a:off x="293896" y="887839"/>
            <a:ext cx="1542729" cy="212365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285750" indent="-285750">
              <a:buFont typeface="Wingdings" pitchFamily="2" charset="2"/>
              <a:buChar char="q"/>
            </a:pPr>
            <a:r>
              <a:rPr lang="en-GB" altLang="en-US" sz="1600" dirty="0">
                <a:latin typeface="Calibri" panose="020F0502020204030204" pitchFamily="34" charset="0"/>
                <a:cs typeface="Calibri" panose="020F0502020204030204" pitchFamily="34" charset="0"/>
              </a:rPr>
              <a:t>INCREASED BLOOD PRESSURE</a:t>
            </a:r>
          </a:p>
          <a:p>
            <a:pPr marL="285750" indent="-285750">
              <a:buFont typeface="Wingdings" pitchFamily="2" charset="2"/>
              <a:buChar char="q"/>
            </a:pPr>
            <a:endParaRPr lang="en-GB" altLang="en-US" sz="1600" dirty="0">
              <a:latin typeface="Calibri" panose="020F0502020204030204" pitchFamily="34" charset="0"/>
              <a:cs typeface="Calibri" panose="020F0502020204030204" pitchFamily="34" charset="0"/>
            </a:endParaRPr>
          </a:p>
          <a:p>
            <a:pPr marL="285750" indent="-285750">
              <a:buFont typeface="Wingdings" pitchFamily="2" charset="2"/>
              <a:buChar char="q"/>
            </a:pPr>
            <a:r>
              <a:rPr lang="en-GB" altLang="en-US" sz="1600" dirty="0">
                <a:latin typeface="Calibri" panose="020F0502020204030204" pitchFamily="34" charset="0"/>
                <a:cs typeface="Calibri" panose="020F0502020204030204" pitchFamily="34" charset="0"/>
              </a:rPr>
              <a:t>SWEATING</a:t>
            </a:r>
          </a:p>
          <a:p>
            <a:pPr marL="285750" indent="-285750">
              <a:buFont typeface="Wingdings" pitchFamily="2" charset="2"/>
              <a:buChar char="q"/>
            </a:pPr>
            <a:endParaRPr lang="en-GB" altLang="en-US" sz="1600" dirty="0">
              <a:latin typeface="Calibri" panose="020F0502020204030204" pitchFamily="34" charset="0"/>
              <a:cs typeface="Calibri" panose="020F0502020204030204" pitchFamily="34" charset="0"/>
            </a:endParaRPr>
          </a:p>
          <a:p>
            <a:pPr marL="285750" indent="-285750">
              <a:buFont typeface="Wingdings" pitchFamily="2" charset="2"/>
              <a:buChar char="q"/>
            </a:pPr>
            <a:r>
              <a:rPr lang="en-GB" altLang="en-US" sz="1600" dirty="0">
                <a:latin typeface="Calibri" panose="020F0502020204030204" pitchFamily="34" charset="0"/>
                <a:cs typeface="Calibri" panose="020F0502020204030204" pitchFamily="34" charset="0"/>
              </a:rPr>
              <a:t>INCREASED HEART RATE</a:t>
            </a:r>
          </a:p>
        </p:txBody>
      </p:sp>
      <p:pic>
        <p:nvPicPr>
          <p:cNvPr id="13" name="Picture 12">
            <a:extLst>
              <a:ext uri="{FF2B5EF4-FFF2-40B4-BE49-F238E27FC236}">
                <a16:creationId xmlns:a16="http://schemas.microsoft.com/office/drawing/2014/main" id="{BA51C6AC-7918-7F43-8E48-E39C1C132A9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56611" y="5348972"/>
            <a:ext cx="1763313" cy="1172986"/>
          </a:xfrm>
          <a:prstGeom prst="rect">
            <a:avLst/>
          </a:prstGeom>
          <a:ln w="38100">
            <a:solidFill>
              <a:schemeClr val="tx1"/>
            </a:solidFill>
          </a:ln>
        </p:spPr>
      </p:pic>
      <p:pic>
        <p:nvPicPr>
          <p:cNvPr id="14" name="Picture 13">
            <a:extLst>
              <a:ext uri="{FF2B5EF4-FFF2-40B4-BE49-F238E27FC236}">
                <a16:creationId xmlns:a16="http://schemas.microsoft.com/office/drawing/2014/main" id="{86EAD0E0-C7ED-EB45-9872-A6F466BFF85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93896" y="5421472"/>
            <a:ext cx="1763313" cy="1179216"/>
          </a:xfrm>
          <a:prstGeom prst="rect">
            <a:avLst/>
          </a:prstGeom>
          <a:ln w="38100">
            <a:solidFill>
              <a:schemeClr val="tx1"/>
            </a:solidFill>
          </a:ln>
        </p:spPr>
      </p:pic>
      <p:pic>
        <p:nvPicPr>
          <p:cNvPr id="15" name="Picture 14">
            <a:extLst>
              <a:ext uri="{FF2B5EF4-FFF2-40B4-BE49-F238E27FC236}">
                <a16:creationId xmlns:a16="http://schemas.microsoft.com/office/drawing/2014/main" id="{29355D2C-599C-B845-A56D-BD86EEBB1AA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690343" y="5390875"/>
            <a:ext cx="1763313" cy="1172986"/>
          </a:xfrm>
          <a:prstGeom prst="rect">
            <a:avLst/>
          </a:prstGeom>
          <a:ln w="38100">
            <a:solidFill>
              <a:schemeClr val="tx1"/>
            </a:solidFill>
          </a:ln>
        </p:spPr>
      </p:pic>
      <p:sp>
        <p:nvSpPr>
          <p:cNvPr id="16" name="Rectangle 15">
            <a:extLst>
              <a:ext uri="{FF2B5EF4-FFF2-40B4-BE49-F238E27FC236}">
                <a16:creationId xmlns:a16="http://schemas.microsoft.com/office/drawing/2014/main" id="{B3429F7F-0D5C-8E42-A59F-296163BFDCF7}"/>
              </a:ext>
            </a:extLst>
          </p:cNvPr>
          <p:cNvSpPr>
            <a:spLocks noChangeArrowheads="1"/>
          </p:cNvSpPr>
          <p:nvPr/>
        </p:nvSpPr>
        <p:spPr bwMode="auto">
          <a:xfrm>
            <a:off x="383501" y="4761168"/>
            <a:ext cx="1542729" cy="517561"/>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GB" sz="2000" b="1" dirty="0">
                <a:solidFill>
                  <a:schemeClr val="dk1"/>
                </a:solidFill>
                <a:latin typeface="+mj-lt"/>
                <a:ea typeface="+mn-ea"/>
                <a:cs typeface="+mn-cs"/>
              </a:rPr>
              <a:t>Fight</a:t>
            </a:r>
          </a:p>
        </p:txBody>
      </p:sp>
      <p:sp>
        <p:nvSpPr>
          <p:cNvPr id="17" name="Rectangle 16">
            <a:extLst>
              <a:ext uri="{FF2B5EF4-FFF2-40B4-BE49-F238E27FC236}">
                <a16:creationId xmlns:a16="http://schemas.microsoft.com/office/drawing/2014/main" id="{EFE1249F-A26C-6E40-8AB5-282412A108BA}"/>
              </a:ext>
            </a:extLst>
          </p:cNvPr>
          <p:cNvSpPr>
            <a:spLocks noChangeArrowheads="1"/>
          </p:cNvSpPr>
          <p:nvPr/>
        </p:nvSpPr>
        <p:spPr bwMode="auto">
          <a:xfrm>
            <a:off x="3831020" y="4758891"/>
            <a:ext cx="1542729" cy="517561"/>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GB" sz="2000" b="1" dirty="0">
                <a:solidFill>
                  <a:schemeClr val="dk1"/>
                </a:solidFill>
                <a:latin typeface="+mj-lt"/>
                <a:ea typeface="+mn-ea"/>
                <a:cs typeface="+mn-cs"/>
              </a:rPr>
              <a:t>Flight</a:t>
            </a:r>
          </a:p>
        </p:txBody>
      </p:sp>
      <p:sp>
        <p:nvSpPr>
          <p:cNvPr id="18" name="Rectangle 17">
            <a:extLst>
              <a:ext uri="{FF2B5EF4-FFF2-40B4-BE49-F238E27FC236}">
                <a16:creationId xmlns:a16="http://schemas.microsoft.com/office/drawing/2014/main" id="{065F4AF5-2D72-FC4E-A264-C428B29C922F}"/>
              </a:ext>
            </a:extLst>
          </p:cNvPr>
          <p:cNvSpPr>
            <a:spLocks noChangeArrowheads="1"/>
          </p:cNvSpPr>
          <p:nvPr/>
        </p:nvSpPr>
        <p:spPr bwMode="auto">
          <a:xfrm>
            <a:off x="7066902" y="4716988"/>
            <a:ext cx="1542729" cy="517561"/>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GB" sz="2000" b="1" dirty="0">
                <a:solidFill>
                  <a:schemeClr val="dk1"/>
                </a:solidFill>
                <a:latin typeface="+mj-lt"/>
                <a:ea typeface="+mn-ea"/>
                <a:cs typeface="+mn-cs"/>
              </a:rPr>
              <a:t>Freeze</a:t>
            </a:r>
          </a:p>
        </p:txBody>
      </p:sp>
      <p:sp>
        <p:nvSpPr>
          <p:cNvPr id="19" name="Rounded Rectangle 18">
            <a:extLst>
              <a:ext uri="{FF2B5EF4-FFF2-40B4-BE49-F238E27FC236}">
                <a16:creationId xmlns:a16="http://schemas.microsoft.com/office/drawing/2014/main" id="{76B02E73-6891-1449-BB2C-34F9D56306CC}"/>
              </a:ext>
            </a:extLst>
          </p:cNvPr>
          <p:cNvSpPr/>
          <p:nvPr/>
        </p:nvSpPr>
        <p:spPr>
          <a:xfrm>
            <a:off x="6233847" y="1075764"/>
            <a:ext cx="2587423" cy="3083860"/>
          </a:xfrm>
          <a:prstGeom prst="roundRect">
            <a:avLst/>
          </a:prstGeom>
          <a:solidFill>
            <a:srgbClr val="FFFF00"/>
          </a:solidFill>
          <a:ln w="38100">
            <a:solidFill>
              <a:srgbClr val="C1EBBA"/>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a:solidFill>
                  <a:schemeClr val="tx1"/>
                </a:solidFill>
              </a:rPr>
              <a:t>A) </a:t>
            </a:r>
            <a:r>
              <a:rPr lang="en-US" sz="1600" dirty="0">
                <a:solidFill>
                  <a:schemeClr val="tx1"/>
                </a:solidFill>
              </a:rPr>
              <a:t>If you had the ‘Fight’ ‘Flight’ or ‘Freeze’ reactions to revising for an exam what would be the different outcomes?</a:t>
            </a:r>
          </a:p>
          <a:p>
            <a:endParaRPr lang="en-US" sz="1600" dirty="0">
              <a:solidFill>
                <a:schemeClr val="tx1"/>
              </a:solidFill>
            </a:endParaRPr>
          </a:p>
          <a:p>
            <a:r>
              <a:rPr lang="en-US" sz="1600" b="1" dirty="0">
                <a:solidFill>
                  <a:schemeClr val="tx1"/>
                </a:solidFill>
              </a:rPr>
              <a:t>B) </a:t>
            </a:r>
            <a:r>
              <a:rPr lang="en-US" sz="1600" dirty="0">
                <a:solidFill>
                  <a:schemeClr val="tx1"/>
                </a:solidFill>
              </a:rPr>
              <a:t>If you had these reactions during an actual exam what might be the three different outcomes?</a:t>
            </a:r>
          </a:p>
        </p:txBody>
      </p:sp>
      <p:pic>
        <p:nvPicPr>
          <p:cNvPr id="20" name="Picture 9" descr="C:\Users\Optic Group111\Desktop\Thoughts.png">
            <a:extLst>
              <a:ext uri="{FF2B5EF4-FFF2-40B4-BE49-F238E27FC236}">
                <a16:creationId xmlns:a16="http://schemas.microsoft.com/office/drawing/2014/main" id="{45436848-85F6-A146-92D3-9489D54B1311}"/>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363752" y="1039233"/>
            <a:ext cx="771265" cy="771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4338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449C44-F839-1344-9538-C9F76D808CE5}"/>
              </a:ext>
            </a:extLst>
          </p:cNvPr>
          <p:cNvSpPr txBox="1"/>
          <p:nvPr/>
        </p:nvSpPr>
        <p:spPr>
          <a:xfrm>
            <a:off x="237021" y="3375099"/>
            <a:ext cx="8669957" cy="3293209"/>
          </a:xfrm>
          <a:prstGeom prst="rect">
            <a:avLst/>
          </a:prstGeom>
          <a:noFill/>
        </p:spPr>
        <p:txBody>
          <a:bodyPr wrap="square" rtlCol="0">
            <a:spAutoFit/>
          </a:bodyPr>
          <a:lstStyle/>
          <a:p>
            <a:r>
              <a:rPr lang="en-US" sz="1600" dirty="0"/>
              <a:t>Too much of this reaction in the body creates an imbalance. The endocrine system is producing too much of one hormone – Cortisol. This causes the body to be in a state of permanent stress or high alert.</a:t>
            </a:r>
          </a:p>
          <a:p>
            <a:endParaRPr lang="en-US" sz="1600" dirty="0"/>
          </a:p>
          <a:p>
            <a:r>
              <a:rPr lang="en-US" sz="1600" dirty="0"/>
              <a:t>This creates tension in the body as the body is always ready to run (flight), fight (fight) or contract its muscle system to stay stuck in a freeze position (freeze). Major organs are having their blood supply slowed down constantly which restricts the ability to work at optimum function sending a mixture of messages to the brain. </a:t>
            </a:r>
          </a:p>
          <a:p>
            <a:endParaRPr lang="en-US" sz="1600" dirty="0"/>
          </a:p>
          <a:p>
            <a:r>
              <a:rPr lang="en-US" sz="1600" dirty="0"/>
              <a:t>Excess Cortisol hormone in the body also leaves the brain confused. We need to move our bodies, create a cardiovascular reaction, increase our volume of oxygen in our blood, increase the output of our cardiovascular system to make all the organs work a bit harder to clear out the excessive hormones. </a:t>
            </a:r>
          </a:p>
        </p:txBody>
      </p:sp>
      <p:sp>
        <p:nvSpPr>
          <p:cNvPr id="4" name="Rectangle 3">
            <a:extLst>
              <a:ext uri="{FF2B5EF4-FFF2-40B4-BE49-F238E27FC236}">
                <a16:creationId xmlns:a16="http://schemas.microsoft.com/office/drawing/2014/main" id="{7E2D9EEE-F211-454D-BF50-C7DE1A8ABFFA}"/>
              </a:ext>
            </a:extLst>
          </p:cNvPr>
          <p:cNvSpPr/>
          <p:nvPr/>
        </p:nvSpPr>
        <p:spPr>
          <a:xfrm>
            <a:off x="5690607" y="659896"/>
            <a:ext cx="3216372" cy="95410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GB" sz="1400" i="1" dirty="0">
                <a:cs typeface="Calibri"/>
              </a:rPr>
              <a:t>Circulating emotions will create long term physical responses which affect our para-sympathetic nervous system – stress response – persistent stress creates illness</a:t>
            </a:r>
            <a:endParaRPr lang="en-US" sz="1400" dirty="0">
              <a:latin typeface="Segoe UI Semibold" panose="020B0702040204020203" pitchFamily="34" charset="0"/>
              <a:cs typeface="Segoe UI Semibold" panose="020B0702040204020203" pitchFamily="34" charset="0"/>
            </a:endParaRPr>
          </a:p>
        </p:txBody>
      </p:sp>
      <p:sp>
        <p:nvSpPr>
          <p:cNvPr id="5" name="Rectangle 4">
            <a:extLst>
              <a:ext uri="{FF2B5EF4-FFF2-40B4-BE49-F238E27FC236}">
                <a16:creationId xmlns:a16="http://schemas.microsoft.com/office/drawing/2014/main" id="{362B9C0D-D428-BD49-A4BC-E1660F965284}"/>
              </a:ext>
            </a:extLst>
          </p:cNvPr>
          <p:cNvSpPr/>
          <p:nvPr/>
        </p:nvSpPr>
        <p:spPr>
          <a:xfrm>
            <a:off x="5690606" y="294139"/>
            <a:ext cx="3216372" cy="391885"/>
          </a:xfrm>
          <a:prstGeom prst="rect">
            <a:avLst/>
          </a:prstGeom>
          <a:solidFill>
            <a:srgbClr val="C1EBBA"/>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Segoe UI Semibold" panose="020B0702040204020203" pitchFamily="34" charset="0"/>
                <a:cs typeface="Segoe UI Semibold" panose="020B0702040204020203" pitchFamily="34" charset="0"/>
              </a:rPr>
              <a:t>Did you know?</a:t>
            </a:r>
            <a:endParaRPr lang="en-US" dirty="0">
              <a:solidFill>
                <a:schemeClr val="tx1"/>
              </a:solidFill>
              <a:latin typeface="Segoe UI Semibold" panose="020B0702040204020203" pitchFamily="34" charset="0"/>
              <a:cs typeface="Segoe UI Semibold" panose="020B0702040204020203" pitchFamily="34" charset="0"/>
            </a:endParaRPr>
          </a:p>
        </p:txBody>
      </p:sp>
      <p:sp>
        <p:nvSpPr>
          <p:cNvPr id="6" name="Rectangle 5">
            <a:extLst>
              <a:ext uri="{FF2B5EF4-FFF2-40B4-BE49-F238E27FC236}">
                <a16:creationId xmlns:a16="http://schemas.microsoft.com/office/drawing/2014/main" id="{0798F756-C0A1-3E42-A342-6987C56F3482}"/>
              </a:ext>
            </a:extLst>
          </p:cNvPr>
          <p:cNvSpPr>
            <a:spLocks noChangeArrowheads="1"/>
          </p:cNvSpPr>
          <p:nvPr/>
        </p:nvSpPr>
        <p:spPr bwMode="auto">
          <a:xfrm>
            <a:off x="237021" y="301407"/>
            <a:ext cx="5321097" cy="646642"/>
          </a:xfrm>
          <a:prstGeom prst="rect">
            <a:avLst/>
          </a:prstGeom>
          <a:gradFill rotWithShape="1">
            <a:gsLst>
              <a:gs pos="0">
                <a:srgbClr val="FFBE86"/>
              </a:gs>
              <a:gs pos="35001">
                <a:srgbClr val="FFD0AA"/>
              </a:gs>
              <a:gs pos="100000">
                <a:srgbClr val="FFEBDB"/>
              </a:gs>
            </a:gsLst>
            <a:lin ang="16200000" scaled="1"/>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p>
            <a:pPr algn="ctr">
              <a:defRPr/>
            </a:pPr>
            <a:r>
              <a:rPr lang="en-GB" sz="2400" b="1" dirty="0">
                <a:solidFill>
                  <a:schemeClr val="dk1"/>
                </a:solidFill>
                <a:latin typeface="+mj-lt"/>
                <a:ea typeface="+mn-ea"/>
                <a:cs typeface="+mn-cs"/>
              </a:rPr>
              <a:t>Science behind ‘Fight’ ‘Flight’ or ‘Freeze’</a:t>
            </a:r>
          </a:p>
        </p:txBody>
      </p:sp>
      <p:sp>
        <p:nvSpPr>
          <p:cNvPr id="8" name="TextBox 7">
            <a:extLst>
              <a:ext uri="{FF2B5EF4-FFF2-40B4-BE49-F238E27FC236}">
                <a16:creationId xmlns:a16="http://schemas.microsoft.com/office/drawing/2014/main" id="{97889E3A-42EE-DF4E-B6DD-6E2209C8FFE2}"/>
              </a:ext>
            </a:extLst>
          </p:cNvPr>
          <p:cNvSpPr txBox="1"/>
          <p:nvPr/>
        </p:nvSpPr>
        <p:spPr>
          <a:xfrm>
            <a:off x="219092" y="1045075"/>
            <a:ext cx="5471514" cy="2308324"/>
          </a:xfrm>
          <a:prstGeom prst="rect">
            <a:avLst/>
          </a:prstGeom>
          <a:noFill/>
        </p:spPr>
        <p:txBody>
          <a:bodyPr wrap="square" rtlCol="0">
            <a:spAutoFit/>
          </a:bodyPr>
          <a:lstStyle/>
          <a:p>
            <a:r>
              <a:rPr lang="en-US" sz="1600" dirty="0"/>
              <a:t>Para-sympathetic nervous system is responsible for managing our hormone output. Constant overloading emotions on our nervous system releases the stress inducing hormone – Cortisol – which puts strain on our body, this is the hormone released when we need to ‘fight, flight or freeze’ . Any of these actions needs the body to have more blood and oxygen to the muscles, lungs and brain and less to our other organs and endocrine system (hormone producing, signaling and releasing system in our bodies). </a:t>
            </a:r>
          </a:p>
        </p:txBody>
      </p:sp>
      <p:pic>
        <p:nvPicPr>
          <p:cNvPr id="10" name="Picture 9">
            <a:extLst>
              <a:ext uri="{FF2B5EF4-FFF2-40B4-BE49-F238E27FC236}">
                <a16:creationId xmlns:a16="http://schemas.microsoft.com/office/drawing/2014/main" id="{C0930A2D-D998-5446-BA56-F2E0CC5B587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690606" y="1708080"/>
            <a:ext cx="3216372" cy="1678107"/>
          </a:xfrm>
          <a:prstGeom prst="rect">
            <a:avLst/>
          </a:prstGeom>
        </p:spPr>
      </p:pic>
    </p:spTree>
    <p:extLst>
      <p:ext uri="{BB962C8B-B14F-4D97-AF65-F5344CB8AC3E}">
        <p14:creationId xmlns:p14="http://schemas.microsoft.com/office/powerpoint/2010/main" val="19112638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3CA3450-E52C-984A-AA57-A725E10CA75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25506" y="165847"/>
            <a:ext cx="8857129" cy="6557682"/>
          </a:xfrm>
          <a:prstGeom prst="rect">
            <a:avLst/>
          </a:prstGeom>
        </p:spPr>
      </p:pic>
      <p:pic>
        <p:nvPicPr>
          <p:cNvPr id="5" name="Picture 4">
            <a:extLst>
              <a:ext uri="{FF2B5EF4-FFF2-40B4-BE49-F238E27FC236}">
                <a16:creationId xmlns:a16="http://schemas.microsoft.com/office/drawing/2014/main" id="{EB3DD080-78A6-8C4D-A903-DC8F768634D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114675" y="342163"/>
            <a:ext cx="5686425" cy="6287102"/>
          </a:xfrm>
          <a:prstGeom prst="rect">
            <a:avLst/>
          </a:prstGeom>
        </p:spPr>
      </p:pic>
      <p:sp>
        <p:nvSpPr>
          <p:cNvPr id="4" name="Rectangle 3">
            <a:extLst>
              <a:ext uri="{FF2B5EF4-FFF2-40B4-BE49-F238E27FC236}">
                <a16:creationId xmlns:a16="http://schemas.microsoft.com/office/drawing/2014/main" id="{4C8D1E25-F0D1-4546-99B0-A533EF58D408}"/>
              </a:ext>
            </a:extLst>
          </p:cNvPr>
          <p:cNvSpPr/>
          <p:nvPr/>
        </p:nvSpPr>
        <p:spPr>
          <a:xfrm>
            <a:off x="383501" y="1085057"/>
            <a:ext cx="3335020" cy="4801314"/>
          </a:xfrm>
          <a:prstGeom prst="rect">
            <a:avLst/>
          </a:prstGeom>
        </p:spPr>
        <p:txBody>
          <a:bodyPr wrap="square">
            <a:spAutoFit/>
          </a:bodyPr>
          <a:lstStyle/>
          <a:p>
            <a:pPr lvl="0" defTabSz="914400" eaLnBrk="0" fontAlgn="base" hangingPunct="0">
              <a:spcBef>
                <a:spcPct val="0"/>
              </a:spcBef>
              <a:spcAft>
                <a:spcPct val="0"/>
              </a:spcAft>
              <a:buFontTx/>
              <a:buAutoNum type="arabicPeriod"/>
            </a:pPr>
            <a:r>
              <a:rPr lang="en-US" altLang="en-US" dirty="0">
                <a:latin typeface="Lato"/>
              </a:rPr>
              <a:t>Difficulty in sleeping or waking up</a:t>
            </a:r>
          </a:p>
          <a:p>
            <a:pPr lvl="0" defTabSz="914400" eaLnBrk="0" fontAlgn="base" hangingPunct="0">
              <a:spcBef>
                <a:spcPct val="0"/>
              </a:spcBef>
              <a:spcAft>
                <a:spcPct val="0"/>
              </a:spcAft>
              <a:buFontTx/>
              <a:buAutoNum type="arabicPeriod" startAt="2"/>
            </a:pPr>
            <a:r>
              <a:rPr lang="en-US" altLang="en-US" dirty="0">
                <a:latin typeface="Lato"/>
              </a:rPr>
              <a:t>Constant tiredness </a:t>
            </a:r>
          </a:p>
          <a:p>
            <a:pPr lvl="0" defTabSz="914400" eaLnBrk="0" fontAlgn="base" hangingPunct="0">
              <a:spcBef>
                <a:spcPct val="0"/>
              </a:spcBef>
              <a:spcAft>
                <a:spcPct val="0"/>
              </a:spcAft>
              <a:buFontTx/>
              <a:buAutoNum type="arabicPeriod" startAt="3"/>
            </a:pPr>
            <a:r>
              <a:rPr lang="en-US" altLang="en-US" dirty="0">
                <a:latin typeface="Lato"/>
              </a:rPr>
              <a:t>Forgetting things</a:t>
            </a:r>
          </a:p>
          <a:p>
            <a:pPr lvl="0" defTabSz="914400" eaLnBrk="0" fontAlgn="base" hangingPunct="0">
              <a:spcBef>
                <a:spcPct val="0"/>
              </a:spcBef>
              <a:spcAft>
                <a:spcPct val="0"/>
              </a:spcAft>
              <a:buFontTx/>
              <a:buAutoNum type="arabicPeriod" startAt="3"/>
            </a:pPr>
            <a:r>
              <a:rPr lang="en-US" altLang="en-US" dirty="0">
                <a:latin typeface="Lato"/>
              </a:rPr>
              <a:t>Unexplained aches and pains </a:t>
            </a:r>
          </a:p>
          <a:p>
            <a:pPr lvl="0" defTabSz="914400" eaLnBrk="0" fontAlgn="base" hangingPunct="0">
              <a:spcBef>
                <a:spcPct val="0"/>
              </a:spcBef>
              <a:spcAft>
                <a:spcPct val="0"/>
              </a:spcAft>
              <a:buFontTx/>
              <a:buAutoNum type="arabicPeriod" startAt="5"/>
            </a:pPr>
            <a:r>
              <a:rPr lang="en-US" altLang="en-US" dirty="0">
                <a:latin typeface="Lato"/>
              </a:rPr>
              <a:t>Poor appetite </a:t>
            </a:r>
          </a:p>
          <a:p>
            <a:pPr lvl="0" defTabSz="914400" eaLnBrk="0" fontAlgn="base" hangingPunct="0">
              <a:spcBef>
                <a:spcPct val="0"/>
              </a:spcBef>
              <a:spcAft>
                <a:spcPct val="0"/>
              </a:spcAft>
              <a:buFontTx/>
              <a:buAutoNum type="arabicPeriod" startAt="6"/>
            </a:pPr>
            <a:r>
              <a:rPr lang="en-US" altLang="en-US" dirty="0">
                <a:latin typeface="Lato"/>
              </a:rPr>
              <a:t>Loss of interest in activities </a:t>
            </a:r>
          </a:p>
          <a:p>
            <a:pPr lvl="0" defTabSz="914400" eaLnBrk="0" fontAlgn="base" hangingPunct="0">
              <a:spcBef>
                <a:spcPct val="0"/>
              </a:spcBef>
              <a:spcAft>
                <a:spcPct val="0"/>
              </a:spcAft>
              <a:buFontTx/>
              <a:buAutoNum type="arabicPeriod" startAt="7"/>
            </a:pPr>
            <a:r>
              <a:rPr lang="en-US" altLang="en-US" dirty="0">
                <a:latin typeface="Lato"/>
              </a:rPr>
              <a:t>Increased anxiety </a:t>
            </a:r>
          </a:p>
          <a:p>
            <a:pPr lvl="0" defTabSz="914400" eaLnBrk="0" fontAlgn="base" hangingPunct="0">
              <a:spcBef>
                <a:spcPct val="0"/>
              </a:spcBef>
              <a:spcAft>
                <a:spcPct val="0"/>
              </a:spcAft>
            </a:pPr>
            <a:r>
              <a:rPr lang="en-US" altLang="en-US" dirty="0">
                <a:latin typeface="Lato"/>
              </a:rPr>
              <a:t>8. Increased heart rate</a:t>
            </a:r>
            <a:br>
              <a:rPr lang="en-US" altLang="en-US" dirty="0">
                <a:latin typeface="Lato"/>
              </a:rPr>
            </a:br>
            <a:r>
              <a:rPr lang="en-US" altLang="en-US" dirty="0">
                <a:latin typeface="Lato"/>
              </a:rPr>
              <a:t>9. Migraines &amp; headaches</a:t>
            </a:r>
            <a:br>
              <a:rPr lang="en-US" altLang="en-US" dirty="0">
                <a:latin typeface="Lato"/>
              </a:rPr>
            </a:br>
            <a:r>
              <a:rPr lang="en-US" altLang="en-US" dirty="0">
                <a:latin typeface="Lato"/>
              </a:rPr>
              <a:t>10. Blurred vision and/or dizziness</a:t>
            </a:r>
            <a:br>
              <a:rPr lang="en-US" altLang="en-US" dirty="0">
                <a:latin typeface="Lato"/>
              </a:rPr>
            </a:br>
            <a:r>
              <a:rPr lang="en-US" altLang="en-US" dirty="0">
                <a:latin typeface="Lato"/>
              </a:rPr>
              <a:t>11. Comfort eating</a:t>
            </a:r>
            <a:br>
              <a:rPr lang="en-US" altLang="en-US" dirty="0">
                <a:latin typeface="Lato"/>
              </a:rPr>
            </a:br>
            <a:r>
              <a:rPr lang="en-US" altLang="en-US" dirty="0">
                <a:latin typeface="Lato"/>
              </a:rPr>
              <a:t>12. Drinking too many caffeinated/energy drinks </a:t>
            </a:r>
            <a:endParaRPr lang="en-US" altLang="en-US" sz="1600" dirty="0"/>
          </a:p>
          <a:p>
            <a:pPr lvl="0" defTabSz="914400" eaLnBrk="0" fontAlgn="base" hangingPunct="0">
              <a:spcBef>
                <a:spcPct val="0"/>
              </a:spcBef>
              <a:spcAft>
                <a:spcPct val="0"/>
              </a:spcAft>
            </a:pPr>
            <a:r>
              <a:rPr lang="en-US" altLang="en-US" dirty="0">
                <a:latin typeface="Lato"/>
              </a:rPr>
              <a:t>13. Run down immune system</a:t>
            </a:r>
          </a:p>
          <a:p>
            <a:pPr lvl="0" defTabSz="914400" eaLnBrk="0" fontAlgn="base" hangingPunct="0">
              <a:spcBef>
                <a:spcPct val="0"/>
              </a:spcBef>
              <a:spcAft>
                <a:spcPct val="0"/>
              </a:spcAft>
            </a:pPr>
            <a:r>
              <a:rPr lang="en-US" altLang="en-US" dirty="0">
                <a:latin typeface="Lato"/>
              </a:rPr>
              <a:t> 14 Generally feeling ‘run down’. </a:t>
            </a:r>
            <a:endParaRPr lang="en-US" altLang="en-US" sz="4000" dirty="0">
              <a:latin typeface="Arial" panose="020B0604020202020204" pitchFamily="34" charset="0"/>
            </a:endParaRPr>
          </a:p>
        </p:txBody>
      </p:sp>
      <p:sp>
        <p:nvSpPr>
          <p:cNvPr id="6" name="Rectangle 5">
            <a:extLst>
              <a:ext uri="{FF2B5EF4-FFF2-40B4-BE49-F238E27FC236}">
                <a16:creationId xmlns:a16="http://schemas.microsoft.com/office/drawing/2014/main" id="{D6D6F5DD-4FAF-5F40-808E-F2B8E6F34404}"/>
              </a:ext>
            </a:extLst>
          </p:cNvPr>
          <p:cNvSpPr>
            <a:spLocks noChangeArrowheads="1"/>
          </p:cNvSpPr>
          <p:nvPr/>
        </p:nvSpPr>
        <p:spPr bwMode="auto">
          <a:xfrm>
            <a:off x="383501" y="233179"/>
            <a:ext cx="8437769" cy="423037"/>
          </a:xfrm>
          <a:prstGeom prst="rect">
            <a:avLst/>
          </a:prstGeom>
          <a:gradFill rotWithShape="1">
            <a:gsLst>
              <a:gs pos="0">
                <a:srgbClr val="FFBE86"/>
              </a:gs>
              <a:gs pos="35001">
                <a:srgbClr val="FFD0AA"/>
              </a:gs>
              <a:gs pos="100000">
                <a:srgbClr val="FFEBDB"/>
              </a:gs>
            </a:gsLst>
            <a:lin ang="16200000" scaled="1"/>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p>
            <a:pPr algn="ctr">
              <a:defRPr/>
            </a:pPr>
            <a:r>
              <a:rPr lang="en-GB" sz="2000" b="1" dirty="0">
                <a:solidFill>
                  <a:schemeClr val="dk1"/>
                </a:solidFill>
                <a:latin typeface="+mj-lt"/>
                <a:ea typeface="+mn-ea"/>
                <a:cs typeface="+mn-cs"/>
              </a:rPr>
              <a:t>Recognising some of the physical symptoms of stress</a:t>
            </a:r>
          </a:p>
        </p:txBody>
      </p:sp>
      <p:sp>
        <p:nvSpPr>
          <p:cNvPr id="8" name="Rounded Rectangle 7">
            <a:extLst>
              <a:ext uri="{FF2B5EF4-FFF2-40B4-BE49-F238E27FC236}">
                <a16:creationId xmlns:a16="http://schemas.microsoft.com/office/drawing/2014/main" id="{C30C9BA6-9C2E-C743-B8F9-E1EBB2ADE93E}"/>
              </a:ext>
            </a:extLst>
          </p:cNvPr>
          <p:cNvSpPr/>
          <p:nvPr/>
        </p:nvSpPr>
        <p:spPr>
          <a:xfrm>
            <a:off x="4767943" y="5388429"/>
            <a:ext cx="4053328" cy="1127408"/>
          </a:xfrm>
          <a:prstGeom prst="roundRect">
            <a:avLst/>
          </a:prstGeom>
          <a:solidFill>
            <a:srgbClr val="FFFF00"/>
          </a:solidFill>
          <a:ln w="38100">
            <a:solidFill>
              <a:srgbClr val="C1EBBA"/>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solidFill>
                  <a:schemeClr val="tx1"/>
                </a:solidFill>
              </a:rPr>
              <a:t>Have you ever had some of these?</a:t>
            </a:r>
          </a:p>
          <a:p>
            <a:r>
              <a:rPr lang="en-US" sz="1400" dirty="0">
                <a:solidFill>
                  <a:schemeClr val="tx1"/>
                </a:solidFill>
              </a:rPr>
              <a:t>Which of these are easier to identify than others?</a:t>
            </a:r>
          </a:p>
          <a:p>
            <a:r>
              <a:rPr lang="en-US" sz="1400" dirty="0">
                <a:solidFill>
                  <a:schemeClr val="tx1"/>
                </a:solidFill>
              </a:rPr>
              <a:t>Have you ever spotted any of these in your friends?</a:t>
            </a:r>
          </a:p>
        </p:txBody>
      </p:sp>
      <p:pic>
        <p:nvPicPr>
          <p:cNvPr id="9" name="Picture 9" descr="C:\Users\Optic Group111\Desktop\Thoughts.png">
            <a:extLst>
              <a:ext uri="{FF2B5EF4-FFF2-40B4-BE49-F238E27FC236}">
                <a16:creationId xmlns:a16="http://schemas.microsoft.com/office/drawing/2014/main" id="{301FE02F-5CD4-8C49-ABBF-11EEBD00AD34}"/>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895314" y="5388429"/>
            <a:ext cx="771265" cy="771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0524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8321D2F-6CE5-DD4C-B424-C06E5FCA499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25506" y="165847"/>
            <a:ext cx="8857129" cy="6557682"/>
          </a:xfrm>
          <a:prstGeom prst="rect">
            <a:avLst/>
          </a:prstGeom>
        </p:spPr>
      </p:pic>
      <p:sp>
        <p:nvSpPr>
          <p:cNvPr id="4" name="Rectangle 3">
            <a:extLst>
              <a:ext uri="{FF2B5EF4-FFF2-40B4-BE49-F238E27FC236}">
                <a16:creationId xmlns:a16="http://schemas.microsoft.com/office/drawing/2014/main" id="{68FBF436-26AD-3F4A-BBCB-50A62BB07AD9}"/>
              </a:ext>
            </a:extLst>
          </p:cNvPr>
          <p:cNvSpPr/>
          <p:nvPr/>
        </p:nvSpPr>
        <p:spPr>
          <a:xfrm>
            <a:off x="275926" y="889843"/>
            <a:ext cx="4744311" cy="34163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spcAft>
                <a:spcPts val="0"/>
              </a:spcAft>
            </a:pPr>
            <a:r>
              <a:rPr lang="en-US" b="1" dirty="0">
                <a:solidFill>
                  <a:srgbClr val="000000"/>
                </a:solidFill>
                <a:latin typeface="Cambria" panose="02040503050406030204" pitchFamily="18" charset="0"/>
                <a:ea typeface="MS Mincho" panose="02020609040205080304" pitchFamily="49" charset="-128"/>
                <a:cs typeface="Times New Roman" panose="02020603050405020304" pitchFamily="18" charset="0"/>
              </a:rPr>
              <a:t>It’s all about creating positive coping strategies:</a:t>
            </a:r>
            <a:endParaRPr lang="en-GB" b="1"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n-US" dirty="0">
                <a:solidFill>
                  <a:srgbClr val="000000"/>
                </a:solidFill>
                <a:latin typeface="Cambria" panose="02040503050406030204" pitchFamily="18" charset="0"/>
                <a:ea typeface="MS Mincho" panose="02020609040205080304" pitchFamily="49" charset="-128"/>
                <a:cs typeface="Times New Roman" panose="02020603050405020304" pitchFamily="18" charset="0"/>
              </a:rPr>
              <a:t> </a:t>
            </a:r>
            <a:endParaRPr lang="en-GB"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n-US" dirty="0">
                <a:latin typeface="Cambria" panose="02040503050406030204" pitchFamily="18" charset="0"/>
                <a:ea typeface="MS Mincho" panose="02020609040205080304" pitchFamily="49" charset="-128"/>
                <a:cs typeface="Times New Roman" panose="02020603050405020304" pitchFamily="18" charset="0"/>
              </a:rPr>
              <a:t>Organising oneself with a (study) schedule – making set times for different subjects</a:t>
            </a:r>
            <a:endParaRPr lang="en-GB"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n-US" dirty="0">
                <a:latin typeface="Cambria" panose="02040503050406030204" pitchFamily="18" charset="0"/>
                <a:ea typeface="MS Mincho" panose="02020609040205080304" pitchFamily="49" charset="-128"/>
                <a:cs typeface="Times New Roman" panose="02020603050405020304" pitchFamily="18" charset="0"/>
              </a:rPr>
              <a:t> </a:t>
            </a:r>
            <a:endParaRPr lang="en-GB"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n-US" dirty="0">
                <a:latin typeface="Cambria" panose="02040503050406030204" pitchFamily="18" charset="0"/>
                <a:ea typeface="MS Mincho" panose="02020609040205080304" pitchFamily="49" charset="-128"/>
                <a:cs typeface="Times New Roman" panose="02020603050405020304" pitchFamily="18" charset="0"/>
              </a:rPr>
              <a:t>Study – if you plan in time to study and stick by it then you </a:t>
            </a:r>
            <a:r>
              <a:rPr lang="en-US" dirty="0" smtClean="0">
                <a:latin typeface="Cambria" panose="02040503050406030204" pitchFamily="18" charset="0"/>
                <a:ea typeface="MS Mincho" panose="02020609040205080304" pitchFamily="49" charset="-128"/>
                <a:cs typeface="Times New Roman" panose="02020603050405020304" pitchFamily="18" charset="0"/>
              </a:rPr>
              <a:t>won’t </a:t>
            </a:r>
            <a:r>
              <a:rPr lang="en-US" dirty="0">
                <a:latin typeface="Cambria" panose="02040503050406030204" pitchFamily="18" charset="0"/>
                <a:ea typeface="MS Mincho" panose="02020609040205080304" pitchFamily="49" charset="-128"/>
                <a:cs typeface="Times New Roman" panose="02020603050405020304" pitchFamily="18" charset="0"/>
              </a:rPr>
              <a:t>need to stress that you don’t have enough time </a:t>
            </a:r>
            <a:endParaRPr lang="en-GB"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n-US" dirty="0">
                <a:latin typeface="Cambria" panose="02040503050406030204" pitchFamily="18" charset="0"/>
                <a:ea typeface="MS Mincho" panose="02020609040205080304" pitchFamily="49" charset="-128"/>
                <a:cs typeface="Times New Roman" panose="02020603050405020304" pitchFamily="18" charset="0"/>
              </a:rPr>
              <a:t> </a:t>
            </a:r>
            <a:endParaRPr lang="en-GB"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n-US" dirty="0">
                <a:latin typeface="Cambria" panose="02040503050406030204" pitchFamily="18" charset="0"/>
                <a:ea typeface="MS Mincho" panose="02020609040205080304" pitchFamily="49" charset="-128"/>
                <a:cs typeface="Times New Roman" panose="02020603050405020304" pitchFamily="18" charset="0"/>
              </a:rPr>
              <a:t>The thing is to be disciplined with anything you do (or at least plan to do)</a:t>
            </a:r>
            <a:endParaRPr lang="en-GB" dirty="0">
              <a:latin typeface="Cambria" panose="02040503050406030204" pitchFamily="18" charset="0"/>
              <a:ea typeface="MS Mincho" panose="02020609040205080304" pitchFamily="49" charset="-128"/>
              <a:cs typeface="Times New Roman" panose="02020603050405020304" pitchFamily="18" charset="0"/>
            </a:endParaRPr>
          </a:p>
        </p:txBody>
      </p:sp>
      <p:sp>
        <p:nvSpPr>
          <p:cNvPr id="5" name="Rectangle 4">
            <a:extLst>
              <a:ext uri="{FF2B5EF4-FFF2-40B4-BE49-F238E27FC236}">
                <a16:creationId xmlns:a16="http://schemas.microsoft.com/office/drawing/2014/main" id="{4E1A715C-A735-144F-8B71-DD387EEAD56B}"/>
              </a:ext>
            </a:extLst>
          </p:cNvPr>
          <p:cNvSpPr>
            <a:spLocks noChangeArrowheads="1"/>
          </p:cNvSpPr>
          <p:nvPr/>
        </p:nvSpPr>
        <p:spPr bwMode="auto">
          <a:xfrm>
            <a:off x="293856" y="251012"/>
            <a:ext cx="8652920" cy="537882"/>
          </a:xfrm>
          <a:prstGeom prst="rect">
            <a:avLst/>
          </a:prstGeom>
          <a:gradFill rotWithShape="1">
            <a:gsLst>
              <a:gs pos="0">
                <a:srgbClr val="FFBE86"/>
              </a:gs>
              <a:gs pos="35001">
                <a:srgbClr val="FFD0AA"/>
              </a:gs>
              <a:gs pos="100000">
                <a:srgbClr val="FFEBDB"/>
              </a:gs>
            </a:gsLst>
            <a:lin ang="16200000" scaled="1"/>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p>
            <a:pPr algn="ctr">
              <a:defRPr/>
            </a:pPr>
            <a:r>
              <a:rPr lang="en-GB" sz="2000" b="1" dirty="0">
                <a:solidFill>
                  <a:schemeClr val="dk1"/>
                </a:solidFill>
                <a:latin typeface="+mj-lt"/>
                <a:ea typeface="+mn-ea"/>
                <a:cs typeface="+mn-cs"/>
              </a:rPr>
              <a:t>How can you prevent </a:t>
            </a:r>
            <a:r>
              <a:rPr lang="en-GB" sz="2000" b="1" dirty="0">
                <a:solidFill>
                  <a:schemeClr val="dk1"/>
                </a:solidFill>
                <a:latin typeface="+mj-lt"/>
              </a:rPr>
              <a:t>t</a:t>
            </a:r>
            <a:r>
              <a:rPr lang="en-GB" sz="2000" b="1" dirty="0">
                <a:solidFill>
                  <a:schemeClr val="dk1"/>
                </a:solidFill>
                <a:latin typeface="+mj-lt"/>
                <a:ea typeface="+mn-ea"/>
                <a:cs typeface="+mn-cs"/>
              </a:rPr>
              <a:t>oo much stress from building up?</a:t>
            </a:r>
          </a:p>
        </p:txBody>
      </p:sp>
      <p:pic>
        <p:nvPicPr>
          <p:cNvPr id="7" name="Picture 6">
            <a:extLst>
              <a:ext uri="{FF2B5EF4-FFF2-40B4-BE49-F238E27FC236}">
                <a16:creationId xmlns:a16="http://schemas.microsoft.com/office/drawing/2014/main" id="{17A2705A-9695-DF4E-B7AC-1A5936EC7AF6}"/>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foregroundMark x1="42812" y1="70447" x2="45208" y2="69808"/>
                      </a14:backgroundRemoval>
                    </a14:imgEffect>
                  </a14:imgLayer>
                </a14:imgProps>
              </a:ext>
              <a:ext uri="{28A0092B-C50C-407E-A947-70E740481C1C}">
                <a14:useLocalDpi xmlns:a14="http://schemas.microsoft.com/office/drawing/2010/main"/>
              </a:ext>
            </a:extLst>
          </a:blip>
          <a:srcRect l="25016" t="7370" r="28628" b="7370"/>
          <a:stretch/>
        </p:blipFill>
        <p:spPr>
          <a:xfrm>
            <a:off x="6333041" y="1944515"/>
            <a:ext cx="2535033" cy="4662473"/>
          </a:xfrm>
          <a:prstGeom prst="rect">
            <a:avLst/>
          </a:prstGeom>
        </p:spPr>
      </p:pic>
      <p:sp>
        <p:nvSpPr>
          <p:cNvPr id="8" name="Rectangular Callout 7">
            <a:extLst>
              <a:ext uri="{FF2B5EF4-FFF2-40B4-BE49-F238E27FC236}">
                <a16:creationId xmlns:a16="http://schemas.microsoft.com/office/drawing/2014/main" id="{8AD8DDE5-C000-9646-B6B0-D672BFB97A5C}"/>
              </a:ext>
            </a:extLst>
          </p:cNvPr>
          <p:cNvSpPr/>
          <p:nvPr/>
        </p:nvSpPr>
        <p:spPr>
          <a:xfrm>
            <a:off x="555346" y="5230906"/>
            <a:ext cx="4511227" cy="1376082"/>
          </a:xfrm>
          <a:prstGeom prst="wedgeRectCallout">
            <a:avLst>
              <a:gd name="adj1" fmla="val 99859"/>
              <a:gd name="adj2" fmla="val -96677"/>
            </a:avLst>
          </a:prstGeom>
          <a:gradFill flip="none" rotWithShape="1">
            <a:gsLst>
              <a:gs pos="0">
                <a:srgbClr val="8BFFE3">
                  <a:tint val="66000"/>
                  <a:satMod val="160000"/>
                </a:srgbClr>
              </a:gs>
              <a:gs pos="50000">
                <a:srgbClr val="8BFFE3">
                  <a:tint val="44500"/>
                  <a:satMod val="160000"/>
                </a:srgbClr>
              </a:gs>
              <a:gs pos="100000">
                <a:srgbClr val="8BFFE3">
                  <a:tint val="23500"/>
                  <a:satMod val="160000"/>
                </a:srgbClr>
              </a:gs>
            </a:gsLst>
            <a:lin ang="27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C380F90F-68C9-B246-838E-92929C9EC201}"/>
              </a:ext>
            </a:extLst>
          </p:cNvPr>
          <p:cNvSpPr/>
          <p:nvPr/>
        </p:nvSpPr>
        <p:spPr>
          <a:xfrm>
            <a:off x="808146" y="5225743"/>
            <a:ext cx="4005626" cy="1323439"/>
          </a:xfrm>
          <a:prstGeom prst="rect">
            <a:avLst/>
          </a:prstGeom>
        </p:spPr>
        <p:txBody>
          <a:bodyPr wrap="square">
            <a:spAutoFit/>
          </a:bodyPr>
          <a:lstStyle/>
          <a:p>
            <a:pPr>
              <a:spcAft>
                <a:spcPts val="0"/>
              </a:spcAft>
            </a:pPr>
            <a:r>
              <a:rPr lang="en-US" sz="2000" b="1" i="1" dirty="0">
                <a:latin typeface="Cambria" panose="02040503050406030204" pitchFamily="18" charset="0"/>
                <a:ea typeface="MS Mincho" panose="02020609040205080304" pitchFamily="49" charset="-128"/>
                <a:cs typeface="Times New Roman" panose="02020603050405020304" pitchFamily="18" charset="0"/>
              </a:rPr>
              <a:t>‘Discipline is choosing between what you want now with what you want most’ </a:t>
            </a:r>
          </a:p>
          <a:p>
            <a:pPr algn="r">
              <a:spcAft>
                <a:spcPts val="0"/>
              </a:spcAft>
            </a:pPr>
            <a:r>
              <a:rPr lang="en-US" sz="2000" dirty="0">
                <a:latin typeface="Cambria" panose="02040503050406030204" pitchFamily="18" charset="0"/>
                <a:ea typeface="MS Mincho" panose="02020609040205080304" pitchFamily="49" charset="-128"/>
                <a:cs typeface="Times New Roman" panose="02020603050405020304" pitchFamily="18" charset="0"/>
              </a:rPr>
              <a:t>– Abraham Lincoln </a:t>
            </a:r>
            <a:endParaRPr lang="en-GB" sz="2000" dirty="0">
              <a:latin typeface="Cambria" panose="02040503050406030204" pitchFamily="18" charset="0"/>
              <a:ea typeface="MS Mincho" panose="02020609040205080304" pitchFamily="49" charset="-128"/>
              <a:cs typeface="Times New Roman" panose="02020603050405020304" pitchFamily="18" charset="0"/>
            </a:endParaRPr>
          </a:p>
        </p:txBody>
      </p:sp>
      <p:sp>
        <p:nvSpPr>
          <p:cNvPr id="11" name="Rectangle 10">
            <a:extLst>
              <a:ext uri="{FF2B5EF4-FFF2-40B4-BE49-F238E27FC236}">
                <a16:creationId xmlns:a16="http://schemas.microsoft.com/office/drawing/2014/main" id="{6ABC504D-D429-6246-8714-68C504D45969}"/>
              </a:ext>
            </a:extLst>
          </p:cNvPr>
          <p:cNvSpPr/>
          <p:nvPr/>
        </p:nvSpPr>
        <p:spPr>
          <a:xfrm>
            <a:off x="3314030" y="4579508"/>
            <a:ext cx="2535033" cy="58842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3313958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1234273-9141-2E47-BD24-3EA64E5FBEC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25506" y="165847"/>
            <a:ext cx="8857129" cy="6557682"/>
          </a:xfrm>
          <a:prstGeom prst="rect">
            <a:avLst/>
          </a:prstGeom>
        </p:spPr>
      </p:pic>
      <p:sp>
        <p:nvSpPr>
          <p:cNvPr id="14" name="Rectangle 13">
            <a:extLst>
              <a:ext uri="{FF2B5EF4-FFF2-40B4-BE49-F238E27FC236}">
                <a16:creationId xmlns:a16="http://schemas.microsoft.com/office/drawing/2014/main" id="{08D8A834-F622-9D40-BCFC-5FDA14E67782}"/>
              </a:ext>
            </a:extLst>
          </p:cNvPr>
          <p:cNvSpPr/>
          <p:nvPr/>
        </p:nvSpPr>
        <p:spPr>
          <a:xfrm>
            <a:off x="3335937" y="4640223"/>
            <a:ext cx="2535033" cy="135236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 name="Rectangle 3">
            <a:extLst>
              <a:ext uri="{FF2B5EF4-FFF2-40B4-BE49-F238E27FC236}">
                <a16:creationId xmlns:a16="http://schemas.microsoft.com/office/drawing/2014/main" id="{AA5BFEDC-301D-2944-B6C6-6C4EAE79CE61}"/>
              </a:ext>
            </a:extLst>
          </p:cNvPr>
          <p:cNvSpPr/>
          <p:nvPr/>
        </p:nvSpPr>
        <p:spPr>
          <a:xfrm>
            <a:off x="313764" y="312474"/>
            <a:ext cx="4572000" cy="3693319"/>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spcAft>
                <a:spcPts val="0"/>
              </a:spcAft>
            </a:pPr>
            <a:r>
              <a:rPr lang="en-US" dirty="0">
                <a:latin typeface="Cambria" panose="02040503050406030204" pitchFamily="18" charset="0"/>
                <a:ea typeface="MS Mincho" panose="02020609040205080304" pitchFamily="49" charset="-128"/>
                <a:cs typeface="Times New Roman" panose="02020603050405020304" pitchFamily="18" charset="0"/>
              </a:rPr>
              <a:t>Exercise helps the body process stress (Cortisol) – </a:t>
            </a:r>
          </a:p>
          <a:p>
            <a:pPr>
              <a:spcAft>
                <a:spcPts val="0"/>
              </a:spcAft>
            </a:pPr>
            <a:endParaRPr lang="en-US"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n-US" dirty="0">
                <a:latin typeface="Cambria" panose="02040503050406030204" pitchFamily="18" charset="0"/>
                <a:ea typeface="MS Mincho" panose="02020609040205080304" pitchFamily="49" charset="-128"/>
                <a:cs typeface="Times New Roman" panose="02020603050405020304" pitchFamily="18" charset="0"/>
              </a:rPr>
              <a:t>Cortisol – the hormone responsible for the stress response in the body is broken-down in the body and passed through the waste organs and sweated or excreted. </a:t>
            </a:r>
          </a:p>
          <a:p>
            <a:pPr>
              <a:spcAft>
                <a:spcPts val="0"/>
              </a:spcAft>
            </a:pPr>
            <a:endParaRPr lang="en-US"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n-US" dirty="0">
                <a:latin typeface="Cambria" panose="02040503050406030204" pitchFamily="18" charset="0"/>
                <a:ea typeface="MS Mincho" panose="02020609040205080304" pitchFamily="49" charset="-128"/>
                <a:cs typeface="Times New Roman" panose="02020603050405020304" pitchFamily="18" charset="0"/>
              </a:rPr>
              <a:t>Excess of non useful compounds have been eliminated and removed, the body is functioning at a higher level. That’s why mood is improved, sleeping is deeper, cells are restored and self confidence is improved.</a:t>
            </a:r>
            <a:endParaRPr lang="en-GB" dirty="0">
              <a:latin typeface="Cambria" panose="02040503050406030204" pitchFamily="18" charset="0"/>
              <a:ea typeface="MS Mincho" panose="02020609040205080304" pitchFamily="49" charset="-128"/>
              <a:cs typeface="Times New Roman" panose="02020603050405020304" pitchFamily="18" charset="0"/>
            </a:endParaRPr>
          </a:p>
        </p:txBody>
      </p:sp>
      <p:sp>
        <p:nvSpPr>
          <p:cNvPr id="6" name="Rectangle 5">
            <a:extLst>
              <a:ext uri="{FF2B5EF4-FFF2-40B4-BE49-F238E27FC236}">
                <a16:creationId xmlns:a16="http://schemas.microsoft.com/office/drawing/2014/main" id="{30AA8E04-3BF9-CC47-A8EA-CA862AA6906F}"/>
              </a:ext>
            </a:extLst>
          </p:cNvPr>
          <p:cNvSpPr/>
          <p:nvPr/>
        </p:nvSpPr>
        <p:spPr>
          <a:xfrm>
            <a:off x="5690607" y="659896"/>
            <a:ext cx="3216372" cy="138499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GB" sz="1400" i="1" dirty="0">
                <a:cs typeface="Calibri"/>
              </a:rPr>
              <a:t>Stress can be a positive force. If you are worried about an exam you may be more likely to study. </a:t>
            </a:r>
            <a:r>
              <a:rPr lang="en-GB" sz="1400" b="1" i="1" dirty="0">
                <a:cs typeface="Calibri"/>
              </a:rPr>
              <a:t>BUT</a:t>
            </a:r>
            <a:r>
              <a:rPr lang="en-GB" sz="1400" i="1" dirty="0">
                <a:cs typeface="Calibri"/>
              </a:rPr>
              <a:t> too much stress over a </a:t>
            </a:r>
            <a:r>
              <a:rPr lang="en-GB" sz="1400" i="1" dirty="0" smtClean="0">
                <a:cs typeface="Calibri"/>
              </a:rPr>
              <a:t>prolonged </a:t>
            </a:r>
            <a:r>
              <a:rPr lang="en-GB" sz="1400" i="1" dirty="0">
                <a:cs typeface="Calibri"/>
              </a:rPr>
              <a:t>period can be harmful to our health and well being. Stress in your life needs to be balanced by relaxation.</a:t>
            </a:r>
          </a:p>
        </p:txBody>
      </p:sp>
      <p:sp>
        <p:nvSpPr>
          <p:cNvPr id="7" name="Rectangle 6">
            <a:extLst>
              <a:ext uri="{FF2B5EF4-FFF2-40B4-BE49-F238E27FC236}">
                <a16:creationId xmlns:a16="http://schemas.microsoft.com/office/drawing/2014/main" id="{AA953E67-F573-C242-B6EB-0608E346E480}"/>
              </a:ext>
            </a:extLst>
          </p:cNvPr>
          <p:cNvSpPr/>
          <p:nvPr/>
        </p:nvSpPr>
        <p:spPr>
          <a:xfrm>
            <a:off x="5690606" y="294139"/>
            <a:ext cx="3216372" cy="391885"/>
          </a:xfrm>
          <a:prstGeom prst="rect">
            <a:avLst/>
          </a:prstGeom>
          <a:solidFill>
            <a:srgbClr val="C1EBBA"/>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Segoe UI Semibold" panose="020B0702040204020203" pitchFamily="34" charset="0"/>
                <a:cs typeface="Segoe UI Semibold" panose="020B0702040204020203" pitchFamily="34" charset="0"/>
              </a:rPr>
              <a:t>Did you know?</a:t>
            </a:r>
            <a:endParaRPr lang="en-US" dirty="0">
              <a:solidFill>
                <a:schemeClr val="tx1"/>
              </a:solidFill>
              <a:latin typeface="Segoe UI Semibold" panose="020B0702040204020203" pitchFamily="34" charset="0"/>
              <a:cs typeface="Segoe UI Semibold" panose="020B0702040204020203" pitchFamily="34" charset="0"/>
            </a:endParaRPr>
          </a:p>
        </p:txBody>
      </p:sp>
      <p:pic>
        <p:nvPicPr>
          <p:cNvPr id="9" name="Picture 8">
            <a:extLst>
              <a:ext uri="{FF2B5EF4-FFF2-40B4-BE49-F238E27FC236}">
                <a16:creationId xmlns:a16="http://schemas.microsoft.com/office/drawing/2014/main" id="{B3CD8F2A-74BF-E34F-B56E-1DA2EA6D080A}"/>
              </a:ext>
            </a:extLst>
          </p:cNvPr>
          <p:cNvPicPr>
            <a:picLocks noChangeAspect="1"/>
          </p:cNvPicPr>
          <p:nvPr/>
        </p:nvPicPr>
        <p:blipFill>
          <a:blip r:embed="rId3"/>
          <a:stretch>
            <a:fillRect/>
          </a:stretch>
        </p:blipFill>
        <p:spPr>
          <a:xfrm>
            <a:off x="4572000" y="3902180"/>
            <a:ext cx="4572000" cy="2805113"/>
          </a:xfrm>
          <a:prstGeom prst="rect">
            <a:avLst/>
          </a:prstGeom>
        </p:spPr>
      </p:pic>
      <p:pic>
        <p:nvPicPr>
          <p:cNvPr id="11" name="Picture 10">
            <a:extLst>
              <a:ext uri="{FF2B5EF4-FFF2-40B4-BE49-F238E27FC236}">
                <a16:creationId xmlns:a16="http://schemas.microsoft.com/office/drawing/2014/main" id="{786C69AC-1A60-5B4C-81DB-B63E25DFF7EF}"/>
              </a:ext>
            </a:extLst>
          </p:cNvPr>
          <p:cNvPicPr>
            <a:picLocks noChangeAspect="1"/>
          </p:cNvPicPr>
          <p:nvPr/>
        </p:nvPicPr>
        <p:blipFill>
          <a:blip r:embed="rId4"/>
          <a:stretch>
            <a:fillRect/>
          </a:stretch>
        </p:blipFill>
        <p:spPr>
          <a:xfrm>
            <a:off x="562428" y="4005793"/>
            <a:ext cx="1643356" cy="2539733"/>
          </a:xfrm>
          <a:prstGeom prst="rect">
            <a:avLst/>
          </a:prstGeom>
        </p:spPr>
      </p:pic>
      <p:pic>
        <p:nvPicPr>
          <p:cNvPr id="12" name="Picture 11">
            <a:extLst>
              <a:ext uri="{FF2B5EF4-FFF2-40B4-BE49-F238E27FC236}">
                <a16:creationId xmlns:a16="http://schemas.microsoft.com/office/drawing/2014/main" id="{1073E1F5-B00F-8F4D-8716-55ADF4F15A46}"/>
              </a:ext>
            </a:extLst>
          </p:cNvPr>
          <p:cNvPicPr>
            <a:picLocks noChangeAspect="1"/>
          </p:cNvPicPr>
          <p:nvPr/>
        </p:nvPicPr>
        <p:blipFill>
          <a:blip r:embed="rId4"/>
          <a:stretch>
            <a:fillRect/>
          </a:stretch>
        </p:blipFill>
        <p:spPr>
          <a:xfrm>
            <a:off x="2567214" y="4005793"/>
            <a:ext cx="1643356" cy="2539733"/>
          </a:xfrm>
          <a:prstGeom prst="rect">
            <a:avLst/>
          </a:prstGeom>
        </p:spPr>
      </p:pic>
      <p:sp>
        <p:nvSpPr>
          <p:cNvPr id="15" name="Rounded Rectangle 14">
            <a:extLst>
              <a:ext uri="{FF2B5EF4-FFF2-40B4-BE49-F238E27FC236}">
                <a16:creationId xmlns:a16="http://schemas.microsoft.com/office/drawing/2014/main" id="{51C21A1C-F8F8-CB4C-8E94-F4B374D87195}"/>
              </a:ext>
            </a:extLst>
          </p:cNvPr>
          <p:cNvSpPr/>
          <p:nvPr/>
        </p:nvSpPr>
        <p:spPr>
          <a:xfrm>
            <a:off x="5946651" y="2301592"/>
            <a:ext cx="2883585" cy="1384994"/>
          </a:xfrm>
          <a:prstGeom prst="roundRect">
            <a:avLst/>
          </a:prstGeom>
          <a:solidFill>
            <a:srgbClr val="FFFF00"/>
          </a:solidFill>
          <a:ln w="38100">
            <a:solidFill>
              <a:srgbClr val="C1EBBA"/>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solidFill>
                  <a:schemeClr val="tx1"/>
                </a:solidFill>
              </a:rPr>
              <a:t>Would this method work for you?</a:t>
            </a:r>
          </a:p>
          <a:p>
            <a:endParaRPr lang="en-US" sz="1400" dirty="0">
              <a:solidFill>
                <a:schemeClr val="tx1"/>
              </a:solidFill>
            </a:endParaRPr>
          </a:p>
          <a:p>
            <a:r>
              <a:rPr lang="en-US" sz="1400" dirty="0">
                <a:solidFill>
                  <a:schemeClr val="tx1"/>
                </a:solidFill>
              </a:rPr>
              <a:t>How likely are you to do this when you are feeling stressed?</a:t>
            </a:r>
          </a:p>
          <a:p>
            <a:r>
              <a:rPr lang="en-US" sz="1400" dirty="0">
                <a:solidFill>
                  <a:schemeClr val="tx1"/>
                </a:solidFill>
              </a:rPr>
              <a:t>Scale 1 – Not likely --------- 10 Very likely</a:t>
            </a:r>
          </a:p>
        </p:txBody>
      </p:sp>
      <p:pic>
        <p:nvPicPr>
          <p:cNvPr id="16" name="Picture 9" descr="C:\Users\Optic Group111\Desktop\Thoughts.png">
            <a:extLst>
              <a:ext uri="{FF2B5EF4-FFF2-40B4-BE49-F238E27FC236}">
                <a16:creationId xmlns:a16="http://schemas.microsoft.com/office/drawing/2014/main" id="{FFBBA6A6-EE24-0A46-AD62-0AE52F633E52}"/>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074022" y="2376261"/>
            <a:ext cx="771265" cy="771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5468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C00EE3C-8EDB-E548-9656-C380FB33060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25506" y="165847"/>
            <a:ext cx="8857129" cy="6557682"/>
          </a:xfrm>
          <a:prstGeom prst="rect">
            <a:avLst/>
          </a:prstGeom>
        </p:spPr>
      </p:pic>
      <p:sp>
        <p:nvSpPr>
          <p:cNvPr id="11" name="Rectangle 10">
            <a:extLst>
              <a:ext uri="{FF2B5EF4-FFF2-40B4-BE49-F238E27FC236}">
                <a16:creationId xmlns:a16="http://schemas.microsoft.com/office/drawing/2014/main" id="{F80F5311-FD00-4B4C-9C82-CE4BEF14A08C}"/>
              </a:ext>
            </a:extLst>
          </p:cNvPr>
          <p:cNvSpPr/>
          <p:nvPr/>
        </p:nvSpPr>
        <p:spPr>
          <a:xfrm>
            <a:off x="3335937" y="4640223"/>
            <a:ext cx="2535033" cy="135236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 name="Rectangle 3">
            <a:extLst>
              <a:ext uri="{FF2B5EF4-FFF2-40B4-BE49-F238E27FC236}">
                <a16:creationId xmlns:a16="http://schemas.microsoft.com/office/drawing/2014/main" id="{7A34DE9B-DB76-6249-AC89-5F54DE0E67CE}"/>
              </a:ext>
            </a:extLst>
          </p:cNvPr>
          <p:cNvSpPr/>
          <p:nvPr/>
        </p:nvSpPr>
        <p:spPr>
          <a:xfrm>
            <a:off x="277906" y="286487"/>
            <a:ext cx="4572000" cy="341632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spcAft>
                <a:spcPts val="0"/>
              </a:spcAft>
            </a:pPr>
            <a:r>
              <a:rPr lang="en-US" dirty="0">
                <a:latin typeface="Cambria" panose="02040503050406030204" pitchFamily="18" charset="0"/>
                <a:ea typeface="MS Mincho" panose="02020609040205080304" pitchFamily="49" charset="-128"/>
                <a:cs typeface="Times New Roman" panose="02020603050405020304" pitchFamily="18" charset="0"/>
              </a:rPr>
              <a:t>Yoga/mindfulness/meditation –</a:t>
            </a:r>
            <a:endParaRPr lang="en-GB"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n-US" dirty="0">
                <a:latin typeface="Cambria" panose="02040503050406030204" pitchFamily="18" charset="0"/>
                <a:ea typeface="MS Mincho" panose="02020609040205080304" pitchFamily="49" charset="-128"/>
                <a:cs typeface="Times New Roman" panose="02020603050405020304" pitchFamily="18" charset="0"/>
              </a:rPr>
              <a:t> </a:t>
            </a:r>
            <a:endParaRPr lang="en-GB"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n-US" dirty="0">
                <a:latin typeface="Cambria" panose="02040503050406030204" pitchFamily="18" charset="0"/>
                <a:ea typeface="MS Mincho" panose="02020609040205080304" pitchFamily="49" charset="-128"/>
                <a:cs typeface="Times New Roman" panose="02020603050405020304" pitchFamily="18" charset="0"/>
              </a:rPr>
              <a:t>All 3 disciplines are centralized in the theme of bringing our minds attention to the body. When we are aware of the body then we can be in a more of a relaxed state (para-sympathetic nervous system). </a:t>
            </a:r>
            <a:endParaRPr lang="en-GB"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n-US" dirty="0">
                <a:latin typeface="Cambria" panose="02040503050406030204" pitchFamily="18" charset="0"/>
                <a:ea typeface="MS Mincho" panose="02020609040205080304" pitchFamily="49" charset="-128"/>
                <a:cs typeface="Times New Roman" panose="02020603050405020304" pitchFamily="18" charset="0"/>
              </a:rPr>
              <a:t> </a:t>
            </a:r>
            <a:endParaRPr lang="en-GB" dirty="0">
              <a:latin typeface="Cambria" panose="02040503050406030204" pitchFamily="18" charset="0"/>
              <a:ea typeface="MS Mincho" panose="02020609040205080304" pitchFamily="49" charset="-128"/>
              <a:cs typeface="Times New Roman" panose="02020603050405020304" pitchFamily="18" charset="0"/>
            </a:endParaRPr>
          </a:p>
          <a:p>
            <a:r>
              <a:rPr lang="en-US" dirty="0">
                <a:latin typeface="Cambria" panose="02040503050406030204" pitchFamily="18" charset="0"/>
                <a:ea typeface="MS Mincho" panose="02020609040205080304" pitchFamily="49" charset="-128"/>
                <a:cs typeface="Times New Roman" panose="02020603050405020304" pitchFamily="18" charset="0"/>
              </a:rPr>
              <a:t>To be in our </a:t>
            </a:r>
            <a:r>
              <a:rPr lang="en-US" dirty="0" smtClean="0">
                <a:latin typeface="Cambria" panose="02040503050406030204" pitchFamily="18" charset="0"/>
                <a:ea typeface="MS Mincho" panose="02020609040205080304" pitchFamily="49" charset="-128"/>
                <a:cs typeface="Times New Roman" panose="02020603050405020304" pitchFamily="18" charset="0"/>
              </a:rPr>
              <a:t>para-sympathetic </a:t>
            </a:r>
            <a:r>
              <a:rPr lang="en-US" dirty="0">
                <a:latin typeface="Cambria" panose="02040503050406030204" pitchFamily="18" charset="0"/>
                <a:ea typeface="MS Mincho" panose="02020609040205080304" pitchFamily="49" charset="-128"/>
                <a:cs typeface="Times New Roman" panose="02020603050405020304" pitchFamily="18" charset="0"/>
              </a:rPr>
              <a:t>nervous system </a:t>
            </a:r>
            <a:r>
              <a:rPr lang="en-US" dirty="0" smtClean="0">
                <a:latin typeface="Cambria" panose="02040503050406030204" pitchFamily="18" charset="0"/>
                <a:ea typeface="MS Mincho" panose="02020609040205080304" pitchFamily="49" charset="-128"/>
                <a:cs typeface="Times New Roman" panose="02020603050405020304" pitchFamily="18" charset="0"/>
              </a:rPr>
              <a:t>means </a:t>
            </a:r>
            <a:r>
              <a:rPr lang="en-US" dirty="0">
                <a:latin typeface="Cambria" panose="02040503050406030204" pitchFamily="18" charset="0"/>
                <a:ea typeface="MS Mincho" panose="02020609040205080304" pitchFamily="49" charset="-128"/>
                <a:cs typeface="Times New Roman" panose="02020603050405020304" pitchFamily="18" charset="0"/>
              </a:rPr>
              <a:t>for our stress response to be at a low. Our body feels safe and relaxed. No need for our senses to be on alert.</a:t>
            </a:r>
            <a:r>
              <a:rPr lang="en-GB" dirty="0"/>
              <a:t> </a:t>
            </a:r>
            <a:endParaRPr lang="en-US" dirty="0"/>
          </a:p>
        </p:txBody>
      </p:sp>
      <p:pic>
        <p:nvPicPr>
          <p:cNvPr id="5" name="Picture 4">
            <a:extLst>
              <a:ext uri="{FF2B5EF4-FFF2-40B4-BE49-F238E27FC236}">
                <a16:creationId xmlns:a16="http://schemas.microsoft.com/office/drawing/2014/main" id="{B5A1267D-44EC-E243-9D4B-3BDD88018450}"/>
              </a:ext>
            </a:extLst>
          </p:cNvPr>
          <p:cNvPicPr>
            <a:picLocks noChangeAspect="1"/>
          </p:cNvPicPr>
          <p:nvPr/>
        </p:nvPicPr>
        <p:blipFill>
          <a:blip r:embed="rId3"/>
          <a:stretch>
            <a:fillRect/>
          </a:stretch>
        </p:blipFill>
        <p:spPr>
          <a:xfrm>
            <a:off x="4572000" y="3902180"/>
            <a:ext cx="4572000" cy="2805113"/>
          </a:xfrm>
          <a:prstGeom prst="rect">
            <a:avLst/>
          </a:prstGeom>
        </p:spPr>
      </p:pic>
      <p:pic>
        <p:nvPicPr>
          <p:cNvPr id="6" name="Picture 5">
            <a:extLst>
              <a:ext uri="{FF2B5EF4-FFF2-40B4-BE49-F238E27FC236}">
                <a16:creationId xmlns:a16="http://schemas.microsoft.com/office/drawing/2014/main" id="{D72B7850-DE84-7B42-933A-207495CF5AA6}"/>
              </a:ext>
            </a:extLst>
          </p:cNvPr>
          <p:cNvPicPr>
            <a:picLocks noChangeAspect="1"/>
          </p:cNvPicPr>
          <p:nvPr/>
        </p:nvPicPr>
        <p:blipFill>
          <a:blip r:embed="rId4"/>
          <a:stretch>
            <a:fillRect/>
          </a:stretch>
        </p:blipFill>
        <p:spPr>
          <a:xfrm>
            <a:off x="0" y="7025709"/>
            <a:ext cx="2917190" cy="2290634"/>
          </a:xfrm>
          <a:prstGeom prst="rect">
            <a:avLst/>
          </a:prstGeom>
        </p:spPr>
      </p:pic>
      <p:pic>
        <p:nvPicPr>
          <p:cNvPr id="8" name="Picture 7">
            <a:extLst>
              <a:ext uri="{FF2B5EF4-FFF2-40B4-BE49-F238E27FC236}">
                <a16:creationId xmlns:a16="http://schemas.microsoft.com/office/drawing/2014/main" id="{75F15B42-CB3B-0647-A8E9-F7A6CE16AA79}"/>
              </a:ext>
            </a:extLst>
          </p:cNvPr>
          <p:cNvPicPr>
            <a:picLocks noChangeAspect="1"/>
          </p:cNvPicPr>
          <p:nvPr/>
        </p:nvPicPr>
        <p:blipFill>
          <a:blip r:embed="rId5"/>
          <a:stretch>
            <a:fillRect/>
          </a:stretch>
        </p:blipFill>
        <p:spPr>
          <a:xfrm>
            <a:off x="5330240" y="150707"/>
            <a:ext cx="3246678" cy="1623339"/>
          </a:xfrm>
          <a:prstGeom prst="rect">
            <a:avLst/>
          </a:prstGeom>
        </p:spPr>
      </p:pic>
      <p:pic>
        <p:nvPicPr>
          <p:cNvPr id="9" name="Picture 8">
            <a:extLst>
              <a:ext uri="{FF2B5EF4-FFF2-40B4-BE49-F238E27FC236}">
                <a16:creationId xmlns:a16="http://schemas.microsoft.com/office/drawing/2014/main" id="{16C584B4-9515-A14F-9967-E2BDE534A2B1}"/>
              </a:ext>
            </a:extLst>
          </p:cNvPr>
          <p:cNvPicPr>
            <a:picLocks noChangeAspect="1"/>
          </p:cNvPicPr>
          <p:nvPr/>
        </p:nvPicPr>
        <p:blipFill>
          <a:blip r:embed="rId6"/>
          <a:stretch>
            <a:fillRect/>
          </a:stretch>
        </p:blipFill>
        <p:spPr>
          <a:xfrm>
            <a:off x="278226" y="3902180"/>
            <a:ext cx="3503943" cy="2625159"/>
          </a:xfrm>
          <a:prstGeom prst="rect">
            <a:avLst/>
          </a:prstGeom>
          <a:ln>
            <a:noFill/>
          </a:ln>
          <a:effectLst>
            <a:outerShdw blurRad="292100" dist="139700" dir="2700000" algn="tl" rotWithShape="0">
              <a:srgbClr val="333333">
                <a:alpha val="65000"/>
              </a:srgbClr>
            </a:outerShdw>
          </a:effectLst>
        </p:spPr>
      </p:pic>
      <p:sp>
        <p:nvSpPr>
          <p:cNvPr id="12" name="Rounded Rectangle 11">
            <a:extLst>
              <a:ext uri="{FF2B5EF4-FFF2-40B4-BE49-F238E27FC236}">
                <a16:creationId xmlns:a16="http://schemas.microsoft.com/office/drawing/2014/main" id="{0718228F-D343-FF46-BDC3-FD39A17950A0}"/>
              </a:ext>
            </a:extLst>
          </p:cNvPr>
          <p:cNvSpPr/>
          <p:nvPr/>
        </p:nvSpPr>
        <p:spPr>
          <a:xfrm>
            <a:off x="5946651" y="2301592"/>
            <a:ext cx="2883585" cy="1384994"/>
          </a:xfrm>
          <a:prstGeom prst="roundRect">
            <a:avLst/>
          </a:prstGeom>
          <a:solidFill>
            <a:srgbClr val="FFFF00"/>
          </a:solidFill>
          <a:ln w="38100">
            <a:solidFill>
              <a:srgbClr val="C1EBBA"/>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solidFill>
                  <a:schemeClr val="tx1"/>
                </a:solidFill>
              </a:rPr>
              <a:t>Would this method work for you?</a:t>
            </a:r>
          </a:p>
          <a:p>
            <a:endParaRPr lang="en-US" sz="1400" dirty="0">
              <a:solidFill>
                <a:schemeClr val="tx1"/>
              </a:solidFill>
            </a:endParaRPr>
          </a:p>
          <a:p>
            <a:r>
              <a:rPr lang="en-US" sz="1400" dirty="0">
                <a:solidFill>
                  <a:schemeClr val="tx1"/>
                </a:solidFill>
              </a:rPr>
              <a:t>How likely are you to do this when you are feeling stressed?</a:t>
            </a:r>
          </a:p>
          <a:p>
            <a:r>
              <a:rPr lang="en-US" sz="1400" dirty="0">
                <a:solidFill>
                  <a:schemeClr val="tx1"/>
                </a:solidFill>
              </a:rPr>
              <a:t>Scale 1 – Not likely --------- 10 Very likely</a:t>
            </a:r>
          </a:p>
        </p:txBody>
      </p:sp>
      <p:pic>
        <p:nvPicPr>
          <p:cNvPr id="13" name="Picture 9" descr="C:\Users\Optic Group111\Desktop\Thoughts.png">
            <a:extLst>
              <a:ext uri="{FF2B5EF4-FFF2-40B4-BE49-F238E27FC236}">
                <a16:creationId xmlns:a16="http://schemas.microsoft.com/office/drawing/2014/main" id="{FC6DD3F9-ACA6-8845-8822-302A0E4BC731}"/>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5074022" y="2376261"/>
            <a:ext cx="771265" cy="771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9216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ITIZEN SAM HOLDING WHITE BOARD.png">
            <a:extLst>
              <a:ext uri="{FF2B5EF4-FFF2-40B4-BE49-F238E27FC236}">
                <a16:creationId xmlns:a16="http://schemas.microsoft.com/office/drawing/2014/main" id="{C05CC92D-B87E-0342-B1A4-2A9A89033CF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0620" y="37346"/>
            <a:ext cx="2489200" cy="1722774"/>
          </a:xfrm>
          <a:prstGeom prst="rect">
            <a:avLst/>
          </a:prstGeom>
        </p:spPr>
      </p:pic>
      <p:sp>
        <p:nvSpPr>
          <p:cNvPr id="7" name="Rectangle 6">
            <a:extLst>
              <a:ext uri="{FF2B5EF4-FFF2-40B4-BE49-F238E27FC236}">
                <a16:creationId xmlns:a16="http://schemas.microsoft.com/office/drawing/2014/main" id="{3213D272-84FD-2349-81C8-3A69FFC18F41}"/>
              </a:ext>
            </a:extLst>
          </p:cNvPr>
          <p:cNvSpPr/>
          <p:nvPr/>
        </p:nvSpPr>
        <p:spPr>
          <a:xfrm>
            <a:off x="440019" y="176151"/>
            <a:ext cx="8458095" cy="129619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8" name="Subtitle 2">
            <a:extLst>
              <a:ext uri="{FF2B5EF4-FFF2-40B4-BE49-F238E27FC236}">
                <a16:creationId xmlns:a16="http://schemas.microsoft.com/office/drawing/2014/main" id="{153C613B-5053-3D43-BDE2-129E417AE3EF}"/>
              </a:ext>
            </a:extLst>
          </p:cNvPr>
          <p:cNvSpPr txBox="1">
            <a:spLocks/>
          </p:cNvSpPr>
          <p:nvPr/>
        </p:nvSpPr>
        <p:spPr>
          <a:xfrm>
            <a:off x="179317" y="1604738"/>
            <a:ext cx="8780180" cy="3110720"/>
          </a:xfrm>
          <a:prstGeom prst="rect">
            <a:avLst/>
          </a:prstGeom>
          <a:solidFill>
            <a:srgbClr val="C1EBBA"/>
          </a:solidFill>
          <a:ln w="38100" cmpd="sng">
            <a:solidFill>
              <a:srgbClr val="0C1B24"/>
            </a:solidFill>
          </a:ln>
        </p:spPr>
        <p:style>
          <a:lnRef idx="2">
            <a:schemeClr val="dk1"/>
          </a:lnRef>
          <a:fillRef idx="1">
            <a:schemeClr val="lt1"/>
          </a:fillRef>
          <a:effectRef idx="0">
            <a:schemeClr val="dk1"/>
          </a:effectRef>
          <a:fontRef idx="minor">
            <a:schemeClr val="dk1"/>
          </a:fontRef>
        </p:style>
        <p:txBody>
          <a:bodyPr>
            <a:normAutofit/>
          </a:bodyPr>
          <a:lstStyle>
            <a:lvl1pPr>
              <a:defRPr sz="3200">
                <a:solidFill>
                  <a:schemeClr val="tx1"/>
                </a:solidFill>
                <a:latin typeface="Arial" charset="0"/>
                <a:ea typeface="MS PGothic"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lgn="ctr" eaLnBrk="1" hangingPunct="1">
              <a:lnSpc>
                <a:spcPct val="90000"/>
              </a:lnSpc>
              <a:spcBef>
                <a:spcPct val="20000"/>
              </a:spcBef>
              <a:defRPr/>
            </a:pPr>
            <a:endParaRPr lang="en-GB" sz="1800" dirty="0">
              <a:solidFill>
                <a:srgbClr val="262626"/>
              </a:solidFill>
              <a:latin typeface="Comic Sans MS" charset="0"/>
            </a:endParaRPr>
          </a:p>
        </p:txBody>
      </p:sp>
      <p:pic>
        <p:nvPicPr>
          <p:cNvPr id="9" name="Content Placeholder 4">
            <a:extLst>
              <a:ext uri="{FF2B5EF4-FFF2-40B4-BE49-F238E27FC236}">
                <a16:creationId xmlns:a16="http://schemas.microsoft.com/office/drawing/2014/main" id="{163334CB-D9DA-AA41-84C6-CBF4C317851C}"/>
              </a:ext>
            </a:extLst>
          </p:cNvPr>
          <p:cNvPicPr>
            <a:picLocks noGrp="1"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t="1233"/>
          <a:stretch/>
        </p:blipFill>
        <p:spPr bwMode="auto">
          <a:xfrm>
            <a:off x="2330274" y="1662696"/>
            <a:ext cx="2178050" cy="3052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2">
            <a:extLst>
              <a:ext uri="{FF2B5EF4-FFF2-40B4-BE49-F238E27FC236}">
                <a16:creationId xmlns:a16="http://schemas.microsoft.com/office/drawing/2014/main" id="{3F3BAF79-2131-9346-A568-5F82576F4C66}"/>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l="1203" r="-1"/>
          <a:stretch/>
        </p:blipFill>
        <p:spPr bwMode="auto">
          <a:xfrm>
            <a:off x="225588" y="1659351"/>
            <a:ext cx="2145580" cy="3068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3">
            <a:extLst>
              <a:ext uri="{FF2B5EF4-FFF2-40B4-BE49-F238E27FC236}">
                <a16:creationId xmlns:a16="http://schemas.microsoft.com/office/drawing/2014/main" id="{938D7F7D-6FD6-3D45-B487-20592201ED30}"/>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t="1227" b="4385"/>
          <a:stretch/>
        </p:blipFill>
        <p:spPr bwMode="auto">
          <a:xfrm>
            <a:off x="4503915" y="1604738"/>
            <a:ext cx="2178050" cy="29293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4">
            <a:extLst>
              <a:ext uri="{FF2B5EF4-FFF2-40B4-BE49-F238E27FC236}">
                <a16:creationId xmlns:a16="http://schemas.microsoft.com/office/drawing/2014/main" id="{A85A5DA4-DA0B-2044-9C79-EB84BE69D8F7}"/>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rcRect t="2239"/>
          <a:stretch/>
        </p:blipFill>
        <p:spPr bwMode="auto">
          <a:xfrm>
            <a:off x="6681965" y="1685343"/>
            <a:ext cx="2216150" cy="3203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extBox 2">
            <a:extLst>
              <a:ext uri="{FF2B5EF4-FFF2-40B4-BE49-F238E27FC236}">
                <a16:creationId xmlns:a16="http://schemas.microsoft.com/office/drawing/2014/main" id="{18A17D3C-FD2E-0B4F-831A-A9AB0A926ECE}"/>
              </a:ext>
            </a:extLst>
          </p:cNvPr>
          <p:cNvSpPr txBox="1">
            <a:spLocks noChangeArrowheads="1"/>
          </p:cNvSpPr>
          <p:nvPr/>
        </p:nvSpPr>
        <p:spPr bwMode="auto">
          <a:xfrm>
            <a:off x="1019461" y="1114138"/>
            <a:ext cx="32893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charset="0"/>
                <a:ea typeface="MS PGothic"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eaLnBrk="1" hangingPunct="1"/>
            <a:r>
              <a:rPr lang="en-US" sz="2400" dirty="0">
                <a:latin typeface="Calibri"/>
                <a:cs typeface="Calibri"/>
              </a:rPr>
              <a:t>Start with this card….</a:t>
            </a:r>
          </a:p>
        </p:txBody>
      </p:sp>
      <p:sp>
        <p:nvSpPr>
          <p:cNvPr id="15" name="Rectangle 17">
            <a:extLst>
              <a:ext uri="{FF2B5EF4-FFF2-40B4-BE49-F238E27FC236}">
                <a16:creationId xmlns:a16="http://schemas.microsoft.com/office/drawing/2014/main" id="{D1D42808-7465-EA4B-A936-02C8C9B5ED8D}"/>
              </a:ext>
            </a:extLst>
          </p:cNvPr>
          <p:cNvSpPr>
            <a:spLocks noChangeArrowheads="1"/>
          </p:cNvSpPr>
          <p:nvPr/>
        </p:nvSpPr>
        <p:spPr bwMode="auto">
          <a:xfrm>
            <a:off x="5757261" y="1085451"/>
            <a:ext cx="228349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r>
              <a:rPr lang="en-US" sz="2400" dirty="0">
                <a:latin typeface="Calibri"/>
                <a:cs typeface="Calibri"/>
              </a:rPr>
              <a:t>Or these cards</a:t>
            </a:r>
            <a:r>
              <a:rPr lang="mr-IN" sz="2400" dirty="0">
                <a:latin typeface="Calibri"/>
                <a:cs typeface="Calibri"/>
              </a:rPr>
              <a:t>…</a:t>
            </a:r>
            <a:r>
              <a:rPr lang="en-GB" sz="2400" dirty="0">
                <a:latin typeface="Calibri"/>
                <a:cs typeface="Calibri"/>
              </a:rPr>
              <a:t>.</a:t>
            </a:r>
            <a:endParaRPr lang="en-US" sz="2400" dirty="0">
              <a:latin typeface="Calibri"/>
              <a:cs typeface="Calibri"/>
            </a:endParaRPr>
          </a:p>
        </p:txBody>
      </p:sp>
      <p:pic>
        <p:nvPicPr>
          <p:cNvPr id="17" name="Picture 16" descr="YELLOW ARROW.png">
            <a:extLst>
              <a:ext uri="{FF2B5EF4-FFF2-40B4-BE49-F238E27FC236}">
                <a16:creationId xmlns:a16="http://schemas.microsoft.com/office/drawing/2014/main" id="{2AC6F704-A199-8248-9159-331DD5AD63B6}"/>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rot="16200000">
            <a:off x="7252727" y="1635997"/>
            <a:ext cx="994798" cy="481887"/>
          </a:xfrm>
          <a:prstGeom prst="rect">
            <a:avLst/>
          </a:prstGeom>
        </p:spPr>
      </p:pic>
      <p:pic>
        <p:nvPicPr>
          <p:cNvPr id="18" name="Picture 17" descr="YELLOW ARROW.png">
            <a:extLst>
              <a:ext uri="{FF2B5EF4-FFF2-40B4-BE49-F238E27FC236}">
                <a16:creationId xmlns:a16="http://schemas.microsoft.com/office/drawing/2014/main" id="{26C63488-08DA-C848-9859-2C36061AB2E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rot="16200000">
            <a:off x="1832875" y="1635996"/>
            <a:ext cx="994798" cy="481887"/>
          </a:xfrm>
          <a:prstGeom prst="rect">
            <a:avLst/>
          </a:prstGeom>
        </p:spPr>
      </p:pic>
      <p:pic>
        <p:nvPicPr>
          <p:cNvPr id="19" name="Picture 18" descr="AGREE TRACK DARK FONT.jpg">
            <a:extLst>
              <a:ext uri="{FF2B5EF4-FFF2-40B4-BE49-F238E27FC236}">
                <a16:creationId xmlns:a16="http://schemas.microsoft.com/office/drawing/2014/main" id="{DF0F1DAE-9D56-E942-99D7-FED769E795E7}"/>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204381" y="4352675"/>
            <a:ext cx="8714031" cy="653430"/>
          </a:xfrm>
          <a:prstGeom prst="rect">
            <a:avLst/>
          </a:prstGeom>
        </p:spPr>
      </p:pic>
      <p:sp>
        <p:nvSpPr>
          <p:cNvPr id="5122" name="Title 1"/>
          <p:cNvSpPr>
            <a:spLocks noGrp="1"/>
          </p:cNvSpPr>
          <p:nvPr>
            <p:ph type="title" idx="4294967295"/>
          </p:nvPr>
        </p:nvSpPr>
        <p:spPr>
          <a:xfrm>
            <a:off x="502625" y="261554"/>
            <a:ext cx="8395490" cy="1240056"/>
          </a:xfrm>
          <a:prstGeom prst="rect">
            <a:avLst/>
          </a:prstGeom>
        </p:spPr>
        <p:txBody>
          <a:bodyPr>
            <a:normAutofit/>
          </a:bodyPr>
          <a:lstStyle/>
          <a:p>
            <a:r>
              <a:rPr lang="en-GB" sz="2400" b="1" dirty="0">
                <a:solidFill>
                  <a:srgbClr val="0000FF"/>
                </a:solidFill>
                <a:latin typeface="Calibri"/>
                <a:ea typeface="MS PGothic" charset="0"/>
                <a:cs typeface="Calibri"/>
              </a:rPr>
              <a:t>“</a:t>
            </a:r>
            <a:r>
              <a:rPr lang="en-US" sz="2400" b="1" dirty="0">
                <a:solidFill>
                  <a:srgbClr val="0000FF"/>
                </a:solidFill>
                <a:latin typeface="Calibri"/>
                <a:ea typeface="MS PGothic" charset="0"/>
                <a:cs typeface="Calibri"/>
              </a:rPr>
              <a:t>Revising for an exam is often more stressful than taking the exam itself</a:t>
            </a:r>
            <a:r>
              <a:rPr lang="en-GB" sz="2400" b="1" dirty="0">
                <a:solidFill>
                  <a:srgbClr val="0000FF"/>
                </a:solidFill>
                <a:latin typeface="Calibri"/>
                <a:ea typeface="MS PGothic" charset="0"/>
                <a:cs typeface="Calibri"/>
              </a:rPr>
              <a:t>”</a:t>
            </a:r>
          </a:p>
        </p:txBody>
      </p:sp>
      <p:pic>
        <p:nvPicPr>
          <p:cNvPr id="23" name="Picture 17">
            <a:extLst>
              <a:ext uri="{FF2B5EF4-FFF2-40B4-BE49-F238E27FC236}">
                <a16:creationId xmlns:a16="http://schemas.microsoft.com/office/drawing/2014/main" id="{9C45646E-0664-4E4A-92C6-5C3698958AF0}"/>
              </a:ext>
            </a:extLst>
          </p:cNvPr>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28300" y="5132751"/>
            <a:ext cx="1035888" cy="1246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5" name="Rounded Rectangle 24">
            <a:extLst>
              <a:ext uri="{FF2B5EF4-FFF2-40B4-BE49-F238E27FC236}">
                <a16:creationId xmlns:a16="http://schemas.microsoft.com/office/drawing/2014/main" id="{60805DBD-A6DE-7448-B07C-38590D8C5A82}"/>
              </a:ext>
            </a:extLst>
          </p:cNvPr>
          <p:cNvSpPr/>
          <p:nvPr/>
        </p:nvSpPr>
        <p:spPr>
          <a:xfrm>
            <a:off x="1715111" y="5082325"/>
            <a:ext cx="5862569" cy="1542518"/>
          </a:xfrm>
          <a:prstGeom prst="roundRect">
            <a:avLst/>
          </a:prstGeom>
          <a:solidFill>
            <a:srgbClr val="FFFF00"/>
          </a:solidFill>
          <a:ln w="38100">
            <a:solidFill>
              <a:srgbClr val="C1EBBA"/>
            </a:solidFill>
          </a:ln>
        </p:spPr>
        <p:style>
          <a:lnRef idx="1">
            <a:schemeClr val="accent1"/>
          </a:lnRef>
          <a:fillRef idx="3">
            <a:schemeClr val="accent1"/>
          </a:fillRef>
          <a:effectRef idx="2">
            <a:schemeClr val="accent1"/>
          </a:effectRef>
          <a:fontRef idx="minor">
            <a:schemeClr val="lt1"/>
          </a:fontRef>
        </p:style>
        <p:txBody>
          <a:bodyPr rtlCol="0" anchor="ctr"/>
          <a:lstStyle/>
          <a:p>
            <a:pPr>
              <a:buFont typeface="Wingdings 2" pitchFamily="18" charset="2"/>
              <a:buNone/>
              <a:defRPr/>
            </a:pPr>
            <a:r>
              <a:rPr lang="en-US" b="1" dirty="0">
                <a:solidFill>
                  <a:srgbClr val="000000"/>
                </a:solidFill>
              </a:rPr>
              <a:t>Task 1: </a:t>
            </a:r>
            <a:r>
              <a:rPr lang="en-US" dirty="0">
                <a:solidFill>
                  <a:srgbClr val="000000"/>
                </a:solidFill>
              </a:rPr>
              <a:t>Discuss / Debate with your partner your own personal views towards this statement /idea</a:t>
            </a:r>
          </a:p>
          <a:p>
            <a:pPr>
              <a:defRPr/>
            </a:pPr>
            <a:r>
              <a:rPr lang="en-US" b="1" dirty="0">
                <a:solidFill>
                  <a:srgbClr val="000000"/>
                </a:solidFill>
              </a:rPr>
              <a:t>Extension: </a:t>
            </a:r>
            <a:r>
              <a:rPr lang="en-US" sz="1600" dirty="0">
                <a:solidFill>
                  <a:srgbClr val="000000"/>
                </a:solidFill>
              </a:rPr>
              <a:t>Can you think of specific examples of recent events that would support this statement and other specific examples that would go against this statement.</a:t>
            </a:r>
            <a:endParaRPr lang="en-US" dirty="0">
              <a:solidFill>
                <a:srgbClr val="000000"/>
              </a:solidFill>
            </a:endParaRPr>
          </a:p>
        </p:txBody>
      </p:sp>
      <p:pic>
        <p:nvPicPr>
          <p:cNvPr id="27" name="Picture 8">
            <a:extLst>
              <a:ext uri="{FF2B5EF4-FFF2-40B4-BE49-F238E27FC236}">
                <a16:creationId xmlns:a16="http://schemas.microsoft.com/office/drawing/2014/main" id="{CFB9C8B6-966B-C844-9278-05759AC1698C}"/>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3824548" y="1104176"/>
            <a:ext cx="1932712" cy="585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0" descr="C:\Users\Optic Group111\Desktop\New Vocab.png">
            <a:extLst>
              <a:ext uri="{FF2B5EF4-FFF2-40B4-BE49-F238E27FC236}">
                <a16:creationId xmlns:a16="http://schemas.microsoft.com/office/drawing/2014/main" id="{5AE30C8A-21D0-A14F-9C11-E74789185C2D}"/>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197186" y="5156446"/>
            <a:ext cx="1440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BC1BCBEB-E38F-8D4A-9C07-29AF5C8A8365}"/>
              </a:ext>
            </a:extLst>
          </p:cNvPr>
          <p:cNvSpPr txBox="1"/>
          <p:nvPr/>
        </p:nvSpPr>
        <p:spPr>
          <a:xfrm>
            <a:off x="186510" y="6297806"/>
            <a:ext cx="1517926" cy="307777"/>
          </a:xfrm>
          <a:prstGeom prst="rect">
            <a:avLst/>
          </a:prstGeom>
          <a:noFill/>
        </p:spPr>
        <p:txBody>
          <a:bodyPr wrap="square" rtlCol="0">
            <a:spAutoFit/>
          </a:bodyPr>
          <a:lstStyle/>
          <a:p>
            <a:pPr algn="ctr"/>
            <a:r>
              <a:rPr lang="en-GB" sz="1400" dirty="0"/>
              <a:t>Discussion task</a:t>
            </a:r>
          </a:p>
        </p:txBody>
      </p:sp>
      <p:sp>
        <p:nvSpPr>
          <p:cNvPr id="24" name="Rounded Rectangle 23">
            <a:extLst>
              <a:ext uri="{FF2B5EF4-FFF2-40B4-BE49-F238E27FC236}">
                <a16:creationId xmlns:a16="http://schemas.microsoft.com/office/drawing/2014/main" id="{04F66E9B-B2C2-7F41-9069-37E5EB0EAB32}"/>
              </a:ext>
            </a:extLst>
          </p:cNvPr>
          <p:cNvSpPr/>
          <p:nvPr/>
        </p:nvSpPr>
        <p:spPr>
          <a:xfrm>
            <a:off x="7275444" y="6197032"/>
            <a:ext cx="1567968" cy="408551"/>
          </a:xfrm>
          <a:prstGeom prst="roundRect">
            <a:avLst/>
          </a:prstGeom>
          <a:solidFill>
            <a:srgbClr val="7030A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latin typeface="Comic Sans MS" panose="030F0902030302020204" pitchFamily="66" charset="0"/>
              </a:rPr>
              <a:t>2-3 Minutes</a:t>
            </a:r>
          </a:p>
        </p:txBody>
      </p:sp>
    </p:spTree>
    <p:extLst>
      <p:ext uri="{BB962C8B-B14F-4D97-AF65-F5344CB8AC3E}">
        <p14:creationId xmlns:p14="http://schemas.microsoft.com/office/powerpoint/2010/main" val="2483289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7" name="Picture 3" descr="C:\Users\Optic Group111\Desktop\Further Research.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611831" y="2599585"/>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Optic Group111\Desktop\Homework.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089834" y="2599585"/>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Optic Group111\Desktop\Writing Act.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080968" y="4653957"/>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Optic Group111\Desktop\Design Act.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602965" y="4653957"/>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Optic Group111\Desktop\Revision Act.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3124962" y="4653957"/>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Optic Group111\Desktop\Self Assessment.pn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168956" y="4653957"/>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Optic Group111\Desktop\Thoughts.png"/>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3133828" y="2599585"/>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Optic Group111\Desktop\Feelings.png"/>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1646959" y="4653957"/>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Optic Group111\Desktop\Warning.png"/>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7558972" y="4653957"/>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Optic Group111\Desktop\Play Video.png"/>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7622550" y="548680"/>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Optic Group111\Desktop\Teamwork.png"/>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4645336" y="548680"/>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C:\Users\Optic Group111\Desktop\Challenge.png"/>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7567838" y="2599585"/>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Users\Optic Group111\Desktop\Law.png"/>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3156728" y="548680"/>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C:\Users\Optic Group111\Desktop\Extension.png"/>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1655825" y="2599585"/>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C:\Users\Optic Group111\Desktop\Task.png"/>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a:off x="177982" y="2599585"/>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C:\Users\Optic Group111\Desktop\Action.png"/>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6133944" y="548680"/>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C:\Users\Optic Group111\Desktop\New Vocab.png"/>
          <p:cNvPicPr>
            <a:picLocks noChangeAspect="1" noChangeArrowheads="1"/>
          </p:cNvPicPr>
          <p:nvPr/>
        </p:nvPicPr>
        <p:blipFill>
          <a:blip r:embed="rId19" cstate="print">
            <a:extLst>
              <a:ext uri="{28A0092B-C50C-407E-A947-70E740481C1C}">
                <a14:useLocalDpi xmlns:a14="http://schemas.microsoft.com/office/drawing/2010/main"/>
              </a:ext>
            </a:extLst>
          </a:blip>
          <a:srcRect/>
          <a:stretch>
            <a:fillRect/>
          </a:stretch>
        </p:blipFill>
        <p:spPr bwMode="auto">
          <a:xfrm>
            <a:off x="1668120" y="548680"/>
            <a:ext cx="1440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216738" y="2022077"/>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dirty="0"/>
              <a:t>NEW </a:t>
            </a:r>
          </a:p>
          <a:p>
            <a:pPr algn="ctr"/>
            <a:r>
              <a:rPr lang="en-GB" sz="1400" dirty="0"/>
              <a:t>VOCABULARY</a:t>
            </a:r>
          </a:p>
        </p:txBody>
      </p:sp>
      <p:sp>
        <p:nvSpPr>
          <p:cNvPr id="32" name="TextBox 31"/>
          <p:cNvSpPr txBox="1"/>
          <p:nvPr/>
        </p:nvSpPr>
        <p:spPr>
          <a:xfrm>
            <a:off x="3154116" y="2028447"/>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dirty="0"/>
              <a:t>THE LAW </a:t>
            </a:r>
          </a:p>
          <a:p>
            <a:pPr algn="ctr"/>
            <a:r>
              <a:rPr lang="en-GB" sz="1400" dirty="0"/>
              <a:t>EXPLAINED</a:t>
            </a:r>
          </a:p>
        </p:txBody>
      </p:sp>
      <p:sp>
        <p:nvSpPr>
          <p:cNvPr id="33" name="TextBox 32"/>
          <p:cNvSpPr txBox="1"/>
          <p:nvPr/>
        </p:nvSpPr>
        <p:spPr>
          <a:xfrm>
            <a:off x="4622805" y="2028447"/>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b="1" dirty="0"/>
              <a:t>TEAMWORK</a:t>
            </a:r>
            <a:r>
              <a:rPr lang="en-GB" sz="1400" dirty="0"/>
              <a:t> </a:t>
            </a:r>
            <a:r>
              <a:rPr lang="en-GB" sz="1400" i="1" dirty="0"/>
              <a:t>TASK</a:t>
            </a:r>
          </a:p>
        </p:txBody>
      </p:sp>
      <p:sp>
        <p:nvSpPr>
          <p:cNvPr id="34" name="TextBox 33"/>
          <p:cNvSpPr txBox="1"/>
          <p:nvPr/>
        </p:nvSpPr>
        <p:spPr>
          <a:xfrm>
            <a:off x="6091494" y="2028447"/>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dirty="0"/>
              <a:t>PROJECT </a:t>
            </a:r>
          </a:p>
          <a:p>
            <a:pPr algn="ctr"/>
            <a:r>
              <a:rPr lang="en-GB" sz="1400" dirty="0"/>
              <a:t>WORK</a:t>
            </a:r>
          </a:p>
        </p:txBody>
      </p:sp>
      <p:sp>
        <p:nvSpPr>
          <p:cNvPr id="36" name="TextBox 35"/>
          <p:cNvSpPr txBox="1"/>
          <p:nvPr/>
        </p:nvSpPr>
        <p:spPr>
          <a:xfrm>
            <a:off x="7560183" y="2028447"/>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dirty="0"/>
              <a:t>PLAY </a:t>
            </a:r>
          </a:p>
          <a:p>
            <a:pPr algn="ctr"/>
            <a:r>
              <a:rPr lang="en-GB" sz="1400" dirty="0"/>
              <a:t>VIDEO</a:t>
            </a:r>
          </a:p>
        </p:txBody>
      </p:sp>
      <p:pic>
        <p:nvPicPr>
          <p:cNvPr id="50" name="Picture 11" descr="C:\Users\Optic Group111\Desktop\Discussion.png">
            <a:extLst>
              <a:ext uri="{FF2B5EF4-FFF2-40B4-BE49-F238E27FC236}">
                <a16:creationId xmlns:a16="http://schemas.microsoft.com/office/drawing/2014/main" id="{70A64A65-BCC1-1D49-B2A9-9213C8F46498}"/>
              </a:ext>
            </a:extLst>
          </p:cNvPr>
          <p:cNvPicPr>
            <a:picLocks noChangeAspect="1" noChangeArrowheads="1"/>
          </p:cNvPicPr>
          <p:nvPr/>
        </p:nvPicPr>
        <p:blipFill>
          <a:blip r:embed="rId20" cstate="print">
            <a:extLst>
              <a:ext uri="{28A0092B-C50C-407E-A947-70E740481C1C}">
                <a14:useLocalDpi xmlns:a14="http://schemas.microsoft.com/office/drawing/2010/main"/>
              </a:ext>
            </a:extLst>
          </a:blip>
          <a:srcRect/>
          <a:stretch>
            <a:fillRect/>
          </a:stretch>
        </p:blipFill>
        <p:spPr bwMode="auto">
          <a:xfrm>
            <a:off x="179512" y="548680"/>
            <a:ext cx="1440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C6335DC7-262F-BE4A-B7CB-315A5236C294}"/>
              </a:ext>
            </a:extLst>
          </p:cNvPr>
          <p:cNvSpPr txBox="1"/>
          <p:nvPr/>
        </p:nvSpPr>
        <p:spPr>
          <a:xfrm>
            <a:off x="1685427" y="2015105"/>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b="1" dirty="0"/>
              <a:t>DISCUSSION</a:t>
            </a:r>
            <a:r>
              <a:rPr lang="en-GB" sz="1400" dirty="0"/>
              <a:t> </a:t>
            </a:r>
            <a:r>
              <a:rPr lang="en-GB" sz="1400" i="1" dirty="0"/>
              <a:t>TASK</a:t>
            </a:r>
          </a:p>
        </p:txBody>
      </p:sp>
      <p:sp>
        <p:nvSpPr>
          <p:cNvPr id="52" name="TextBox 51">
            <a:extLst>
              <a:ext uri="{FF2B5EF4-FFF2-40B4-BE49-F238E27FC236}">
                <a16:creationId xmlns:a16="http://schemas.microsoft.com/office/drawing/2014/main" id="{EBF5A5F5-9519-AC48-9935-3C4E1F1FC9D3}"/>
              </a:ext>
            </a:extLst>
          </p:cNvPr>
          <p:cNvSpPr txBox="1"/>
          <p:nvPr/>
        </p:nvSpPr>
        <p:spPr>
          <a:xfrm>
            <a:off x="1683897" y="4061089"/>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b="1" dirty="0"/>
              <a:t>EXTENSION</a:t>
            </a:r>
            <a:r>
              <a:rPr lang="en-GB" sz="1400" dirty="0"/>
              <a:t> </a:t>
            </a:r>
          </a:p>
          <a:p>
            <a:pPr algn="ctr"/>
            <a:r>
              <a:rPr lang="en-GB" sz="1400" i="1" dirty="0"/>
              <a:t>TASK</a:t>
            </a:r>
          </a:p>
        </p:txBody>
      </p:sp>
      <p:sp>
        <p:nvSpPr>
          <p:cNvPr id="53" name="TextBox 52">
            <a:extLst>
              <a:ext uri="{FF2B5EF4-FFF2-40B4-BE49-F238E27FC236}">
                <a16:creationId xmlns:a16="http://schemas.microsoft.com/office/drawing/2014/main" id="{431E2E76-B1C4-6B4C-A18E-6C0CE6C76384}"/>
              </a:ext>
            </a:extLst>
          </p:cNvPr>
          <p:cNvSpPr txBox="1"/>
          <p:nvPr/>
        </p:nvSpPr>
        <p:spPr>
          <a:xfrm>
            <a:off x="3152586" y="4061089"/>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dirty="0"/>
              <a:t>THOUGHTS</a:t>
            </a:r>
          </a:p>
          <a:p>
            <a:pPr algn="ctr"/>
            <a:endParaRPr lang="en-GB" sz="1400" dirty="0"/>
          </a:p>
        </p:txBody>
      </p:sp>
      <p:sp>
        <p:nvSpPr>
          <p:cNvPr id="54" name="TextBox 53">
            <a:extLst>
              <a:ext uri="{FF2B5EF4-FFF2-40B4-BE49-F238E27FC236}">
                <a16:creationId xmlns:a16="http://schemas.microsoft.com/office/drawing/2014/main" id="{14EA673D-708B-4F45-814C-78B914B8AA84}"/>
              </a:ext>
            </a:extLst>
          </p:cNvPr>
          <p:cNvSpPr txBox="1"/>
          <p:nvPr/>
        </p:nvSpPr>
        <p:spPr>
          <a:xfrm>
            <a:off x="4621275" y="4061089"/>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dirty="0"/>
              <a:t>FURTHER RESEARCH</a:t>
            </a:r>
          </a:p>
        </p:txBody>
      </p:sp>
      <p:sp>
        <p:nvSpPr>
          <p:cNvPr id="55" name="TextBox 54">
            <a:extLst>
              <a:ext uri="{FF2B5EF4-FFF2-40B4-BE49-F238E27FC236}">
                <a16:creationId xmlns:a16="http://schemas.microsoft.com/office/drawing/2014/main" id="{2C351391-7A15-3B4C-B6F0-3493C5424F37}"/>
              </a:ext>
            </a:extLst>
          </p:cNvPr>
          <p:cNvSpPr txBox="1"/>
          <p:nvPr/>
        </p:nvSpPr>
        <p:spPr>
          <a:xfrm>
            <a:off x="6089964" y="4061089"/>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dirty="0"/>
              <a:t>HOMEWORK</a:t>
            </a:r>
          </a:p>
          <a:p>
            <a:pPr algn="ctr"/>
            <a:endParaRPr lang="en-GB" sz="1400" dirty="0"/>
          </a:p>
        </p:txBody>
      </p:sp>
      <p:sp>
        <p:nvSpPr>
          <p:cNvPr id="56" name="TextBox 55">
            <a:extLst>
              <a:ext uri="{FF2B5EF4-FFF2-40B4-BE49-F238E27FC236}">
                <a16:creationId xmlns:a16="http://schemas.microsoft.com/office/drawing/2014/main" id="{BCB446FF-3D8D-0941-8D2A-866A81E0D54B}"/>
              </a:ext>
            </a:extLst>
          </p:cNvPr>
          <p:cNvSpPr txBox="1"/>
          <p:nvPr/>
        </p:nvSpPr>
        <p:spPr>
          <a:xfrm>
            <a:off x="7558653" y="4061089"/>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dirty="0"/>
              <a:t>PROBLEM SOLVING</a:t>
            </a:r>
          </a:p>
        </p:txBody>
      </p:sp>
      <p:sp>
        <p:nvSpPr>
          <p:cNvPr id="57" name="TextBox 56">
            <a:extLst>
              <a:ext uri="{FF2B5EF4-FFF2-40B4-BE49-F238E27FC236}">
                <a16:creationId xmlns:a16="http://schemas.microsoft.com/office/drawing/2014/main" id="{F41257B4-C716-9246-B93B-97A05D8A56D6}"/>
              </a:ext>
            </a:extLst>
          </p:cNvPr>
          <p:cNvSpPr txBox="1"/>
          <p:nvPr/>
        </p:nvSpPr>
        <p:spPr>
          <a:xfrm>
            <a:off x="215208" y="4061089"/>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dirty="0"/>
              <a:t>TASKS</a:t>
            </a:r>
          </a:p>
          <a:p>
            <a:pPr algn="ctr"/>
            <a:endParaRPr lang="en-GB" sz="1400" dirty="0"/>
          </a:p>
        </p:txBody>
      </p:sp>
      <p:sp>
        <p:nvSpPr>
          <p:cNvPr id="58" name="TextBox 57">
            <a:extLst>
              <a:ext uri="{FF2B5EF4-FFF2-40B4-BE49-F238E27FC236}">
                <a16:creationId xmlns:a16="http://schemas.microsoft.com/office/drawing/2014/main" id="{995CC9A1-C5EE-7842-BB86-BBB18DC80C06}"/>
              </a:ext>
            </a:extLst>
          </p:cNvPr>
          <p:cNvSpPr txBox="1"/>
          <p:nvPr/>
        </p:nvSpPr>
        <p:spPr>
          <a:xfrm>
            <a:off x="1720209" y="6165965"/>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dirty="0"/>
              <a:t>FEELINGS</a:t>
            </a:r>
          </a:p>
          <a:p>
            <a:pPr algn="ctr"/>
            <a:endParaRPr lang="en-GB" sz="1400" dirty="0"/>
          </a:p>
        </p:txBody>
      </p:sp>
      <p:sp>
        <p:nvSpPr>
          <p:cNvPr id="59" name="TextBox 58">
            <a:extLst>
              <a:ext uri="{FF2B5EF4-FFF2-40B4-BE49-F238E27FC236}">
                <a16:creationId xmlns:a16="http://schemas.microsoft.com/office/drawing/2014/main" id="{EF1F759C-A339-1C4D-83F6-F1ABDA8A1D79}"/>
              </a:ext>
            </a:extLst>
          </p:cNvPr>
          <p:cNvSpPr txBox="1"/>
          <p:nvPr/>
        </p:nvSpPr>
        <p:spPr>
          <a:xfrm>
            <a:off x="3188898" y="6165965"/>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b="1" dirty="0"/>
              <a:t>REVISION</a:t>
            </a:r>
            <a:r>
              <a:rPr lang="en-GB" sz="1400" dirty="0"/>
              <a:t> </a:t>
            </a:r>
          </a:p>
          <a:p>
            <a:pPr algn="ctr"/>
            <a:r>
              <a:rPr lang="en-GB" sz="1400" dirty="0"/>
              <a:t>TASK</a:t>
            </a:r>
          </a:p>
        </p:txBody>
      </p:sp>
      <p:sp>
        <p:nvSpPr>
          <p:cNvPr id="60" name="TextBox 59">
            <a:extLst>
              <a:ext uri="{FF2B5EF4-FFF2-40B4-BE49-F238E27FC236}">
                <a16:creationId xmlns:a16="http://schemas.microsoft.com/office/drawing/2014/main" id="{CAB7E956-585C-1D46-BEDD-F427F41D6EA8}"/>
              </a:ext>
            </a:extLst>
          </p:cNvPr>
          <p:cNvSpPr txBox="1"/>
          <p:nvPr/>
        </p:nvSpPr>
        <p:spPr>
          <a:xfrm>
            <a:off x="4657587" y="6165965"/>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b="1" dirty="0"/>
              <a:t>DESIGN </a:t>
            </a:r>
          </a:p>
          <a:p>
            <a:pPr algn="ctr"/>
            <a:r>
              <a:rPr lang="en-GB" sz="1400" i="1" dirty="0"/>
              <a:t>TASK</a:t>
            </a:r>
          </a:p>
        </p:txBody>
      </p:sp>
      <p:sp>
        <p:nvSpPr>
          <p:cNvPr id="61" name="TextBox 60">
            <a:extLst>
              <a:ext uri="{FF2B5EF4-FFF2-40B4-BE49-F238E27FC236}">
                <a16:creationId xmlns:a16="http://schemas.microsoft.com/office/drawing/2014/main" id="{431C8269-B091-634A-8700-D0F3F67503F6}"/>
              </a:ext>
            </a:extLst>
          </p:cNvPr>
          <p:cNvSpPr txBox="1"/>
          <p:nvPr/>
        </p:nvSpPr>
        <p:spPr>
          <a:xfrm>
            <a:off x="6126276" y="6165965"/>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dirty="0"/>
              <a:t>COPY INFORMATION</a:t>
            </a:r>
          </a:p>
        </p:txBody>
      </p:sp>
      <p:sp>
        <p:nvSpPr>
          <p:cNvPr id="62" name="TextBox 61">
            <a:extLst>
              <a:ext uri="{FF2B5EF4-FFF2-40B4-BE49-F238E27FC236}">
                <a16:creationId xmlns:a16="http://schemas.microsoft.com/office/drawing/2014/main" id="{36DE84F6-B2BE-454E-BA38-4AFE4314B5B0}"/>
              </a:ext>
            </a:extLst>
          </p:cNvPr>
          <p:cNvSpPr txBox="1"/>
          <p:nvPr/>
        </p:nvSpPr>
        <p:spPr>
          <a:xfrm>
            <a:off x="7594965" y="6165965"/>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dirty="0"/>
              <a:t>SENSITIVE ISSUE</a:t>
            </a:r>
          </a:p>
          <a:p>
            <a:pPr algn="ctr"/>
            <a:r>
              <a:rPr lang="en-GB" sz="1400" dirty="0"/>
              <a:t>WARNING</a:t>
            </a:r>
          </a:p>
        </p:txBody>
      </p:sp>
      <p:sp>
        <p:nvSpPr>
          <p:cNvPr id="63" name="TextBox 62">
            <a:extLst>
              <a:ext uri="{FF2B5EF4-FFF2-40B4-BE49-F238E27FC236}">
                <a16:creationId xmlns:a16="http://schemas.microsoft.com/office/drawing/2014/main" id="{75C07E65-2BE8-654A-8F3E-AC4D02B576C5}"/>
              </a:ext>
            </a:extLst>
          </p:cNvPr>
          <p:cNvSpPr txBox="1"/>
          <p:nvPr/>
        </p:nvSpPr>
        <p:spPr>
          <a:xfrm>
            <a:off x="251520" y="6165965"/>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dirty="0"/>
              <a:t>ASSESSMENT OPPORTUNITY</a:t>
            </a:r>
          </a:p>
        </p:txBody>
      </p:sp>
      <p:sp>
        <p:nvSpPr>
          <p:cNvPr id="64" name="Rectangle 63">
            <a:extLst>
              <a:ext uri="{FF2B5EF4-FFF2-40B4-BE49-F238E27FC236}">
                <a16:creationId xmlns:a16="http://schemas.microsoft.com/office/drawing/2014/main" id="{ABAB0BA1-6E60-A54B-B135-2C6B5BDBD65E}"/>
              </a:ext>
            </a:extLst>
          </p:cNvPr>
          <p:cNvSpPr/>
          <p:nvPr/>
        </p:nvSpPr>
        <p:spPr>
          <a:xfrm>
            <a:off x="1691347" y="184750"/>
            <a:ext cx="7316491" cy="293911"/>
          </a:xfrm>
          <a:prstGeom prst="rect">
            <a:avLst/>
          </a:prstGeom>
          <a:gradFill>
            <a:gsLst>
              <a:gs pos="0">
                <a:srgbClr val="FFEFD1"/>
              </a:gs>
              <a:gs pos="64999">
                <a:srgbClr val="F0EBD5"/>
              </a:gs>
              <a:gs pos="100000">
                <a:srgbClr val="D1C39F"/>
              </a:gs>
            </a:gsLst>
            <a:lin ang="5400000" scaled="0"/>
          </a:gradFill>
          <a:ln w="28575">
            <a:solidFill>
              <a:schemeClr val="tx1"/>
            </a:solidFill>
          </a:ln>
        </p:spPr>
        <p:txBody>
          <a:bodyPr wrap="square" lIns="91440" tIns="45720" rIns="91440" bIns="45720" anchor="ctr">
            <a:noAutofit/>
          </a:bodyPr>
          <a:lstStyle/>
          <a:p>
            <a:pPr algn="ctr"/>
            <a:r>
              <a:rPr lang="en-GB" sz="2400" b="1" dirty="0">
                <a:ln w="10541" cmpd="sng">
                  <a:solidFill>
                    <a:schemeClr val="tx1"/>
                  </a:solidFill>
                  <a:prstDash val="solid"/>
                </a:ln>
                <a:solidFill>
                  <a:srgbClr val="FF0000"/>
                </a:solidFill>
              </a:rPr>
              <a:t>REFERENCE SLIDE </a:t>
            </a:r>
            <a:endParaRPr lang="en-GB" sz="2400" b="1" dirty="0">
              <a:ln w="10541" cmpd="sng">
                <a:solidFill>
                  <a:schemeClr val="tx1"/>
                </a:solidFill>
                <a:prstDash val="solid"/>
              </a:ln>
              <a:solidFill>
                <a:srgbClr val="7F0757"/>
              </a:solidFill>
            </a:endParaRPr>
          </a:p>
        </p:txBody>
      </p:sp>
      <p:pic>
        <p:nvPicPr>
          <p:cNvPr id="65" name="Picture 13">
            <a:extLst>
              <a:ext uri="{FF2B5EF4-FFF2-40B4-BE49-F238E27FC236}">
                <a16:creationId xmlns:a16="http://schemas.microsoft.com/office/drawing/2014/main" id="{F2DF13EA-E2EE-904A-9D52-BA37342754B8}"/>
              </a:ext>
            </a:extLst>
          </p:cNvPr>
          <p:cNvPicPr>
            <a:picLocks noChangeAspect="1" noChangeArrowheads="1"/>
          </p:cNvPicPr>
          <p:nvPr/>
        </p:nvPicPr>
        <p:blipFill>
          <a:blip r:embed="rId21" cstate="print">
            <a:extLst>
              <a:ext uri="{28A0092B-C50C-407E-A947-70E740481C1C}">
                <a14:useLocalDpi xmlns:a14="http://schemas.microsoft.com/office/drawing/2010/main"/>
              </a:ext>
            </a:extLst>
          </a:blip>
          <a:srcRect/>
          <a:stretch>
            <a:fillRect/>
          </a:stretch>
        </p:blipFill>
        <p:spPr bwMode="auto">
          <a:xfrm>
            <a:off x="-12104" y="-14293"/>
            <a:ext cx="1621060" cy="492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15">
            <a:extLst>
              <a:ext uri="{FF2B5EF4-FFF2-40B4-BE49-F238E27FC236}">
                <a16:creationId xmlns:a16="http://schemas.microsoft.com/office/drawing/2014/main" id="{658ADDF6-BB22-164B-A2E9-A300E5E881CC}"/>
              </a:ext>
            </a:extLst>
          </p:cNvPr>
          <p:cNvPicPr>
            <a:picLocks noChangeAspect="1" noChangeArrowheads="1"/>
          </p:cNvPicPr>
          <p:nvPr/>
        </p:nvPicPr>
        <p:blipFill>
          <a:blip r:embed="rId22" cstate="print">
            <a:extLst>
              <a:ext uri="{28A0092B-C50C-407E-A947-70E740481C1C}">
                <a14:useLocalDpi xmlns:a14="http://schemas.microsoft.com/office/drawing/2010/main"/>
              </a:ext>
            </a:extLst>
          </a:blip>
          <a:srcRect/>
          <a:stretch>
            <a:fillRect/>
          </a:stretch>
        </p:blipFill>
        <p:spPr bwMode="auto">
          <a:xfrm>
            <a:off x="7694799" y="4741407"/>
            <a:ext cx="1186077" cy="36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4">
            <a:extLst>
              <a:ext uri="{FF2B5EF4-FFF2-40B4-BE49-F238E27FC236}">
                <a16:creationId xmlns:a16="http://schemas.microsoft.com/office/drawing/2014/main" id="{5539CE96-D3DC-2D49-A9A3-A19CD97B5CBB}"/>
              </a:ext>
            </a:extLst>
          </p:cNvPr>
          <p:cNvPicPr>
            <a:picLocks noChangeAspect="1" noChangeArrowheads="1"/>
          </p:cNvPicPr>
          <p:nvPr/>
        </p:nvPicPr>
        <p:blipFill>
          <a:blip r:embed="rId23" cstate="print">
            <a:extLst>
              <a:ext uri="{28A0092B-C50C-407E-A947-70E740481C1C}">
                <a14:useLocalDpi xmlns:a14="http://schemas.microsoft.com/office/drawing/2010/main"/>
              </a:ext>
            </a:extLst>
          </a:blip>
          <a:srcRect/>
          <a:stretch>
            <a:fillRect/>
          </a:stretch>
        </p:blipFill>
        <p:spPr bwMode="auto">
          <a:xfrm>
            <a:off x="6203928" y="3569882"/>
            <a:ext cx="1211812" cy="36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67">
            <a:extLst>
              <a:ext uri="{FF2B5EF4-FFF2-40B4-BE49-F238E27FC236}">
                <a16:creationId xmlns:a16="http://schemas.microsoft.com/office/drawing/2014/main" id="{022B0A2D-ABE1-5342-A93A-9BDB82140994}"/>
              </a:ext>
            </a:extLst>
          </p:cNvPr>
          <p:cNvPicPr>
            <a:picLocks noChangeAspect="1" noChangeArrowheads="1"/>
          </p:cNvPicPr>
          <p:nvPr/>
        </p:nvPicPr>
        <p:blipFill>
          <a:blip r:embed="rId24" cstate="print">
            <a:extLst>
              <a:ext uri="{28A0092B-C50C-407E-A947-70E740481C1C}">
                <a14:useLocalDpi xmlns:a14="http://schemas.microsoft.com/office/drawing/2010/main"/>
              </a:ext>
            </a:extLst>
          </a:blip>
          <a:srcRect/>
          <a:stretch>
            <a:fillRect/>
          </a:stretch>
        </p:blipFill>
        <p:spPr bwMode="auto">
          <a:xfrm>
            <a:off x="3270804" y="1530376"/>
            <a:ext cx="1240491" cy="376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5">
            <a:extLst>
              <a:ext uri="{FF2B5EF4-FFF2-40B4-BE49-F238E27FC236}">
                <a16:creationId xmlns:a16="http://schemas.microsoft.com/office/drawing/2014/main" id="{0A1B654D-FF8E-2D4E-834F-576BEA8E6F4B}"/>
              </a:ext>
            </a:extLst>
          </p:cNvPr>
          <p:cNvPicPr>
            <a:picLocks noChangeAspect="1" noChangeArrowheads="1"/>
          </p:cNvPicPr>
          <p:nvPr/>
        </p:nvPicPr>
        <p:blipFill>
          <a:blip r:embed="rId25" cstate="print">
            <a:extLst>
              <a:ext uri="{28A0092B-C50C-407E-A947-70E740481C1C}">
                <a14:useLocalDpi xmlns:a14="http://schemas.microsoft.com/office/drawing/2010/main"/>
              </a:ext>
            </a:extLst>
          </a:blip>
          <a:srcRect/>
          <a:stretch>
            <a:fillRect/>
          </a:stretch>
        </p:blipFill>
        <p:spPr bwMode="auto">
          <a:xfrm>
            <a:off x="6241876" y="1559088"/>
            <a:ext cx="1224136" cy="369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4">
            <a:extLst>
              <a:ext uri="{FF2B5EF4-FFF2-40B4-BE49-F238E27FC236}">
                <a16:creationId xmlns:a16="http://schemas.microsoft.com/office/drawing/2014/main" id="{BA52AF98-852F-7043-B496-BDEEDEB559BA}"/>
              </a:ext>
            </a:extLst>
          </p:cNvPr>
          <p:cNvPicPr>
            <a:picLocks noChangeAspect="1" noChangeArrowheads="1"/>
          </p:cNvPicPr>
          <p:nvPr/>
        </p:nvPicPr>
        <p:blipFill>
          <a:blip r:embed="rId26" cstate="print">
            <a:extLst>
              <a:ext uri="{28A0092B-C50C-407E-A947-70E740481C1C}">
                <a14:useLocalDpi xmlns:a14="http://schemas.microsoft.com/office/drawing/2010/main"/>
              </a:ext>
            </a:extLst>
          </a:blip>
          <a:srcRect/>
          <a:stretch>
            <a:fillRect/>
          </a:stretch>
        </p:blipFill>
        <p:spPr bwMode="auto">
          <a:xfrm>
            <a:off x="240620" y="5589240"/>
            <a:ext cx="1307044" cy="394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TextBox 48">
            <a:extLst>
              <a:ext uri="{FF2B5EF4-FFF2-40B4-BE49-F238E27FC236}">
                <a16:creationId xmlns:a16="http://schemas.microsoft.com/office/drawing/2014/main" id="{6666D1AC-89C3-3E49-905C-3FEF38660C46}"/>
              </a:ext>
            </a:extLst>
          </p:cNvPr>
          <p:cNvSpPr txBox="1"/>
          <p:nvPr/>
        </p:nvSpPr>
        <p:spPr>
          <a:xfrm>
            <a:off x="185012" y="1718627"/>
            <a:ext cx="1517926" cy="307777"/>
          </a:xfrm>
          <a:prstGeom prst="rect">
            <a:avLst/>
          </a:prstGeom>
          <a:noFill/>
        </p:spPr>
        <p:txBody>
          <a:bodyPr wrap="square" rtlCol="0">
            <a:spAutoFit/>
          </a:bodyPr>
          <a:lstStyle/>
          <a:p>
            <a:pPr algn="ctr"/>
            <a:r>
              <a:rPr lang="en-GB" sz="1400" dirty="0"/>
              <a:t>New Vocab</a:t>
            </a:r>
          </a:p>
        </p:txBody>
      </p:sp>
      <p:sp>
        <p:nvSpPr>
          <p:cNvPr id="71" name="TextBox 70">
            <a:extLst>
              <a:ext uri="{FF2B5EF4-FFF2-40B4-BE49-F238E27FC236}">
                <a16:creationId xmlns:a16="http://schemas.microsoft.com/office/drawing/2014/main" id="{2576A54F-EFB4-6043-8F8D-1366C852919B}"/>
              </a:ext>
            </a:extLst>
          </p:cNvPr>
          <p:cNvSpPr txBox="1"/>
          <p:nvPr/>
        </p:nvSpPr>
        <p:spPr>
          <a:xfrm>
            <a:off x="1657444" y="1690040"/>
            <a:ext cx="1517926" cy="307777"/>
          </a:xfrm>
          <a:prstGeom prst="rect">
            <a:avLst/>
          </a:prstGeom>
          <a:noFill/>
        </p:spPr>
        <p:txBody>
          <a:bodyPr wrap="square" rtlCol="0">
            <a:spAutoFit/>
          </a:bodyPr>
          <a:lstStyle/>
          <a:p>
            <a:pPr algn="ctr"/>
            <a:r>
              <a:rPr lang="en-GB" sz="1400" dirty="0"/>
              <a:t>Discussion task</a:t>
            </a:r>
          </a:p>
        </p:txBody>
      </p:sp>
      <p:sp>
        <p:nvSpPr>
          <p:cNvPr id="72" name="TextBox 71">
            <a:extLst>
              <a:ext uri="{FF2B5EF4-FFF2-40B4-BE49-F238E27FC236}">
                <a16:creationId xmlns:a16="http://schemas.microsoft.com/office/drawing/2014/main" id="{1D53AAB2-5369-7846-A16D-C0946BECE948}"/>
              </a:ext>
            </a:extLst>
          </p:cNvPr>
          <p:cNvSpPr txBox="1"/>
          <p:nvPr/>
        </p:nvSpPr>
        <p:spPr>
          <a:xfrm rot="16200000">
            <a:off x="4018341" y="1079591"/>
            <a:ext cx="1517926" cy="307777"/>
          </a:xfrm>
          <a:prstGeom prst="rect">
            <a:avLst/>
          </a:prstGeom>
          <a:noFill/>
        </p:spPr>
        <p:txBody>
          <a:bodyPr wrap="square" rtlCol="0">
            <a:spAutoFit/>
          </a:bodyPr>
          <a:lstStyle/>
          <a:p>
            <a:pPr algn="ctr"/>
            <a:r>
              <a:rPr lang="en-GB" sz="1400" dirty="0"/>
              <a:t>Teamwork</a:t>
            </a:r>
          </a:p>
        </p:txBody>
      </p:sp>
      <p:sp>
        <p:nvSpPr>
          <p:cNvPr id="73" name="TextBox 72">
            <a:extLst>
              <a:ext uri="{FF2B5EF4-FFF2-40B4-BE49-F238E27FC236}">
                <a16:creationId xmlns:a16="http://schemas.microsoft.com/office/drawing/2014/main" id="{DAD8849D-33EC-2D46-A598-47834956F981}"/>
              </a:ext>
            </a:extLst>
          </p:cNvPr>
          <p:cNvSpPr txBox="1"/>
          <p:nvPr/>
        </p:nvSpPr>
        <p:spPr>
          <a:xfrm>
            <a:off x="7626074" y="1676945"/>
            <a:ext cx="1517926" cy="307777"/>
          </a:xfrm>
          <a:prstGeom prst="rect">
            <a:avLst/>
          </a:prstGeom>
          <a:noFill/>
        </p:spPr>
        <p:txBody>
          <a:bodyPr wrap="square" rtlCol="0">
            <a:spAutoFit/>
          </a:bodyPr>
          <a:lstStyle/>
          <a:p>
            <a:pPr algn="ctr"/>
            <a:r>
              <a:rPr lang="en-GB" sz="1400" dirty="0"/>
              <a:t>Play video</a:t>
            </a:r>
          </a:p>
        </p:txBody>
      </p:sp>
      <p:sp>
        <p:nvSpPr>
          <p:cNvPr id="74" name="TextBox 73">
            <a:extLst>
              <a:ext uri="{FF2B5EF4-FFF2-40B4-BE49-F238E27FC236}">
                <a16:creationId xmlns:a16="http://schemas.microsoft.com/office/drawing/2014/main" id="{E8110261-3997-BD46-9C83-88ACBB64DC2D}"/>
              </a:ext>
            </a:extLst>
          </p:cNvPr>
          <p:cNvSpPr txBox="1"/>
          <p:nvPr/>
        </p:nvSpPr>
        <p:spPr>
          <a:xfrm>
            <a:off x="-180528" y="3709241"/>
            <a:ext cx="1517926" cy="307777"/>
          </a:xfrm>
          <a:prstGeom prst="rect">
            <a:avLst/>
          </a:prstGeom>
          <a:noFill/>
        </p:spPr>
        <p:txBody>
          <a:bodyPr wrap="square" rtlCol="0">
            <a:spAutoFit/>
          </a:bodyPr>
          <a:lstStyle/>
          <a:p>
            <a:pPr algn="ctr"/>
            <a:r>
              <a:rPr lang="en-GB" sz="1400" dirty="0"/>
              <a:t>Tasks</a:t>
            </a:r>
          </a:p>
        </p:txBody>
      </p:sp>
      <p:sp>
        <p:nvSpPr>
          <p:cNvPr id="75" name="TextBox 74">
            <a:extLst>
              <a:ext uri="{FF2B5EF4-FFF2-40B4-BE49-F238E27FC236}">
                <a16:creationId xmlns:a16="http://schemas.microsoft.com/office/drawing/2014/main" id="{841DB71F-08E6-4B4B-BE15-3E7048F4969E}"/>
              </a:ext>
            </a:extLst>
          </p:cNvPr>
          <p:cNvSpPr txBox="1"/>
          <p:nvPr/>
        </p:nvSpPr>
        <p:spPr>
          <a:xfrm>
            <a:off x="1326258" y="3518534"/>
            <a:ext cx="1517926" cy="523220"/>
          </a:xfrm>
          <a:prstGeom prst="rect">
            <a:avLst/>
          </a:prstGeom>
          <a:noFill/>
        </p:spPr>
        <p:txBody>
          <a:bodyPr wrap="square" rtlCol="0">
            <a:spAutoFit/>
          </a:bodyPr>
          <a:lstStyle/>
          <a:p>
            <a:pPr algn="ctr"/>
            <a:r>
              <a:rPr lang="en-GB" sz="1400" dirty="0"/>
              <a:t>Extension </a:t>
            </a:r>
          </a:p>
          <a:p>
            <a:pPr algn="ctr"/>
            <a:r>
              <a:rPr lang="en-GB" sz="1400" dirty="0"/>
              <a:t>task</a:t>
            </a:r>
          </a:p>
        </p:txBody>
      </p:sp>
      <p:sp>
        <p:nvSpPr>
          <p:cNvPr id="76" name="TextBox 75">
            <a:extLst>
              <a:ext uri="{FF2B5EF4-FFF2-40B4-BE49-F238E27FC236}">
                <a16:creationId xmlns:a16="http://schemas.microsoft.com/office/drawing/2014/main" id="{74570324-04A7-1545-83C7-34455E0BCAF4}"/>
              </a:ext>
            </a:extLst>
          </p:cNvPr>
          <p:cNvSpPr txBox="1"/>
          <p:nvPr/>
        </p:nvSpPr>
        <p:spPr>
          <a:xfrm>
            <a:off x="8075484" y="3692495"/>
            <a:ext cx="1068516" cy="408958"/>
          </a:xfrm>
          <a:prstGeom prst="rect">
            <a:avLst/>
          </a:prstGeom>
          <a:noFill/>
        </p:spPr>
        <p:txBody>
          <a:bodyPr wrap="square" rtlCol="0">
            <a:spAutoFit/>
          </a:bodyPr>
          <a:lstStyle/>
          <a:p>
            <a:pPr algn="ctr">
              <a:lnSpc>
                <a:spcPts val="1180"/>
              </a:lnSpc>
            </a:pPr>
            <a:r>
              <a:rPr lang="en-GB" sz="1400" dirty="0"/>
              <a:t>Problem </a:t>
            </a:r>
          </a:p>
          <a:p>
            <a:pPr algn="ctr">
              <a:lnSpc>
                <a:spcPts val="1180"/>
              </a:lnSpc>
            </a:pPr>
            <a:r>
              <a:rPr lang="en-GB" sz="1400" dirty="0"/>
              <a:t>solving</a:t>
            </a:r>
          </a:p>
        </p:txBody>
      </p:sp>
      <p:sp>
        <p:nvSpPr>
          <p:cNvPr id="77" name="TextBox 76">
            <a:extLst>
              <a:ext uri="{FF2B5EF4-FFF2-40B4-BE49-F238E27FC236}">
                <a16:creationId xmlns:a16="http://schemas.microsoft.com/office/drawing/2014/main" id="{D549A6EB-A62E-4E4A-8CEB-2628369F354F}"/>
              </a:ext>
            </a:extLst>
          </p:cNvPr>
          <p:cNvSpPr txBox="1"/>
          <p:nvPr/>
        </p:nvSpPr>
        <p:spPr>
          <a:xfrm rot="18810684">
            <a:off x="2939880" y="2718975"/>
            <a:ext cx="939860" cy="307777"/>
          </a:xfrm>
          <a:prstGeom prst="rect">
            <a:avLst/>
          </a:prstGeom>
          <a:noFill/>
        </p:spPr>
        <p:txBody>
          <a:bodyPr wrap="square" rtlCol="0">
            <a:spAutoFit/>
          </a:bodyPr>
          <a:lstStyle/>
          <a:p>
            <a:pPr algn="ctr"/>
            <a:r>
              <a:rPr lang="en-GB" sz="1400" dirty="0"/>
              <a:t>Thoughts</a:t>
            </a:r>
          </a:p>
        </p:txBody>
      </p:sp>
      <p:sp>
        <p:nvSpPr>
          <p:cNvPr id="78" name="TextBox 77">
            <a:extLst>
              <a:ext uri="{FF2B5EF4-FFF2-40B4-BE49-F238E27FC236}">
                <a16:creationId xmlns:a16="http://schemas.microsoft.com/office/drawing/2014/main" id="{9DFAC4E9-C142-C64A-9C5E-48BE61390343}"/>
              </a:ext>
            </a:extLst>
          </p:cNvPr>
          <p:cNvSpPr txBox="1"/>
          <p:nvPr/>
        </p:nvSpPr>
        <p:spPr>
          <a:xfrm rot="2003082">
            <a:off x="4762712" y="3199239"/>
            <a:ext cx="939860" cy="307777"/>
          </a:xfrm>
          <a:prstGeom prst="rect">
            <a:avLst/>
          </a:prstGeom>
          <a:noFill/>
        </p:spPr>
        <p:txBody>
          <a:bodyPr wrap="square" rtlCol="0">
            <a:spAutoFit/>
          </a:bodyPr>
          <a:lstStyle/>
          <a:p>
            <a:pPr algn="ctr"/>
            <a:r>
              <a:rPr lang="en-GB" sz="1400" dirty="0"/>
              <a:t>Research</a:t>
            </a:r>
          </a:p>
        </p:txBody>
      </p:sp>
      <p:sp>
        <p:nvSpPr>
          <p:cNvPr id="79" name="TextBox 78">
            <a:extLst>
              <a:ext uri="{FF2B5EF4-FFF2-40B4-BE49-F238E27FC236}">
                <a16:creationId xmlns:a16="http://schemas.microsoft.com/office/drawing/2014/main" id="{14B8BE87-7631-3446-9DF6-010C8886E9A3}"/>
              </a:ext>
            </a:extLst>
          </p:cNvPr>
          <p:cNvSpPr txBox="1"/>
          <p:nvPr/>
        </p:nvSpPr>
        <p:spPr>
          <a:xfrm>
            <a:off x="1585667" y="5467352"/>
            <a:ext cx="1517926" cy="307777"/>
          </a:xfrm>
          <a:prstGeom prst="rect">
            <a:avLst/>
          </a:prstGeom>
          <a:noFill/>
        </p:spPr>
        <p:txBody>
          <a:bodyPr wrap="square" rtlCol="0">
            <a:spAutoFit/>
          </a:bodyPr>
          <a:lstStyle/>
          <a:p>
            <a:pPr algn="ctr"/>
            <a:r>
              <a:rPr lang="en-GB" sz="1400" dirty="0"/>
              <a:t>Feelings</a:t>
            </a:r>
          </a:p>
        </p:txBody>
      </p:sp>
      <p:sp>
        <p:nvSpPr>
          <p:cNvPr id="80" name="TextBox 79">
            <a:extLst>
              <a:ext uri="{FF2B5EF4-FFF2-40B4-BE49-F238E27FC236}">
                <a16:creationId xmlns:a16="http://schemas.microsoft.com/office/drawing/2014/main" id="{A267C560-7DF6-8240-B171-7FE0104F3625}"/>
              </a:ext>
            </a:extLst>
          </p:cNvPr>
          <p:cNvSpPr txBox="1"/>
          <p:nvPr/>
        </p:nvSpPr>
        <p:spPr>
          <a:xfrm>
            <a:off x="3152586" y="5786664"/>
            <a:ext cx="1517926" cy="307777"/>
          </a:xfrm>
          <a:prstGeom prst="rect">
            <a:avLst/>
          </a:prstGeom>
          <a:noFill/>
        </p:spPr>
        <p:txBody>
          <a:bodyPr wrap="square" rtlCol="0">
            <a:spAutoFit/>
          </a:bodyPr>
          <a:lstStyle/>
          <a:p>
            <a:pPr algn="ctr"/>
            <a:r>
              <a:rPr lang="en-GB" sz="1400" dirty="0"/>
              <a:t>Revision</a:t>
            </a:r>
          </a:p>
        </p:txBody>
      </p:sp>
      <p:sp>
        <p:nvSpPr>
          <p:cNvPr id="81" name="TextBox 80">
            <a:extLst>
              <a:ext uri="{FF2B5EF4-FFF2-40B4-BE49-F238E27FC236}">
                <a16:creationId xmlns:a16="http://schemas.microsoft.com/office/drawing/2014/main" id="{0DAB681C-872C-034C-A7C0-54968743A1CC}"/>
              </a:ext>
            </a:extLst>
          </p:cNvPr>
          <p:cNvSpPr txBox="1"/>
          <p:nvPr/>
        </p:nvSpPr>
        <p:spPr>
          <a:xfrm>
            <a:off x="4698136" y="5809858"/>
            <a:ext cx="1517926" cy="307777"/>
          </a:xfrm>
          <a:prstGeom prst="rect">
            <a:avLst/>
          </a:prstGeom>
          <a:noFill/>
        </p:spPr>
        <p:txBody>
          <a:bodyPr wrap="square" rtlCol="0">
            <a:spAutoFit/>
          </a:bodyPr>
          <a:lstStyle/>
          <a:p>
            <a:pPr algn="ctr"/>
            <a:r>
              <a:rPr lang="en-GB" sz="1400" dirty="0"/>
              <a:t>Design Task</a:t>
            </a:r>
          </a:p>
        </p:txBody>
      </p:sp>
      <p:sp>
        <p:nvSpPr>
          <p:cNvPr id="82" name="TextBox 81">
            <a:extLst>
              <a:ext uri="{FF2B5EF4-FFF2-40B4-BE49-F238E27FC236}">
                <a16:creationId xmlns:a16="http://schemas.microsoft.com/office/drawing/2014/main" id="{5704BB8C-CA29-4A41-952B-968807CD8755}"/>
              </a:ext>
            </a:extLst>
          </p:cNvPr>
          <p:cNvSpPr txBox="1"/>
          <p:nvPr/>
        </p:nvSpPr>
        <p:spPr>
          <a:xfrm>
            <a:off x="6247169" y="5525054"/>
            <a:ext cx="1517926" cy="523220"/>
          </a:xfrm>
          <a:prstGeom prst="rect">
            <a:avLst/>
          </a:prstGeom>
          <a:noFill/>
        </p:spPr>
        <p:txBody>
          <a:bodyPr wrap="square" rtlCol="0">
            <a:spAutoFit/>
          </a:bodyPr>
          <a:lstStyle/>
          <a:p>
            <a:pPr algn="ctr"/>
            <a:r>
              <a:rPr lang="en-GB" sz="1400" dirty="0"/>
              <a:t>Copy </a:t>
            </a:r>
          </a:p>
          <a:p>
            <a:pPr algn="ctr"/>
            <a:r>
              <a:rPr lang="en-GB" sz="1400" dirty="0"/>
              <a:t>information</a:t>
            </a:r>
          </a:p>
        </p:txBody>
      </p:sp>
    </p:spTree>
    <p:extLst>
      <p:ext uri="{BB962C8B-B14F-4D97-AF65-F5344CB8AC3E}">
        <p14:creationId xmlns:p14="http://schemas.microsoft.com/office/powerpoint/2010/main" val="20340593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CE9700D-8ACF-FA4E-8657-FD3FCD6F392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25506" y="165847"/>
            <a:ext cx="8857129" cy="6557682"/>
          </a:xfrm>
          <a:prstGeom prst="rect">
            <a:avLst/>
          </a:prstGeom>
        </p:spPr>
      </p:pic>
      <p:sp>
        <p:nvSpPr>
          <p:cNvPr id="11" name="Rectangle 10">
            <a:extLst>
              <a:ext uri="{FF2B5EF4-FFF2-40B4-BE49-F238E27FC236}">
                <a16:creationId xmlns:a16="http://schemas.microsoft.com/office/drawing/2014/main" id="{469268B4-92C0-5747-8EDD-FB996D3E939F}"/>
              </a:ext>
            </a:extLst>
          </p:cNvPr>
          <p:cNvSpPr/>
          <p:nvPr/>
        </p:nvSpPr>
        <p:spPr>
          <a:xfrm>
            <a:off x="3335937" y="4640223"/>
            <a:ext cx="2535033" cy="135236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 name="Rectangle 4">
            <a:extLst>
              <a:ext uri="{FF2B5EF4-FFF2-40B4-BE49-F238E27FC236}">
                <a16:creationId xmlns:a16="http://schemas.microsoft.com/office/drawing/2014/main" id="{7AFC67AB-6FE2-BD46-B725-FB2F7858554A}"/>
              </a:ext>
            </a:extLst>
          </p:cNvPr>
          <p:cNvSpPr/>
          <p:nvPr/>
        </p:nvSpPr>
        <p:spPr>
          <a:xfrm>
            <a:off x="349623" y="309353"/>
            <a:ext cx="4572000" cy="3693319"/>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spcAft>
                <a:spcPts val="0"/>
              </a:spcAft>
            </a:pPr>
            <a:r>
              <a:rPr lang="en-US" dirty="0">
                <a:latin typeface="Cambria" panose="02040503050406030204" pitchFamily="18" charset="0"/>
                <a:ea typeface="MS Mincho" panose="02020609040205080304" pitchFamily="49" charset="-128"/>
                <a:cs typeface="Times New Roman" panose="02020603050405020304" pitchFamily="18" charset="0"/>
              </a:rPr>
              <a:t>Relaxation/processing – taking </a:t>
            </a:r>
            <a:r>
              <a:rPr lang="en-US" dirty="0" smtClean="0">
                <a:latin typeface="Cambria" panose="02040503050406030204" pitchFamily="18" charset="0"/>
                <a:ea typeface="MS Mincho" panose="02020609040205080304" pitchFamily="49" charset="-128"/>
                <a:cs typeface="Times New Roman" panose="02020603050405020304" pitchFamily="18" charset="0"/>
              </a:rPr>
              <a:t>time to </a:t>
            </a:r>
            <a:r>
              <a:rPr lang="en-US" dirty="0">
                <a:latin typeface="Cambria" panose="02040503050406030204" pitchFamily="18" charset="0"/>
                <a:ea typeface="MS Mincho" panose="02020609040205080304" pitchFamily="49" charset="-128"/>
                <a:cs typeface="Times New Roman" panose="02020603050405020304" pitchFamily="18" charset="0"/>
              </a:rPr>
              <a:t>relax is one of the </a:t>
            </a:r>
            <a:r>
              <a:rPr lang="en-US" dirty="0" smtClean="0">
                <a:latin typeface="Cambria" panose="02040503050406030204" pitchFamily="18" charset="0"/>
                <a:ea typeface="MS Mincho" panose="02020609040205080304" pitchFamily="49" charset="-128"/>
                <a:cs typeface="Times New Roman" panose="02020603050405020304" pitchFamily="18" charset="0"/>
              </a:rPr>
              <a:t>best </a:t>
            </a:r>
            <a:r>
              <a:rPr lang="en-US" dirty="0">
                <a:latin typeface="Cambria" panose="02040503050406030204" pitchFamily="18" charset="0"/>
                <a:ea typeface="MS Mincho" panose="02020609040205080304" pitchFamily="49" charset="-128"/>
                <a:cs typeface="Times New Roman" panose="02020603050405020304" pitchFamily="18" charset="0"/>
              </a:rPr>
              <a:t>ways for the body to store information - once we have put it in a few times!!</a:t>
            </a:r>
            <a:endParaRPr lang="en-GB"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n-US" dirty="0">
                <a:latin typeface="Cambria" panose="02040503050406030204" pitchFamily="18" charset="0"/>
                <a:ea typeface="MS Mincho" panose="02020609040205080304" pitchFamily="49" charset="-128"/>
                <a:cs typeface="Times New Roman" panose="02020603050405020304" pitchFamily="18" charset="0"/>
              </a:rPr>
              <a:t> </a:t>
            </a:r>
            <a:endParaRPr lang="en-GB"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n-US" dirty="0">
                <a:latin typeface="Cambria" panose="02040503050406030204" pitchFamily="18" charset="0"/>
                <a:ea typeface="MS Mincho" panose="02020609040205080304" pitchFamily="49" charset="-128"/>
                <a:cs typeface="Times New Roman" panose="02020603050405020304" pitchFamily="18" charset="0"/>
              </a:rPr>
              <a:t>The mind needs time to process so once you’ve had a big study session then switch off and I mean switch off – no computer games or phone. </a:t>
            </a:r>
            <a:r>
              <a:rPr lang="en-US" dirty="0" smtClean="0">
                <a:latin typeface="Cambria" panose="02040503050406030204" pitchFamily="18" charset="0"/>
                <a:ea typeface="MS Mincho" panose="02020609040205080304" pitchFamily="49" charset="-128"/>
                <a:cs typeface="Times New Roman" panose="02020603050405020304" pitchFamily="18" charset="0"/>
              </a:rPr>
              <a:t>So </a:t>
            </a:r>
            <a:r>
              <a:rPr lang="en-US" dirty="0">
                <a:latin typeface="Cambria" panose="02040503050406030204" pitchFamily="18" charset="0"/>
                <a:ea typeface="MS Mincho" panose="02020609040205080304" pitchFamily="49" charset="-128"/>
                <a:cs typeface="Times New Roman" panose="02020603050405020304" pitchFamily="18" charset="0"/>
              </a:rPr>
              <a:t>no </a:t>
            </a:r>
            <a:r>
              <a:rPr lang="en-US" dirty="0" smtClean="0">
                <a:latin typeface="Cambria" panose="02040503050406030204" pitchFamily="18" charset="0"/>
                <a:ea typeface="MS Mincho" panose="02020609040205080304" pitchFamily="49" charset="-128"/>
                <a:cs typeface="Times New Roman" panose="02020603050405020304" pitchFamily="18" charset="0"/>
              </a:rPr>
              <a:t>more </a:t>
            </a:r>
            <a:r>
              <a:rPr lang="en-US" dirty="0">
                <a:latin typeface="Cambria" panose="02040503050406030204" pitchFamily="18" charset="0"/>
                <a:ea typeface="MS Mincho" panose="02020609040205080304" pitchFamily="49" charset="-128"/>
                <a:cs typeface="Times New Roman" panose="02020603050405020304" pitchFamily="18" charset="0"/>
              </a:rPr>
              <a:t>screen time. </a:t>
            </a:r>
            <a:endParaRPr lang="en-GB"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n-US" dirty="0">
                <a:latin typeface="Cambria" panose="02040503050406030204" pitchFamily="18" charset="0"/>
                <a:ea typeface="MS Mincho" panose="02020609040205080304" pitchFamily="49" charset="-128"/>
                <a:cs typeface="Times New Roman" panose="02020603050405020304" pitchFamily="18" charset="0"/>
              </a:rPr>
              <a:t> </a:t>
            </a:r>
            <a:endParaRPr lang="en-GB"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n-US" dirty="0">
                <a:latin typeface="Cambria" panose="02040503050406030204" pitchFamily="18" charset="0"/>
                <a:ea typeface="MS Mincho" panose="02020609040205080304" pitchFamily="49" charset="-128"/>
                <a:cs typeface="Times New Roman" panose="02020603050405020304" pitchFamily="18" charset="0"/>
              </a:rPr>
              <a:t>Relax with a walk, hobby, yoga, meditation or reading, it’s the quiet time the body needs then the information can be filed away.</a:t>
            </a:r>
            <a:endParaRPr lang="en-GB" dirty="0">
              <a:latin typeface="Cambria" panose="02040503050406030204" pitchFamily="18" charset="0"/>
              <a:ea typeface="MS Mincho" panose="02020609040205080304" pitchFamily="49" charset="-128"/>
              <a:cs typeface="Times New Roman" panose="02020603050405020304" pitchFamily="18" charset="0"/>
            </a:endParaRPr>
          </a:p>
        </p:txBody>
      </p:sp>
      <p:pic>
        <p:nvPicPr>
          <p:cNvPr id="6" name="Picture 5">
            <a:extLst>
              <a:ext uri="{FF2B5EF4-FFF2-40B4-BE49-F238E27FC236}">
                <a16:creationId xmlns:a16="http://schemas.microsoft.com/office/drawing/2014/main" id="{A4BA2E9F-FD4B-9F43-820A-CE146D1A305F}"/>
              </a:ext>
            </a:extLst>
          </p:cNvPr>
          <p:cNvPicPr>
            <a:picLocks noChangeAspect="1"/>
          </p:cNvPicPr>
          <p:nvPr/>
        </p:nvPicPr>
        <p:blipFill>
          <a:blip r:embed="rId3"/>
          <a:stretch>
            <a:fillRect/>
          </a:stretch>
        </p:blipFill>
        <p:spPr>
          <a:xfrm>
            <a:off x="4572000" y="3902180"/>
            <a:ext cx="4572000" cy="2805113"/>
          </a:xfrm>
          <a:prstGeom prst="rect">
            <a:avLst/>
          </a:prstGeom>
        </p:spPr>
      </p:pic>
      <p:pic>
        <p:nvPicPr>
          <p:cNvPr id="7" name="Picture 6">
            <a:extLst>
              <a:ext uri="{FF2B5EF4-FFF2-40B4-BE49-F238E27FC236}">
                <a16:creationId xmlns:a16="http://schemas.microsoft.com/office/drawing/2014/main" id="{EDC0BB5A-4D5E-F848-87E9-AEC0B7DD82E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884346" y="271942"/>
            <a:ext cx="2293984" cy="1995373"/>
          </a:xfrm>
          <a:prstGeom prst="rect">
            <a:avLst/>
          </a:prstGeom>
        </p:spPr>
      </p:pic>
      <p:pic>
        <p:nvPicPr>
          <p:cNvPr id="8" name="Picture 10">
            <a:extLst>
              <a:ext uri="{FF2B5EF4-FFF2-40B4-BE49-F238E27FC236}">
                <a16:creationId xmlns:a16="http://schemas.microsoft.com/office/drawing/2014/main" id="{73B81A8C-BD14-E843-B3FB-66FACB0AA70D}"/>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49623" y="4108066"/>
            <a:ext cx="1838406" cy="24405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3CEC90A2-493B-7948-A3F6-45AEB44A3E1D}"/>
              </a:ext>
            </a:extLst>
          </p:cNvPr>
          <p:cNvPicPr>
            <a:picLocks noChangeAspect="1"/>
          </p:cNvPicPr>
          <p:nvPr/>
        </p:nvPicPr>
        <p:blipFill>
          <a:blip r:embed="rId6"/>
          <a:stretch>
            <a:fillRect/>
          </a:stretch>
        </p:blipFill>
        <p:spPr>
          <a:xfrm>
            <a:off x="2411625" y="4604977"/>
            <a:ext cx="1936779" cy="1500011"/>
          </a:xfrm>
          <a:prstGeom prst="rect">
            <a:avLst/>
          </a:prstGeom>
        </p:spPr>
      </p:pic>
      <p:sp>
        <p:nvSpPr>
          <p:cNvPr id="12" name="Rounded Rectangle 11">
            <a:extLst>
              <a:ext uri="{FF2B5EF4-FFF2-40B4-BE49-F238E27FC236}">
                <a16:creationId xmlns:a16="http://schemas.microsoft.com/office/drawing/2014/main" id="{C8907AB5-EC37-1647-9DE8-082CB2087CE2}"/>
              </a:ext>
            </a:extLst>
          </p:cNvPr>
          <p:cNvSpPr/>
          <p:nvPr/>
        </p:nvSpPr>
        <p:spPr>
          <a:xfrm>
            <a:off x="5985710" y="2404784"/>
            <a:ext cx="2883585" cy="1384994"/>
          </a:xfrm>
          <a:prstGeom prst="roundRect">
            <a:avLst/>
          </a:prstGeom>
          <a:solidFill>
            <a:srgbClr val="FFFF00"/>
          </a:solidFill>
          <a:ln w="38100">
            <a:solidFill>
              <a:srgbClr val="C1EBBA"/>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solidFill>
                  <a:schemeClr val="tx1"/>
                </a:solidFill>
              </a:rPr>
              <a:t>Would this method work for you?</a:t>
            </a:r>
          </a:p>
          <a:p>
            <a:endParaRPr lang="en-US" sz="1400" dirty="0">
              <a:solidFill>
                <a:schemeClr val="tx1"/>
              </a:solidFill>
            </a:endParaRPr>
          </a:p>
          <a:p>
            <a:r>
              <a:rPr lang="en-US" sz="1400" dirty="0">
                <a:solidFill>
                  <a:schemeClr val="tx1"/>
                </a:solidFill>
              </a:rPr>
              <a:t>How likely are you to do this when you are feeling stressed?</a:t>
            </a:r>
          </a:p>
          <a:p>
            <a:r>
              <a:rPr lang="en-US" sz="1400" dirty="0">
                <a:solidFill>
                  <a:schemeClr val="tx1"/>
                </a:solidFill>
              </a:rPr>
              <a:t>Scale 1 – Not likely --------- 10 Very likely</a:t>
            </a:r>
          </a:p>
        </p:txBody>
      </p:sp>
      <p:pic>
        <p:nvPicPr>
          <p:cNvPr id="13" name="Picture 9" descr="C:\Users\Optic Group111\Desktop\Thoughts.png">
            <a:extLst>
              <a:ext uri="{FF2B5EF4-FFF2-40B4-BE49-F238E27FC236}">
                <a16:creationId xmlns:a16="http://schemas.microsoft.com/office/drawing/2014/main" id="{0F2E6317-772E-3449-AF84-96293A0EEE8C}"/>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5113081" y="2479453"/>
            <a:ext cx="771265" cy="771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3861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BCF63D6-36A0-6A41-8D80-889B67DF609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25506" y="165847"/>
            <a:ext cx="8857129" cy="6557682"/>
          </a:xfrm>
          <a:prstGeom prst="rect">
            <a:avLst/>
          </a:prstGeom>
        </p:spPr>
      </p:pic>
      <p:sp>
        <p:nvSpPr>
          <p:cNvPr id="8" name="Rectangle 7">
            <a:extLst>
              <a:ext uri="{FF2B5EF4-FFF2-40B4-BE49-F238E27FC236}">
                <a16:creationId xmlns:a16="http://schemas.microsoft.com/office/drawing/2014/main" id="{F378D574-0F90-EA44-BF41-12C2D6AC0E51}"/>
              </a:ext>
            </a:extLst>
          </p:cNvPr>
          <p:cNvSpPr/>
          <p:nvPr/>
        </p:nvSpPr>
        <p:spPr>
          <a:xfrm>
            <a:off x="3335937" y="4640223"/>
            <a:ext cx="2535033" cy="135236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 name="Rectangle 1">
            <a:extLst>
              <a:ext uri="{FF2B5EF4-FFF2-40B4-BE49-F238E27FC236}">
                <a16:creationId xmlns:a16="http://schemas.microsoft.com/office/drawing/2014/main" id="{33A01073-F441-C240-90A8-6D20A1212C24}"/>
              </a:ext>
            </a:extLst>
          </p:cNvPr>
          <p:cNvSpPr/>
          <p:nvPr/>
        </p:nvSpPr>
        <p:spPr>
          <a:xfrm>
            <a:off x="215155" y="230955"/>
            <a:ext cx="6078070" cy="645561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spcAft>
                <a:spcPts val="0"/>
              </a:spcAft>
            </a:pPr>
            <a:r>
              <a:rPr lang="en-US" sz="1600" dirty="0">
                <a:latin typeface="Cambria" panose="02040503050406030204" pitchFamily="18" charset="0"/>
                <a:ea typeface="MS Mincho" panose="02020609040205080304" pitchFamily="49" charset="-128"/>
                <a:cs typeface="Times New Roman" panose="02020603050405020304" pitchFamily="18" charset="0"/>
              </a:rPr>
              <a:t>Yoga – is moving and stretching your body but with consciousness awareness of how your body is reacting. </a:t>
            </a:r>
            <a:endParaRPr lang="en-GB" sz="1600"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n-US" sz="1000" dirty="0">
                <a:latin typeface="Cambria" panose="02040503050406030204" pitchFamily="18" charset="0"/>
                <a:ea typeface="MS Mincho" panose="02020609040205080304" pitchFamily="49" charset="-128"/>
                <a:cs typeface="Times New Roman" panose="02020603050405020304" pitchFamily="18" charset="0"/>
              </a:rPr>
              <a:t> </a:t>
            </a:r>
            <a:endParaRPr lang="en-GB" sz="1000"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n-US" sz="1600" dirty="0">
                <a:latin typeface="Cambria" panose="02040503050406030204" pitchFamily="18" charset="0"/>
                <a:ea typeface="MS Mincho" panose="02020609040205080304" pitchFamily="49" charset="-128"/>
                <a:cs typeface="Times New Roman" panose="02020603050405020304" pitchFamily="18" charset="0"/>
              </a:rPr>
              <a:t>This is learnt by firstly being aware of your breath. This </a:t>
            </a:r>
            <a:r>
              <a:rPr lang="en-US" sz="1600" dirty="0" smtClean="0">
                <a:latin typeface="Cambria" panose="02040503050406030204" pitchFamily="18" charset="0"/>
                <a:ea typeface="MS Mincho" panose="02020609040205080304" pitchFamily="49" charset="-128"/>
                <a:cs typeface="Times New Roman" panose="02020603050405020304" pitchFamily="18" charset="0"/>
              </a:rPr>
              <a:t>is </a:t>
            </a:r>
            <a:r>
              <a:rPr lang="en-US" sz="1600" dirty="0">
                <a:latin typeface="Cambria" panose="02040503050406030204" pitchFamily="18" charset="0"/>
                <a:ea typeface="MS Mincho" panose="02020609040205080304" pitchFamily="49" charset="-128"/>
                <a:cs typeface="Times New Roman" panose="02020603050405020304" pitchFamily="18" charset="0"/>
              </a:rPr>
              <a:t>done by counting your breath (every 4) or saying to yourself breathing in, breathing out. If you are practicing yoga with a video tutorial or a yoga teacher generally they will tell you when to </a:t>
            </a:r>
            <a:r>
              <a:rPr lang="en-US" sz="1600" dirty="0" smtClean="0">
                <a:latin typeface="Cambria" panose="02040503050406030204" pitchFamily="18" charset="0"/>
                <a:ea typeface="MS Mincho" panose="02020609040205080304" pitchFamily="49" charset="-128"/>
                <a:cs typeface="Times New Roman" panose="02020603050405020304" pitchFamily="18" charset="0"/>
              </a:rPr>
              <a:t>breathe </a:t>
            </a:r>
            <a:r>
              <a:rPr lang="en-US" sz="1600" dirty="0">
                <a:latin typeface="Cambria" panose="02040503050406030204" pitchFamily="18" charset="0"/>
                <a:ea typeface="MS Mincho" panose="02020609040205080304" pitchFamily="49" charset="-128"/>
                <a:cs typeface="Times New Roman" panose="02020603050405020304" pitchFamily="18" charset="0"/>
              </a:rPr>
              <a:t>in out to help with certain yoga postures. </a:t>
            </a:r>
            <a:endParaRPr lang="en-GB" sz="1600"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n-US" sz="1050" dirty="0">
                <a:latin typeface="Cambria" panose="02040503050406030204" pitchFamily="18" charset="0"/>
                <a:ea typeface="MS Mincho" panose="02020609040205080304" pitchFamily="49" charset="-128"/>
                <a:cs typeface="Times New Roman" panose="02020603050405020304" pitchFamily="18" charset="0"/>
              </a:rPr>
              <a:t> </a:t>
            </a:r>
            <a:endParaRPr lang="en-GB" sz="1050"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n-US" sz="1600" dirty="0">
                <a:latin typeface="Cambria" panose="02040503050406030204" pitchFamily="18" charset="0"/>
                <a:ea typeface="MS Mincho" panose="02020609040205080304" pitchFamily="49" charset="-128"/>
                <a:cs typeface="Times New Roman" panose="02020603050405020304" pitchFamily="18" charset="0"/>
              </a:rPr>
              <a:t>Being aware of your breath puts your conscious mind into a focus state and has your brain concentrating on this one thing.</a:t>
            </a:r>
            <a:endParaRPr lang="en-GB" sz="1600"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n-US" sz="1050" dirty="0">
                <a:latin typeface="Cambria" panose="02040503050406030204" pitchFamily="18" charset="0"/>
                <a:ea typeface="MS Mincho" panose="02020609040205080304" pitchFamily="49" charset="-128"/>
                <a:cs typeface="Times New Roman" panose="02020603050405020304" pitchFamily="18" charset="0"/>
              </a:rPr>
              <a:t> </a:t>
            </a:r>
            <a:endParaRPr lang="en-GB" sz="1050"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n-US" sz="1600" dirty="0">
                <a:latin typeface="Cambria" panose="02040503050406030204" pitchFamily="18" charset="0"/>
                <a:ea typeface="MS Mincho" panose="02020609040205080304" pitchFamily="49" charset="-128"/>
                <a:cs typeface="Times New Roman" panose="02020603050405020304" pitchFamily="18" charset="0"/>
              </a:rPr>
              <a:t>Then your subconscious (the other part of your brain responsible for keeping your body systems operating without you having to give thought to) can speak to you about how your body is feeling. </a:t>
            </a:r>
            <a:endParaRPr lang="en-GB" sz="1600"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n-US" sz="1050" dirty="0">
                <a:latin typeface="Cambria" panose="02040503050406030204" pitchFamily="18" charset="0"/>
                <a:ea typeface="MS Mincho" panose="02020609040205080304" pitchFamily="49" charset="-128"/>
                <a:cs typeface="Times New Roman" panose="02020603050405020304" pitchFamily="18" charset="0"/>
              </a:rPr>
              <a:t> </a:t>
            </a:r>
            <a:endParaRPr lang="en-GB" sz="1050"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n-US" sz="1600" dirty="0">
                <a:latin typeface="Cambria" panose="02040503050406030204" pitchFamily="18" charset="0"/>
                <a:ea typeface="MS Mincho" panose="02020609040205080304" pitchFamily="49" charset="-128"/>
                <a:cs typeface="Times New Roman" panose="02020603050405020304" pitchFamily="18" charset="0"/>
              </a:rPr>
              <a:t>Is it </a:t>
            </a:r>
            <a:r>
              <a:rPr lang="en-US" sz="1600" dirty="0" smtClean="0">
                <a:latin typeface="Cambria" panose="02040503050406030204" pitchFamily="18" charset="0"/>
                <a:ea typeface="MS Mincho" panose="02020609040205080304" pitchFamily="49" charset="-128"/>
                <a:cs typeface="Times New Roman" panose="02020603050405020304" pitchFamily="18" charset="0"/>
              </a:rPr>
              <a:t>tight, </a:t>
            </a:r>
            <a:r>
              <a:rPr lang="en-US" sz="1600" dirty="0">
                <a:latin typeface="Cambria" panose="02040503050406030204" pitchFamily="18" charset="0"/>
                <a:ea typeface="MS Mincho" panose="02020609040205080304" pitchFamily="49" charset="-128"/>
                <a:cs typeface="Times New Roman" panose="02020603050405020304" pitchFamily="18" charset="0"/>
              </a:rPr>
              <a:t>is it tired, does it have loads of energy today? These physical questions can be asked in yoga but as you relax into the practice more emotional feelings may come up and reasons for your stress may be more clear to you. </a:t>
            </a:r>
            <a:endParaRPr lang="en-GB" sz="1600"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n-US" sz="1050" dirty="0">
                <a:latin typeface="Cambria" panose="02040503050406030204" pitchFamily="18" charset="0"/>
                <a:ea typeface="MS Mincho" panose="02020609040205080304" pitchFamily="49" charset="-128"/>
                <a:cs typeface="Times New Roman" panose="02020603050405020304" pitchFamily="18" charset="0"/>
              </a:rPr>
              <a:t> </a:t>
            </a:r>
            <a:endParaRPr lang="en-GB" sz="1050"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n-US" sz="1600" dirty="0">
                <a:latin typeface="Cambria" panose="02040503050406030204" pitchFamily="18" charset="0"/>
                <a:ea typeface="MS Mincho" panose="02020609040205080304" pitchFamily="49" charset="-128"/>
                <a:cs typeface="Times New Roman" panose="02020603050405020304" pitchFamily="18" charset="0"/>
              </a:rPr>
              <a:t>You are aware of your breath. or what it needs. Normally through movements that connect the body and mind together with synchronization of the breath. Asking your mind to think about where the breath is and how it feels in that area of the body and how it helps the body to move or stretch more is taking you mental activity off random thoughts. It calms the mind down</a:t>
            </a:r>
            <a:endParaRPr lang="en-GB" sz="1600" dirty="0">
              <a:latin typeface="Cambria" panose="02040503050406030204" pitchFamily="18" charset="0"/>
              <a:ea typeface="MS Mincho" panose="02020609040205080304" pitchFamily="49" charset="-128"/>
              <a:cs typeface="Times New Roman" panose="02020603050405020304" pitchFamily="18" charset="0"/>
            </a:endParaRPr>
          </a:p>
        </p:txBody>
      </p:sp>
      <p:pic>
        <p:nvPicPr>
          <p:cNvPr id="3" name="Picture 2">
            <a:extLst>
              <a:ext uri="{FF2B5EF4-FFF2-40B4-BE49-F238E27FC236}">
                <a16:creationId xmlns:a16="http://schemas.microsoft.com/office/drawing/2014/main" id="{243334E0-2D85-A540-9992-D5F485FD1FC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53878" y="4876800"/>
            <a:ext cx="2954263" cy="1812564"/>
          </a:xfrm>
          <a:prstGeom prst="rect">
            <a:avLst/>
          </a:prstGeom>
        </p:spPr>
      </p:pic>
      <p:pic>
        <p:nvPicPr>
          <p:cNvPr id="6" name="Picture 5">
            <a:extLst>
              <a:ext uri="{FF2B5EF4-FFF2-40B4-BE49-F238E27FC236}">
                <a16:creationId xmlns:a16="http://schemas.microsoft.com/office/drawing/2014/main" id="{439B5D81-B7C5-E14F-9053-137287D2166D}"/>
              </a:ext>
            </a:extLst>
          </p:cNvPr>
          <p:cNvPicPr>
            <a:picLocks noChangeAspect="1"/>
          </p:cNvPicPr>
          <p:nvPr/>
        </p:nvPicPr>
        <p:blipFill>
          <a:blip r:embed="rId4"/>
          <a:stretch>
            <a:fillRect/>
          </a:stretch>
        </p:blipFill>
        <p:spPr>
          <a:xfrm>
            <a:off x="6558433" y="2203464"/>
            <a:ext cx="2145151" cy="2711343"/>
          </a:xfrm>
          <a:prstGeom prst="rect">
            <a:avLst/>
          </a:prstGeom>
        </p:spPr>
      </p:pic>
      <p:sp>
        <p:nvSpPr>
          <p:cNvPr id="9" name="Rounded Rectangle 8">
            <a:extLst>
              <a:ext uri="{FF2B5EF4-FFF2-40B4-BE49-F238E27FC236}">
                <a16:creationId xmlns:a16="http://schemas.microsoft.com/office/drawing/2014/main" id="{0C04C980-7417-9A4B-97BD-8ECDCD4DCC0B}"/>
              </a:ext>
            </a:extLst>
          </p:cNvPr>
          <p:cNvSpPr/>
          <p:nvPr/>
        </p:nvSpPr>
        <p:spPr>
          <a:xfrm>
            <a:off x="6558433" y="654203"/>
            <a:ext cx="2387196" cy="1722057"/>
          </a:xfrm>
          <a:prstGeom prst="roundRect">
            <a:avLst/>
          </a:prstGeom>
          <a:solidFill>
            <a:srgbClr val="FFFF00"/>
          </a:solidFill>
          <a:ln w="38100">
            <a:solidFill>
              <a:srgbClr val="C1EBBA"/>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solidFill>
                  <a:schemeClr val="tx1"/>
                </a:solidFill>
              </a:rPr>
              <a:t>Would this method work for you?</a:t>
            </a:r>
          </a:p>
          <a:p>
            <a:r>
              <a:rPr lang="en-US" sz="1400" dirty="0">
                <a:solidFill>
                  <a:schemeClr val="tx1"/>
                </a:solidFill>
              </a:rPr>
              <a:t>How likely are you to do this when you are feeling stressed?</a:t>
            </a:r>
          </a:p>
          <a:p>
            <a:r>
              <a:rPr lang="en-US" sz="1400" dirty="0">
                <a:solidFill>
                  <a:schemeClr val="tx1"/>
                </a:solidFill>
              </a:rPr>
              <a:t>Scale 1 – Not likely --------- 10 Very likely</a:t>
            </a:r>
          </a:p>
        </p:txBody>
      </p:sp>
      <p:pic>
        <p:nvPicPr>
          <p:cNvPr id="10" name="Picture 9" descr="C:\Users\Optic Group111\Desktop\Thoughts.png">
            <a:extLst>
              <a:ext uri="{FF2B5EF4-FFF2-40B4-BE49-F238E27FC236}">
                <a16:creationId xmlns:a16="http://schemas.microsoft.com/office/drawing/2014/main" id="{F27E4002-1CF3-2345-B654-96F2179210FB}"/>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352887" y="230955"/>
            <a:ext cx="488357" cy="488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1256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B74FB23-AEBF-1043-BDD0-AD60681A15C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25506" y="165847"/>
            <a:ext cx="8857129" cy="6557682"/>
          </a:xfrm>
          <a:prstGeom prst="rect">
            <a:avLst/>
          </a:prstGeom>
        </p:spPr>
      </p:pic>
      <p:sp>
        <p:nvSpPr>
          <p:cNvPr id="9" name="Rectangle 8">
            <a:extLst>
              <a:ext uri="{FF2B5EF4-FFF2-40B4-BE49-F238E27FC236}">
                <a16:creationId xmlns:a16="http://schemas.microsoft.com/office/drawing/2014/main" id="{F35B6514-63B5-8147-AF02-60D01903C1E1}"/>
              </a:ext>
            </a:extLst>
          </p:cNvPr>
          <p:cNvSpPr/>
          <p:nvPr/>
        </p:nvSpPr>
        <p:spPr>
          <a:xfrm>
            <a:off x="3335937" y="4640223"/>
            <a:ext cx="2535033" cy="135236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 name="Rectangle 1">
            <a:extLst>
              <a:ext uri="{FF2B5EF4-FFF2-40B4-BE49-F238E27FC236}">
                <a16:creationId xmlns:a16="http://schemas.microsoft.com/office/drawing/2014/main" id="{E89DA29C-57BD-C043-8394-C05F7B6B6DBF}"/>
              </a:ext>
            </a:extLst>
          </p:cNvPr>
          <p:cNvSpPr/>
          <p:nvPr/>
        </p:nvSpPr>
        <p:spPr>
          <a:xfrm>
            <a:off x="224120" y="260138"/>
            <a:ext cx="6248400" cy="63709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spcAft>
                <a:spcPts val="0"/>
              </a:spcAft>
            </a:pPr>
            <a:r>
              <a:rPr lang="en-US" b="1" dirty="0">
                <a:latin typeface="Cambria" panose="02040503050406030204" pitchFamily="18" charset="0"/>
                <a:ea typeface="MS Mincho" panose="02020609040205080304" pitchFamily="49" charset="-128"/>
                <a:cs typeface="Times New Roman" panose="02020603050405020304" pitchFamily="18" charset="0"/>
              </a:rPr>
              <a:t>The ‘</a:t>
            </a:r>
            <a:r>
              <a:rPr lang="en-US" b="1" dirty="0">
                <a:latin typeface="Cambria" panose="02040503050406030204" pitchFamily="18" charset="0"/>
                <a:ea typeface="MS Mincho" panose="02020609040205080304" pitchFamily="49" charset="-128"/>
                <a:cs typeface="Times New Roman" panose="02020603050405020304" pitchFamily="18" charset="0"/>
              </a:rPr>
              <a:t>sciency</a:t>
            </a:r>
            <a:r>
              <a:rPr lang="en-US" b="1" dirty="0">
                <a:latin typeface="Cambria" panose="02040503050406030204" pitchFamily="18" charset="0"/>
                <a:ea typeface="MS Mincho" panose="02020609040205080304" pitchFamily="49" charset="-128"/>
                <a:cs typeface="Times New Roman" panose="02020603050405020304" pitchFamily="18" charset="0"/>
              </a:rPr>
              <a:t>’ part of yoga </a:t>
            </a:r>
          </a:p>
          <a:p>
            <a:pPr>
              <a:spcAft>
                <a:spcPts val="0"/>
              </a:spcAft>
            </a:pPr>
            <a:endParaRPr lang="en-GB"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n-US" dirty="0">
                <a:latin typeface="Cambria" panose="02040503050406030204" pitchFamily="18" charset="0"/>
                <a:ea typeface="MS Mincho" panose="02020609040205080304" pitchFamily="49" charset="-128"/>
                <a:cs typeface="Times New Roman" panose="02020603050405020304" pitchFamily="18" charset="0"/>
              </a:rPr>
              <a:t>It calms the mind down because your breath is deeper and slower, your diaphragm becomes less tense</a:t>
            </a:r>
            <a:r>
              <a:rPr lang="en-GB"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a:t>
            </a:r>
            <a:r>
              <a:rPr lang="en-GB" dirty="0">
                <a:solidFill>
                  <a:srgbClr val="222222"/>
                </a:solidFill>
                <a:latin typeface="Cambria" panose="02040503050406030204" pitchFamily="18" charset="0"/>
                <a:ea typeface="Times New Roman" panose="02020603050405020304" pitchFamily="18" charset="0"/>
                <a:cs typeface="Arial" panose="020B0604020202020204" pitchFamily="34" charset="0"/>
              </a:rPr>
              <a:t>dome-shaped muscle under lungs that expands and contracts) releasing the hormone of nitric oxide to be released which expands the blood vessels, increasing blood flow and allows the body to function better the same way exercise can. </a:t>
            </a:r>
            <a:endParaRPr lang="en-GB"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n-GB" sz="1200" dirty="0">
                <a:latin typeface="Times" pitchFamily="2" charset="0"/>
                <a:ea typeface="Times New Roman" panose="02020603050405020304" pitchFamily="18" charset="0"/>
                <a:cs typeface="Times New Roman" panose="02020603050405020304" pitchFamily="18" charset="0"/>
              </a:rPr>
              <a:t> </a:t>
            </a:r>
            <a:endParaRPr lang="en-GB"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n-US" dirty="0">
                <a:latin typeface="Cambria" panose="02040503050406030204" pitchFamily="18" charset="0"/>
                <a:ea typeface="MS Mincho" panose="02020609040205080304" pitchFamily="49" charset="-128"/>
                <a:cs typeface="Times New Roman" panose="02020603050405020304" pitchFamily="18" charset="0"/>
              </a:rPr>
              <a:t> </a:t>
            </a:r>
            <a:endParaRPr lang="en-GB"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n-US" dirty="0">
                <a:latin typeface="Cambria" panose="02040503050406030204" pitchFamily="18" charset="0"/>
                <a:ea typeface="MS Mincho" panose="02020609040205080304" pitchFamily="49" charset="-128"/>
                <a:cs typeface="Times New Roman" panose="02020603050405020304" pitchFamily="18" charset="0"/>
              </a:rPr>
              <a:t>Meditation is the action of sitting (but can also be standing or walking) were we purposely take note of just our breathe (minimum 2-3 minutes up to 4-6 hours daily. Dependent on If you are a beginner or a monk). This time were are solely allowing the mind to recognise the breath. Not paying any attention to our thoughts is allowing our brains to process and compartmentalize the information it has been processing (mostly information from the recent past but also all of our life). It’s like letting </a:t>
            </a:r>
            <a:r>
              <a:rPr lang="en-US" dirty="0" smtClean="0">
                <a:latin typeface="Cambria" panose="02040503050406030204" pitchFamily="18" charset="0"/>
                <a:ea typeface="MS Mincho" panose="02020609040205080304" pitchFamily="49" charset="-128"/>
                <a:cs typeface="Times New Roman" panose="02020603050405020304" pitchFamily="18" charset="0"/>
              </a:rPr>
              <a:t>your </a:t>
            </a:r>
            <a:r>
              <a:rPr lang="en-US" dirty="0">
                <a:latin typeface="Cambria" panose="02040503050406030204" pitchFamily="18" charset="0"/>
                <a:ea typeface="MS Mincho" panose="02020609040205080304" pitchFamily="49" charset="-128"/>
                <a:cs typeface="Times New Roman" panose="02020603050405020304" pitchFamily="18" charset="0"/>
              </a:rPr>
              <a:t>phone or computer have a rest when you have been constantly using it and its hot. Think of it as a reset for your mind. If you are doing this every day you can become very organised in your mind – think of it like if you cleaned your room a little every day – how tidy would that be!</a:t>
            </a:r>
            <a:endParaRPr lang="en-GB" dirty="0">
              <a:latin typeface="Cambria" panose="02040503050406030204" pitchFamily="18" charset="0"/>
              <a:ea typeface="MS Mincho" panose="02020609040205080304" pitchFamily="49" charset="-128"/>
              <a:cs typeface="Times New Roman" panose="02020603050405020304" pitchFamily="18" charset="0"/>
            </a:endParaRPr>
          </a:p>
        </p:txBody>
      </p:sp>
      <p:pic>
        <p:nvPicPr>
          <p:cNvPr id="3" name="Picture 2">
            <a:extLst>
              <a:ext uri="{FF2B5EF4-FFF2-40B4-BE49-F238E27FC236}">
                <a16:creationId xmlns:a16="http://schemas.microsoft.com/office/drawing/2014/main" id="{F0103E18-06D1-9D4F-A37C-301E7D2EBBD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436662" y="5036442"/>
            <a:ext cx="2635621" cy="1617064"/>
          </a:xfrm>
          <a:prstGeom prst="rect">
            <a:avLst/>
          </a:prstGeom>
        </p:spPr>
      </p:pic>
      <p:pic>
        <p:nvPicPr>
          <p:cNvPr id="5" name="Picture 4">
            <a:extLst>
              <a:ext uri="{FF2B5EF4-FFF2-40B4-BE49-F238E27FC236}">
                <a16:creationId xmlns:a16="http://schemas.microsoft.com/office/drawing/2014/main" id="{3C905ED0-687C-F744-902B-FD08E872225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883274" y="260138"/>
            <a:ext cx="1742395" cy="2619049"/>
          </a:xfrm>
          <a:prstGeom prst="rect">
            <a:avLst/>
          </a:prstGeom>
        </p:spPr>
      </p:pic>
      <p:pic>
        <p:nvPicPr>
          <p:cNvPr id="7" name="Picture 6">
            <a:extLst>
              <a:ext uri="{FF2B5EF4-FFF2-40B4-BE49-F238E27FC236}">
                <a16:creationId xmlns:a16="http://schemas.microsoft.com/office/drawing/2014/main" id="{BA2FE417-EC3A-EB4E-ABAC-E79CB6D3F8D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883273" y="2978395"/>
            <a:ext cx="1742395" cy="2000837"/>
          </a:xfrm>
          <a:prstGeom prst="rect">
            <a:avLst/>
          </a:prstGeom>
        </p:spPr>
      </p:pic>
    </p:spTree>
    <p:extLst>
      <p:ext uri="{BB962C8B-B14F-4D97-AF65-F5344CB8AC3E}">
        <p14:creationId xmlns:p14="http://schemas.microsoft.com/office/powerpoint/2010/main" val="12342958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381B2B4-7D76-7A40-99E3-5D4F37461CF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25506" y="165847"/>
            <a:ext cx="8857129" cy="6557682"/>
          </a:xfrm>
          <a:prstGeom prst="rect">
            <a:avLst/>
          </a:prstGeom>
        </p:spPr>
      </p:pic>
      <p:sp>
        <p:nvSpPr>
          <p:cNvPr id="16" name="Rectangle 15">
            <a:extLst>
              <a:ext uri="{FF2B5EF4-FFF2-40B4-BE49-F238E27FC236}">
                <a16:creationId xmlns:a16="http://schemas.microsoft.com/office/drawing/2014/main" id="{87A67BB5-07D0-7E49-AE46-74D5203A8AAF}"/>
              </a:ext>
            </a:extLst>
          </p:cNvPr>
          <p:cNvSpPr/>
          <p:nvPr/>
        </p:nvSpPr>
        <p:spPr>
          <a:xfrm>
            <a:off x="3335937" y="4640223"/>
            <a:ext cx="2535033" cy="135236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 name="Rectangle 3">
            <a:extLst>
              <a:ext uri="{FF2B5EF4-FFF2-40B4-BE49-F238E27FC236}">
                <a16:creationId xmlns:a16="http://schemas.microsoft.com/office/drawing/2014/main" id="{B1C587A2-FB6B-7E42-A3E1-F494700B9422}"/>
              </a:ext>
            </a:extLst>
          </p:cNvPr>
          <p:cNvSpPr/>
          <p:nvPr/>
        </p:nvSpPr>
        <p:spPr>
          <a:xfrm>
            <a:off x="304800" y="259698"/>
            <a:ext cx="4966447" cy="452431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spcAft>
                <a:spcPts val="0"/>
              </a:spcAft>
            </a:pPr>
            <a:r>
              <a:rPr lang="en-US" dirty="0">
                <a:latin typeface="Cambria" panose="02040503050406030204" pitchFamily="18" charset="0"/>
                <a:ea typeface="MS Mincho" panose="02020609040205080304" pitchFamily="49" charset="-128"/>
                <a:cs typeface="Times New Roman" panose="02020603050405020304" pitchFamily="18" charset="0"/>
              </a:rPr>
              <a:t>Healthy meals – healthy ingredients </a:t>
            </a:r>
            <a:endParaRPr lang="en-GB"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n-US" dirty="0">
                <a:latin typeface="Cambria" panose="02040503050406030204" pitchFamily="18" charset="0"/>
                <a:ea typeface="MS Mincho" panose="02020609040205080304" pitchFamily="49" charset="-128"/>
                <a:cs typeface="Times New Roman" panose="02020603050405020304" pitchFamily="18" charset="0"/>
              </a:rPr>
              <a:t>Good fats for the brain </a:t>
            </a:r>
            <a:endParaRPr lang="en-GB"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n-US" dirty="0">
                <a:latin typeface="Cambria" panose="02040503050406030204" pitchFamily="18" charset="0"/>
                <a:ea typeface="MS Mincho" panose="02020609040205080304" pitchFamily="49" charset="-128"/>
                <a:cs typeface="Times New Roman" panose="02020603050405020304" pitchFamily="18" charset="0"/>
              </a:rPr>
              <a:t>Fats help nerve connections</a:t>
            </a:r>
            <a:endParaRPr lang="en-GB"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n-US" dirty="0">
                <a:latin typeface="Cambria" panose="02040503050406030204" pitchFamily="18" charset="0"/>
                <a:ea typeface="MS Mincho" panose="02020609040205080304" pitchFamily="49" charset="-128"/>
                <a:cs typeface="Times New Roman" panose="02020603050405020304" pitchFamily="18" charset="0"/>
              </a:rPr>
              <a:t>We have a lot of nerve connections in our brains </a:t>
            </a:r>
            <a:endParaRPr lang="en-GB"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n-US" dirty="0">
                <a:latin typeface="Cambria" panose="02040503050406030204" pitchFamily="18" charset="0"/>
                <a:ea typeface="MS Mincho" panose="02020609040205080304" pitchFamily="49" charset="-128"/>
                <a:cs typeface="Times New Roman" panose="02020603050405020304" pitchFamily="18" charset="0"/>
              </a:rPr>
              <a:t>Oily fish, avocado, nuts – especially walnuts helps our brains and they look like </a:t>
            </a:r>
            <a:r>
              <a:rPr lang="en-US" dirty="0" smtClean="0">
                <a:latin typeface="Cambria" panose="02040503050406030204" pitchFamily="18" charset="0"/>
                <a:ea typeface="MS Mincho" panose="02020609040205080304" pitchFamily="49" charset="-128"/>
                <a:cs typeface="Times New Roman" panose="02020603050405020304" pitchFamily="18" charset="0"/>
              </a:rPr>
              <a:t>a </a:t>
            </a:r>
            <a:r>
              <a:rPr lang="en-US" dirty="0">
                <a:latin typeface="Cambria" panose="02040503050406030204" pitchFamily="18" charset="0"/>
                <a:ea typeface="MS Mincho" panose="02020609040205080304" pitchFamily="49" charset="-128"/>
                <a:cs typeface="Times New Roman" panose="02020603050405020304" pitchFamily="18" charset="0"/>
              </a:rPr>
              <a:t>brain! </a:t>
            </a:r>
            <a:endParaRPr lang="en-GB"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n-US" dirty="0">
                <a:latin typeface="Cambria" panose="02040503050406030204" pitchFamily="18" charset="0"/>
                <a:ea typeface="MS Mincho" panose="02020609040205080304" pitchFamily="49" charset="-128"/>
                <a:cs typeface="Times New Roman" panose="02020603050405020304" pitchFamily="18" charset="0"/>
              </a:rPr>
              <a:t>Fruits and veg supplying us with macronutrients we need – vitamins and minerals – magnesium, potassium </a:t>
            </a:r>
          </a:p>
          <a:p>
            <a:pPr>
              <a:spcAft>
                <a:spcPts val="0"/>
              </a:spcAft>
            </a:pPr>
            <a:endParaRPr lang="en-GB"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n-US" dirty="0">
                <a:latin typeface="Cambria" panose="02040503050406030204" pitchFamily="18" charset="0"/>
                <a:ea typeface="MS Mincho" panose="02020609040205080304" pitchFamily="49" charset="-128"/>
                <a:cs typeface="Times New Roman" panose="02020603050405020304" pitchFamily="18" charset="0"/>
              </a:rPr>
              <a:t>We need these macronutrients to keep our muscles feed, our organs functioning, our blood pumping, to help with hormone production.</a:t>
            </a:r>
            <a:endParaRPr lang="en-GB"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n-US" dirty="0">
                <a:latin typeface="Cambria" panose="02040503050406030204" pitchFamily="18" charset="0"/>
                <a:ea typeface="MS Mincho" panose="02020609040205080304" pitchFamily="49" charset="-128"/>
                <a:cs typeface="Times New Roman" panose="02020603050405020304" pitchFamily="18" charset="0"/>
              </a:rPr>
              <a:t>The body is a complex machine and needs lots of tiny nutrients to function and all this is found on our food. </a:t>
            </a:r>
            <a:endParaRPr lang="en-GB" dirty="0">
              <a:latin typeface="Cambria" panose="02040503050406030204" pitchFamily="18" charset="0"/>
              <a:ea typeface="MS Mincho" panose="02020609040205080304" pitchFamily="49" charset="-128"/>
              <a:cs typeface="Times New Roman" panose="02020603050405020304" pitchFamily="18" charset="0"/>
            </a:endParaRPr>
          </a:p>
        </p:txBody>
      </p:sp>
      <p:pic>
        <p:nvPicPr>
          <p:cNvPr id="5" name="Picture 4">
            <a:extLst>
              <a:ext uri="{FF2B5EF4-FFF2-40B4-BE49-F238E27FC236}">
                <a16:creationId xmlns:a16="http://schemas.microsoft.com/office/drawing/2014/main" id="{B639E719-88F1-AB47-B1D2-A5EFC71EFF1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91954" y="4211407"/>
            <a:ext cx="3980330" cy="2442099"/>
          </a:xfrm>
          <a:prstGeom prst="rect">
            <a:avLst/>
          </a:prstGeom>
        </p:spPr>
      </p:pic>
      <p:pic>
        <p:nvPicPr>
          <p:cNvPr id="7" name="Picture 6">
            <a:extLst>
              <a:ext uri="{FF2B5EF4-FFF2-40B4-BE49-F238E27FC236}">
                <a16:creationId xmlns:a16="http://schemas.microsoft.com/office/drawing/2014/main" id="{1852CCCE-9818-9A49-A3C9-0F79D2C6339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04799" y="4898571"/>
            <a:ext cx="4966447" cy="1699731"/>
          </a:xfrm>
          <a:prstGeom prst="rect">
            <a:avLst/>
          </a:prstGeom>
        </p:spPr>
      </p:pic>
      <p:pic>
        <p:nvPicPr>
          <p:cNvPr id="11" name="Picture 10">
            <a:extLst>
              <a:ext uri="{FF2B5EF4-FFF2-40B4-BE49-F238E27FC236}">
                <a16:creationId xmlns:a16="http://schemas.microsoft.com/office/drawing/2014/main" id="{447BE01C-BC71-C246-85B5-035B632F70BF}"/>
              </a:ext>
            </a:extLst>
          </p:cNvPr>
          <p:cNvPicPr>
            <a:picLocks noChangeAspect="1"/>
          </p:cNvPicPr>
          <p:nvPr/>
        </p:nvPicPr>
        <p:blipFill>
          <a:blip r:embed="rId5"/>
          <a:stretch>
            <a:fillRect/>
          </a:stretch>
        </p:blipFill>
        <p:spPr>
          <a:xfrm>
            <a:off x="5358467" y="1537274"/>
            <a:ext cx="3447304" cy="2542480"/>
          </a:xfrm>
          <a:prstGeom prst="rect">
            <a:avLst/>
          </a:prstGeom>
        </p:spPr>
      </p:pic>
      <p:pic>
        <p:nvPicPr>
          <p:cNvPr id="13" name="Picture 12">
            <a:extLst>
              <a:ext uri="{FF2B5EF4-FFF2-40B4-BE49-F238E27FC236}">
                <a16:creationId xmlns:a16="http://schemas.microsoft.com/office/drawing/2014/main" id="{661731D8-60BA-4447-8E13-6AFFBE6B4486}"/>
              </a:ext>
            </a:extLst>
          </p:cNvPr>
          <p:cNvPicPr>
            <a:picLocks noChangeAspect="1"/>
          </p:cNvPicPr>
          <p:nvPr/>
        </p:nvPicPr>
        <p:blipFill>
          <a:blip r:embed="rId6"/>
          <a:stretch>
            <a:fillRect/>
          </a:stretch>
        </p:blipFill>
        <p:spPr>
          <a:xfrm>
            <a:off x="5450541" y="3214718"/>
            <a:ext cx="771979" cy="1517184"/>
          </a:xfrm>
          <a:prstGeom prst="rect">
            <a:avLst/>
          </a:prstGeom>
        </p:spPr>
      </p:pic>
      <p:pic>
        <p:nvPicPr>
          <p:cNvPr id="14" name="Picture 13">
            <a:extLst>
              <a:ext uri="{FF2B5EF4-FFF2-40B4-BE49-F238E27FC236}">
                <a16:creationId xmlns:a16="http://schemas.microsoft.com/office/drawing/2014/main" id="{D9DF7E46-6564-4146-81D3-904A63EF004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965101" y="3393851"/>
            <a:ext cx="680832" cy="1338051"/>
          </a:xfrm>
          <a:prstGeom prst="rect">
            <a:avLst/>
          </a:prstGeom>
        </p:spPr>
      </p:pic>
      <p:sp>
        <p:nvSpPr>
          <p:cNvPr id="17" name="Rounded Rectangle 16">
            <a:extLst>
              <a:ext uri="{FF2B5EF4-FFF2-40B4-BE49-F238E27FC236}">
                <a16:creationId xmlns:a16="http://schemas.microsoft.com/office/drawing/2014/main" id="{261E37CD-F285-6A4E-960F-A07511AEA81D}"/>
              </a:ext>
            </a:extLst>
          </p:cNvPr>
          <p:cNvSpPr/>
          <p:nvPr/>
        </p:nvSpPr>
        <p:spPr>
          <a:xfrm>
            <a:off x="6010618" y="208939"/>
            <a:ext cx="2883585" cy="1384994"/>
          </a:xfrm>
          <a:prstGeom prst="roundRect">
            <a:avLst/>
          </a:prstGeom>
          <a:solidFill>
            <a:srgbClr val="FFFF00"/>
          </a:solidFill>
          <a:ln w="38100">
            <a:solidFill>
              <a:srgbClr val="C1EBBA"/>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solidFill>
                  <a:schemeClr val="tx1"/>
                </a:solidFill>
              </a:rPr>
              <a:t>Would this method work for you?</a:t>
            </a:r>
          </a:p>
          <a:p>
            <a:endParaRPr lang="en-US" sz="1400" dirty="0">
              <a:solidFill>
                <a:schemeClr val="tx1"/>
              </a:solidFill>
            </a:endParaRPr>
          </a:p>
          <a:p>
            <a:r>
              <a:rPr lang="en-US" sz="1400" dirty="0">
                <a:solidFill>
                  <a:schemeClr val="tx1"/>
                </a:solidFill>
              </a:rPr>
              <a:t>How likely are you to do this when you are feeling stressed?</a:t>
            </a:r>
          </a:p>
          <a:p>
            <a:r>
              <a:rPr lang="en-US" sz="1400" dirty="0">
                <a:solidFill>
                  <a:schemeClr val="tx1"/>
                </a:solidFill>
              </a:rPr>
              <a:t>Scale 1 – Not likely --------- 10 Very likely</a:t>
            </a:r>
          </a:p>
        </p:txBody>
      </p:sp>
      <p:pic>
        <p:nvPicPr>
          <p:cNvPr id="18" name="Picture 9" descr="C:\Users\Optic Group111\Desktop\Thoughts.png">
            <a:extLst>
              <a:ext uri="{FF2B5EF4-FFF2-40B4-BE49-F238E27FC236}">
                <a16:creationId xmlns:a16="http://schemas.microsoft.com/office/drawing/2014/main" id="{27054E6A-F35B-0A4D-AE0A-915D807A9F00}"/>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5064908" y="262052"/>
            <a:ext cx="771265" cy="771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5727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D1A8724-A614-0142-861F-A7B1CFAE727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25506" y="165847"/>
            <a:ext cx="8857129" cy="6557682"/>
          </a:xfrm>
          <a:prstGeom prst="rect">
            <a:avLst/>
          </a:prstGeom>
        </p:spPr>
      </p:pic>
      <p:sp>
        <p:nvSpPr>
          <p:cNvPr id="10" name="Rectangle 9">
            <a:extLst>
              <a:ext uri="{FF2B5EF4-FFF2-40B4-BE49-F238E27FC236}">
                <a16:creationId xmlns:a16="http://schemas.microsoft.com/office/drawing/2014/main" id="{BF813E3A-01CC-7742-AEF2-0ADAEDB6EF14}"/>
              </a:ext>
            </a:extLst>
          </p:cNvPr>
          <p:cNvSpPr/>
          <p:nvPr/>
        </p:nvSpPr>
        <p:spPr>
          <a:xfrm>
            <a:off x="3335937" y="4640223"/>
            <a:ext cx="2535033" cy="135236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 name="Rectangle 3">
            <a:extLst>
              <a:ext uri="{FF2B5EF4-FFF2-40B4-BE49-F238E27FC236}">
                <a16:creationId xmlns:a16="http://schemas.microsoft.com/office/drawing/2014/main" id="{DA209258-44C7-AE4C-893F-94FB9C628B4E}"/>
              </a:ext>
            </a:extLst>
          </p:cNvPr>
          <p:cNvSpPr/>
          <p:nvPr/>
        </p:nvSpPr>
        <p:spPr>
          <a:xfrm>
            <a:off x="359228" y="294144"/>
            <a:ext cx="4572000" cy="5632311"/>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spcAft>
                <a:spcPts val="0"/>
              </a:spcAft>
            </a:pPr>
            <a:r>
              <a:rPr lang="en-US" dirty="0">
                <a:latin typeface="Cambria" panose="02040503050406030204" pitchFamily="18" charset="0"/>
                <a:ea typeface="MS Mincho" panose="02020609040205080304" pitchFamily="49" charset="-128"/>
                <a:cs typeface="Times New Roman" panose="02020603050405020304" pitchFamily="18" charset="0"/>
              </a:rPr>
              <a:t>Talking openly and honestly to people you trust – </a:t>
            </a:r>
          </a:p>
          <a:p>
            <a:pPr>
              <a:spcAft>
                <a:spcPts val="0"/>
              </a:spcAft>
            </a:pPr>
            <a:endParaRPr lang="en-GB"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n-US" dirty="0">
                <a:latin typeface="Cambria" panose="02040503050406030204" pitchFamily="18" charset="0"/>
                <a:ea typeface="MS Mincho" panose="02020609040205080304" pitchFamily="49" charset="-128"/>
                <a:cs typeface="Times New Roman" panose="02020603050405020304" pitchFamily="18" charset="0"/>
              </a:rPr>
              <a:t>When we open up about our fears and </a:t>
            </a:r>
            <a:r>
              <a:rPr lang="en-US" dirty="0" smtClean="0">
                <a:latin typeface="Cambria" panose="02040503050406030204" pitchFamily="18" charset="0"/>
                <a:ea typeface="MS Mincho" panose="02020609040205080304" pitchFamily="49" charset="-128"/>
                <a:cs typeface="Times New Roman" panose="02020603050405020304" pitchFamily="18" charset="0"/>
              </a:rPr>
              <a:t>our</a:t>
            </a:r>
            <a:r>
              <a:rPr lang="en-US" dirty="0" smtClean="0">
                <a:latin typeface="Cambria" panose="02040503050406030204" pitchFamily="18" charset="0"/>
                <a:ea typeface="MS Mincho" panose="02020609040205080304" pitchFamily="49" charset="-128"/>
                <a:cs typeface="Times New Roman" panose="02020603050405020304" pitchFamily="18" charset="0"/>
              </a:rPr>
              <a:t> </a:t>
            </a:r>
            <a:r>
              <a:rPr lang="en-US" dirty="0">
                <a:latin typeface="Cambria" panose="02040503050406030204" pitchFamily="18" charset="0"/>
                <a:ea typeface="MS Mincho" panose="02020609040205080304" pitchFamily="49" charset="-128"/>
                <a:cs typeface="Times New Roman" panose="02020603050405020304" pitchFamily="18" charset="0"/>
              </a:rPr>
              <a:t>worries to someone we trust the problem feels halved just in the action of telling someone something. </a:t>
            </a:r>
            <a:endParaRPr lang="en-GB"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n-US" dirty="0">
                <a:latin typeface="Cambria" panose="02040503050406030204" pitchFamily="18" charset="0"/>
                <a:ea typeface="MS Mincho" panose="02020609040205080304" pitchFamily="49" charset="-128"/>
                <a:cs typeface="Times New Roman" panose="02020603050405020304" pitchFamily="18" charset="0"/>
              </a:rPr>
              <a:t>Thoughts can spin around in our heads and circulate. Voicing them out in the open and into reality makes them feel less heavy</a:t>
            </a:r>
            <a:r>
              <a:rPr lang="en-GB" dirty="0">
                <a:latin typeface="Cambria" panose="02040503050406030204" pitchFamily="18" charset="0"/>
                <a:ea typeface="MS Mincho" panose="02020609040205080304" pitchFamily="49" charset="-128"/>
                <a:cs typeface="Times New Roman" panose="02020603050405020304" pitchFamily="18" charset="0"/>
              </a:rPr>
              <a:t>. </a:t>
            </a:r>
            <a:r>
              <a:rPr lang="en-US" dirty="0">
                <a:latin typeface="Cambria" panose="02040503050406030204" pitchFamily="18" charset="0"/>
                <a:ea typeface="MS Mincho" panose="02020609040205080304" pitchFamily="49" charset="-128"/>
                <a:cs typeface="Times New Roman" panose="02020603050405020304" pitchFamily="18" charset="0"/>
              </a:rPr>
              <a:t>They can feel not so note worthy.</a:t>
            </a:r>
          </a:p>
          <a:p>
            <a:pPr>
              <a:spcAft>
                <a:spcPts val="0"/>
              </a:spcAft>
            </a:pPr>
            <a:r>
              <a:rPr lang="en-US" dirty="0">
                <a:latin typeface="Cambria" panose="02040503050406030204" pitchFamily="18" charset="0"/>
                <a:ea typeface="MS Mincho" panose="02020609040205080304" pitchFamily="49" charset="-128"/>
                <a:cs typeface="Times New Roman" panose="02020603050405020304" pitchFamily="18" charset="0"/>
              </a:rPr>
              <a:t> </a:t>
            </a:r>
            <a:endParaRPr lang="en-GB"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n-US" dirty="0">
                <a:latin typeface="Cambria" panose="02040503050406030204" pitchFamily="18" charset="0"/>
                <a:ea typeface="MS Mincho" panose="02020609040205080304" pitchFamily="49" charset="-128"/>
                <a:cs typeface="Times New Roman" panose="02020603050405020304" pitchFamily="18" charset="0"/>
              </a:rPr>
              <a:t>Sometimes that can be the end of the fear and </a:t>
            </a:r>
            <a:r>
              <a:rPr lang="en-US" dirty="0" smtClean="0">
                <a:latin typeface="Cambria" panose="02040503050406030204" pitchFamily="18" charset="0"/>
                <a:ea typeface="MS Mincho" panose="02020609040205080304" pitchFamily="49" charset="-128"/>
                <a:cs typeface="Times New Roman" panose="02020603050405020304" pitchFamily="18" charset="0"/>
              </a:rPr>
              <a:t>worry. </a:t>
            </a:r>
            <a:endParaRPr lang="en-GB"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n-US" dirty="0">
                <a:latin typeface="Cambria" panose="02040503050406030204" pitchFamily="18" charset="0"/>
                <a:ea typeface="MS Mincho" panose="02020609040205080304" pitchFamily="49" charset="-128"/>
                <a:cs typeface="Times New Roman" panose="02020603050405020304" pitchFamily="18" charset="0"/>
              </a:rPr>
              <a:t>Just being listened to can help the problem go </a:t>
            </a:r>
            <a:r>
              <a:rPr lang="en-US" dirty="0" smtClean="0">
                <a:latin typeface="Cambria" panose="02040503050406030204" pitchFamily="18" charset="0"/>
                <a:ea typeface="MS Mincho" panose="02020609040205080304" pitchFamily="49" charset="-128"/>
                <a:cs typeface="Times New Roman" panose="02020603050405020304" pitchFamily="18" charset="0"/>
              </a:rPr>
              <a:t>away.</a:t>
            </a:r>
            <a:endParaRPr lang="en-GB"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n-US" dirty="0">
                <a:latin typeface="Cambria" panose="02040503050406030204" pitchFamily="18" charset="0"/>
                <a:ea typeface="MS Mincho" panose="02020609040205080304" pitchFamily="49" charset="-128"/>
                <a:cs typeface="Times New Roman" panose="02020603050405020304" pitchFamily="18" charset="0"/>
              </a:rPr>
              <a:t>When you hear a though come out it can sometimes sound a lot smaller than your mind has made it to be and you can solve the issue out yourself,</a:t>
            </a:r>
            <a:endParaRPr lang="en-GB" dirty="0">
              <a:latin typeface="Cambria" panose="02040503050406030204" pitchFamily="18" charset="0"/>
              <a:ea typeface="MS Mincho" panose="02020609040205080304" pitchFamily="49" charset="-128"/>
              <a:cs typeface="Times New Roman" panose="02020603050405020304" pitchFamily="18" charset="0"/>
            </a:endParaRPr>
          </a:p>
        </p:txBody>
      </p:sp>
      <p:pic>
        <p:nvPicPr>
          <p:cNvPr id="6" name="Picture 5">
            <a:extLst>
              <a:ext uri="{FF2B5EF4-FFF2-40B4-BE49-F238E27FC236}">
                <a16:creationId xmlns:a16="http://schemas.microsoft.com/office/drawing/2014/main" id="{C35A114C-222F-0B43-9930-84571EFACABF}"/>
              </a:ext>
            </a:extLst>
          </p:cNvPr>
          <p:cNvPicPr>
            <a:picLocks noChangeAspect="1"/>
          </p:cNvPicPr>
          <p:nvPr/>
        </p:nvPicPr>
        <p:blipFill>
          <a:blip r:embed="rId3"/>
          <a:stretch>
            <a:fillRect/>
          </a:stretch>
        </p:blipFill>
        <p:spPr>
          <a:xfrm>
            <a:off x="4997502" y="-506187"/>
            <a:ext cx="3935187" cy="3935187"/>
          </a:xfrm>
          <a:prstGeom prst="rect">
            <a:avLst/>
          </a:prstGeom>
        </p:spPr>
      </p:pic>
      <p:pic>
        <p:nvPicPr>
          <p:cNvPr id="8" name="Picture 7">
            <a:extLst>
              <a:ext uri="{FF2B5EF4-FFF2-40B4-BE49-F238E27FC236}">
                <a16:creationId xmlns:a16="http://schemas.microsoft.com/office/drawing/2014/main" id="{2330946D-7605-4B4A-9A15-CF26439646C0}"/>
              </a:ext>
            </a:extLst>
          </p:cNvPr>
          <p:cNvPicPr>
            <a:picLocks noChangeAspect="1"/>
          </p:cNvPicPr>
          <p:nvPr/>
        </p:nvPicPr>
        <p:blipFill>
          <a:blip r:embed="rId4"/>
          <a:stretch>
            <a:fillRect/>
          </a:stretch>
        </p:blipFill>
        <p:spPr>
          <a:xfrm>
            <a:off x="5084256" y="4063039"/>
            <a:ext cx="3745350" cy="2506730"/>
          </a:xfrm>
          <a:prstGeom prst="rect">
            <a:avLst/>
          </a:prstGeom>
        </p:spPr>
      </p:pic>
      <p:sp>
        <p:nvSpPr>
          <p:cNvPr id="11" name="Rounded Rectangle 10">
            <a:extLst>
              <a:ext uri="{FF2B5EF4-FFF2-40B4-BE49-F238E27FC236}">
                <a16:creationId xmlns:a16="http://schemas.microsoft.com/office/drawing/2014/main" id="{4E4780D6-08DA-7A44-B67A-04E655DCF2C2}"/>
              </a:ext>
            </a:extLst>
          </p:cNvPr>
          <p:cNvSpPr/>
          <p:nvPr/>
        </p:nvSpPr>
        <p:spPr>
          <a:xfrm>
            <a:off x="5946651" y="2301592"/>
            <a:ext cx="2883585" cy="1384994"/>
          </a:xfrm>
          <a:prstGeom prst="roundRect">
            <a:avLst/>
          </a:prstGeom>
          <a:solidFill>
            <a:srgbClr val="FFFF00"/>
          </a:solidFill>
          <a:ln w="38100">
            <a:solidFill>
              <a:srgbClr val="C1EBBA"/>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solidFill>
                  <a:schemeClr val="tx1"/>
                </a:solidFill>
              </a:rPr>
              <a:t>Would this method work for you?</a:t>
            </a:r>
          </a:p>
          <a:p>
            <a:endParaRPr lang="en-US" sz="1400" dirty="0">
              <a:solidFill>
                <a:schemeClr val="tx1"/>
              </a:solidFill>
            </a:endParaRPr>
          </a:p>
          <a:p>
            <a:r>
              <a:rPr lang="en-US" sz="1400" dirty="0">
                <a:solidFill>
                  <a:schemeClr val="tx1"/>
                </a:solidFill>
              </a:rPr>
              <a:t>How likely are you to do this when you are feeling stressed?</a:t>
            </a:r>
          </a:p>
          <a:p>
            <a:r>
              <a:rPr lang="en-US" sz="1400" dirty="0">
                <a:solidFill>
                  <a:schemeClr val="tx1"/>
                </a:solidFill>
              </a:rPr>
              <a:t>Scale 1 – Not likely --------- 10 Very likely</a:t>
            </a:r>
          </a:p>
        </p:txBody>
      </p:sp>
      <p:pic>
        <p:nvPicPr>
          <p:cNvPr id="12" name="Picture 9" descr="C:\Users\Optic Group111\Desktop\Thoughts.png">
            <a:extLst>
              <a:ext uri="{FF2B5EF4-FFF2-40B4-BE49-F238E27FC236}">
                <a16:creationId xmlns:a16="http://schemas.microsoft.com/office/drawing/2014/main" id="{3FBECB41-807D-4442-8ED9-B4CAF6841FB8}"/>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074022" y="2376261"/>
            <a:ext cx="771265" cy="771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3613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EE52AB9-2F29-DE40-97FB-B33B2847A56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25506" y="165847"/>
            <a:ext cx="8857129" cy="6557682"/>
          </a:xfrm>
          <a:prstGeom prst="rect">
            <a:avLst/>
          </a:prstGeom>
        </p:spPr>
      </p:pic>
      <p:pic>
        <p:nvPicPr>
          <p:cNvPr id="5" name="Picture 4">
            <a:extLst>
              <a:ext uri="{FF2B5EF4-FFF2-40B4-BE49-F238E27FC236}">
                <a16:creationId xmlns:a16="http://schemas.microsoft.com/office/drawing/2014/main" id="{514E14F6-E12D-9549-9CC5-921CDC8C099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218851" y="3061199"/>
            <a:ext cx="3209902" cy="3548975"/>
          </a:xfrm>
          <a:prstGeom prst="rect">
            <a:avLst/>
          </a:prstGeom>
        </p:spPr>
      </p:pic>
      <p:sp>
        <p:nvSpPr>
          <p:cNvPr id="6" name="Rectangle 5">
            <a:extLst>
              <a:ext uri="{FF2B5EF4-FFF2-40B4-BE49-F238E27FC236}">
                <a16:creationId xmlns:a16="http://schemas.microsoft.com/office/drawing/2014/main" id="{F547D98B-2F6F-9842-8972-7E6AC7DD5522}"/>
              </a:ext>
            </a:extLst>
          </p:cNvPr>
          <p:cNvSpPr>
            <a:spLocks noChangeArrowheads="1"/>
          </p:cNvSpPr>
          <p:nvPr/>
        </p:nvSpPr>
        <p:spPr bwMode="auto">
          <a:xfrm>
            <a:off x="383501" y="294139"/>
            <a:ext cx="8437769" cy="646642"/>
          </a:xfrm>
          <a:prstGeom prst="rect">
            <a:avLst/>
          </a:prstGeom>
          <a:gradFill rotWithShape="1">
            <a:gsLst>
              <a:gs pos="0">
                <a:srgbClr val="FFBE86"/>
              </a:gs>
              <a:gs pos="35001">
                <a:srgbClr val="FFD0AA"/>
              </a:gs>
              <a:gs pos="100000">
                <a:srgbClr val="FFEBDB"/>
              </a:gs>
            </a:gsLst>
            <a:lin ang="16200000" scaled="1"/>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p>
            <a:pPr algn="ctr">
              <a:defRPr/>
            </a:pPr>
            <a:r>
              <a:rPr lang="en-GB" sz="3200" b="1" dirty="0">
                <a:solidFill>
                  <a:schemeClr val="dk1"/>
                </a:solidFill>
                <a:latin typeface="+mj-lt"/>
                <a:ea typeface="+mn-ea"/>
                <a:cs typeface="+mn-cs"/>
              </a:rPr>
              <a:t>HOW CAN BREATING HELP IN EXAMS?</a:t>
            </a:r>
          </a:p>
        </p:txBody>
      </p:sp>
      <p:pic>
        <p:nvPicPr>
          <p:cNvPr id="8" name="Picture 7">
            <a:extLst>
              <a:ext uri="{FF2B5EF4-FFF2-40B4-BE49-F238E27FC236}">
                <a16:creationId xmlns:a16="http://schemas.microsoft.com/office/drawing/2014/main" id="{643088A5-5A22-6943-BBF7-BD4BF03CA0E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22731" y="1315116"/>
            <a:ext cx="2494150" cy="2270276"/>
          </a:xfrm>
          <a:prstGeom prst="rect">
            <a:avLst/>
          </a:prstGeom>
        </p:spPr>
      </p:pic>
      <p:pic>
        <p:nvPicPr>
          <p:cNvPr id="9" name="Picture 8">
            <a:extLst>
              <a:ext uri="{FF2B5EF4-FFF2-40B4-BE49-F238E27FC236}">
                <a16:creationId xmlns:a16="http://schemas.microsoft.com/office/drawing/2014/main" id="{7B3D6188-F657-264A-ABC4-0526D4C3A1F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2352" y="3502290"/>
            <a:ext cx="2494150" cy="2270276"/>
          </a:xfrm>
          <a:prstGeom prst="rect">
            <a:avLst/>
          </a:prstGeom>
        </p:spPr>
      </p:pic>
      <p:pic>
        <p:nvPicPr>
          <p:cNvPr id="10" name="Picture 9">
            <a:extLst>
              <a:ext uri="{FF2B5EF4-FFF2-40B4-BE49-F238E27FC236}">
                <a16:creationId xmlns:a16="http://schemas.microsoft.com/office/drawing/2014/main" id="{FEE78803-07E6-1741-A362-448BAC7D2AE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flipH="1">
            <a:off x="5713204" y="1104175"/>
            <a:ext cx="2494150" cy="2270276"/>
          </a:xfrm>
          <a:prstGeom prst="rect">
            <a:avLst/>
          </a:prstGeom>
        </p:spPr>
      </p:pic>
      <p:pic>
        <p:nvPicPr>
          <p:cNvPr id="11" name="Picture 10">
            <a:extLst>
              <a:ext uri="{FF2B5EF4-FFF2-40B4-BE49-F238E27FC236}">
                <a16:creationId xmlns:a16="http://schemas.microsoft.com/office/drawing/2014/main" id="{9B6DDB1E-7E38-8846-BDE1-053F62C1CC1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flipH="1">
            <a:off x="6428753" y="3197386"/>
            <a:ext cx="2494150" cy="2270276"/>
          </a:xfrm>
          <a:prstGeom prst="rect">
            <a:avLst/>
          </a:prstGeom>
        </p:spPr>
      </p:pic>
      <p:sp>
        <p:nvSpPr>
          <p:cNvPr id="3" name="TextBox 2">
            <a:extLst>
              <a:ext uri="{FF2B5EF4-FFF2-40B4-BE49-F238E27FC236}">
                <a16:creationId xmlns:a16="http://schemas.microsoft.com/office/drawing/2014/main" id="{0D8974B1-0A07-1C4F-BFDA-60DB98EDD64E}"/>
              </a:ext>
            </a:extLst>
          </p:cNvPr>
          <p:cNvSpPr txBox="1"/>
          <p:nvPr/>
        </p:nvSpPr>
        <p:spPr>
          <a:xfrm rot="21255427">
            <a:off x="6029206" y="1209324"/>
            <a:ext cx="2180366" cy="1569660"/>
          </a:xfrm>
          <a:prstGeom prst="rect">
            <a:avLst/>
          </a:prstGeom>
          <a:noFill/>
        </p:spPr>
        <p:txBody>
          <a:bodyPr wrap="square" rtlCol="0">
            <a:spAutoFit/>
          </a:bodyPr>
          <a:lstStyle/>
          <a:p>
            <a:pPr>
              <a:spcAft>
                <a:spcPts val="0"/>
              </a:spcAft>
            </a:pPr>
            <a:r>
              <a:rPr lang="en-US" sz="1200" dirty="0">
                <a:solidFill>
                  <a:srgbClr val="000000"/>
                </a:solidFill>
                <a:latin typeface="Cambria" panose="02040503050406030204" pitchFamily="18" charset="0"/>
                <a:ea typeface="MS Mincho" panose="02020609040205080304" pitchFamily="49" charset="-128"/>
                <a:cs typeface="Times New Roman" panose="02020603050405020304" pitchFamily="18" charset="0"/>
              </a:rPr>
              <a:t>Breathing deeply –  Oxygenating our body helps it function optimally allowing the body to relax every time we take a deep breath.  </a:t>
            </a:r>
            <a:endParaRPr lang="en-GB" sz="1200"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n-GB" sz="1200" dirty="0">
                <a:solidFill>
                  <a:srgbClr val="000000"/>
                </a:solidFill>
                <a:latin typeface="Cambria" panose="02040503050406030204" pitchFamily="18" charset="0"/>
                <a:ea typeface="MS Mincho" panose="02020609040205080304" pitchFamily="49" charset="-128"/>
                <a:cs typeface="Times New Roman" panose="02020603050405020304" pitchFamily="18" charset="0"/>
              </a:rPr>
              <a:t>Breathing is the greatest pleasure in life. – </a:t>
            </a:r>
            <a:r>
              <a:rPr lang="en-GB" sz="1200" b="1" dirty="0">
                <a:solidFill>
                  <a:srgbClr val="000000"/>
                </a:solidFill>
                <a:latin typeface="Cambria" panose="02040503050406030204" pitchFamily="18" charset="0"/>
                <a:ea typeface="MS Mincho" panose="02020609040205080304" pitchFamily="49" charset="-128"/>
                <a:cs typeface="Times New Roman" panose="02020603050405020304" pitchFamily="18" charset="0"/>
              </a:rPr>
              <a:t>Giovanni </a:t>
            </a:r>
            <a:r>
              <a:rPr lang="en-GB" sz="1200" b="1" dirty="0">
                <a:solidFill>
                  <a:srgbClr val="000000"/>
                </a:solidFill>
                <a:latin typeface="Cambria" panose="02040503050406030204" pitchFamily="18" charset="0"/>
                <a:ea typeface="MS Mincho" panose="02020609040205080304" pitchFamily="49" charset="-128"/>
                <a:cs typeface="Times New Roman" panose="02020603050405020304" pitchFamily="18" charset="0"/>
              </a:rPr>
              <a:t>Papini</a:t>
            </a:r>
            <a:endParaRPr lang="en-GB" sz="1200" dirty="0">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TextBox 3">
            <a:extLst>
              <a:ext uri="{FF2B5EF4-FFF2-40B4-BE49-F238E27FC236}">
                <a16:creationId xmlns:a16="http://schemas.microsoft.com/office/drawing/2014/main" id="{FFE46C7E-0CC2-F249-AE7F-E406E7F6A7A1}"/>
              </a:ext>
            </a:extLst>
          </p:cNvPr>
          <p:cNvSpPr txBox="1"/>
          <p:nvPr/>
        </p:nvSpPr>
        <p:spPr>
          <a:xfrm>
            <a:off x="6676563" y="3522669"/>
            <a:ext cx="2278997" cy="1200329"/>
          </a:xfrm>
          <a:prstGeom prst="rect">
            <a:avLst/>
          </a:prstGeom>
          <a:noFill/>
        </p:spPr>
        <p:txBody>
          <a:bodyPr wrap="square" rtlCol="0">
            <a:spAutoFit/>
          </a:bodyPr>
          <a:lstStyle/>
          <a:p>
            <a:r>
              <a:rPr lang="en-GB"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The trick to life is to just keep breathing</a:t>
            </a:r>
            <a:r>
              <a:rPr lang="en-GB" dirty="0" smtClean="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a:t>
            </a:r>
            <a:r>
              <a:rPr lang="en-GB" b="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Johnny Lung</a:t>
            </a:r>
            <a:endParaRPr lang="en-GB" dirty="0">
              <a:latin typeface="Cambria" panose="02040503050406030204" pitchFamily="18" charset="0"/>
              <a:ea typeface="MS Mincho" panose="02020609040205080304" pitchFamily="49" charset="-128"/>
              <a:cs typeface="Times New Roman" panose="02020603050405020304" pitchFamily="18" charset="0"/>
            </a:endParaRPr>
          </a:p>
          <a:p>
            <a:endParaRPr lang="en-US" dirty="0"/>
          </a:p>
        </p:txBody>
      </p:sp>
      <p:sp>
        <p:nvSpPr>
          <p:cNvPr id="7" name="TextBox 6">
            <a:extLst>
              <a:ext uri="{FF2B5EF4-FFF2-40B4-BE49-F238E27FC236}">
                <a16:creationId xmlns:a16="http://schemas.microsoft.com/office/drawing/2014/main" id="{B42BE747-150B-0D4E-A8C3-2D0C783E86E2}"/>
              </a:ext>
            </a:extLst>
          </p:cNvPr>
          <p:cNvSpPr txBox="1"/>
          <p:nvPr/>
        </p:nvSpPr>
        <p:spPr>
          <a:xfrm>
            <a:off x="751783" y="3673691"/>
            <a:ext cx="2050375" cy="1600438"/>
          </a:xfrm>
          <a:prstGeom prst="rect">
            <a:avLst/>
          </a:prstGeom>
          <a:noFill/>
        </p:spPr>
        <p:txBody>
          <a:bodyPr wrap="square" rtlCol="0">
            <a:spAutoFit/>
          </a:bodyPr>
          <a:lstStyle/>
          <a:p>
            <a:r>
              <a:rPr lang="en-GB" sz="1400" dirty="0">
                <a:latin typeface="Cambria" panose="02040503050406030204" pitchFamily="18" charset="0"/>
                <a:ea typeface="MS Mincho" panose="02020609040205080304" pitchFamily="49" charset="-128"/>
                <a:cs typeface="Times New Roman" panose="02020603050405020304" pitchFamily="18" charset="0"/>
              </a:rPr>
              <a:t>Breathe. Let go. And remind yourself that this very moment is the only one you know you have for sure. </a:t>
            </a:r>
          </a:p>
          <a:p>
            <a:r>
              <a:rPr lang="en-GB" sz="1400" dirty="0">
                <a:latin typeface="Cambria" panose="02040503050406030204" pitchFamily="18" charset="0"/>
                <a:ea typeface="MS Mincho" panose="02020609040205080304" pitchFamily="49" charset="-128"/>
                <a:cs typeface="Times New Roman" panose="02020603050405020304" pitchFamily="18" charset="0"/>
              </a:rPr>
              <a:t>– </a:t>
            </a:r>
            <a:r>
              <a:rPr lang="en-GB" sz="1400" b="1" dirty="0">
                <a:latin typeface="Cambria" panose="02040503050406030204" pitchFamily="18" charset="0"/>
                <a:ea typeface="MS Mincho" panose="02020609040205080304" pitchFamily="49" charset="-128"/>
                <a:cs typeface="Times New Roman" panose="02020603050405020304" pitchFamily="18" charset="0"/>
              </a:rPr>
              <a:t>Oprah Winfrey</a:t>
            </a:r>
            <a:endParaRPr lang="en-GB" sz="1400" dirty="0">
              <a:latin typeface="Cambria" panose="02040503050406030204" pitchFamily="18" charset="0"/>
              <a:ea typeface="MS Mincho" panose="02020609040205080304" pitchFamily="49" charset="-128"/>
              <a:cs typeface="Times New Roman" panose="02020603050405020304" pitchFamily="18" charset="0"/>
            </a:endParaRPr>
          </a:p>
          <a:p>
            <a:endParaRPr lang="en-US" sz="1400" dirty="0"/>
          </a:p>
        </p:txBody>
      </p:sp>
      <p:sp>
        <p:nvSpPr>
          <p:cNvPr id="12" name="TextBox 11">
            <a:extLst>
              <a:ext uri="{FF2B5EF4-FFF2-40B4-BE49-F238E27FC236}">
                <a16:creationId xmlns:a16="http://schemas.microsoft.com/office/drawing/2014/main" id="{D90928A1-C351-7341-8394-9D357AEB0A87}"/>
              </a:ext>
            </a:extLst>
          </p:cNvPr>
          <p:cNvSpPr txBox="1"/>
          <p:nvPr/>
        </p:nvSpPr>
        <p:spPr>
          <a:xfrm>
            <a:off x="637476" y="1583871"/>
            <a:ext cx="1893451" cy="1477328"/>
          </a:xfrm>
          <a:prstGeom prst="rect">
            <a:avLst/>
          </a:prstGeom>
          <a:noFill/>
        </p:spPr>
        <p:txBody>
          <a:bodyPr wrap="square" rtlCol="0">
            <a:spAutoFit/>
          </a:bodyPr>
          <a:lstStyle/>
          <a:p>
            <a:r>
              <a:rPr lang="en-GB" dirty="0">
                <a:latin typeface="Cambria" panose="02040503050406030204" pitchFamily="18" charset="0"/>
                <a:ea typeface="MS Mincho" panose="02020609040205080304" pitchFamily="49" charset="-128"/>
                <a:cs typeface="Times New Roman" panose="02020603050405020304" pitchFamily="18" charset="0"/>
              </a:rPr>
              <a:t>Inhale the future, exhale the past. – </a:t>
            </a:r>
            <a:r>
              <a:rPr lang="en-GB" b="1" dirty="0">
                <a:latin typeface="Cambria" panose="02040503050406030204" pitchFamily="18" charset="0"/>
                <a:ea typeface="MS Mincho" panose="02020609040205080304" pitchFamily="49" charset="-128"/>
                <a:cs typeface="Times New Roman" panose="02020603050405020304" pitchFamily="18" charset="0"/>
              </a:rPr>
              <a:t>Author Unknown</a:t>
            </a:r>
            <a:endParaRPr lang="en-GB" dirty="0">
              <a:latin typeface="Cambria" panose="02040503050406030204" pitchFamily="18" charset="0"/>
              <a:ea typeface="MS Mincho" panose="02020609040205080304" pitchFamily="49" charset="-128"/>
              <a:cs typeface="Times New Roman" panose="02020603050405020304" pitchFamily="18" charset="0"/>
            </a:endParaRPr>
          </a:p>
          <a:p>
            <a:endParaRPr lang="en-US" dirty="0"/>
          </a:p>
        </p:txBody>
      </p:sp>
      <p:pic>
        <p:nvPicPr>
          <p:cNvPr id="13" name="Picture 12">
            <a:extLst>
              <a:ext uri="{FF2B5EF4-FFF2-40B4-BE49-F238E27FC236}">
                <a16:creationId xmlns:a16="http://schemas.microsoft.com/office/drawing/2014/main" id="{67AB86DE-EBBE-9A4E-9B5B-64B8CF63D10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762717" y="1022537"/>
            <a:ext cx="3056358" cy="2782020"/>
          </a:xfrm>
          <a:prstGeom prst="rect">
            <a:avLst/>
          </a:prstGeom>
        </p:spPr>
      </p:pic>
      <p:sp>
        <p:nvSpPr>
          <p:cNvPr id="2" name="Rectangle 1">
            <a:extLst>
              <a:ext uri="{FF2B5EF4-FFF2-40B4-BE49-F238E27FC236}">
                <a16:creationId xmlns:a16="http://schemas.microsoft.com/office/drawing/2014/main" id="{BD04C4A3-F5A3-A242-AB06-FD408F61FB13}"/>
              </a:ext>
            </a:extLst>
          </p:cNvPr>
          <p:cNvSpPr/>
          <p:nvPr/>
        </p:nvSpPr>
        <p:spPr>
          <a:xfrm>
            <a:off x="2949226" y="1240368"/>
            <a:ext cx="2651474" cy="1815882"/>
          </a:xfrm>
          <a:prstGeom prst="rect">
            <a:avLst/>
          </a:prstGeom>
        </p:spPr>
        <p:txBody>
          <a:bodyPr wrap="square">
            <a:spAutoFit/>
          </a:bodyPr>
          <a:lstStyle/>
          <a:p>
            <a:pPr>
              <a:spcAft>
                <a:spcPts val="0"/>
              </a:spcAft>
            </a:pPr>
            <a:r>
              <a:rPr lang="en-GB" sz="1600" dirty="0">
                <a:latin typeface="Cambria" panose="02040503050406030204" pitchFamily="18" charset="0"/>
                <a:ea typeface="MS Mincho" panose="02020609040205080304" pitchFamily="49" charset="-128"/>
                <a:cs typeface="Times New Roman" panose="02020603050405020304" pitchFamily="18" charset="0"/>
              </a:rPr>
              <a:t>Breathe deeply, until sweet air extinguishes the burn of fear in your lungs and every breath is a beautiful refusal to become anything less than infinite. – </a:t>
            </a:r>
            <a:r>
              <a:rPr lang="en-GB" sz="1600" b="1" dirty="0">
                <a:latin typeface="Cambria" panose="02040503050406030204" pitchFamily="18" charset="0"/>
                <a:ea typeface="MS Mincho" panose="02020609040205080304" pitchFamily="49" charset="-128"/>
                <a:cs typeface="Times New Roman" panose="02020603050405020304" pitchFamily="18" charset="0"/>
              </a:rPr>
              <a:t>D. Antoinette Foy</a:t>
            </a:r>
            <a:endParaRPr lang="en-GB" sz="1600" dirty="0">
              <a:latin typeface="Cambria" panose="02040503050406030204" pitchFamily="18" charset="0"/>
              <a:ea typeface="MS Mincho" panose="02020609040205080304" pitchFamily="49" charset="-128"/>
              <a:cs typeface="Times New Roman" panose="02020603050405020304" pitchFamily="18" charset="0"/>
            </a:endParaRPr>
          </a:p>
        </p:txBody>
      </p:sp>
      <p:sp>
        <p:nvSpPr>
          <p:cNvPr id="15" name="Rounded Rectangle 14">
            <a:extLst>
              <a:ext uri="{FF2B5EF4-FFF2-40B4-BE49-F238E27FC236}">
                <a16:creationId xmlns:a16="http://schemas.microsoft.com/office/drawing/2014/main" id="{4B460B89-B497-C342-8FA8-456B89400979}"/>
              </a:ext>
            </a:extLst>
          </p:cNvPr>
          <p:cNvSpPr/>
          <p:nvPr/>
        </p:nvSpPr>
        <p:spPr>
          <a:xfrm>
            <a:off x="3990116" y="5631056"/>
            <a:ext cx="4932787" cy="979118"/>
          </a:xfrm>
          <a:prstGeom prst="roundRect">
            <a:avLst/>
          </a:prstGeom>
          <a:solidFill>
            <a:srgbClr val="FFFF00"/>
          </a:solidFill>
          <a:ln w="38100">
            <a:solidFill>
              <a:srgbClr val="C1EBBA"/>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solidFill>
                  <a:schemeClr val="tx1"/>
                </a:solidFill>
              </a:rPr>
              <a:t>Would this method work for you?</a:t>
            </a:r>
          </a:p>
          <a:p>
            <a:endParaRPr lang="en-US" sz="700" dirty="0">
              <a:solidFill>
                <a:schemeClr val="tx1"/>
              </a:solidFill>
            </a:endParaRPr>
          </a:p>
          <a:p>
            <a:r>
              <a:rPr lang="en-US" sz="1400" dirty="0">
                <a:solidFill>
                  <a:schemeClr val="tx1"/>
                </a:solidFill>
              </a:rPr>
              <a:t>How likely are you to do this when you are feeling stressed?</a:t>
            </a:r>
          </a:p>
          <a:p>
            <a:r>
              <a:rPr lang="en-US" sz="1400" dirty="0">
                <a:solidFill>
                  <a:schemeClr val="tx1"/>
                </a:solidFill>
              </a:rPr>
              <a:t>Scale 1 – Not likely --------- 10 Very likely</a:t>
            </a:r>
          </a:p>
        </p:txBody>
      </p:sp>
      <p:pic>
        <p:nvPicPr>
          <p:cNvPr id="16" name="Picture 9" descr="C:\Users\Optic Group111\Desktop\Thoughts.png">
            <a:extLst>
              <a:ext uri="{FF2B5EF4-FFF2-40B4-BE49-F238E27FC236}">
                <a16:creationId xmlns:a16="http://schemas.microsoft.com/office/drawing/2014/main" id="{C71F5548-28E3-5D48-85CA-C193E6C62F6E}"/>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049320" y="5645560"/>
            <a:ext cx="771265" cy="771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6478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1C03F30-BA49-544B-A503-6F4BBA48FC0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25506" y="165847"/>
            <a:ext cx="8857129" cy="6557682"/>
          </a:xfrm>
          <a:prstGeom prst="rect">
            <a:avLst/>
          </a:prstGeom>
        </p:spPr>
      </p:pic>
      <p:sp>
        <p:nvSpPr>
          <p:cNvPr id="3" name="Subtitle 2">
            <a:extLst>
              <a:ext uri="{FF2B5EF4-FFF2-40B4-BE49-F238E27FC236}">
                <a16:creationId xmlns:a16="http://schemas.microsoft.com/office/drawing/2014/main" id="{AFE4A15D-5B2A-2B4A-8DB4-A9EDFC8A2920}"/>
              </a:ext>
            </a:extLst>
          </p:cNvPr>
          <p:cNvSpPr txBox="1">
            <a:spLocks/>
          </p:cNvSpPr>
          <p:nvPr/>
        </p:nvSpPr>
        <p:spPr>
          <a:xfrm>
            <a:off x="264677" y="1139923"/>
            <a:ext cx="2520000" cy="4609713"/>
          </a:xfrm>
          <a:prstGeom prst="rect">
            <a:avLst/>
          </a:prstGeom>
          <a:solidFill>
            <a:schemeClr val="bg1"/>
          </a:solidFill>
          <a:ln w="38100" cmpd="sng">
            <a:solidFill>
              <a:srgbClr val="FCB0A3"/>
            </a:solidFill>
          </a:ln>
        </p:spPr>
        <p:style>
          <a:lnRef idx="2">
            <a:schemeClr val="dk1"/>
          </a:lnRef>
          <a:fillRef idx="1">
            <a:schemeClr val="lt1"/>
          </a:fillRef>
          <a:effectRef idx="0">
            <a:schemeClr val="dk1"/>
          </a:effectRef>
          <a:fontRef idx="minor">
            <a:schemeClr val="dk1"/>
          </a:fontRef>
        </p:style>
        <p:txBody>
          <a:bodyPr>
            <a:normAutofit fontScale="92500"/>
          </a:bodyPr>
          <a:lstStyle>
            <a:lvl1pPr>
              <a:defRPr sz="3200">
                <a:solidFill>
                  <a:schemeClr val="tx1"/>
                </a:solidFill>
                <a:latin typeface="Arial" charset="0"/>
                <a:ea typeface="MS PGothic"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lgn="ctr" eaLnBrk="1" hangingPunct="1">
              <a:lnSpc>
                <a:spcPct val="90000"/>
              </a:lnSpc>
              <a:spcBef>
                <a:spcPct val="20000"/>
              </a:spcBef>
              <a:defRPr/>
            </a:pPr>
            <a:r>
              <a:rPr lang="en-GB" sz="1600" b="1" dirty="0">
                <a:latin typeface="+mj-lt"/>
              </a:rPr>
              <a:t>Success Criteria:</a:t>
            </a:r>
          </a:p>
          <a:p>
            <a:pPr algn="ctr">
              <a:lnSpc>
                <a:spcPct val="90000"/>
              </a:lnSpc>
              <a:spcBef>
                <a:spcPct val="20000"/>
              </a:spcBef>
              <a:defRPr/>
            </a:pPr>
            <a:r>
              <a:rPr lang="en-GB" sz="1600" b="1" dirty="0">
                <a:latin typeface="+mj-lt"/>
              </a:rPr>
              <a:t>SUCCESS CRITERIA</a:t>
            </a:r>
          </a:p>
          <a:p>
            <a:pPr algn="ctr">
              <a:lnSpc>
                <a:spcPct val="90000"/>
              </a:lnSpc>
              <a:spcBef>
                <a:spcPct val="20000"/>
              </a:spcBef>
              <a:defRPr/>
            </a:pPr>
            <a:endParaRPr lang="en-GB" sz="1600" b="1" dirty="0">
              <a:latin typeface="+mj-lt"/>
            </a:endParaRPr>
          </a:p>
          <a:p>
            <a:pPr marL="342900" indent="-342900">
              <a:lnSpc>
                <a:spcPct val="90000"/>
              </a:lnSpc>
              <a:spcBef>
                <a:spcPct val="20000"/>
              </a:spcBef>
              <a:buFont typeface="Wingdings" pitchFamily="2" charset="2"/>
              <a:buChar char="ü"/>
              <a:defRPr/>
            </a:pPr>
            <a:r>
              <a:rPr lang="en-GB" sz="1600" dirty="0">
                <a:latin typeface="+mj-lt"/>
              </a:rPr>
              <a:t>Define Stress, Relaxation and mindfulness</a:t>
            </a:r>
          </a:p>
          <a:p>
            <a:pPr marL="342900" indent="-342900">
              <a:lnSpc>
                <a:spcPct val="90000"/>
              </a:lnSpc>
              <a:spcBef>
                <a:spcPct val="20000"/>
              </a:spcBef>
              <a:buFont typeface="Wingdings" pitchFamily="2" charset="2"/>
              <a:buChar char="ü"/>
              <a:defRPr/>
            </a:pPr>
            <a:endParaRPr lang="en-GB" sz="1600" dirty="0">
              <a:latin typeface="+mj-lt"/>
            </a:endParaRPr>
          </a:p>
          <a:p>
            <a:pPr marL="342900" indent="-342900">
              <a:lnSpc>
                <a:spcPct val="90000"/>
              </a:lnSpc>
              <a:spcBef>
                <a:spcPct val="20000"/>
              </a:spcBef>
              <a:buFont typeface="Wingdings" pitchFamily="2" charset="2"/>
              <a:buChar char="ü"/>
              <a:defRPr/>
            </a:pPr>
            <a:r>
              <a:rPr lang="en-GB" sz="1600" dirty="0">
                <a:latin typeface="+mj-lt"/>
              </a:rPr>
              <a:t>Explain negative impacts stress can have</a:t>
            </a:r>
          </a:p>
          <a:p>
            <a:pPr marL="342900" indent="-342900">
              <a:lnSpc>
                <a:spcPct val="90000"/>
              </a:lnSpc>
              <a:spcBef>
                <a:spcPct val="20000"/>
              </a:spcBef>
              <a:buFont typeface="Wingdings" pitchFamily="2" charset="2"/>
              <a:buChar char="ü"/>
              <a:defRPr/>
            </a:pPr>
            <a:endParaRPr lang="en-GB" sz="1600" dirty="0">
              <a:latin typeface="+mj-lt"/>
            </a:endParaRPr>
          </a:p>
          <a:p>
            <a:pPr marL="342900" indent="-342900">
              <a:lnSpc>
                <a:spcPct val="90000"/>
              </a:lnSpc>
              <a:spcBef>
                <a:spcPct val="20000"/>
              </a:spcBef>
              <a:buFont typeface="Wingdings" pitchFamily="2" charset="2"/>
              <a:buChar char="ü"/>
              <a:defRPr/>
            </a:pPr>
            <a:r>
              <a:rPr lang="en-GB" sz="1600" dirty="0">
                <a:latin typeface="+mj-lt"/>
              </a:rPr>
              <a:t>Explain how a small amount of stress can be positive</a:t>
            </a:r>
          </a:p>
          <a:p>
            <a:pPr marL="342900" indent="-342900">
              <a:lnSpc>
                <a:spcPct val="90000"/>
              </a:lnSpc>
              <a:spcBef>
                <a:spcPct val="20000"/>
              </a:spcBef>
              <a:buFont typeface="Wingdings" pitchFamily="2" charset="2"/>
              <a:buChar char="ü"/>
              <a:defRPr/>
            </a:pPr>
            <a:endParaRPr lang="en-GB" sz="1600" dirty="0">
              <a:latin typeface="+mj-lt"/>
            </a:endParaRPr>
          </a:p>
          <a:p>
            <a:pPr marL="342900" indent="-342900">
              <a:lnSpc>
                <a:spcPct val="90000"/>
              </a:lnSpc>
              <a:spcBef>
                <a:spcPct val="20000"/>
              </a:spcBef>
              <a:buFont typeface="Wingdings" pitchFamily="2" charset="2"/>
              <a:buChar char="ü"/>
              <a:defRPr/>
            </a:pPr>
            <a:r>
              <a:rPr lang="en-GB" sz="1600" dirty="0">
                <a:latin typeface="+mj-lt"/>
              </a:rPr>
              <a:t>Explain the five sessions </a:t>
            </a:r>
          </a:p>
          <a:p>
            <a:pPr>
              <a:lnSpc>
                <a:spcPct val="90000"/>
              </a:lnSpc>
              <a:spcBef>
                <a:spcPct val="20000"/>
              </a:spcBef>
              <a:defRPr/>
            </a:pPr>
            <a:endParaRPr lang="en-GB" sz="1600" dirty="0">
              <a:latin typeface="+mj-lt"/>
            </a:endParaRPr>
          </a:p>
          <a:p>
            <a:pPr marL="342900" indent="-342900">
              <a:lnSpc>
                <a:spcPct val="90000"/>
              </a:lnSpc>
              <a:spcBef>
                <a:spcPct val="20000"/>
              </a:spcBef>
              <a:buFont typeface="Wingdings" pitchFamily="2" charset="2"/>
              <a:buChar char="ü"/>
              <a:defRPr/>
            </a:pPr>
            <a:r>
              <a:rPr lang="en-GB" sz="1600" dirty="0">
                <a:latin typeface="+mj-lt"/>
              </a:rPr>
              <a:t>Facts and Statistics </a:t>
            </a:r>
          </a:p>
          <a:p>
            <a:pPr marL="342900" indent="-342900">
              <a:lnSpc>
                <a:spcPct val="90000"/>
              </a:lnSpc>
              <a:spcBef>
                <a:spcPct val="20000"/>
              </a:spcBef>
              <a:buFont typeface="Wingdings" pitchFamily="2" charset="2"/>
              <a:buChar char="ü"/>
              <a:defRPr/>
            </a:pPr>
            <a:endParaRPr lang="en-GB" sz="1600" dirty="0">
              <a:latin typeface="+mj-lt"/>
            </a:endParaRPr>
          </a:p>
          <a:p>
            <a:pPr marL="342900" indent="-342900">
              <a:lnSpc>
                <a:spcPct val="90000"/>
              </a:lnSpc>
              <a:spcBef>
                <a:spcPct val="20000"/>
              </a:spcBef>
              <a:buFont typeface="Wingdings" pitchFamily="2" charset="2"/>
              <a:buChar char="ü"/>
              <a:defRPr/>
            </a:pPr>
            <a:r>
              <a:rPr lang="en-GB" sz="1600" dirty="0">
                <a:latin typeface="+mj-lt"/>
              </a:rPr>
              <a:t>A Basic overview of the day</a:t>
            </a:r>
          </a:p>
        </p:txBody>
      </p:sp>
      <p:pic>
        <p:nvPicPr>
          <p:cNvPr id="4" name="Picture 12">
            <a:extLst>
              <a:ext uri="{FF2B5EF4-FFF2-40B4-BE49-F238E27FC236}">
                <a16:creationId xmlns:a16="http://schemas.microsoft.com/office/drawing/2014/main" id="{7FB52D78-8CA0-B341-9A3A-64667CDFBD37}"/>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64677" y="238217"/>
            <a:ext cx="2520000" cy="766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2">
            <a:extLst>
              <a:ext uri="{FF2B5EF4-FFF2-40B4-BE49-F238E27FC236}">
                <a16:creationId xmlns:a16="http://schemas.microsoft.com/office/drawing/2014/main" id="{9CDC6916-6CAB-8746-8E99-1FE222FC77DE}"/>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64677" y="5871169"/>
            <a:ext cx="2520000" cy="766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5F634DD3-92AC-B843-839B-0F92489A853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055569" y="470200"/>
            <a:ext cx="5461566" cy="2033698"/>
          </a:xfrm>
          <a:prstGeom prst="rect">
            <a:avLst/>
          </a:prstGeom>
        </p:spPr>
      </p:pic>
      <p:pic>
        <p:nvPicPr>
          <p:cNvPr id="10" name="Picture 9">
            <a:extLst>
              <a:ext uri="{FF2B5EF4-FFF2-40B4-BE49-F238E27FC236}">
                <a16:creationId xmlns:a16="http://schemas.microsoft.com/office/drawing/2014/main" id="{BB899E7E-90A8-B34F-946F-EDD57F4E9E0B}"/>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3055569" y="2563210"/>
            <a:ext cx="2770929" cy="4047345"/>
          </a:xfrm>
          <a:prstGeom prst="rect">
            <a:avLst/>
          </a:prstGeom>
        </p:spPr>
      </p:pic>
      <p:pic>
        <p:nvPicPr>
          <p:cNvPr id="14" name="Picture 13">
            <a:extLst>
              <a:ext uri="{FF2B5EF4-FFF2-40B4-BE49-F238E27FC236}">
                <a16:creationId xmlns:a16="http://schemas.microsoft.com/office/drawing/2014/main" id="{16336E7D-5CAC-BC42-B564-34E68E1D6EC7}"/>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5880837" y="2544472"/>
            <a:ext cx="2481926" cy="3417758"/>
          </a:xfrm>
          <a:prstGeom prst="rect">
            <a:avLst/>
          </a:prstGeom>
        </p:spPr>
      </p:pic>
      <p:pic>
        <p:nvPicPr>
          <p:cNvPr id="6" name="Picture 17">
            <a:extLst>
              <a:ext uri="{FF2B5EF4-FFF2-40B4-BE49-F238E27FC236}">
                <a16:creationId xmlns:a16="http://schemas.microsoft.com/office/drawing/2014/main" id="{32A1C870-0BED-9E4F-88E8-887BE6BEC5D6}"/>
              </a:ext>
            </a:extLst>
          </p:cNvP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43435" y="5391165"/>
            <a:ext cx="1035888" cy="1246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Rounded Rectangle 6">
            <a:extLst>
              <a:ext uri="{FF2B5EF4-FFF2-40B4-BE49-F238E27FC236}">
                <a16:creationId xmlns:a16="http://schemas.microsoft.com/office/drawing/2014/main" id="{99DD119B-5676-EA4C-92A1-13B651336E2F}"/>
              </a:ext>
            </a:extLst>
          </p:cNvPr>
          <p:cNvSpPr/>
          <p:nvPr/>
        </p:nvSpPr>
        <p:spPr>
          <a:xfrm>
            <a:off x="6292261" y="6050872"/>
            <a:ext cx="1659078" cy="364990"/>
          </a:xfrm>
          <a:prstGeom prst="roundRect">
            <a:avLst/>
          </a:prstGeom>
          <a:solidFill>
            <a:srgbClr val="7030A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latin typeface="Comic Sans MS" panose="030F0902030302020204" pitchFamily="66" charset="0"/>
              </a:rPr>
              <a:t>__ Minutes</a:t>
            </a:r>
          </a:p>
        </p:txBody>
      </p:sp>
      <p:sp>
        <p:nvSpPr>
          <p:cNvPr id="11" name="Rounded Rectangle 10">
            <a:extLst>
              <a:ext uri="{FF2B5EF4-FFF2-40B4-BE49-F238E27FC236}">
                <a16:creationId xmlns:a16="http://schemas.microsoft.com/office/drawing/2014/main" id="{3288381D-75DA-C74D-8523-E4A6FD038C5C}"/>
              </a:ext>
            </a:extLst>
          </p:cNvPr>
          <p:cNvSpPr/>
          <p:nvPr/>
        </p:nvSpPr>
        <p:spPr>
          <a:xfrm>
            <a:off x="4970632" y="326830"/>
            <a:ext cx="3908691" cy="3559370"/>
          </a:xfrm>
          <a:prstGeom prst="roundRect">
            <a:avLst/>
          </a:prstGeom>
          <a:solidFill>
            <a:srgbClr val="FFFF00"/>
          </a:solidFill>
          <a:ln w="38100">
            <a:solidFill>
              <a:srgbClr val="C1EBB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tx1"/>
                </a:solidFill>
              </a:rPr>
              <a:t>Get into small teams of 3</a:t>
            </a:r>
          </a:p>
          <a:p>
            <a:endParaRPr lang="en-US" sz="1600" dirty="0">
              <a:solidFill>
                <a:schemeClr val="tx1"/>
              </a:solidFill>
            </a:endParaRPr>
          </a:p>
          <a:p>
            <a:r>
              <a:rPr lang="en-US" sz="1600" dirty="0">
                <a:solidFill>
                  <a:schemeClr val="tx1"/>
                </a:solidFill>
              </a:rPr>
              <a:t>Imagine you are running a drop down day for student who need to deal with their own exam stress and anxiety about exams </a:t>
            </a:r>
          </a:p>
          <a:p>
            <a:endParaRPr lang="en-US" sz="1600" dirty="0">
              <a:solidFill>
                <a:schemeClr val="tx1"/>
              </a:solidFill>
            </a:endParaRPr>
          </a:p>
          <a:p>
            <a:r>
              <a:rPr lang="en-US" sz="1600" dirty="0">
                <a:solidFill>
                  <a:schemeClr val="tx1"/>
                </a:solidFill>
              </a:rPr>
              <a:t>Design a leaflet to advertise the day to Y11 Students and what each of the five sessions would focus on </a:t>
            </a:r>
          </a:p>
          <a:p>
            <a:endParaRPr lang="en-US" sz="1600" dirty="0">
              <a:solidFill>
                <a:schemeClr val="tx1"/>
              </a:solidFill>
            </a:endParaRPr>
          </a:p>
          <a:p>
            <a:r>
              <a:rPr lang="en-US" sz="1600" dirty="0">
                <a:solidFill>
                  <a:schemeClr val="tx1"/>
                </a:solidFill>
              </a:rPr>
              <a:t>Extension: </a:t>
            </a:r>
            <a:r>
              <a:rPr lang="en-US" sz="1600" dirty="0" smtClean="0">
                <a:solidFill>
                  <a:schemeClr val="tx1"/>
                </a:solidFill>
              </a:rPr>
              <a:t>Research, </a:t>
            </a:r>
            <a:r>
              <a:rPr lang="en-US" sz="1600" dirty="0">
                <a:solidFill>
                  <a:schemeClr val="tx1"/>
                </a:solidFill>
              </a:rPr>
              <a:t>plan and deliver one of those sessions </a:t>
            </a:r>
          </a:p>
          <a:p>
            <a:r>
              <a:rPr lang="en-US" sz="1600" dirty="0">
                <a:solidFill>
                  <a:schemeClr val="tx1"/>
                </a:solidFill>
              </a:rPr>
              <a:t>(PowerPoint Format) </a:t>
            </a:r>
          </a:p>
        </p:txBody>
      </p:sp>
      <p:pic>
        <p:nvPicPr>
          <p:cNvPr id="12" name="Picture 14" descr="C:\Users\Optic Group111\Desktop\Teamwork.png">
            <a:extLst>
              <a:ext uri="{FF2B5EF4-FFF2-40B4-BE49-F238E27FC236}">
                <a16:creationId xmlns:a16="http://schemas.microsoft.com/office/drawing/2014/main" id="{3B4F7179-80E7-944D-9457-55A66D21B219}"/>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3876569" y="181426"/>
            <a:ext cx="1022002" cy="102200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8" descr="C:\Users\Optic Group111\Desktop\Task.png">
            <a:extLst>
              <a:ext uri="{FF2B5EF4-FFF2-40B4-BE49-F238E27FC236}">
                <a16:creationId xmlns:a16="http://schemas.microsoft.com/office/drawing/2014/main" id="{F5863991-A02C-4946-8406-B828DE4CC570}"/>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2899945" y="235360"/>
            <a:ext cx="904563" cy="904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7142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3F02C6-74CC-974E-8F1A-A82EF59DCEB2}"/>
              </a:ext>
            </a:extLst>
          </p:cNvPr>
          <p:cNvPicPr>
            <a:picLocks noChangeAspect="1"/>
          </p:cNvPicPr>
          <p:nvPr/>
        </p:nvPicPr>
        <p:blipFill>
          <a:blip r:embed="rId3"/>
          <a:stretch>
            <a:fillRect/>
          </a:stretch>
        </p:blipFill>
        <p:spPr>
          <a:xfrm>
            <a:off x="0" y="0"/>
            <a:ext cx="5160645" cy="6858000"/>
          </a:xfrm>
          <a:prstGeom prst="rect">
            <a:avLst/>
          </a:prstGeom>
        </p:spPr>
      </p:pic>
      <p:sp>
        <p:nvSpPr>
          <p:cNvPr id="4" name="Rectangle 3">
            <a:extLst>
              <a:ext uri="{FF2B5EF4-FFF2-40B4-BE49-F238E27FC236}">
                <a16:creationId xmlns:a16="http://schemas.microsoft.com/office/drawing/2014/main" id="{DFA89806-6C24-1F4A-AED3-8C847443C4C8}"/>
              </a:ext>
            </a:extLst>
          </p:cNvPr>
          <p:cNvSpPr/>
          <p:nvPr/>
        </p:nvSpPr>
        <p:spPr>
          <a:xfrm>
            <a:off x="5160644" y="274995"/>
            <a:ext cx="3684381" cy="497636"/>
          </a:xfrm>
          <a:prstGeom prst="rect">
            <a:avLst/>
          </a:prstGeom>
          <a:gradFill>
            <a:gsLst>
              <a:gs pos="0">
                <a:srgbClr val="FFEFD1"/>
              </a:gs>
              <a:gs pos="64999">
                <a:srgbClr val="F0EBD5"/>
              </a:gs>
              <a:gs pos="100000">
                <a:srgbClr val="D1C39F"/>
              </a:gs>
            </a:gsLst>
            <a:lin ang="5400000" scaled="0"/>
          </a:gradFill>
          <a:ln w="28575">
            <a:solidFill>
              <a:schemeClr val="tx1"/>
            </a:solidFill>
          </a:ln>
        </p:spPr>
        <p:txBody>
          <a:bodyPr wrap="square" lIns="91440" tIns="45720" rIns="91440" bIns="45720" anchor="ctr">
            <a:noAutofit/>
          </a:bodyPr>
          <a:lstStyle/>
          <a:p>
            <a:pPr algn="ctr"/>
            <a:r>
              <a:rPr lang="en-GB" sz="2800" b="1" dirty="0">
                <a:ln w="10541" cmpd="sng">
                  <a:solidFill>
                    <a:schemeClr val="tx1"/>
                  </a:solidFill>
                  <a:prstDash val="solid"/>
                </a:ln>
                <a:solidFill>
                  <a:srgbClr val="FF0000"/>
                </a:solidFill>
              </a:rPr>
              <a:t>HEALTH CUBE</a:t>
            </a:r>
            <a:endParaRPr lang="en-GB" sz="2800" b="1" dirty="0">
              <a:ln w="10541" cmpd="sng">
                <a:solidFill>
                  <a:schemeClr val="tx1"/>
                </a:solidFill>
                <a:prstDash val="solid"/>
              </a:ln>
              <a:solidFill>
                <a:srgbClr val="7F0757"/>
              </a:solidFill>
            </a:endParaRPr>
          </a:p>
        </p:txBody>
      </p:sp>
      <p:sp>
        <p:nvSpPr>
          <p:cNvPr id="6" name="Rectangle: Rounded Corners 20">
            <a:extLst>
              <a:ext uri="{FF2B5EF4-FFF2-40B4-BE49-F238E27FC236}">
                <a16:creationId xmlns:a16="http://schemas.microsoft.com/office/drawing/2014/main" id="{B163E7AD-AB74-7040-8517-EE4035FE38E0}"/>
              </a:ext>
            </a:extLst>
          </p:cNvPr>
          <p:cNvSpPr/>
          <p:nvPr/>
        </p:nvSpPr>
        <p:spPr>
          <a:xfrm>
            <a:off x="5625288" y="1406764"/>
            <a:ext cx="3219737" cy="5157503"/>
          </a:xfrm>
          <a:prstGeom prst="roundRect">
            <a:avLst>
              <a:gd name="adj" fmla="val 14282"/>
            </a:avLst>
          </a:prstGeom>
          <a:solidFill>
            <a:srgbClr val="FFFF00"/>
          </a:solidFill>
          <a:ln w="38100">
            <a:solidFill>
              <a:srgbClr val="E6CD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Think of six things you or your family could do to be more healthy</a:t>
            </a:r>
          </a:p>
          <a:p>
            <a:endParaRPr lang="en-US" sz="1400" dirty="0">
              <a:solidFill>
                <a:schemeClr val="tx1"/>
              </a:solidFill>
            </a:endParaRPr>
          </a:p>
          <a:p>
            <a:r>
              <a:rPr lang="en-US" sz="1400" dirty="0">
                <a:solidFill>
                  <a:schemeClr val="tx1"/>
                </a:solidFill>
              </a:rPr>
              <a:t>Ensure the central cube face is the most important idea / suggestion you have</a:t>
            </a:r>
          </a:p>
          <a:p>
            <a:endParaRPr lang="en-US" sz="1400" dirty="0">
              <a:solidFill>
                <a:schemeClr val="tx1"/>
              </a:solidFill>
            </a:endParaRPr>
          </a:p>
          <a:p>
            <a:r>
              <a:rPr lang="en-US" sz="1400" dirty="0">
                <a:solidFill>
                  <a:schemeClr val="tx1"/>
                </a:solidFill>
              </a:rPr>
              <a:t>Complete each side of the cube net with a different way to be healthy.</a:t>
            </a:r>
          </a:p>
          <a:p>
            <a:endParaRPr lang="en-US" sz="1400" dirty="0">
              <a:solidFill>
                <a:schemeClr val="tx1"/>
              </a:solidFill>
            </a:endParaRPr>
          </a:p>
          <a:p>
            <a:r>
              <a:rPr lang="en-US" sz="1400" dirty="0">
                <a:solidFill>
                  <a:schemeClr val="tx1"/>
                </a:solidFill>
              </a:rPr>
              <a:t>Carefully cut around the edges of the revision cube.</a:t>
            </a:r>
          </a:p>
          <a:p>
            <a:endParaRPr lang="en-US" sz="1400" dirty="0">
              <a:solidFill>
                <a:schemeClr val="tx1"/>
              </a:solidFill>
            </a:endParaRPr>
          </a:p>
          <a:p>
            <a:r>
              <a:rPr lang="en-US" sz="1400" dirty="0">
                <a:solidFill>
                  <a:schemeClr val="tx1"/>
                </a:solidFill>
              </a:rPr>
              <a:t> Fold carefully the darker lines.</a:t>
            </a:r>
          </a:p>
          <a:p>
            <a:endParaRPr lang="en-US" sz="1400" dirty="0">
              <a:solidFill>
                <a:schemeClr val="tx1"/>
              </a:solidFill>
            </a:endParaRPr>
          </a:p>
          <a:p>
            <a:r>
              <a:rPr lang="en-US" sz="1400" dirty="0">
                <a:solidFill>
                  <a:schemeClr val="tx1"/>
                </a:solidFill>
              </a:rPr>
              <a:t>Apply glue to the tabs</a:t>
            </a:r>
          </a:p>
          <a:p>
            <a:endParaRPr lang="en-US" sz="1400" dirty="0">
              <a:solidFill>
                <a:schemeClr val="tx1"/>
              </a:solidFill>
            </a:endParaRPr>
          </a:p>
          <a:p>
            <a:r>
              <a:rPr lang="en-US" sz="1400" dirty="0">
                <a:solidFill>
                  <a:schemeClr val="tx1"/>
                </a:solidFill>
              </a:rPr>
              <a:t>Assemble the net by carefully holding the tabs in place</a:t>
            </a:r>
          </a:p>
          <a:p>
            <a:pPr algn="ctr"/>
            <a:endParaRPr lang="en-US" sz="1400" dirty="0">
              <a:solidFill>
                <a:schemeClr val="tx1"/>
              </a:solidFill>
            </a:endParaRPr>
          </a:p>
        </p:txBody>
      </p:sp>
      <p:sp>
        <p:nvSpPr>
          <p:cNvPr id="7" name="Rectangle: Diagonal Corners Rounded 22">
            <a:extLst>
              <a:ext uri="{FF2B5EF4-FFF2-40B4-BE49-F238E27FC236}">
                <a16:creationId xmlns:a16="http://schemas.microsoft.com/office/drawing/2014/main" id="{6AD87620-57FB-8547-98D1-B3A3B5BAD770}"/>
              </a:ext>
            </a:extLst>
          </p:cNvPr>
          <p:cNvSpPr/>
          <p:nvPr/>
        </p:nvSpPr>
        <p:spPr>
          <a:xfrm>
            <a:off x="5318649" y="1047626"/>
            <a:ext cx="2311344" cy="552931"/>
          </a:xfrm>
          <a:prstGeom prst="round2DiagRect">
            <a:avLst>
              <a:gd name="adj1" fmla="val 50000"/>
              <a:gd name="adj2" fmla="val 36088"/>
            </a:avLst>
          </a:prstGeom>
          <a:solidFill>
            <a:srgbClr val="FFF200"/>
          </a:solidFill>
          <a:ln w="28575">
            <a:solidFill>
              <a:srgbClr val="0E25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528E90"/>
                </a:solidFill>
                <a:latin typeface="Segoe UI Semibold" panose="020B0702040204020203" pitchFamily="34" charset="0"/>
                <a:cs typeface="Segoe UI Semibold" panose="020B0702040204020203" pitchFamily="34" charset="0"/>
              </a:rPr>
              <a:t>Tasks</a:t>
            </a:r>
            <a:endParaRPr lang="en-US" sz="2000" b="1" dirty="0">
              <a:solidFill>
                <a:srgbClr val="528E90"/>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42212091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evron 2"/>
          <p:cNvSpPr/>
          <p:nvPr/>
        </p:nvSpPr>
        <p:spPr>
          <a:xfrm>
            <a:off x="1330447" y="1915067"/>
            <a:ext cx="707366" cy="836762"/>
          </a:xfrm>
          <a:prstGeom prst="chevron">
            <a:avLst/>
          </a:prstGeom>
          <a:solidFill>
            <a:srgbClr val="FCB0A3"/>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20" name="Chevron 19"/>
          <p:cNvSpPr/>
          <p:nvPr/>
        </p:nvSpPr>
        <p:spPr>
          <a:xfrm>
            <a:off x="775481" y="1933759"/>
            <a:ext cx="707366" cy="836762"/>
          </a:xfrm>
          <a:prstGeom prst="chevron">
            <a:avLst/>
          </a:prstGeom>
          <a:solidFill>
            <a:srgbClr val="FCB0A3"/>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23" name="Chevron 22"/>
          <p:cNvSpPr/>
          <p:nvPr/>
        </p:nvSpPr>
        <p:spPr>
          <a:xfrm>
            <a:off x="220515" y="1936637"/>
            <a:ext cx="707366" cy="836762"/>
          </a:xfrm>
          <a:prstGeom prst="chevron">
            <a:avLst/>
          </a:prstGeom>
          <a:solidFill>
            <a:srgbClr val="FCB0A3"/>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13" name="Chevron 12">
            <a:extLst>
              <a:ext uri="{FF2B5EF4-FFF2-40B4-BE49-F238E27FC236}">
                <a16:creationId xmlns:a16="http://schemas.microsoft.com/office/drawing/2014/main" id="{1721DC49-BA5C-AA4C-8BB7-ADFB44ABDBF5}"/>
              </a:ext>
            </a:extLst>
          </p:cNvPr>
          <p:cNvSpPr/>
          <p:nvPr/>
        </p:nvSpPr>
        <p:spPr>
          <a:xfrm>
            <a:off x="1330447" y="3161976"/>
            <a:ext cx="707366" cy="836762"/>
          </a:xfrm>
          <a:prstGeom prst="chevron">
            <a:avLst/>
          </a:prstGeom>
          <a:solidFill>
            <a:srgbClr val="FCB0A3"/>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15" name="Chevron 14">
            <a:extLst>
              <a:ext uri="{FF2B5EF4-FFF2-40B4-BE49-F238E27FC236}">
                <a16:creationId xmlns:a16="http://schemas.microsoft.com/office/drawing/2014/main" id="{28434556-985D-1D48-9BD5-DC74C71D59C4}"/>
              </a:ext>
            </a:extLst>
          </p:cNvPr>
          <p:cNvSpPr/>
          <p:nvPr/>
        </p:nvSpPr>
        <p:spPr>
          <a:xfrm>
            <a:off x="775481" y="3180668"/>
            <a:ext cx="707366" cy="836762"/>
          </a:xfrm>
          <a:prstGeom prst="chevron">
            <a:avLst/>
          </a:prstGeom>
          <a:solidFill>
            <a:srgbClr val="FCB0A3"/>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16" name="Chevron 15">
            <a:extLst>
              <a:ext uri="{FF2B5EF4-FFF2-40B4-BE49-F238E27FC236}">
                <a16:creationId xmlns:a16="http://schemas.microsoft.com/office/drawing/2014/main" id="{E026A799-35F7-B94A-AE99-9C0A16A906C7}"/>
              </a:ext>
            </a:extLst>
          </p:cNvPr>
          <p:cNvSpPr/>
          <p:nvPr/>
        </p:nvSpPr>
        <p:spPr>
          <a:xfrm>
            <a:off x="220515" y="3183546"/>
            <a:ext cx="707366" cy="836762"/>
          </a:xfrm>
          <a:prstGeom prst="chevron">
            <a:avLst/>
          </a:prstGeom>
          <a:solidFill>
            <a:srgbClr val="FCB0A3"/>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graphicFrame>
        <p:nvGraphicFramePr>
          <p:cNvPr id="21" name="Table 20">
            <a:extLst>
              <a:ext uri="{FF2B5EF4-FFF2-40B4-BE49-F238E27FC236}">
                <a16:creationId xmlns:a16="http://schemas.microsoft.com/office/drawing/2014/main" id="{F5B9D4BD-E233-BD4B-8911-0C53CF71A1C4}"/>
              </a:ext>
            </a:extLst>
          </p:cNvPr>
          <p:cNvGraphicFramePr>
            <a:graphicFrameLocks noGrp="1"/>
          </p:cNvGraphicFramePr>
          <p:nvPr>
            <p:extLst>
              <p:ext uri="{D42A27DB-BD31-4B8C-83A1-F6EECF244321}">
                <p14:modId xmlns:p14="http://schemas.microsoft.com/office/powerpoint/2010/main" val="3562061495"/>
              </p:ext>
            </p:extLst>
          </p:nvPr>
        </p:nvGraphicFramePr>
        <p:xfrm>
          <a:off x="4326" y="1878771"/>
          <a:ext cx="9139674" cy="3200896"/>
        </p:xfrm>
        <a:graphic>
          <a:graphicData uri="http://schemas.openxmlformats.org/drawingml/2006/table">
            <a:tbl>
              <a:tblPr firstRow="1" bandRow="1">
                <a:tableStyleId>{5C22544A-7EE6-4342-B048-85BDC9FD1C3A}</a:tableStyleId>
              </a:tblPr>
              <a:tblGrid>
                <a:gridCol w="2611334">
                  <a:extLst>
                    <a:ext uri="{9D8B030D-6E8A-4147-A177-3AD203B41FA5}">
                      <a16:colId xmlns:a16="http://schemas.microsoft.com/office/drawing/2014/main" val="2469962901"/>
                    </a:ext>
                  </a:extLst>
                </a:gridCol>
                <a:gridCol w="652834">
                  <a:extLst>
                    <a:ext uri="{9D8B030D-6E8A-4147-A177-3AD203B41FA5}">
                      <a16:colId xmlns:a16="http://schemas.microsoft.com/office/drawing/2014/main" val="302987413"/>
                    </a:ext>
                  </a:extLst>
                </a:gridCol>
                <a:gridCol w="652834">
                  <a:extLst>
                    <a:ext uri="{9D8B030D-6E8A-4147-A177-3AD203B41FA5}">
                      <a16:colId xmlns:a16="http://schemas.microsoft.com/office/drawing/2014/main" val="3629241431"/>
                    </a:ext>
                  </a:extLst>
                </a:gridCol>
                <a:gridCol w="652834">
                  <a:extLst>
                    <a:ext uri="{9D8B030D-6E8A-4147-A177-3AD203B41FA5}">
                      <a16:colId xmlns:a16="http://schemas.microsoft.com/office/drawing/2014/main" val="2725264235"/>
                    </a:ext>
                  </a:extLst>
                </a:gridCol>
                <a:gridCol w="652834">
                  <a:extLst>
                    <a:ext uri="{9D8B030D-6E8A-4147-A177-3AD203B41FA5}">
                      <a16:colId xmlns:a16="http://schemas.microsoft.com/office/drawing/2014/main" val="3690037511"/>
                    </a:ext>
                  </a:extLst>
                </a:gridCol>
                <a:gridCol w="652834">
                  <a:extLst>
                    <a:ext uri="{9D8B030D-6E8A-4147-A177-3AD203B41FA5}">
                      <a16:colId xmlns:a16="http://schemas.microsoft.com/office/drawing/2014/main" val="2101932133"/>
                    </a:ext>
                  </a:extLst>
                </a:gridCol>
                <a:gridCol w="652834">
                  <a:extLst>
                    <a:ext uri="{9D8B030D-6E8A-4147-A177-3AD203B41FA5}">
                      <a16:colId xmlns:a16="http://schemas.microsoft.com/office/drawing/2014/main" val="1982562568"/>
                    </a:ext>
                  </a:extLst>
                </a:gridCol>
                <a:gridCol w="652834">
                  <a:extLst>
                    <a:ext uri="{9D8B030D-6E8A-4147-A177-3AD203B41FA5}">
                      <a16:colId xmlns:a16="http://schemas.microsoft.com/office/drawing/2014/main" val="722453729"/>
                    </a:ext>
                  </a:extLst>
                </a:gridCol>
                <a:gridCol w="652834">
                  <a:extLst>
                    <a:ext uri="{9D8B030D-6E8A-4147-A177-3AD203B41FA5}">
                      <a16:colId xmlns:a16="http://schemas.microsoft.com/office/drawing/2014/main" val="2933027247"/>
                    </a:ext>
                  </a:extLst>
                </a:gridCol>
                <a:gridCol w="652834">
                  <a:extLst>
                    <a:ext uri="{9D8B030D-6E8A-4147-A177-3AD203B41FA5}">
                      <a16:colId xmlns:a16="http://schemas.microsoft.com/office/drawing/2014/main" val="1512976713"/>
                    </a:ext>
                  </a:extLst>
                </a:gridCol>
                <a:gridCol w="652834">
                  <a:extLst>
                    <a:ext uri="{9D8B030D-6E8A-4147-A177-3AD203B41FA5}">
                      <a16:colId xmlns:a16="http://schemas.microsoft.com/office/drawing/2014/main" val="2900132583"/>
                    </a:ext>
                  </a:extLst>
                </a:gridCol>
              </a:tblGrid>
              <a:tr h="442889">
                <a:tc gridSpan="11">
                  <a:txBody>
                    <a:bodyPr/>
                    <a:lstStyle/>
                    <a:p>
                      <a:pPr algn="ctr"/>
                      <a:r>
                        <a:rPr lang="en-US" sz="2000" b="1" dirty="0">
                          <a:solidFill>
                            <a:schemeClr val="tx1"/>
                          </a:solidFill>
                        </a:rPr>
                        <a:t>Confidence Checker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9970905"/>
                  </a:ext>
                </a:extLst>
              </a:tr>
              <a:tr h="737328">
                <a:tc>
                  <a:txBody>
                    <a:bodyPr/>
                    <a:lstStyle/>
                    <a:p>
                      <a:pPr marL="0" marR="0" lvl="0" indent="0" algn="l" defTabSz="639965"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AFTER </a:t>
                      </a:r>
                      <a:r>
                        <a:rPr lang="en-US" sz="1600" b="1" dirty="0">
                          <a:solidFill>
                            <a:schemeClr val="tx1"/>
                          </a:solidFill>
                        </a:rPr>
                        <a:t>THE LEARNING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200" b="1"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1136491"/>
                  </a:ext>
                </a:extLst>
              </a:tr>
              <a:tr h="433849">
                <a:tc>
                  <a:txBody>
                    <a:bodyPr/>
                    <a:lstStyle/>
                    <a:p>
                      <a:pPr>
                        <a:buFontTx/>
                        <a:buNone/>
                      </a:pPr>
                      <a:r>
                        <a:rPr lang="en-US" sz="1400" dirty="0">
                          <a:solidFill>
                            <a:schemeClr val="tx1"/>
                          </a:solidFill>
                        </a:rPr>
                        <a:t>I can identify the symptoms of stress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189329"/>
                  </a:ext>
                </a:extLst>
              </a:tr>
              <a:tr h="557639">
                <a:tc>
                  <a:txBody>
                    <a:bodyPr/>
                    <a:lstStyle/>
                    <a:p>
                      <a:r>
                        <a:rPr lang="en-US" sz="1400" dirty="0">
                          <a:solidFill>
                            <a:schemeClr val="tx1"/>
                          </a:solidFill>
                        </a:rPr>
                        <a:t>I know range of ways to deal with any exam stress  I have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6292860"/>
                  </a:ext>
                </a:extLst>
              </a:tr>
              <a:tr h="433849">
                <a:tc>
                  <a:txBody>
                    <a:bodyPr/>
                    <a:lstStyle/>
                    <a:p>
                      <a:r>
                        <a:rPr lang="en-US" sz="1400" dirty="0">
                          <a:solidFill>
                            <a:schemeClr val="tx1"/>
                          </a:solidFill>
                        </a:rPr>
                        <a:t>I understand how different amounts of stress can impact my performance and ability to think clearly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0484043"/>
                  </a:ext>
                </a:extLst>
              </a:tr>
            </a:tbl>
          </a:graphicData>
        </a:graphic>
      </p:graphicFrame>
      <p:pic>
        <p:nvPicPr>
          <p:cNvPr id="22" name="Picture 10">
            <a:extLst>
              <a:ext uri="{FF2B5EF4-FFF2-40B4-BE49-F238E27FC236}">
                <a16:creationId xmlns:a16="http://schemas.microsoft.com/office/drawing/2014/main" id="{012B0609-7DCD-294A-BC82-24174D209FFD}"/>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908981" y="2567423"/>
            <a:ext cx="1445832" cy="440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1">
            <a:extLst>
              <a:ext uri="{FF2B5EF4-FFF2-40B4-BE49-F238E27FC236}">
                <a16:creationId xmlns:a16="http://schemas.microsoft.com/office/drawing/2014/main" id="{86CDB9BF-C342-0245-9541-5951E9D6EE6E}"/>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655836" y="2564157"/>
            <a:ext cx="1445832" cy="441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12">
            <a:extLst>
              <a:ext uri="{FF2B5EF4-FFF2-40B4-BE49-F238E27FC236}">
                <a16:creationId xmlns:a16="http://schemas.microsoft.com/office/drawing/2014/main" id="{EB247A3C-C1CE-984C-AA5F-0CE7278943A6}"/>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303573" y="2567423"/>
            <a:ext cx="1445832" cy="438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4">
            <a:extLst>
              <a:ext uri="{FF2B5EF4-FFF2-40B4-BE49-F238E27FC236}">
                <a16:creationId xmlns:a16="http://schemas.microsoft.com/office/drawing/2014/main" id="{79E5FA0E-E21F-AB42-9EE5-3E81D59EEB6C}"/>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4047" y="1878771"/>
            <a:ext cx="1470944" cy="444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6">
            <a:extLst>
              <a:ext uri="{FF2B5EF4-FFF2-40B4-BE49-F238E27FC236}">
                <a16:creationId xmlns:a16="http://schemas.microsoft.com/office/drawing/2014/main" id="{5EF1EB5C-5C65-674D-8FEA-CA13F698B379}"/>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8663276" y="1922827"/>
            <a:ext cx="442412" cy="3251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8" name="Picture 27">
            <a:extLst>
              <a:ext uri="{FF2B5EF4-FFF2-40B4-BE49-F238E27FC236}">
                <a16:creationId xmlns:a16="http://schemas.microsoft.com/office/drawing/2014/main" id="{A315946B-B4D8-5D4B-AB22-046C004FAD1E}"/>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8179005" y="1936076"/>
            <a:ext cx="442412" cy="3251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 name="Chevron 16">
            <a:extLst>
              <a:ext uri="{FF2B5EF4-FFF2-40B4-BE49-F238E27FC236}">
                <a16:creationId xmlns:a16="http://schemas.microsoft.com/office/drawing/2014/main" id="{073BDF6F-D49C-2444-A173-81B063E04B3C}"/>
              </a:ext>
            </a:extLst>
          </p:cNvPr>
          <p:cNvSpPr/>
          <p:nvPr/>
        </p:nvSpPr>
        <p:spPr>
          <a:xfrm>
            <a:off x="8179005" y="349555"/>
            <a:ext cx="633593" cy="483030"/>
          </a:xfrm>
          <a:prstGeom prst="chevron">
            <a:avLst/>
          </a:prstGeom>
          <a:solidFill>
            <a:srgbClr val="FFF200"/>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18" name="Chevron 17">
            <a:extLst>
              <a:ext uri="{FF2B5EF4-FFF2-40B4-BE49-F238E27FC236}">
                <a16:creationId xmlns:a16="http://schemas.microsoft.com/office/drawing/2014/main" id="{CD51B096-DC18-4F4F-9A61-69FD561C064D}"/>
              </a:ext>
            </a:extLst>
          </p:cNvPr>
          <p:cNvSpPr/>
          <p:nvPr/>
        </p:nvSpPr>
        <p:spPr>
          <a:xfrm>
            <a:off x="7624039" y="368247"/>
            <a:ext cx="633593" cy="483030"/>
          </a:xfrm>
          <a:prstGeom prst="chevron">
            <a:avLst/>
          </a:prstGeom>
          <a:solidFill>
            <a:srgbClr val="FFF200"/>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19" name="Chevron 18">
            <a:extLst>
              <a:ext uri="{FF2B5EF4-FFF2-40B4-BE49-F238E27FC236}">
                <a16:creationId xmlns:a16="http://schemas.microsoft.com/office/drawing/2014/main" id="{EA1B3BC0-3B47-B54E-8C36-30AF70CB2875}"/>
              </a:ext>
            </a:extLst>
          </p:cNvPr>
          <p:cNvSpPr/>
          <p:nvPr/>
        </p:nvSpPr>
        <p:spPr>
          <a:xfrm>
            <a:off x="7069073" y="371125"/>
            <a:ext cx="633593" cy="483030"/>
          </a:xfrm>
          <a:prstGeom prst="chevron">
            <a:avLst/>
          </a:prstGeom>
          <a:solidFill>
            <a:srgbClr val="FFF200"/>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pic>
        <p:nvPicPr>
          <p:cNvPr id="29" name="Picture 28">
            <a:extLst>
              <a:ext uri="{FF2B5EF4-FFF2-40B4-BE49-F238E27FC236}">
                <a16:creationId xmlns:a16="http://schemas.microsoft.com/office/drawing/2014/main" id="{D0C74B5A-6ECD-C248-95EA-908C7FAF930C}"/>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485064" y="5034216"/>
            <a:ext cx="854463" cy="6280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2" name="Rounded Rectangle 31">
            <a:extLst>
              <a:ext uri="{FF2B5EF4-FFF2-40B4-BE49-F238E27FC236}">
                <a16:creationId xmlns:a16="http://schemas.microsoft.com/office/drawing/2014/main" id="{FBD244F5-CA6D-F642-82C0-0EB5C3283914}"/>
              </a:ext>
            </a:extLst>
          </p:cNvPr>
          <p:cNvSpPr/>
          <p:nvPr/>
        </p:nvSpPr>
        <p:spPr>
          <a:xfrm>
            <a:off x="927881" y="5034216"/>
            <a:ext cx="5472919" cy="628081"/>
          </a:xfrm>
          <a:prstGeom prst="roundRect">
            <a:avLst/>
          </a:prstGeom>
          <a:solidFill>
            <a:srgbClr val="FFFF00"/>
          </a:solidFill>
          <a:ln w="38100">
            <a:solidFill>
              <a:srgbClr val="C1EBB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Complete the confidence checker of where you think you are at for this lesson </a:t>
            </a:r>
            <a:r>
              <a:rPr lang="en-US" sz="1200" dirty="0">
                <a:solidFill>
                  <a:schemeClr val="tx1"/>
                </a:solidFill>
              </a:rPr>
              <a:t>(Discussion or complete sheet)</a:t>
            </a:r>
            <a:endParaRPr lang="en-US" dirty="0">
              <a:solidFill>
                <a:schemeClr val="tx1"/>
              </a:solidFill>
            </a:endParaRPr>
          </a:p>
        </p:txBody>
      </p:sp>
      <p:pic>
        <p:nvPicPr>
          <p:cNvPr id="33" name="Picture 18" descr="C:\Users\Optic Group111\Desktop\Task.png">
            <a:extLst>
              <a:ext uri="{FF2B5EF4-FFF2-40B4-BE49-F238E27FC236}">
                <a16:creationId xmlns:a16="http://schemas.microsoft.com/office/drawing/2014/main" id="{3CF579CE-68B2-A14A-929C-8C2CDBC53D31}"/>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220515" y="5010906"/>
            <a:ext cx="623102" cy="62310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7">
            <a:extLst>
              <a:ext uri="{FF2B5EF4-FFF2-40B4-BE49-F238E27FC236}">
                <a16:creationId xmlns:a16="http://schemas.microsoft.com/office/drawing/2014/main" id="{82234F0E-0BE4-7043-BD14-49EAC4903B0E}"/>
              </a:ext>
            </a:extLst>
          </p:cNvPr>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77857" y="4320811"/>
            <a:ext cx="1035888" cy="1246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5" name="Rounded Rectangle 34">
            <a:extLst>
              <a:ext uri="{FF2B5EF4-FFF2-40B4-BE49-F238E27FC236}">
                <a16:creationId xmlns:a16="http://schemas.microsoft.com/office/drawing/2014/main" id="{E665EEC5-24FF-834B-A760-A5B84645884B}"/>
              </a:ext>
            </a:extLst>
          </p:cNvPr>
          <p:cNvSpPr/>
          <p:nvPr/>
        </p:nvSpPr>
        <p:spPr>
          <a:xfrm>
            <a:off x="7356157" y="5202598"/>
            <a:ext cx="1307119" cy="364990"/>
          </a:xfrm>
          <a:prstGeom prst="roundRect">
            <a:avLst/>
          </a:prstGeom>
          <a:solidFill>
            <a:srgbClr val="7030A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latin typeface="Comic Sans MS" panose="030F0902030302020204" pitchFamily="66" charset="0"/>
              </a:rPr>
              <a:t>3 Minutes</a:t>
            </a:r>
          </a:p>
        </p:txBody>
      </p:sp>
      <p:pic>
        <p:nvPicPr>
          <p:cNvPr id="30" name="Picture 5" descr="C:\Users\Optic Group111\Desktop\CORE THEME 6.png">
            <a:extLst>
              <a:ext uri="{FF2B5EF4-FFF2-40B4-BE49-F238E27FC236}">
                <a16:creationId xmlns:a16="http://schemas.microsoft.com/office/drawing/2014/main" id="{CFFC37C1-DEEB-7149-BAC7-C7D7F44792F3}"/>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3183991" y="286613"/>
            <a:ext cx="633593" cy="633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1908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Q1j31PFz_400x400.jpg">
            <a:extLst>
              <a:ext uri="{FF2B5EF4-FFF2-40B4-BE49-F238E27FC236}">
                <a16:creationId xmlns:a16="http://schemas.microsoft.com/office/drawing/2014/main" id="{2101FF0C-0487-2C4F-8E9D-867365E0DEFB}"/>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 b="90000" l="10000" r="90000">
                        <a14:foregroundMark x1="51000" y1="73250" x2="51000" y2="73250"/>
                        <a14:backgroundMark x1="42500" y1="20750" x2="42500" y2="20750"/>
                        <a14:backgroundMark x1="40500" y1="29750" x2="40500" y2="29750"/>
                        <a14:backgroundMark x1="48250" y1="74500" x2="48250" y2="74500"/>
                      </a14:backgroundRemoval>
                    </a14:imgEffect>
                  </a14:imgLayer>
                </a14:imgProps>
              </a:ext>
              <a:ext uri="{28A0092B-C50C-407E-A947-70E740481C1C}">
                <a14:useLocalDpi xmlns:a14="http://schemas.microsoft.com/office/drawing/2010/main"/>
              </a:ext>
            </a:extLst>
          </a:blip>
          <a:srcRect l="25672" r="22881" b="25495"/>
          <a:stretch/>
        </p:blipFill>
        <p:spPr>
          <a:xfrm>
            <a:off x="8003507" y="1245313"/>
            <a:ext cx="1023804" cy="1482663"/>
          </a:xfrm>
          <a:prstGeom prst="rect">
            <a:avLst/>
          </a:prstGeom>
        </p:spPr>
      </p:pic>
      <p:pic>
        <p:nvPicPr>
          <p:cNvPr id="6" name="Picture 5" descr="large-TWITTER ROUND SARAH LGBT.png">
            <a:extLst>
              <a:ext uri="{FF2B5EF4-FFF2-40B4-BE49-F238E27FC236}">
                <a16:creationId xmlns:a16="http://schemas.microsoft.com/office/drawing/2014/main" id="{983A4FF6-0423-A747-8112-20E8CA77D46E}"/>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011" b="100000" l="0" r="100000">
                        <a14:foregroundMark x1="55125" y1="85695" x2="55125" y2="85695"/>
                        <a14:backgroundMark x1="38781" y1="37567" x2="38781" y2="37567"/>
                      </a14:backgroundRemoval>
                    </a14:imgEffect>
                  </a14:imgLayer>
                </a14:imgProps>
              </a:ext>
              <a:ext uri="{28A0092B-C50C-407E-A947-70E740481C1C}">
                <a14:useLocalDpi xmlns:a14="http://schemas.microsoft.com/office/drawing/2010/main"/>
              </a:ext>
            </a:extLst>
          </a:blip>
          <a:srcRect/>
          <a:stretch/>
        </p:blipFill>
        <p:spPr>
          <a:xfrm>
            <a:off x="138289" y="1227068"/>
            <a:ext cx="714503" cy="1482663"/>
          </a:xfrm>
          <a:prstGeom prst="rect">
            <a:avLst/>
          </a:prstGeom>
        </p:spPr>
      </p:pic>
      <p:sp>
        <p:nvSpPr>
          <p:cNvPr id="2" name="Title 1">
            <a:extLst>
              <a:ext uri="{FF2B5EF4-FFF2-40B4-BE49-F238E27FC236}">
                <a16:creationId xmlns:a16="http://schemas.microsoft.com/office/drawing/2014/main" id="{68FC9AD3-BB1D-E24F-BF0D-C0FB42FE7D25}"/>
              </a:ext>
            </a:extLst>
          </p:cNvPr>
          <p:cNvSpPr>
            <a:spLocks noGrp="1"/>
          </p:cNvSpPr>
          <p:nvPr>
            <p:ph type="title"/>
          </p:nvPr>
        </p:nvSpPr>
        <p:spPr>
          <a:xfrm>
            <a:off x="289571" y="1659483"/>
            <a:ext cx="8583989" cy="4090154"/>
          </a:xfrm>
          <a:custGeom>
            <a:avLst/>
            <a:gdLst>
              <a:gd name="connsiteX0" fmla="*/ 0 w 8569475"/>
              <a:gd name="connsiteY0" fmla="*/ 826522 h 4959031"/>
              <a:gd name="connsiteX1" fmla="*/ 826522 w 8569475"/>
              <a:gd name="connsiteY1" fmla="*/ 0 h 4959031"/>
              <a:gd name="connsiteX2" fmla="*/ 7742953 w 8569475"/>
              <a:gd name="connsiteY2" fmla="*/ 0 h 4959031"/>
              <a:gd name="connsiteX3" fmla="*/ 8569475 w 8569475"/>
              <a:gd name="connsiteY3" fmla="*/ 826522 h 4959031"/>
              <a:gd name="connsiteX4" fmla="*/ 8569475 w 8569475"/>
              <a:gd name="connsiteY4" fmla="*/ 4132509 h 4959031"/>
              <a:gd name="connsiteX5" fmla="*/ 7742953 w 8569475"/>
              <a:gd name="connsiteY5" fmla="*/ 4959031 h 4959031"/>
              <a:gd name="connsiteX6" fmla="*/ 826522 w 8569475"/>
              <a:gd name="connsiteY6" fmla="*/ 4959031 h 4959031"/>
              <a:gd name="connsiteX7" fmla="*/ 0 w 8569475"/>
              <a:gd name="connsiteY7" fmla="*/ 4132509 h 4959031"/>
              <a:gd name="connsiteX8" fmla="*/ 0 w 8569475"/>
              <a:gd name="connsiteY8" fmla="*/ 826522 h 4959031"/>
              <a:gd name="connsiteX0" fmla="*/ 0 w 8583989"/>
              <a:gd name="connsiteY0" fmla="*/ 1218408 h 4959031"/>
              <a:gd name="connsiteX1" fmla="*/ 841036 w 8583989"/>
              <a:gd name="connsiteY1" fmla="*/ 0 h 4959031"/>
              <a:gd name="connsiteX2" fmla="*/ 7757467 w 8583989"/>
              <a:gd name="connsiteY2" fmla="*/ 0 h 4959031"/>
              <a:gd name="connsiteX3" fmla="*/ 8583989 w 8583989"/>
              <a:gd name="connsiteY3" fmla="*/ 826522 h 4959031"/>
              <a:gd name="connsiteX4" fmla="*/ 8583989 w 8583989"/>
              <a:gd name="connsiteY4" fmla="*/ 4132509 h 4959031"/>
              <a:gd name="connsiteX5" fmla="*/ 7757467 w 8583989"/>
              <a:gd name="connsiteY5" fmla="*/ 4959031 h 4959031"/>
              <a:gd name="connsiteX6" fmla="*/ 841036 w 8583989"/>
              <a:gd name="connsiteY6" fmla="*/ 4959031 h 4959031"/>
              <a:gd name="connsiteX7" fmla="*/ 14514 w 8583989"/>
              <a:gd name="connsiteY7" fmla="*/ 4132509 h 4959031"/>
              <a:gd name="connsiteX8" fmla="*/ 0 w 8583989"/>
              <a:gd name="connsiteY8" fmla="*/ 1218408 h 4959031"/>
              <a:gd name="connsiteX0" fmla="*/ 0 w 8583989"/>
              <a:gd name="connsiteY0" fmla="*/ 1218408 h 4959031"/>
              <a:gd name="connsiteX1" fmla="*/ 1132829 w 8583989"/>
              <a:gd name="connsiteY1" fmla="*/ 996632 h 4959031"/>
              <a:gd name="connsiteX2" fmla="*/ 841036 w 8583989"/>
              <a:gd name="connsiteY2" fmla="*/ 0 h 4959031"/>
              <a:gd name="connsiteX3" fmla="*/ 7757467 w 8583989"/>
              <a:gd name="connsiteY3" fmla="*/ 0 h 4959031"/>
              <a:gd name="connsiteX4" fmla="*/ 8583989 w 8583989"/>
              <a:gd name="connsiteY4" fmla="*/ 826522 h 4959031"/>
              <a:gd name="connsiteX5" fmla="*/ 8583989 w 8583989"/>
              <a:gd name="connsiteY5" fmla="*/ 4132509 h 4959031"/>
              <a:gd name="connsiteX6" fmla="*/ 7757467 w 8583989"/>
              <a:gd name="connsiteY6" fmla="*/ 4959031 h 4959031"/>
              <a:gd name="connsiteX7" fmla="*/ 841036 w 8583989"/>
              <a:gd name="connsiteY7" fmla="*/ 4959031 h 4959031"/>
              <a:gd name="connsiteX8" fmla="*/ 14514 w 8583989"/>
              <a:gd name="connsiteY8" fmla="*/ 4132509 h 4959031"/>
              <a:gd name="connsiteX9" fmla="*/ 0 w 8583989"/>
              <a:gd name="connsiteY9" fmla="*/ 1218408 h 4959031"/>
              <a:gd name="connsiteX0" fmla="*/ 0 w 8583989"/>
              <a:gd name="connsiteY0" fmla="*/ 1218408 h 4959031"/>
              <a:gd name="connsiteX1" fmla="*/ 1132829 w 8583989"/>
              <a:gd name="connsiteY1" fmla="*/ 996632 h 4959031"/>
              <a:gd name="connsiteX2" fmla="*/ 841036 w 8583989"/>
              <a:gd name="connsiteY2" fmla="*/ 0 h 4959031"/>
              <a:gd name="connsiteX3" fmla="*/ 7757467 w 8583989"/>
              <a:gd name="connsiteY3" fmla="*/ 0 h 4959031"/>
              <a:gd name="connsiteX4" fmla="*/ 8583989 w 8583989"/>
              <a:gd name="connsiteY4" fmla="*/ 1116808 h 4959031"/>
              <a:gd name="connsiteX5" fmla="*/ 8583989 w 8583989"/>
              <a:gd name="connsiteY5" fmla="*/ 4132509 h 4959031"/>
              <a:gd name="connsiteX6" fmla="*/ 7757467 w 8583989"/>
              <a:gd name="connsiteY6" fmla="*/ 4959031 h 4959031"/>
              <a:gd name="connsiteX7" fmla="*/ 841036 w 8583989"/>
              <a:gd name="connsiteY7" fmla="*/ 4959031 h 4959031"/>
              <a:gd name="connsiteX8" fmla="*/ 14514 w 8583989"/>
              <a:gd name="connsiteY8" fmla="*/ 4132509 h 4959031"/>
              <a:gd name="connsiteX9" fmla="*/ 0 w 8583989"/>
              <a:gd name="connsiteY9" fmla="*/ 1218408 h 4959031"/>
              <a:gd name="connsiteX0" fmla="*/ 0 w 8583989"/>
              <a:gd name="connsiteY0" fmla="*/ 1218408 h 4959031"/>
              <a:gd name="connsiteX1" fmla="*/ 1132829 w 8583989"/>
              <a:gd name="connsiteY1" fmla="*/ 996632 h 4959031"/>
              <a:gd name="connsiteX2" fmla="*/ 841036 w 8583989"/>
              <a:gd name="connsiteY2" fmla="*/ 0 h 4959031"/>
              <a:gd name="connsiteX3" fmla="*/ 7757467 w 8583989"/>
              <a:gd name="connsiteY3" fmla="*/ 0 h 4959031"/>
              <a:gd name="connsiteX4" fmla="*/ 8583989 w 8583989"/>
              <a:gd name="connsiteY4" fmla="*/ 1116808 h 4959031"/>
              <a:gd name="connsiteX5" fmla="*/ 8583989 w 8583989"/>
              <a:gd name="connsiteY5" fmla="*/ 4132509 h 4959031"/>
              <a:gd name="connsiteX6" fmla="*/ 7757467 w 8583989"/>
              <a:gd name="connsiteY6" fmla="*/ 4959031 h 4959031"/>
              <a:gd name="connsiteX7" fmla="*/ 841036 w 8583989"/>
              <a:gd name="connsiteY7" fmla="*/ 4959031 h 4959031"/>
              <a:gd name="connsiteX8" fmla="*/ 14514 w 8583989"/>
              <a:gd name="connsiteY8" fmla="*/ 4132509 h 4959031"/>
              <a:gd name="connsiteX9" fmla="*/ 0 w 8583989"/>
              <a:gd name="connsiteY9" fmla="*/ 1218408 h 495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83989" h="4959031">
                <a:moveTo>
                  <a:pt x="0" y="1218408"/>
                </a:moveTo>
                <a:cubicBezTo>
                  <a:pt x="38824" y="589324"/>
                  <a:pt x="992656" y="1199700"/>
                  <a:pt x="1132829" y="996632"/>
                </a:cubicBezTo>
                <a:cubicBezTo>
                  <a:pt x="1273002" y="793564"/>
                  <a:pt x="-410632" y="59667"/>
                  <a:pt x="841036" y="0"/>
                </a:cubicBezTo>
                <a:lnTo>
                  <a:pt x="7757467" y="0"/>
                </a:lnTo>
                <a:cubicBezTo>
                  <a:pt x="8213942" y="0"/>
                  <a:pt x="6392332" y="1342504"/>
                  <a:pt x="8583989" y="1116808"/>
                </a:cubicBezTo>
                <a:lnTo>
                  <a:pt x="8583989" y="4132509"/>
                </a:lnTo>
                <a:cubicBezTo>
                  <a:pt x="8583989" y="4588984"/>
                  <a:pt x="8213942" y="4959031"/>
                  <a:pt x="7757467" y="4959031"/>
                </a:cubicBezTo>
                <a:lnTo>
                  <a:pt x="841036" y="4959031"/>
                </a:lnTo>
                <a:cubicBezTo>
                  <a:pt x="384561" y="4959031"/>
                  <a:pt x="14514" y="4588984"/>
                  <a:pt x="14514" y="4132509"/>
                </a:cubicBezTo>
                <a:cubicBezTo>
                  <a:pt x="14514" y="3030513"/>
                  <a:pt x="0" y="2320404"/>
                  <a:pt x="0" y="1218408"/>
                </a:cubicBezTo>
                <a:close/>
              </a:path>
            </a:pathLst>
          </a:custGeom>
        </p:spPr>
        <p:style>
          <a:lnRef idx="2">
            <a:schemeClr val="dk1"/>
          </a:lnRef>
          <a:fillRef idx="1">
            <a:schemeClr val="lt1"/>
          </a:fillRef>
          <a:effectRef idx="0">
            <a:schemeClr val="dk1"/>
          </a:effectRef>
          <a:fontRef idx="minor">
            <a:schemeClr val="dk1"/>
          </a:fontRef>
        </p:style>
        <p:txBody>
          <a:bodyPr/>
          <a:lstStyle/>
          <a:p>
            <a:r>
              <a:rPr lang="en-US" sz="1200" b="1" dirty="0"/>
              <a:t>                   </a:t>
            </a:r>
            <a:br>
              <a:rPr lang="en-US" sz="1200" b="1" dirty="0"/>
            </a:br>
            <a:r>
              <a:rPr lang="en-US" sz="1200" b="1" dirty="0">
                <a:latin typeface="Comic Sans MS" panose="030F0902030302020204" pitchFamily="66" charset="0"/>
              </a:rPr>
              <a:t>FOR MORE INFORMATION ABOUT THE TOPICS COVERED IN THIS UNIT </a:t>
            </a:r>
            <a:br>
              <a:rPr lang="en-US" sz="1200" b="1" dirty="0">
                <a:latin typeface="Comic Sans MS" panose="030F0902030302020204" pitchFamily="66" charset="0"/>
              </a:rPr>
            </a:br>
            <a:r>
              <a:rPr lang="en-US" sz="1200" b="1" dirty="0">
                <a:latin typeface="Comic Sans MS" panose="030F0902030302020204" pitchFamily="66" charset="0"/>
              </a:rPr>
              <a:t>WE WOULD ADVISE ONE OF THE BELOW:</a:t>
            </a:r>
            <a:br>
              <a:rPr lang="en-US" sz="1200" b="1" dirty="0">
                <a:latin typeface="Comic Sans MS" panose="030F0902030302020204" pitchFamily="66" charset="0"/>
              </a:rPr>
            </a:br>
            <a:r>
              <a:rPr lang="en-US" sz="1200" b="1" dirty="0">
                <a:latin typeface="Comic Sans MS" panose="030F0902030302020204" pitchFamily="66" charset="0"/>
              </a:rPr>
              <a:t/>
            </a:r>
            <a:br>
              <a:rPr lang="en-US" sz="1200" b="1" dirty="0">
                <a:latin typeface="Comic Sans MS" panose="030F0902030302020204" pitchFamily="66" charset="0"/>
              </a:rPr>
            </a:br>
            <a:r>
              <a:rPr lang="en-US" sz="1200" b="1" dirty="0">
                <a:latin typeface="Comic Sans MS" panose="030F0902030302020204" pitchFamily="66" charset="0"/>
              </a:rPr>
              <a:t>                 SPEAK TO YOUR PARENTS/GUARDIANS OR HEAD OF YEAR,</a:t>
            </a:r>
            <a:br>
              <a:rPr lang="en-US" sz="1200" b="1" dirty="0">
                <a:latin typeface="Comic Sans MS" panose="030F0902030302020204" pitchFamily="66" charset="0"/>
              </a:rPr>
            </a:br>
            <a:r>
              <a:rPr lang="en-US" sz="1200" b="1" dirty="0">
                <a:latin typeface="Comic Sans MS" panose="030F0902030302020204" pitchFamily="66" charset="0"/>
              </a:rPr>
              <a:t>TRUSTED ADULT </a:t>
            </a:r>
            <a:r>
              <a:rPr lang="en-US" sz="1000" dirty="0">
                <a:latin typeface="Comic Sans MS" panose="030F0902030302020204" pitchFamily="66" charset="0"/>
              </a:rPr>
              <a:t>OR FRIEND </a:t>
            </a:r>
            <a:r>
              <a:rPr lang="en-US" sz="1200" b="1" dirty="0">
                <a:latin typeface="Comic Sans MS" panose="030F0902030302020204" pitchFamily="66" charset="0"/>
              </a:rPr>
              <a:t>IF YOU HAVE ANY CONCERNS ABOUT </a:t>
            </a:r>
            <a:br>
              <a:rPr lang="en-US" sz="1200" b="1" dirty="0">
                <a:latin typeface="Comic Sans MS" panose="030F0902030302020204" pitchFamily="66" charset="0"/>
              </a:rPr>
            </a:br>
            <a:r>
              <a:rPr lang="en-US" sz="1200" b="1" dirty="0">
                <a:latin typeface="Comic Sans MS" panose="030F0902030302020204" pitchFamily="66" charset="0"/>
              </a:rPr>
              <a:t>YOURSELF OR SOMEONE YOU KNOW – IT IS ALWAYS IMPORTANT TO TELL SOMEONE!</a:t>
            </a:r>
            <a:r>
              <a:rPr lang="en-US" sz="1200" dirty="0">
                <a:latin typeface="Comic Sans MS" panose="030F0902030302020204" pitchFamily="66" charset="0"/>
              </a:rPr>
              <a:t/>
            </a:r>
            <a:br>
              <a:rPr lang="en-US" sz="1200" dirty="0">
                <a:latin typeface="Comic Sans MS" panose="030F0902030302020204" pitchFamily="66" charset="0"/>
              </a:rPr>
            </a:br>
            <a:r>
              <a:rPr lang="en-US" sz="1200" b="1" dirty="0"/>
              <a:t/>
            </a:r>
            <a:br>
              <a:rPr lang="en-US" sz="1200" b="1" dirty="0"/>
            </a:br>
            <a:r>
              <a:rPr lang="en-US" sz="1000" dirty="0"/>
              <a:t/>
            </a:r>
            <a:br>
              <a:rPr lang="en-US" sz="1000" dirty="0"/>
            </a:br>
            <a:r>
              <a:rPr lang="en-US" sz="1000" dirty="0"/>
              <a:t/>
            </a:r>
            <a:br>
              <a:rPr lang="en-US" sz="1000" dirty="0"/>
            </a:br>
            <a:endParaRPr lang="en-US" sz="1000" dirty="0"/>
          </a:p>
        </p:txBody>
      </p:sp>
      <p:pic>
        <p:nvPicPr>
          <p:cNvPr id="4" name="Picture 3" descr="note-42883_960_720.png">
            <a:extLst>
              <a:ext uri="{FF2B5EF4-FFF2-40B4-BE49-F238E27FC236}">
                <a16:creationId xmlns:a16="http://schemas.microsoft.com/office/drawing/2014/main" id="{5B2A3549-9382-D743-BF48-5E1C117D3C98}"/>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04948" y="29152"/>
            <a:ext cx="1293919" cy="1370032"/>
          </a:xfrm>
          <a:prstGeom prst="rect">
            <a:avLst/>
          </a:prstGeom>
        </p:spPr>
      </p:pic>
      <p:pic>
        <p:nvPicPr>
          <p:cNvPr id="5" name="Picture 4" descr="IMPORTANT INFORMATION.jpg">
            <a:extLst>
              <a:ext uri="{FF2B5EF4-FFF2-40B4-BE49-F238E27FC236}">
                <a16:creationId xmlns:a16="http://schemas.microsoft.com/office/drawing/2014/main" id="{DFAFD1F2-4CC7-DD4F-A544-015E6D582729}"/>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rot="20736372">
            <a:off x="331053" y="753176"/>
            <a:ext cx="1207180" cy="365701"/>
          </a:xfrm>
          <a:prstGeom prst="rect">
            <a:avLst/>
          </a:prstGeom>
          <a:ln>
            <a:solidFill>
              <a:schemeClr val="tx1"/>
            </a:solidFill>
          </a:ln>
        </p:spPr>
      </p:pic>
      <p:pic>
        <p:nvPicPr>
          <p:cNvPr id="7" name="Picture 6" descr="note-42883_960_720.png">
            <a:extLst>
              <a:ext uri="{FF2B5EF4-FFF2-40B4-BE49-F238E27FC236}">
                <a16:creationId xmlns:a16="http://schemas.microsoft.com/office/drawing/2014/main" id="{29B8378C-FCB5-B34F-9056-22F0ED5EF52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579641" y="76256"/>
            <a:ext cx="1293919" cy="1370032"/>
          </a:xfrm>
          <a:prstGeom prst="rect">
            <a:avLst/>
          </a:prstGeom>
        </p:spPr>
      </p:pic>
      <p:pic>
        <p:nvPicPr>
          <p:cNvPr id="8" name="Picture 7" descr="IMPORTANT INFORMATION.jpg">
            <a:extLst>
              <a:ext uri="{FF2B5EF4-FFF2-40B4-BE49-F238E27FC236}">
                <a16:creationId xmlns:a16="http://schemas.microsoft.com/office/drawing/2014/main" id="{F5422CB5-462F-0E4D-92C8-1940E81A662A}"/>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rot="20736372">
            <a:off x="7793623" y="616862"/>
            <a:ext cx="1207180" cy="365701"/>
          </a:xfrm>
          <a:prstGeom prst="rect">
            <a:avLst/>
          </a:prstGeom>
          <a:ln>
            <a:solidFill>
              <a:schemeClr val="tx1"/>
            </a:solidFill>
          </a:ln>
        </p:spPr>
      </p:pic>
      <p:sp>
        <p:nvSpPr>
          <p:cNvPr id="12" name="TextBox 11">
            <a:extLst>
              <a:ext uri="{FF2B5EF4-FFF2-40B4-BE49-F238E27FC236}">
                <a16:creationId xmlns:a16="http://schemas.microsoft.com/office/drawing/2014/main" id="{A4C394B5-6F60-464E-9934-F00E9B43405C}"/>
              </a:ext>
            </a:extLst>
          </p:cNvPr>
          <p:cNvSpPr txBox="1"/>
          <p:nvPr/>
        </p:nvSpPr>
        <p:spPr>
          <a:xfrm>
            <a:off x="4998951" y="264825"/>
            <a:ext cx="2519114" cy="954107"/>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a:spAutoFit/>
          </a:bodyPr>
          <a:lstStyle/>
          <a:p>
            <a:pPr algn="ctr" fontAlgn="auto">
              <a:spcBef>
                <a:spcPts val="0"/>
              </a:spcBef>
              <a:spcAft>
                <a:spcPts val="0"/>
              </a:spcAft>
              <a:defRPr/>
            </a:pPr>
            <a:r>
              <a:rPr lang="en-GB" sz="1400" dirty="0"/>
              <a:t>Enjoy the lesson, Challenge your perceptions and </a:t>
            </a:r>
            <a:r>
              <a:rPr lang="en-GB" sz="1400" b="1" dirty="0"/>
              <a:t>understand how to seek further advice and support </a:t>
            </a:r>
          </a:p>
        </p:txBody>
      </p:sp>
      <p:pic>
        <p:nvPicPr>
          <p:cNvPr id="11" name="Picture 9">
            <a:extLst>
              <a:ext uri="{FF2B5EF4-FFF2-40B4-BE49-F238E27FC236}">
                <a16:creationId xmlns:a16="http://schemas.microsoft.com/office/drawing/2014/main" id="{77F6DEEE-A9A9-754D-ACD5-7D460D9A1B31}"/>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1650996" y="237114"/>
            <a:ext cx="3249984" cy="989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7">
            <a:extLst>
              <a:ext uri="{FF2B5EF4-FFF2-40B4-BE49-F238E27FC236}">
                <a16:creationId xmlns:a16="http://schemas.microsoft.com/office/drawing/2014/main" id="{1D35A694-FB52-CC43-9DA4-9C1261042C70}"/>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186200" y="5887961"/>
            <a:ext cx="2520000" cy="769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8">
            <a:extLst>
              <a:ext uri="{FF2B5EF4-FFF2-40B4-BE49-F238E27FC236}">
                <a16:creationId xmlns:a16="http://schemas.microsoft.com/office/drawing/2014/main" id="{373877CA-206E-EA40-8589-484FFC15CF2B}"/>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2765834" y="5890070"/>
            <a:ext cx="2520000" cy="767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9">
            <a:extLst>
              <a:ext uri="{FF2B5EF4-FFF2-40B4-BE49-F238E27FC236}">
                <a16:creationId xmlns:a16="http://schemas.microsoft.com/office/drawing/2014/main" id="{46BB2EB3-8674-3C44-A94A-8BD444A70BEE}"/>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5345468" y="5887961"/>
            <a:ext cx="2520000" cy="762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7">
            <a:extLst>
              <a:ext uri="{FF2B5EF4-FFF2-40B4-BE49-F238E27FC236}">
                <a16:creationId xmlns:a16="http://schemas.microsoft.com/office/drawing/2014/main" id="{D0C9FBE8-03DF-0F4A-BC49-E55EC08ECB79}"/>
              </a:ext>
            </a:extLst>
          </p:cNvPr>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99279" y="5386547"/>
            <a:ext cx="1035888" cy="1246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8" name="Rounded Rectangle 17">
            <a:extLst>
              <a:ext uri="{FF2B5EF4-FFF2-40B4-BE49-F238E27FC236}">
                <a16:creationId xmlns:a16="http://schemas.microsoft.com/office/drawing/2014/main" id="{6E2443F5-3BB8-4B4A-8A67-FC5512E6BB1E}"/>
              </a:ext>
            </a:extLst>
          </p:cNvPr>
          <p:cNvSpPr/>
          <p:nvPr/>
        </p:nvSpPr>
        <p:spPr>
          <a:xfrm>
            <a:off x="7265860" y="5384647"/>
            <a:ext cx="1307119" cy="364990"/>
          </a:xfrm>
          <a:prstGeom prst="roundRect">
            <a:avLst/>
          </a:prstGeom>
          <a:solidFill>
            <a:srgbClr val="7030A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latin typeface="Comic Sans MS" panose="030F0902030302020204" pitchFamily="66" charset="0"/>
              </a:rPr>
              <a:t>2 Minutes</a:t>
            </a:r>
          </a:p>
        </p:txBody>
      </p:sp>
      <p:pic>
        <p:nvPicPr>
          <p:cNvPr id="21" name="Picture 5" descr="C:\Users\Optic Group111\Desktop\CORE THEME 6.png">
            <a:extLst>
              <a:ext uri="{FF2B5EF4-FFF2-40B4-BE49-F238E27FC236}">
                <a16:creationId xmlns:a16="http://schemas.microsoft.com/office/drawing/2014/main" id="{5FFBDC09-9C27-CC4E-A5E3-2B4E3E4CF411}"/>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6867951" y="3790513"/>
            <a:ext cx="1449572" cy="1449572"/>
          </a:xfrm>
          <a:prstGeom prst="rect">
            <a:avLst/>
          </a:prstGeom>
          <a:noFill/>
          <a:extLst>
            <a:ext uri="{909E8E84-426E-40DD-AFC4-6F175D3DCCD1}">
              <a14:hiddenFill xmlns:a14="http://schemas.microsoft.com/office/drawing/2010/main">
                <a:solidFill>
                  <a:srgbClr val="FFFFFF"/>
                </a:solidFill>
              </a14:hiddenFill>
            </a:ext>
          </a:extLst>
        </p:spPr>
      </p:pic>
      <p:sp>
        <p:nvSpPr>
          <p:cNvPr id="20" name="Rounded Rectangle 19">
            <a:extLst>
              <a:ext uri="{FF2B5EF4-FFF2-40B4-BE49-F238E27FC236}">
                <a16:creationId xmlns:a16="http://schemas.microsoft.com/office/drawing/2014/main" id="{70D99988-ACF2-5E4B-A1EB-0ADF4EEF52E1}"/>
              </a:ext>
            </a:extLst>
          </p:cNvPr>
          <p:cNvSpPr/>
          <p:nvPr/>
        </p:nvSpPr>
        <p:spPr>
          <a:xfrm>
            <a:off x="531072" y="3069312"/>
            <a:ext cx="6036297" cy="2320743"/>
          </a:xfrm>
          <a:prstGeom prst="roundRect">
            <a:avLst/>
          </a:prstGeom>
          <a:solidFill>
            <a:schemeClr val="bg1"/>
          </a:solidFill>
          <a:ln w="38100">
            <a:solidFill>
              <a:srgbClr val="E6CD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latin typeface="Comic Sans MS" panose="030F0902030302020204" pitchFamily="66" charset="0"/>
              </a:rPr>
              <a:t>SPECIFIC FURTHER INFORMATION ON THIS TOPIC CAN BE FOUND HERE:</a:t>
            </a:r>
          </a:p>
          <a:p>
            <a:pPr algn="ctr"/>
            <a:endParaRPr lang="en-US" sz="1200" dirty="0">
              <a:solidFill>
                <a:schemeClr val="tx1"/>
              </a:solidFill>
              <a:latin typeface="Comic Sans MS" panose="030F0902030302020204" pitchFamily="66" charset="0"/>
            </a:endParaRPr>
          </a:p>
          <a:p>
            <a:pPr marL="171450" indent="-171450">
              <a:buFont typeface="Wingdings" pitchFamily="2" charset="2"/>
              <a:buChar char="q"/>
            </a:pPr>
            <a:r>
              <a:rPr lang="en-US" sz="1200" dirty="0">
                <a:solidFill>
                  <a:schemeClr val="tx1"/>
                </a:solidFill>
                <a:latin typeface="Comic Sans MS" panose="030F0902030302020204" pitchFamily="66" charset="0"/>
              </a:rPr>
              <a:t>  </a:t>
            </a:r>
            <a:r>
              <a:rPr lang="en-US" sz="1200" dirty="0">
                <a:solidFill>
                  <a:schemeClr val="tx1"/>
                </a:solidFill>
                <a:latin typeface="Comic Sans MS" panose="030F0902030302020204" pitchFamily="66" charset="0"/>
                <a:hlinkClick r:id="rId15"/>
              </a:rPr>
              <a:t>https://www.childline.org.uk</a:t>
            </a:r>
            <a:r>
              <a:rPr lang="en-US" sz="1200" dirty="0">
                <a:solidFill>
                  <a:schemeClr val="tx1"/>
                </a:solidFill>
                <a:latin typeface="Comic Sans MS" panose="030F0902030302020204" pitchFamily="66" charset="0"/>
              </a:rPr>
              <a:t> Has support for=growing up – Boys &amp; Girls </a:t>
            </a:r>
          </a:p>
          <a:p>
            <a:pPr marL="171450" indent="-171450">
              <a:buFont typeface="Wingdings" pitchFamily="2" charset="2"/>
              <a:buChar char="q"/>
            </a:pPr>
            <a:r>
              <a:rPr lang="en-US" sz="1200" dirty="0">
                <a:solidFill>
                  <a:schemeClr val="tx1"/>
                </a:solidFill>
                <a:latin typeface="Comic Sans MS" panose="030F0902030302020204" pitchFamily="66" charset="0"/>
              </a:rPr>
              <a:t> </a:t>
            </a:r>
            <a:r>
              <a:rPr lang="en-US" sz="1200" dirty="0">
                <a:solidFill>
                  <a:schemeClr val="tx1"/>
                </a:solidFill>
                <a:latin typeface="Comic Sans MS" panose="030F0902030302020204" pitchFamily="66" charset="0"/>
                <a:hlinkClick r:id="rId16"/>
              </a:rPr>
              <a:t>https://kidshealth.org/#cattake-care</a:t>
            </a:r>
            <a:r>
              <a:rPr lang="en-US" sz="1200" dirty="0">
                <a:solidFill>
                  <a:schemeClr val="tx1"/>
                </a:solidFill>
                <a:latin typeface="Comic Sans MS" panose="030F0902030302020204" pitchFamily="66" charset="0"/>
              </a:rPr>
              <a:t> Information on a variety of topics</a:t>
            </a:r>
          </a:p>
          <a:p>
            <a:pPr marL="171450" indent="-171450">
              <a:buFont typeface="Wingdings" pitchFamily="2" charset="2"/>
              <a:buChar char="q"/>
            </a:pPr>
            <a:r>
              <a:rPr lang="en-US" sz="1000" dirty="0">
                <a:solidFill>
                  <a:schemeClr val="tx1"/>
                </a:solidFill>
                <a:latin typeface="Comic Sans MS" panose="030F0902030302020204" pitchFamily="66" charset="0"/>
              </a:rPr>
              <a:t>  VISIT </a:t>
            </a:r>
            <a:r>
              <a:rPr lang="en-US" sz="1000" dirty="0">
                <a:solidFill>
                  <a:schemeClr val="tx1"/>
                </a:solidFill>
                <a:latin typeface="Comic Sans MS" panose="030F0902030302020204" pitchFamily="66" charset="0"/>
                <a:hlinkClick r:id="rId17"/>
              </a:rPr>
              <a:t>WWW.NHS.UK/LIVE-WELL</a:t>
            </a:r>
            <a:r>
              <a:rPr lang="en-US" sz="1000" dirty="0">
                <a:solidFill>
                  <a:schemeClr val="tx1"/>
                </a:solidFill>
                <a:latin typeface="Comic Sans MS" panose="030F0902030302020204" pitchFamily="66" charset="0"/>
              </a:rPr>
              <a:t>   (ADVICE TO HELP YOU MAKE THE BEST CHOICES ABOUT YOUR HEALTH AND WELLBEING)</a:t>
            </a:r>
          </a:p>
          <a:p>
            <a:pPr marL="171450" indent="-171450">
              <a:buFont typeface="Wingdings" pitchFamily="2" charset="2"/>
              <a:buChar char="q"/>
            </a:pPr>
            <a:r>
              <a:rPr lang="en-US" sz="1000" dirty="0">
                <a:solidFill>
                  <a:schemeClr val="tx1"/>
                </a:solidFill>
                <a:latin typeface="Comic Sans MS" panose="030F0902030302020204" pitchFamily="66" charset="0"/>
              </a:rPr>
              <a:t>VISIT </a:t>
            </a:r>
            <a:r>
              <a:rPr lang="en-US" sz="1000" dirty="0">
                <a:solidFill>
                  <a:schemeClr val="tx1"/>
                </a:solidFill>
                <a:latin typeface="Comic Sans MS" panose="030F0902030302020204" pitchFamily="66" charset="0"/>
                <a:hlinkClick r:id="rId18"/>
              </a:rPr>
              <a:t>WWW.BE-BEAUTIFUL-ONLINE.CO.UK</a:t>
            </a:r>
            <a:r>
              <a:rPr lang="en-US" sz="1000" dirty="0">
                <a:solidFill>
                  <a:schemeClr val="tx1"/>
                </a:solidFill>
                <a:latin typeface="Comic Sans MS" panose="030F0902030302020204" pitchFamily="66" charset="0"/>
              </a:rPr>
              <a:t>  (FREE HEALTHY EATING PLANS)</a:t>
            </a:r>
          </a:p>
          <a:p>
            <a:pPr marL="171450" indent="-171450">
              <a:buFont typeface="Wingdings" pitchFamily="2" charset="2"/>
              <a:buChar char="q"/>
            </a:pPr>
            <a:endParaRPr lang="en-US" sz="1200" dirty="0">
              <a:solidFill>
                <a:schemeClr val="tx1"/>
              </a:solidFill>
              <a:latin typeface="Comic Sans MS" panose="030F0902030302020204" pitchFamily="66" charset="0"/>
            </a:endParaRPr>
          </a:p>
        </p:txBody>
      </p:sp>
      <p:pic>
        <p:nvPicPr>
          <p:cNvPr id="22" name="Picture 8">
            <a:extLst>
              <a:ext uri="{FF2B5EF4-FFF2-40B4-BE49-F238E27FC236}">
                <a16:creationId xmlns:a16="http://schemas.microsoft.com/office/drawing/2014/main" id="{79677434-8DD9-FB40-813C-F3BF053D5048}"/>
              </a:ext>
            </a:extLst>
          </p:cNvPr>
          <p:cNvPicPr>
            <a:picLocks noChangeAspect="1" noChangeArrowheads="1"/>
          </p:cNvPicPr>
          <p:nvPr/>
        </p:nvPicPr>
        <p:blipFill>
          <a:blip r:embed="rId19" cstate="print">
            <a:extLst>
              <a:ext uri="{28A0092B-C50C-407E-A947-70E740481C1C}">
                <a14:useLocalDpi xmlns:a14="http://schemas.microsoft.com/office/drawing/2010/main"/>
              </a:ext>
            </a:extLst>
          </a:blip>
          <a:srcRect/>
          <a:stretch>
            <a:fillRect/>
          </a:stretch>
        </p:blipFill>
        <p:spPr bwMode="auto">
          <a:xfrm rot="20300998">
            <a:off x="5860463" y="4820884"/>
            <a:ext cx="1845727" cy="55735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14">
            <a:extLst>
              <a:ext uri="{FF2B5EF4-FFF2-40B4-BE49-F238E27FC236}">
                <a16:creationId xmlns:a16="http://schemas.microsoft.com/office/drawing/2014/main" id="{318669A2-004E-4042-B2A7-9452CDD07143}"/>
              </a:ext>
            </a:extLst>
          </p:cNvPr>
          <p:cNvPicPr>
            <a:picLocks noChangeAspect="1" noChangeArrowheads="1"/>
          </p:cNvPicPr>
          <p:nvPr/>
        </p:nvPicPr>
        <p:blipFill>
          <a:blip r:embed="rId20" cstate="print">
            <a:extLst>
              <a:ext uri="{28A0092B-C50C-407E-A947-70E740481C1C}">
                <a14:useLocalDpi xmlns:a14="http://schemas.microsoft.com/office/drawing/2010/main"/>
              </a:ext>
            </a:extLst>
          </a:blip>
          <a:srcRect/>
          <a:stretch>
            <a:fillRect/>
          </a:stretch>
        </p:blipFill>
        <p:spPr bwMode="auto">
          <a:xfrm>
            <a:off x="4360985" y="5242586"/>
            <a:ext cx="1505548" cy="456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22102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3FFDA2A-B8FF-B346-82F4-E70F1F0CF14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6983" y="106327"/>
            <a:ext cx="8936182" cy="6646821"/>
          </a:xfrm>
          <a:prstGeom prst="rect">
            <a:avLst/>
          </a:prstGeom>
        </p:spPr>
      </p:pic>
      <p:sp>
        <p:nvSpPr>
          <p:cNvPr id="2" name="Rectangle 1"/>
          <p:cNvSpPr/>
          <p:nvPr/>
        </p:nvSpPr>
        <p:spPr>
          <a:xfrm>
            <a:off x="2862885" y="202765"/>
            <a:ext cx="3371660" cy="715251"/>
          </a:xfrm>
          <a:prstGeom prst="rect">
            <a:avLst/>
          </a:prstGeom>
          <a:gradFill>
            <a:gsLst>
              <a:gs pos="0">
                <a:srgbClr val="FFEFD1"/>
              </a:gs>
              <a:gs pos="64999">
                <a:srgbClr val="F0EBD5"/>
              </a:gs>
              <a:gs pos="100000">
                <a:srgbClr val="D1C39F"/>
              </a:gs>
            </a:gsLst>
            <a:lin ang="5400000" scaled="0"/>
          </a:gradFill>
          <a:ln w="28575">
            <a:solidFill>
              <a:schemeClr val="tx1"/>
            </a:solidFill>
          </a:ln>
        </p:spPr>
        <p:txBody>
          <a:bodyPr wrap="square" lIns="91440" tIns="45720" rIns="91440" bIns="45720" anchor="ctr">
            <a:noAutofit/>
          </a:bodyPr>
          <a:lstStyle/>
          <a:p>
            <a:pPr algn="ctr"/>
            <a:r>
              <a:rPr lang="en-GB" sz="6000" b="1" dirty="0">
                <a:ln w="10541" cmpd="sng">
                  <a:solidFill>
                    <a:schemeClr val="tx1"/>
                  </a:solidFill>
                  <a:prstDash val="solid"/>
                </a:ln>
                <a:solidFill>
                  <a:srgbClr val="FF0000"/>
                </a:solidFill>
              </a:rPr>
              <a:t>PSHE</a:t>
            </a:r>
            <a:endParaRPr lang="en-GB" sz="6000" b="1" dirty="0">
              <a:ln w="10541" cmpd="sng">
                <a:solidFill>
                  <a:schemeClr val="tx1"/>
                </a:solidFill>
                <a:prstDash val="solid"/>
              </a:ln>
              <a:solidFill>
                <a:srgbClr val="7F0757"/>
              </a:solidFill>
            </a:endParaRPr>
          </a:p>
        </p:txBody>
      </p:sp>
      <p:sp>
        <p:nvSpPr>
          <p:cNvPr id="3" name="Rectangle 2"/>
          <p:cNvSpPr>
            <a:spLocks noChangeArrowheads="1"/>
          </p:cNvSpPr>
          <p:nvPr/>
        </p:nvSpPr>
        <p:spPr bwMode="auto">
          <a:xfrm>
            <a:off x="3064047" y="2615462"/>
            <a:ext cx="2969336" cy="2187861"/>
          </a:xfrm>
          <a:prstGeom prst="rect">
            <a:avLst/>
          </a:prstGeom>
          <a:solidFill>
            <a:srgbClr val="FFFF00"/>
          </a:solidFill>
          <a:ln>
            <a:headEnd/>
            <a:tailEnd/>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GB" b="1" dirty="0">
              <a:solidFill>
                <a:schemeClr val="dk1"/>
              </a:solidFill>
              <a:ea typeface="+mn-ea"/>
              <a:cs typeface="Calibri"/>
            </a:endParaRPr>
          </a:p>
          <a:p>
            <a:pPr algn="ctr" eaLnBrk="1" hangingPunct="1">
              <a:defRPr/>
            </a:pPr>
            <a:r>
              <a:rPr lang="en-GB" b="1" i="1" dirty="0">
                <a:solidFill>
                  <a:srgbClr val="0070C0"/>
                </a:solidFill>
                <a:ea typeface="+mn-ea"/>
                <a:cs typeface="Calibri"/>
              </a:rPr>
              <a:t>PSHE CLASSROOM RULES </a:t>
            </a:r>
          </a:p>
          <a:p>
            <a:pPr algn="ctr" eaLnBrk="1" hangingPunct="1">
              <a:defRPr/>
            </a:pPr>
            <a:r>
              <a:rPr lang="en-GB" b="1" dirty="0">
                <a:solidFill>
                  <a:schemeClr val="dk1"/>
                </a:solidFill>
                <a:ea typeface="+mn-ea"/>
                <a:cs typeface="Calibri"/>
              </a:rPr>
              <a:t>DEALING WITH SENSITIVE TOPICS</a:t>
            </a:r>
            <a:endParaRPr lang="en-GB" b="1" dirty="0">
              <a:solidFill>
                <a:srgbClr val="FF0000"/>
              </a:solidFill>
              <a:cs typeface="Calibri"/>
            </a:endParaRPr>
          </a:p>
          <a:p>
            <a:pPr algn="ctr" eaLnBrk="1" hangingPunct="1">
              <a:defRPr/>
            </a:pPr>
            <a:endParaRPr lang="en-GB" b="1" dirty="0">
              <a:solidFill>
                <a:srgbClr val="FF0000"/>
              </a:solidFill>
              <a:cs typeface="Calibri"/>
            </a:endParaRPr>
          </a:p>
          <a:p>
            <a:pPr algn="ctr" eaLnBrk="1" hangingPunct="1">
              <a:defRPr/>
            </a:pPr>
            <a:r>
              <a:rPr lang="en-GB" b="1" dirty="0">
                <a:solidFill>
                  <a:srgbClr val="FF0000"/>
                </a:solidFill>
                <a:cs typeface="Calibri"/>
              </a:rPr>
              <a:t>SAFEGUARDING YOUR WELFARE &amp; HAVING YOUR INTERESTS AT HEART</a:t>
            </a:r>
          </a:p>
          <a:p>
            <a:pPr algn="ctr" eaLnBrk="1" hangingPunct="1">
              <a:defRPr/>
            </a:pPr>
            <a:endParaRPr lang="en-GB" b="1" dirty="0">
              <a:solidFill>
                <a:srgbClr val="FF0000"/>
              </a:solidFill>
              <a:cs typeface="Calibri"/>
            </a:endParaRPr>
          </a:p>
        </p:txBody>
      </p:sp>
      <p:sp>
        <p:nvSpPr>
          <p:cNvPr id="4" name="TextBox 3"/>
          <p:cNvSpPr txBox="1"/>
          <p:nvPr/>
        </p:nvSpPr>
        <p:spPr>
          <a:xfrm>
            <a:off x="241299" y="5097661"/>
            <a:ext cx="2133600" cy="1569660"/>
          </a:xfrm>
          <a:prstGeom prst="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en-GB" sz="1600" dirty="0"/>
              <a:t>Enjoy the lesson, Challenge your perceptions and </a:t>
            </a:r>
            <a:r>
              <a:rPr lang="en-GB" sz="1600" b="1" dirty="0"/>
              <a:t>understand how to seek further advice and support </a:t>
            </a:r>
          </a:p>
        </p:txBody>
      </p:sp>
      <p:sp>
        <p:nvSpPr>
          <p:cNvPr id="5" name="TextBox 4"/>
          <p:cNvSpPr txBox="1"/>
          <p:nvPr/>
        </p:nvSpPr>
        <p:spPr>
          <a:xfrm>
            <a:off x="6769332" y="1054825"/>
            <a:ext cx="2131388" cy="156966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ctr" eaLnBrk="0" fontAlgn="auto" hangingPunct="0">
              <a:spcBef>
                <a:spcPct val="50000"/>
              </a:spcBef>
              <a:spcAft>
                <a:spcPts val="0"/>
              </a:spcAft>
              <a:defRPr/>
            </a:pPr>
            <a:r>
              <a:rPr lang="en-GB" sz="1600" b="1" dirty="0">
                <a:ea typeface="+mn-ea"/>
                <a:cs typeface="+mn-cs"/>
              </a:rPr>
              <a:t>Don’t make assumptions </a:t>
            </a:r>
            <a:r>
              <a:rPr lang="en-GB" sz="1600" dirty="0">
                <a:ea typeface="+mn-ea"/>
                <a:cs typeface="+mn-cs"/>
              </a:rPr>
              <a:t>about people’s values, attitudes, behaviours, life experiences or feelings</a:t>
            </a:r>
          </a:p>
        </p:txBody>
      </p:sp>
      <p:sp>
        <p:nvSpPr>
          <p:cNvPr id="6" name="TextBox 5"/>
          <p:cNvSpPr txBox="1"/>
          <p:nvPr/>
        </p:nvSpPr>
        <p:spPr>
          <a:xfrm>
            <a:off x="6767120" y="5644807"/>
            <a:ext cx="2133600" cy="1015663"/>
          </a:xfrm>
          <a:prstGeom prst="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a:spAutoFit/>
          </a:bodyPr>
          <a:lstStyle/>
          <a:p>
            <a:pPr algn="ctr" eaLnBrk="0" fontAlgn="auto" hangingPunct="0">
              <a:spcBef>
                <a:spcPct val="50000"/>
              </a:spcBef>
              <a:spcAft>
                <a:spcPts val="0"/>
              </a:spcAft>
              <a:defRPr/>
            </a:pPr>
            <a:r>
              <a:rPr lang="en-GB" sz="1600" dirty="0">
                <a:ea typeface="+mn-ea"/>
                <a:cs typeface="+mn-cs"/>
              </a:rPr>
              <a:t>Conversations stay in the room unless it is a </a:t>
            </a:r>
            <a:r>
              <a:rPr lang="en-GB" sz="1600" b="1" dirty="0">
                <a:ea typeface="+mn-ea"/>
                <a:cs typeface="+mn-cs"/>
              </a:rPr>
              <a:t>safeguarding issue</a:t>
            </a:r>
          </a:p>
          <a:p>
            <a:pPr algn="ctr" eaLnBrk="0" fontAlgn="auto" hangingPunct="0">
              <a:spcBef>
                <a:spcPct val="50000"/>
              </a:spcBef>
              <a:spcAft>
                <a:spcPts val="0"/>
              </a:spcAft>
              <a:defRPr/>
            </a:pPr>
            <a:endParaRPr lang="en-GB" sz="800" b="1" dirty="0">
              <a:ea typeface="+mn-ea"/>
              <a:cs typeface="+mn-cs"/>
            </a:endParaRPr>
          </a:p>
        </p:txBody>
      </p:sp>
      <p:sp>
        <p:nvSpPr>
          <p:cNvPr id="7" name="TextBox 6"/>
          <p:cNvSpPr txBox="1"/>
          <p:nvPr/>
        </p:nvSpPr>
        <p:spPr>
          <a:xfrm>
            <a:off x="241299" y="4013164"/>
            <a:ext cx="2133600" cy="954107"/>
          </a:xfrm>
          <a:prstGeom prst="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a:spAutoFit/>
          </a:bodyPr>
          <a:lstStyle/>
          <a:p>
            <a:pPr algn="ctr" eaLnBrk="0" fontAlgn="auto" hangingPunct="0">
              <a:spcBef>
                <a:spcPct val="50000"/>
              </a:spcBef>
              <a:spcAft>
                <a:spcPts val="0"/>
              </a:spcAft>
              <a:defRPr/>
            </a:pPr>
            <a:r>
              <a:rPr lang="en-GB" sz="1600" dirty="0">
                <a:ea typeface="+mn-ea"/>
                <a:cs typeface="+mn-cs"/>
              </a:rPr>
              <a:t>It’s OK to get things wrong</a:t>
            </a:r>
          </a:p>
          <a:p>
            <a:pPr algn="ctr" eaLnBrk="0" fontAlgn="auto" hangingPunct="0">
              <a:spcBef>
                <a:spcPct val="50000"/>
              </a:spcBef>
              <a:spcAft>
                <a:spcPts val="0"/>
              </a:spcAft>
              <a:defRPr/>
            </a:pPr>
            <a:endParaRPr lang="en-GB" sz="1600" dirty="0">
              <a:ea typeface="+mn-ea"/>
              <a:cs typeface="+mn-cs"/>
            </a:endParaRPr>
          </a:p>
        </p:txBody>
      </p:sp>
      <p:sp>
        <p:nvSpPr>
          <p:cNvPr id="8" name="TextBox 7"/>
          <p:cNvSpPr txBox="1"/>
          <p:nvPr/>
        </p:nvSpPr>
        <p:spPr>
          <a:xfrm>
            <a:off x="6767120" y="3974192"/>
            <a:ext cx="2133600" cy="1569660"/>
          </a:xfrm>
          <a:prstGeom prst="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a:spAutoFit/>
          </a:bodyPr>
          <a:lstStyle/>
          <a:p>
            <a:pPr algn="ctr" eaLnBrk="0" fontAlgn="auto" hangingPunct="0">
              <a:spcBef>
                <a:spcPct val="50000"/>
              </a:spcBef>
              <a:spcAft>
                <a:spcPts val="0"/>
              </a:spcAft>
              <a:defRPr/>
            </a:pPr>
            <a:r>
              <a:rPr lang="en-GB" sz="1600" dirty="0">
                <a:ea typeface="+mn-ea"/>
                <a:cs typeface="+mn-cs"/>
              </a:rPr>
              <a:t>Have a </a:t>
            </a:r>
            <a:r>
              <a:rPr lang="en-GB" sz="1600" b="1" dirty="0">
                <a:ea typeface="+mn-ea"/>
                <a:cs typeface="+mn-cs"/>
              </a:rPr>
              <a:t>non-judgemental approach</a:t>
            </a:r>
            <a:r>
              <a:rPr lang="en-GB" sz="1600" dirty="0">
                <a:ea typeface="+mn-ea"/>
                <a:cs typeface="+mn-cs"/>
              </a:rPr>
              <a:t>. No </a:t>
            </a:r>
            <a:r>
              <a:rPr lang="en-GB" sz="1600" dirty="0" smtClean="0">
                <a:ea typeface="+mn-ea"/>
                <a:cs typeface="+mn-cs"/>
              </a:rPr>
              <a:t>put </a:t>
            </a:r>
            <a:r>
              <a:rPr lang="en-GB" sz="1600" dirty="0">
                <a:ea typeface="+mn-ea"/>
                <a:cs typeface="+mn-cs"/>
              </a:rPr>
              <a:t>downs and challenge the opinion not the person</a:t>
            </a:r>
          </a:p>
        </p:txBody>
      </p:sp>
      <p:sp>
        <p:nvSpPr>
          <p:cNvPr id="9" name="TextBox 8"/>
          <p:cNvSpPr txBox="1"/>
          <p:nvPr/>
        </p:nvSpPr>
        <p:spPr>
          <a:xfrm>
            <a:off x="241299" y="2818860"/>
            <a:ext cx="2133600" cy="1077218"/>
          </a:xfrm>
          <a:prstGeom prst="rect">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a:spAutoFit/>
          </a:bodyPr>
          <a:lstStyle/>
          <a:p>
            <a:pPr algn="ctr" eaLnBrk="0" fontAlgn="auto" hangingPunct="0">
              <a:spcBef>
                <a:spcPct val="50000"/>
              </a:spcBef>
              <a:spcAft>
                <a:spcPts val="0"/>
              </a:spcAft>
              <a:defRPr/>
            </a:pPr>
            <a:r>
              <a:rPr lang="en-GB" sz="1600" dirty="0">
                <a:ea typeface="+mn-ea"/>
                <a:cs typeface="+mn-cs"/>
              </a:rPr>
              <a:t>You don’t have to say things about yourself if you don’t want to (</a:t>
            </a:r>
            <a:r>
              <a:rPr lang="en-GB" sz="1600" b="1" dirty="0">
                <a:ea typeface="+mn-ea"/>
                <a:cs typeface="+mn-cs"/>
              </a:rPr>
              <a:t>You have the right to pass</a:t>
            </a:r>
            <a:r>
              <a:rPr lang="en-GB" sz="1600" dirty="0">
                <a:ea typeface="+mn-ea"/>
                <a:cs typeface="+mn-cs"/>
              </a:rPr>
              <a:t>)</a:t>
            </a:r>
          </a:p>
        </p:txBody>
      </p:sp>
      <p:sp>
        <p:nvSpPr>
          <p:cNvPr id="10" name="TextBox 9"/>
          <p:cNvSpPr txBox="1"/>
          <p:nvPr/>
        </p:nvSpPr>
        <p:spPr>
          <a:xfrm>
            <a:off x="241299" y="1001076"/>
            <a:ext cx="2133600" cy="1692771"/>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a:spAutoFit/>
          </a:bodyPr>
          <a:lstStyle/>
          <a:p>
            <a:pPr eaLnBrk="0" fontAlgn="auto" hangingPunct="0">
              <a:spcBef>
                <a:spcPct val="50000"/>
              </a:spcBef>
              <a:spcAft>
                <a:spcPts val="0"/>
              </a:spcAft>
              <a:defRPr/>
            </a:pPr>
            <a:r>
              <a:rPr lang="en-GB" sz="1600" b="1" dirty="0">
                <a:ea typeface="+mn-ea"/>
                <a:cs typeface="+mn-cs"/>
              </a:rPr>
              <a:t>Show respect </a:t>
            </a:r>
          </a:p>
          <a:p>
            <a:pPr eaLnBrk="0" fontAlgn="auto" hangingPunct="0">
              <a:spcBef>
                <a:spcPct val="50000"/>
              </a:spcBef>
              <a:spcAft>
                <a:spcPts val="0"/>
              </a:spcAft>
              <a:buFont typeface="Arial" pitchFamily="34" charset="0"/>
              <a:buChar char="•"/>
              <a:defRPr/>
            </a:pPr>
            <a:r>
              <a:rPr lang="en-GB" sz="1600" dirty="0">
                <a:ea typeface="+mn-ea"/>
                <a:cs typeface="+mn-cs"/>
              </a:rPr>
              <a:t>By listening</a:t>
            </a:r>
          </a:p>
          <a:p>
            <a:pPr eaLnBrk="0" fontAlgn="auto" hangingPunct="0">
              <a:spcBef>
                <a:spcPct val="50000"/>
              </a:spcBef>
              <a:spcAft>
                <a:spcPts val="0"/>
              </a:spcAft>
              <a:buFont typeface="Arial" pitchFamily="34" charset="0"/>
              <a:buChar char="•"/>
              <a:defRPr/>
            </a:pPr>
            <a:r>
              <a:rPr lang="en-GB" sz="1600" dirty="0">
                <a:ea typeface="+mn-ea"/>
                <a:cs typeface="+mn-cs"/>
              </a:rPr>
              <a:t>Not interrupting</a:t>
            </a:r>
          </a:p>
          <a:p>
            <a:pPr eaLnBrk="0" fontAlgn="auto" hangingPunct="0">
              <a:spcBef>
                <a:spcPct val="50000"/>
              </a:spcBef>
              <a:spcAft>
                <a:spcPts val="0"/>
              </a:spcAft>
              <a:buFont typeface="Arial" pitchFamily="34" charset="0"/>
              <a:buChar char="•"/>
              <a:defRPr/>
            </a:pPr>
            <a:r>
              <a:rPr lang="en-GB" sz="1600" dirty="0">
                <a:ea typeface="+mn-ea"/>
                <a:cs typeface="+mn-cs"/>
              </a:rPr>
              <a:t>Only 1 person talking at a time</a:t>
            </a:r>
          </a:p>
        </p:txBody>
      </p:sp>
      <p:sp>
        <p:nvSpPr>
          <p:cNvPr id="11" name="TextBox 10"/>
          <p:cNvSpPr txBox="1"/>
          <p:nvPr/>
        </p:nvSpPr>
        <p:spPr>
          <a:xfrm>
            <a:off x="6767120" y="2763491"/>
            <a:ext cx="2133600" cy="1077218"/>
          </a:xfrm>
          <a:prstGeom prst="rect">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a:spAutoFit/>
          </a:bodyPr>
          <a:lstStyle/>
          <a:p>
            <a:pPr algn="ctr" eaLnBrk="0" fontAlgn="auto" hangingPunct="0">
              <a:spcBef>
                <a:spcPct val="50000"/>
              </a:spcBef>
              <a:spcAft>
                <a:spcPts val="0"/>
              </a:spcAft>
              <a:defRPr/>
            </a:pPr>
            <a:r>
              <a:rPr lang="en-GB" sz="1600" dirty="0">
                <a:ea typeface="+mn-ea"/>
                <a:cs typeface="+mn-cs"/>
              </a:rPr>
              <a:t>There are </a:t>
            </a:r>
            <a:r>
              <a:rPr lang="en-GB" sz="1600" b="1" dirty="0">
                <a:ea typeface="+mn-ea"/>
                <a:cs typeface="+mn-cs"/>
              </a:rPr>
              <a:t>no stupid questions</a:t>
            </a:r>
            <a:r>
              <a:rPr lang="en-GB" sz="1600" dirty="0">
                <a:ea typeface="+mn-ea"/>
                <a:cs typeface="+mn-cs"/>
              </a:rPr>
              <a:t>. A question box for anonymous Questions </a:t>
            </a:r>
          </a:p>
        </p:txBody>
      </p:sp>
      <p:sp>
        <p:nvSpPr>
          <p:cNvPr id="13" name="TextBox 12"/>
          <p:cNvSpPr txBox="1">
            <a:spLocks noChangeArrowheads="1"/>
          </p:cNvSpPr>
          <p:nvPr/>
        </p:nvSpPr>
        <p:spPr bwMode="auto">
          <a:xfrm>
            <a:off x="2588005" y="1054825"/>
            <a:ext cx="3968220" cy="1077218"/>
          </a:xfrm>
          <a:prstGeom prst="rect">
            <a:avLst/>
          </a:prstGeom>
          <a:solidFill>
            <a:schemeClr val="accent1">
              <a:lumMod val="20000"/>
              <a:lumOff val="80000"/>
            </a:schemeClr>
          </a:solidFill>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600" dirty="0">
                <a:latin typeface="+mn-lt"/>
              </a:rPr>
              <a:t>Be open and honest but </a:t>
            </a:r>
            <a:r>
              <a:rPr lang="en-GB" sz="1600" b="1" dirty="0">
                <a:latin typeface="+mn-lt"/>
              </a:rPr>
              <a:t>no personal comments – </a:t>
            </a:r>
            <a:r>
              <a:rPr lang="en-GB" sz="1600" dirty="0">
                <a:latin typeface="+mn-lt"/>
              </a:rPr>
              <a:t>Discussions will be about ‘</a:t>
            </a:r>
            <a:r>
              <a:rPr lang="en-GB" sz="1600" b="1" dirty="0">
                <a:latin typeface="+mn-lt"/>
              </a:rPr>
              <a:t>general situations</a:t>
            </a:r>
            <a:r>
              <a:rPr lang="en-GB" sz="1600" dirty="0">
                <a:latin typeface="+mn-lt"/>
              </a:rPr>
              <a:t>’</a:t>
            </a:r>
          </a:p>
          <a:p>
            <a:pPr algn="ctr" eaLnBrk="1" hangingPunct="1"/>
            <a:endParaRPr lang="en-GB" sz="1600" b="1" dirty="0">
              <a:latin typeface="+mn-lt"/>
            </a:endParaRPr>
          </a:p>
        </p:txBody>
      </p:sp>
      <p:sp>
        <p:nvSpPr>
          <p:cNvPr id="14" name="TextBox 13"/>
          <p:cNvSpPr txBox="1">
            <a:spLocks noChangeArrowheads="1"/>
          </p:cNvSpPr>
          <p:nvPr/>
        </p:nvSpPr>
        <p:spPr bwMode="auto">
          <a:xfrm>
            <a:off x="2482106" y="5843988"/>
            <a:ext cx="4212444" cy="830997"/>
          </a:xfrm>
          <a:prstGeom prst="rect">
            <a:avLst/>
          </a:prstGeom>
          <a:solidFill>
            <a:schemeClr val="accent2">
              <a:lumMod val="20000"/>
              <a:lumOff val="80000"/>
            </a:schemeClr>
          </a:solidFill>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600" dirty="0">
                <a:latin typeface="+mn-lt"/>
              </a:rPr>
              <a:t>Don’t show the fact you are </a:t>
            </a:r>
            <a:r>
              <a:rPr lang="en-GB" altLang="ja-JP" sz="1600" dirty="0">
                <a:latin typeface="+mn-lt"/>
              </a:rPr>
              <a:t>embarrassed through silliness</a:t>
            </a:r>
          </a:p>
          <a:p>
            <a:pPr algn="ctr" eaLnBrk="1" hangingPunct="1"/>
            <a:r>
              <a:rPr lang="en-GB" altLang="ja-JP" sz="1600" b="1" dirty="0">
                <a:latin typeface="+mn-lt"/>
              </a:rPr>
              <a:t> </a:t>
            </a:r>
            <a:endParaRPr lang="en-GB" sz="1600" b="1" dirty="0">
              <a:latin typeface="+mn-lt"/>
            </a:endParaRPr>
          </a:p>
        </p:txBody>
      </p:sp>
      <p:sp>
        <p:nvSpPr>
          <p:cNvPr id="15" name="TextBox 14"/>
          <p:cNvSpPr txBox="1">
            <a:spLocks noChangeArrowheads="1"/>
          </p:cNvSpPr>
          <p:nvPr/>
        </p:nvSpPr>
        <p:spPr bwMode="auto">
          <a:xfrm>
            <a:off x="2482106" y="5138726"/>
            <a:ext cx="4212444" cy="584775"/>
          </a:xfrm>
          <a:prstGeom prst="rect">
            <a:avLst/>
          </a:prstGeom>
          <a:solidFill>
            <a:schemeClr val="bg2">
              <a:lumMod val="90000"/>
            </a:schemeClr>
          </a:solidFill>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600" dirty="0">
                <a:latin typeface="+mn-lt"/>
              </a:rPr>
              <a:t>Use the agreed appropriate Language </a:t>
            </a:r>
            <a:r>
              <a:rPr lang="en-GB" sz="1600" b="1" dirty="0">
                <a:latin typeface="+mn-lt"/>
              </a:rPr>
              <a:t>(Avoid slang terms) </a:t>
            </a:r>
          </a:p>
        </p:txBody>
      </p:sp>
      <p:pic>
        <p:nvPicPr>
          <p:cNvPr id="16" name="Picture 13">
            <a:extLst>
              <a:ext uri="{FF2B5EF4-FFF2-40B4-BE49-F238E27FC236}">
                <a16:creationId xmlns:a16="http://schemas.microsoft.com/office/drawing/2014/main" id="{FA21BAA1-728D-784D-90CF-BD8F7C30BBD8}"/>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27444" y="177217"/>
            <a:ext cx="2520000" cy="7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3">
            <a:extLst>
              <a:ext uri="{FF2B5EF4-FFF2-40B4-BE49-F238E27FC236}">
                <a16:creationId xmlns:a16="http://schemas.microsoft.com/office/drawing/2014/main" id="{BF94AB88-89D8-0941-B905-E9DE6D6EDAFE}"/>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361859" y="202765"/>
            <a:ext cx="2520000" cy="7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a:extLst>
              <a:ext uri="{FF2B5EF4-FFF2-40B4-BE49-F238E27FC236}">
                <a16:creationId xmlns:a16="http://schemas.microsoft.com/office/drawing/2014/main" id="{C67DE6CD-3009-4440-BFBB-BD3CB57A515B}"/>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909384" y="175055"/>
            <a:ext cx="824205" cy="237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a:extLst>
              <a:ext uri="{FF2B5EF4-FFF2-40B4-BE49-F238E27FC236}">
                <a16:creationId xmlns:a16="http://schemas.microsoft.com/office/drawing/2014/main" id="{1821ADD7-A86B-8745-A8E8-EA0E8377C52D}"/>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8057654" y="200099"/>
            <a:ext cx="824205" cy="237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24553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dissolv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dissolv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dissolv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dissolve">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dissolv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dissolve">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3" grpId="0" animBg="1"/>
      <p:bldP spid="14" grpId="0" animBg="1"/>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AutoShape 3"/>
          <p:cNvSpPr>
            <a:spLocks noChangeArrowheads="1"/>
          </p:cNvSpPr>
          <p:nvPr/>
        </p:nvSpPr>
        <p:spPr bwMode="auto">
          <a:xfrm>
            <a:off x="3383327" y="333375"/>
            <a:ext cx="2736851" cy="1008063"/>
          </a:xfrm>
          <a:prstGeom prst="roundRect">
            <a:avLst>
              <a:gd name="adj" fmla="val 16667"/>
            </a:avLst>
          </a:prstGeom>
          <a:solidFill>
            <a:srgbClr val="94FF34"/>
          </a:solidFill>
          <a:ln w="9525">
            <a:solidFill>
              <a:schemeClr val="tx1"/>
            </a:solidFill>
            <a:round/>
            <a:headEnd/>
            <a:tailEnd/>
          </a:ln>
        </p:spPr>
        <p:txBody>
          <a:bodyPr wrap="none" anchor="ctr"/>
          <a:lstStyle/>
          <a:p>
            <a:pPr algn="ctr" eaLnBrk="1" hangingPunct="1"/>
            <a:r>
              <a:rPr lang="en-GB" dirty="0">
                <a:solidFill>
                  <a:srgbClr val="FF0000"/>
                </a:solidFill>
                <a:cs typeface="Arial" charset="0"/>
              </a:rPr>
              <a:t>I know if I need further </a:t>
            </a:r>
          </a:p>
          <a:p>
            <a:pPr algn="ctr" eaLnBrk="1" hangingPunct="1"/>
            <a:r>
              <a:rPr lang="en-GB" dirty="0">
                <a:solidFill>
                  <a:srgbClr val="FF0000"/>
                </a:solidFill>
                <a:cs typeface="Arial" charset="0"/>
              </a:rPr>
              <a:t>support or help I could </a:t>
            </a:r>
          </a:p>
          <a:p>
            <a:pPr algn="ctr" eaLnBrk="1" hangingPunct="1"/>
            <a:r>
              <a:rPr lang="en-GB" dirty="0">
                <a:solidFill>
                  <a:srgbClr val="FF0000"/>
                </a:solidFill>
                <a:cs typeface="Arial" charset="0"/>
              </a:rPr>
              <a:t>speak to…. or contact…</a:t>
            </a:r>
          </a:p>
        </p:txBody>
      </p:sp>
      <p:sp>
        <p:nvSpPr>
          <p:cNvPr id="49154" name="AutoShape 4"/>
          <p:cNvSpPr>
            <a:spLocks noChangeArrowheads="1"/>
          </p:cNvSpPr>
          <p:nvPr/>
        </p:nvSpPr>
        <p:spPr bwMode="auto">
          <a:xfrm>
            <a:off x="3150655" y="1557338"/>
            <a:ext cx="2376488" cy="720725"/>
          </a:xfrm>
          <a:prstGeom prst="roundRect">
            <a:avLst>
              <a:gd name="adj" fmla="val 16667"/>
            </a:avLst>
          </a:prstGeom>
          <a:solidFill>
            <a:srgbClr val="E6CDFF"/>
          </a:solidFill>
          <a:ln w="9525">
            <a:solidFill>
              <a:schemeClr val="tx1"/>
            </a:solidFill>
            <a:round/>
            <a:headEnd/>
            <a:tailEnd/>
          </a:ln>
        </p:spPr>
        <p:txBody>
          <a:bodyPr wrap="none" anchor="ctr"/>
          <a:lstStyle/>
          <a:p>
            <a:pPr algn="ctr" eaLnBrk="1" hangingPunct="1"/>
            <a:r>
              <a:rPr lang="en-GB" dirty="0">
                <a:solidFill>
                  <a:srgbClr val="0070C0"/>
                </a:solidFill>
                <a:cs typeface="Arial" charset="0"/>
              </a:rPr>
              <a:t>I supported others by…</a:t>
            </a:r>
          </a:p>
        </p:txBody>
      </p:sp>
      <p:sp>
        <p:nvSpPr>
          <p:cNvPr id="49155" name="AutoShape 5"/>
          <p:cNvSpPr>
            <a:spLocks noChangeArrowheads="1"/>
          </p:cNvSpPr>
          <p:nvPr/>
        </p:nvSpPr>
        <p:spPr bwMode="auto">
          <a:xfrm>
            <a:off x="6207974" y="260350"/>
            <a:ext cx="2665095" cy="1152525"/>
          </a:xfrm>
          <a:prstGeom prst="roundRect">
            <a:avLst>
              <a:gd name="adj" fmla="val 16667"/>
            </a:avLst>
          </a:prstGeom>
          <a:solidFill>
            <a:srgbClr val="4FD1FF"/>
          </a:solidFill>
          <a:ln w="9525">
            <a:solidFill>
              <a:schemeClr val="tx1"/>
            </a:solidFill>
            <a:round/>
            <a:headEnd/>
            <a:tailEnd/>
          </a:ln>
        </p:spPr>
        <p:txBody>
          <a:bodyPr wrap="none" anchor="ctr"/>
          <a:lstStyle/>
          <a:p>
            <a:pPr algn="ctr"/>
            <a:r>
              <a:rPr lang="en-GB" dirty="0">
                <a:cs typeface="Arial" charset="0"/>
              </a:rPr>
              <a:t>Before I could/would say </a:t>
            </a:r>
          </a:p>
          <a:p>
            <a:pPr algn="ctr"/>
            <a:r>
              <a:rPr lang="en-GB" dirty="0">
                <a:cs typeface="Arial" charset="0"/>
              </a:rPr>
              <a:t>and do ... but now I feel I </a:t>
            </a:r>
          </a:p>
          <a:p>
            <a:pPr algn="ctr"/>
            <a:r>
              <a:rPr lang="en-GB" dirty="0">
                <a:cs typeface="Arial" charset="0"/>
              </a:rPr>
              <a:t>am able to say</a:t>
            </a:r>
          </a:p>
        </p:txBody>
      </p:sp>
      <p:sp>
        <p:nvSpPr>
          <p:cNvPr id="49156" name="AutoShape 6"/>
          <p:cNvSpPr>
            <a:spLocks noChangeArrowheads="1"/>
          </p:cNvSpPr>
          <p:nvPr/>
        </p:nvSpPr>
        <p:spPr bwMode="auto">
          <a:xfrm>
            <a:off x="5527143" y="2492375"/>
            <a:ext cx="3276600" cy="1152525"/>
          </a:xfrm>
          <a:prstGeom prst="roundRect">
            <a:avLst>
              <a:gd name="adj" fmla="val 16667"/>
            </a:avLst>
          </a:prstGeom>
          <a:solidFill>
            <a:srgbClr val="94FF34"/>
          </a:solidFill>
          <a:ln w="9525">
            <a:solidFill>
              <a:schemeClr val="tx1"/>
            </a:solidFill>
            <a:round/>
            <a:headEnd/>
            <a:tailEnd/>
          </a:ln>
        </p:spPr>
        <p:txBody>
          <a:bodyPr wrap="none" anchor="ctr"/>
          <a:lstStyle/>
          <a:p>
            <a:pPr algn="ctr" eaLnBrk="1" hangingPunct="1"/>
            <a:r>
              <a:rPr lang="en-GB" dirty="0">
                <a:solidFill>
                  <a:srgbClr val="FF0000"/>
                </a:solidFill>
                <a:cs typeface="Arial" charset="0"/>
              </a:rPr>
              <a:t>The most important thing I </a:t>
            </a:r>
          </a:p>
          <a:p>
            <a:pPr algn="ctr" eaLnBrk="1" hangingPunct="1"/>
            <a:r>
              <a:rPr lang="en-GB" dirty="0">
                <a:solidFill>
                  <a:srgbClr val="FF0000"/>
                </a:solidFill>
                <a:cs typeface="Arial" charset="0"/>
              </a:rPr>
              <a:t>have learnt today is…</a:t>
            </a:r>
          </a:p>
        </p:txBody>
      </p:sp>
      <p:sp>
        <p:nvSpPr>
          <p:cNvPr id="49157" name="AutoShape 7"/>
          <p:cNvSpPr>
            <a:spLocks noChangeArrowheads="1"/>
          </p:cNvSpPr>
          <p:nvPr/>
        </p:nvSpPr>
        <p:spPr bwMode="auto">
          <a:xfrm>
            <a:off x="4606049" y="4022657"/>
            <a:ext cx="2305051" cy="1046808"/>
          </a:xfrm>
          <a:prstGeom prst="roundRect">
            <a:avLst>
              <a:gd name="adj" fmla="val 16667"/>
            </a:avLst>
          </a:prstGeom>
          <a:solidFill>
            <a:srgbClr val="4FD1FF"/>
          </a:solidFill>
          <a:ln w="9525">
            <a:solidFill>
              <a:schemeClr val="tx1"/>
            </a:solidFill>
            <a:round/>
            <a:headEnd/>
            <a:tailEnd/>
          </a:ln>
        </p:spPr>
        <p:txBody>
          <a:bodyPr wrap="none" anchor="ctr"/>
          <a:lstStyle/>
          <a:p>
            <a:pPr algn="ctr"/>
            <a:r>
              <a:rPr lang="en-GB" dirty="0">
                <a:cs typeface="Arial" charset="0"/>
              </a:rPr>
              <a:t>Before I thought that ...</a:t>
            </a:r>
          </a:p>
          <a:p>
            <a:pPr algn="ctr"/>
            <a:r>
              <a:rPr lang="en-GB" dirty="0">
                <a:cs typeface="Arial" charset="0"/>
              </a:rPr>
              <a:t> but now I realise..</a:t>
            </a:r>
          </a:p>
        </p:txBody>
      </p:sp>
      <p:sp>
        <p:nvSpPr>
          <p:cNvPr id="49158" name="AutoShape 8"/>
          <p:cNvSpPr>
            <a:spLocks noChangeArrowheads="1"/>
          </p:cNvSpPr>
          <p:nvPr/>
        </p:nvSpPr>
        <p:spPr bwMode="auto">
          <a:xfrm>
            <a:off x="229512" y="4521429"/>
            <a:ext cx="2376488" cy="454979"/>
          </a:xfrm>
          <a:prstGeom prst="roundRect">
            <a:avLst>
              <a:gd name="adj" fmla="val 16667"/>
            </a:avLst>
          </a:prstGeom>
          <a:solidFill>
            <a:srgbClr val="E6CDFF"/>
          </a:solidFill>
          <a:ln w="9525">
            <a:solidFill>
              <a:schemeClr val="tx1"/>
            </a:solidFill>
            <a:round/>
            <a:headEnd/>
            <a:tailEnd/>
          </a:ln>
        </p:spPr>
        <p:txBody>
          <a:bodyPr wrap="none" anchor="ctr"/>
          <a:lstStyle/>
          <a:p>
            <a:pPr algn="ctr" eaLnBrk="1" hangingPunct="1"/>
            <a:r>
              <a:rPr lang="en-GB" dirty="0">
                <a:solidFill>
                  <a:schemeClr val="tx2">
                    <a:lumMod val="75000"/>
                  </a:schemeClr>
                </a:solidFill>
                <a:cs typeface="Arial" charset="0"/>
              </a:rPr>
              <a:t>Today I have tried to…</a:t>
            </a:r>
          </a:p>
        </p:txBody>
      </p:sp>
      <p:sp>
        <p:nvSpPr>
          <p:cNvPr id="49159" name="AutoShape 9"/>
          <p:cNvSpPr>
            <a:spLocks noChangeArrowheads="1"/>
          </p:cNvSpPr>
          <p:nvPr/>
        </p:nvSpPr>
        <p:spPr bwMode="auto">
          <a:xfrm>
            <a:off x="5798428" y="1557338"/>
            <a:ext cx="3113265" cy="719137"/>
          </a:xfrm>
          <a:prstGeom prst="roundRect">
            <a:avLst>
              <a:gd name="adj" fmla="val 16667"/>
            </a:avLst>
          </a:prstGeom>
          <a:solidFill>
            <a:srgbClr val="FFF200"/>
          </a:solidFill>
          <a:ln w="9525">
            <a:solidFill>
              <a:schemeClr val="tx1"/>
            </a:solidFill>
            <a:round/>
            <a:headEnd/>
            <a:tailEnd/>
          </a:ln>
        </p:spPr>
        <p:txBody>
          <a:bodyPr wrap="none" anchor="ctr"/>
          <a:lstStyle/>
          <a:p>
            <a:pPr algn="ctr" eaLnBrk="1" hangingPunct="1"/>
            <a:r>
              <a:rPr lang="en-GB" dirty="0">
                <a:cs typeface="Arial" charset="0"/>
              </a:rPr>
              <a:t>One thing I didn’t </a:t>
            </a:r>
          </a:p>
          <a:p>
            <a:pPr algn="ctr" eaLnBrk="1" hangingPunct="1"/>
            <a:r>
              <a:rPr lang="en-GB" dirty="0">
                <a:cs typeface="Arial" charset="0"/>
              </a:rPr>
              <a:t>realise was… now I know that…</a:t>
            </a:r>
          </a:p>
        </p:txBody>
      </p:sp>
      <p:sp>
        <p:nvSpPr>
          <p:cNvPr id="49160" name="AutoShape 10"/>
          <p:cNvSpPr>
            <a:spLocks noChangeArrowheads="1"/>
          </p:cNvSpPr>
          <p:nvPr/>
        </p:nvSpPr>
        <p:spPr bwMode="auto">
          <a:xfrm>
            <a:off x="2683931" y="3309851"/>
            <a:ext cx="2735262" cy="574675"/>
          </a:xfrm>
          <a:prstGeom prst="roundRect">
            <a:avLst>
              <a:gd name="adj" fmla="val 16667"/>
            </a:avLst>
          </a:prstGeom>
          <a:solidFill>
            <a:srgbClr val="FDC000"/>
          </a:solidFill>
          <a:ln w="9525">
            <a:solidFill>
              <a:schemeClr val="tx1"/>
            </a:solidFill>
            <a:round/>
            <a:headEnd/>
            <a:tailEnd/>
          </a:ln>
        </p:spPr>
        <p:txBody>
          <a:bodyPr wrap="none" anchor="ctr"/>
          <a:lstStyle/>
          <a:p>
            <a:pPr algn="ctr"/>
            <a:r>
              <a:rPr lang="en-GB" dirty="0">
                <a:cs typeface="Arial" charset="0"/>
              </a:rPr>
              <a:t>I used to feel ... </a:t>
            </a:r>
          </a:p>
          <a:p>
            <a:pPr algn="ctr"/>
            <a:r>
              <a:rPr lang="en-GB" dirty="0">
                <a:cs typeface="Arial" charset="0"/>
              </a:rPr>
              <a:t>but I now feel ..</a:t>
            </a:r>
          </a:p>
        </p:txBody>
      </p:sp>
      <p:sp>
        <p:nvSpPr>
          <p:cNvPr id="49161" name="AutoShape 11"/>
          <p:cNvSpPr>
            <a:spLocks noChangeArrowheads="1"/>
          </p:cNvSpPr>
          <p:nvPr/>
        </p:nvSpPr>
        <p:spPr bwMode="auto">
          <a:xfrm>
            <a:off x="3493378" y="5158661"/>
            <a:ext cx="2735262" cy="647700"/>
          </a:xfrm>
          <a:prstGeom prst="roundRect">
            <a:avLst>
              <a:gd name="adj" fmla="val 16667"/>
            </a:avLst>
          </a:prstGeom>
          <a:solidFill>
            <a:srgbClr val="FFF200"/>
          </a:solidFill>
          <a:ln w="9525">
            <a:solidFill>
              <a:schemeClr val="tx1"/>
            </a:solidFill>
            <a:round/>
            <a:headEnd/>
            <a:tailEnd/>
          </a:ln>
        </p:spPr>
        <p:txBody>
          <a:bodyPr wrap="none" anchor="ctr"/>
          <a:lstStyle/>
          <a:p>
            <a:pPr algn="ctr" eaLnBrk="1" hangingPunct="1"/>
            <a:r>
              <a:rPr lang="en-GB" dirty="0">
                <a:cs typeface="Arial" charset="0"/>
              </a:rPr>
              <a:t>Before I would have done…</a:t>
            </a:r>
          </a:p>
          <a:p>
            <a:pPr algn="ctr" eaLnBrk="1" hangingPunct="1"/>
            <a:r>
              <a:rPr lang="en-GB" dirty="0">
                <a:cs typeface="Arial" charset="0"/>
              </a:rPr>
              <a:t>Now I will …</a:t>
            </a:r>
          </a:p>
        </p:txBody>
      </p:sp>
      <p:sp>
        <p:nvSpPr>
          <p:cNvPr id="49162" name="AutoShape 12"/>
          <p:cNvSpPr>
            <a:spLocks noChangeArrowheads="1"/>
          </p:cNvSpPr>
          <p:nvPr/>
        </p:nvSpPr>
        <p:spPr bwMode="auto">
          <a:xfrm>
            <a:off x="2406118" y="2420938"/>
            <a:ext cx="2976562" cy="720725"/>
          </a:xfrm>
          <a:prstGeom prst="roundRect">
            <a:avLst>
              <a:gd name="adj" fmla="val 16667"/>
            </a:avLst>
          </a:prstGeom>
          <a:solidFill>
            <a:srgbClr val="FCB0A3"/>
          </a:solidFill>
          <a:ln w="9525">
            <a:solidFill>
              <a:schemeClr val="tx1"/>
            </a:solidFill>
            <a:round/>
            <a:headEnd/>
            <a:tailEnd/>
          </a:ln>
        </p:spPr>
        <p:txBody>
          <a:bodyPr wrap="none" anchor="ctr"/>
          <a:lstStyle/>
          <a:p>
            <a:pPr algn="ctr"/>
            <a:r>
              <a:rPr lang="en-GB" dirty="0">
                <a:cs typeface="Arial" charset="0"/>
              </a:rPr>
              <a:t>I always knew ... but now</a:t>
            </a:r>
          </a:p>
          <a:p>
            <a:pPr algn="ctr"/>
            <a:r>
              <a:rPr lang="en-GB" dirty="0">
                <a:cs typeface="Arial" charset="0"/>
              </a:rPr>
              <a:t> I can see how it connects to… </a:t>
            </a:r>
          </a:p>
        </p:txBody>
      </p:sp>
      <p:sp>
        <p:nvSpPr>
          <p:cNvPr id="49163" name="AutoShape 13"/>
          <p:cNvSpPr>
            <a:spLocks noChangeArrowheads="1"/>
          </p:cNvSpPr>
          <p:nvPr/>
        </p:nvSpPr>
        <p:spPr bwMode="auto">
          <a:xfrm>
            <a:off x="7040574" y="3793801"/>
            <a:ext cx="1869007" cy="1293423"/>
          </a:xfrm>
          <a:prstGeom prst="roundRect">
            <a:avLst>
              <a:gd name="adj" fmla="val 16667"/>
            </a:avLst>
          </a:prstGeom>
          <a:solidFill>
            <a:srgbClr val="FCB0A3"/>
          </a:solidFill>
          <a:ln w="9525">
            <a:solidFill>
              <a:schemeClr val="tx1"/>
            </a:solidFill>
            <a:round/>
            <a:headEnd/>
            <a:tailEnd/>
          </a:ln>
        </p:spPr>
        <p:txBody>
          <a:bodyPr wrap="none" anchor="ctr"/>
          <a:lstStyle/>
          <a:p>
            <a:pPr algn="ctr" eaLnBrk="1" hangingPunct="1"/>
            <a:r>
              <a:rPr lang="en-GB" dirty="0">
                <a:cs typeface="Arial" charset="0"/>
              </a:rPr>
              <a:t>One assumption of </a:t>
            </a:r>
          </a:p>
          <a:p>
            <a:pPr algn="ctr" eaLnBrk="1" hangingPunct="1"/>
            <a:r>
              <a:rPr lang="en-GB" dirty="0">
                <a:cs typeface="Arial" charset="0"/>
              </a:rPr>
              <a:t>mine that was </a:t>
            </a:r>
          </a:p>
          <a:p>
            <a:pPr algn="ctr" eaLnBrk="1" hangingPunct="1"/>
            <a:r>
              <a:rPr lang="en-GB" dirty="0">
                <a:cs typeface="Arial" charset="0"/>
              </a:rPr>
              <a:t>challenged was…</a:t>
            </a:r>
          </a:p>
        </p:txBody>
      </p:sp>
      <p:sp>
        <p:nvSpPr>
          <p:cNvPr id="49164" name="AutoShape 14"/>
          <p:cNvSpPr>
            <a:spLocks noChangeArrowheads="1"/>
          </p:cNvSpPr>
          <p:nvPr/>
        </p:nvSpPr>
        <p:spPr bwMode="auto">
          <a:xfrm>
            <a:off x="229513" y="1412875"/>
            <a:ext cx="2735262" cy="719138"/>
          </a:xfrm>
          <a:prstGeom prst="roundRect">
            <a:avLst>
              <a:gd name="adj" fmla="val 16667"/>
            </a:avLst>
          </a:prstGeom>
          <a:solidFill>
            <a:srgbClr val="4FD1FF"/>
          </a:solidFill>
          <a:ln w="9525">
            <a:solidFill>
              <a:schemeClr val="tx1"/>
            </a:solidFill>
            <a:round/>
            <a:headEnd/>
            <a:tailEnd/>
          </a:ln>
        </p:spPr>
        <p:txBody>
          <a:bodyPr wrap="none" anchor="ctr"/>
          <a:lstStyle/>
          <a:p>
            <a:pPr algn="ctr"/>
            <a:r>
              <a:rPr lang="en-GB" dirty="0">
                <a:cs typeface="Arial" charset="0"/>
              </a:rPr>
              <a:t>Before I only knew ... </a:t>
            </a:r>
          </a:p>
          <a:p>
            <a:pPr algn="ctr"/>
            <a:r>
              <a:rPr lang="en-GB" dirty="0">
                <a:cs typeface="Arial" charset="0"/>
              </a:rPr>
              <a:t>now I also know ... </a:t>
            </a:r>
          </a:p>
        </p:txBody>
      </p:sp>
      <p:sp>
        <p:nvSpPr>
          <p:cNvPr id="49165" name="AutoShape 15"/>
          <p:cNvSpPr>
            <a:spLocks noChangeArrowheads="1"/>
          </p:cNvSpPr>
          <p:nvPr/>
        </p:nvSpPr>
        <p:spPr bwMode="auto">
          <a:xfrm>
            <a:off x="234418" y="4052714"/>
            <a:ext cx="2305050" cy="357899"/>
          </a:xfrm>
          <a:prstGeom prst="roundRect">
            <a:avLst>
              <a:gd name="adj" fmla="val 16667"/>
            </a:avLst>
          </a:prstGeom>
          <a:solidFill>
            <a:srgbClr val="94FF34"/>
          </a:solidFill>
          <a:ln w="9525">
            <a:solidFill>
              <a:schemeClr val="tx1"/>
            </a:solidFill>
            <a:round/>
            <a:headEnd/>
            <a:tailEnd/>
          </a:ln>
        </p:spPr>
        <p:txBody>
          <a:bodyPr wrap="none" anchor="ctr"/>
          <a:lstStyle/>
          <a:p>
            <a:pPr algn="ctr" eaLnBrk="1" hangingPunct="1"/>
            <a:r>
              <a:rPr lang="en-GB" dirty="0">
                <a:solidFill>
                  <a:srgbClr val="FF0000"/>
                </a:solidFill>
                <a:cs typeface="Arial" charset="0"/>
              </a:rPr>
              <a:t>I would like to learn…</a:t>
            </a:r>
          </a:p>
        </p:txBody>
      </p:sp>
      <p:sp>
        <p:nvSpPr>
          <p:cNvPr id="49166" name="AutoShape 16"/>
          <p:cNvSpPr>
            <a:spLocks noChangeArrowheads="1"/>
          </p:cNvSpPr>
          <p:nvPr/>
        </p:nvSpPr>
        <p:spPr bwMode="auto">
          <a:xfrm>
            <a:off x="388072" y="5087224"/>
            <a:ext cx="2817967" cy="647700"/>
          </a:xfrm>
          <a:prstGeom prst="roundRect">
            <a:avLst>
              <a:gd name="adj" fmla="val 16667"/>
            </a:avLst>
          </a:prstGeom>
          <a:solidFill>
            <a:srgbClr val="FCB0A3"/>
          </a:solidFill>
          <a:ln w="9525">
            <a:solidFill>
              <a:schemeClr val="tx1"/>
            </a:solidFill>
            <a:round/>
            <a:headEnd/>
            <a:tailEnd/>
          </a:ln>
        </p:spPr>
        <p:txBody>
          <a:bodyPr wrap="none" anchor="ctr"/>
          <a:lstStyle/>
          <a:p>
            <a:pPr algn="ctr" eaLnBrk="1" hangingPunct="1"/>
            <a:r>
              <a:rPr lang="en-GB" dirty="0">
                <a:cs typeface="Arial" charset="0"/>
              </a:rPr>
              <a:t>Next lesson I would like to..</a:t>
            </a:r>
          </a:p>
        </p:txBody>
      </p:sp>
      <p:sp>
        <p:nvSpPr>
          <p:cNvPr id="49167" name="AutoShape 17"/>
          <p:cNvSpPr>
            <a:spLocks noChangeArrowheads="1"/>
          </p:cNvSpPr>
          <p:nvPr/>
        </p:nvSpPr>
        <p:spPr bwMode="auto">
          <a:xfrm>
            <a:off x="174093" y="5950824"/>
            <a:ext cx="2887485" cy="649287"/>
          </a:xfrm>
          <a:prstGeom prst="roundRect">
            <a:avLst>
              <a:gd name="adj" fmla="val 16667"/>
            </a:avLst>
          </a:prstGeom>
          <a:solidFill>
            <a:srgbClr val="FFF200"/>
          </a:solidFill>
          <a:ln w="9525">
            <a:solidFill>
              <a:schemeClr val="tx1"/>
            </a:solidFill>
            <a:round/>
            <a:headEnd/>
            <a:tailEnd/>
          </a:ln>
        </p:spPr>
        <p:txBody>
          <a:bodyPr wrap="none" anchor="ctr"/>
          <a:lstStyle/>
          <a:p>
            <a:pPr algn="ctr"/>
            <a:r>
              <a:rPr lang="en-GB" dirty="0">
                <a:cs typeface="Arial" charset="0"/>
              </a:rPr>
              <a:t>Before I would have </a:t>
            </a:r>
          </a:p>
          <a:p>
            <a:pPr algn="ctr"/>
            <a:r>
              <a:rPr lang="en-GB" dirty="0">
                <a:cs typeface="Arial" charset="0"/>
              </a:rPr>
              <a:t>said ... but now I will say… </a:t>
            </a:r>
          </a:p>
        </p:txBody>
      </p:sp>
      <p:sp>
        <p:nvSpPr>
          <p:cNvPr id="49168" name="AutoShape 18"/>
          <p:cNvSpPr>
            <a:spLocks noChangeArrowheads="1"/>
          </p:cNvSpPr>
          <p:nvPr/>
        </p:nvSpPr>
        <p:spPr bwMode="auto">
          <a:xfrm>
            <a:off x="2691234" y="4077574"/>
            <a:ext cx="1800225" cy="914400"/>
          </a:xfrm>
          <a:prstGeom prst="roundRect">
            <a:avLst>
              <a:gd name="adj" fmla="val 16667"/>
            </a:avLst>
          </a:prstGeom>
          <a:solidFill>
            <a:srgbClr val="E6CDFF"/>
          </a:solidFill>
          <a:ln w="9525">
            <a:solidFill>
              <a:schemeClr val="tx1"/>
            </a:solidFill>
            <a:round/>
            <a:headEnd/>
            <a:tailEnd/>
          </a:ln>
        </p:spPr>
        <p:txBody>
          <a:bodyPr wrap="none" anchor="ctr"/>
          <a:lstStyle/>
          <a:p>
            <a:pPr algn="ctr" eaLnBrk="1" hangingPunct="1"/>
            <a:r>
              <a:rPr lang="en-GB" dirty="0">
                <a:solidFill>
                  <a:schemeClr val="tx2">
                    <a:lumMod val="75000"/>
                  </a:schemeClr>
                </a:solidFill>
                <a:cs typeface="Arial" charset="0"/>
              </a:rPr>
              <a:t>A question I </a:t>
            </a:r>
          </a:p>
          <a:p>
            <a:pPr algn="ctr" eaLnBrk="1" hangingPunct="1"/>
            <a:r>
              <a:rPr lang="en-GB" dirty="0">
                <a:solidFill>
                  <a:schemeClr val="tx2">
                    <a:lumMod val="75000"/>
                  </a:schemeClr>
                </a:solidFill>
                <a:cs typeface="Arial" charset="0"/>
              </a:rPr>
              <a:t>would like to</a:t>
            </a:r>
          </a:p>
          <a:p>
            <a:pPr algn="ctr" eaLnBrk="1" hangingPunct="1"/>
            <a:r>
              <a:rPr lang="en-GB" dirty="0">
                <a:solidFill>
                  <a:schemeClr val="tx2">
                    <a:lumMod val="75000"/>
                  </a:schemeClr>
                </a:solidFill>
                <a:cs typeface="Arial" charset="0"/>
              </a:rPr>
              <a:t>ask is…</a:t>
            </a:r>
          </a:p>
        </p:txBody>
      </p:sp>
      <p:sp>
        <p:nvSpPr>
          <p:cNvPr id="49169" name="AutoShape 19"/>
          <p:cNvSpPr>
            <a:spLocks noChangeArrowheads="1"/>
          </p:cNvSpPr>
          <p:nvPr/>
        </p:nvSpPr>
        <p:spPr bwMode="auto">
          <a:xfrm>
            <a:off x="3277478" y="6022261"/>
            <a:ext cx="2520950" cy="576263"/>
          </a:xfrm>
          <a:prstGeom prst="roundRect">
            <a:avLst>
              <a:gd name="adj" fmla="val 16667"/>
            </a:avLst>
          </a:prstGeom>
          <a:solidFill>
            <a:srgbClr val="E6CDFF"/>
          </a:solidFill>
          <a:ln w="9525">
            <a:solidFill>
              <a:schemeClr val="tx1"/>
            </a:solidFill>
            <a:round/>
            <a:headEnd/>
            <a:tailEnd/>
          </a:ln>
        </p:spPr>
        <p:txBody>
          <a:bodyPr wrap="none" anchor="ctr"/>
          <a:lstStyle/>
          <a:p>
            <a:pPr algn="ctr" eaLnBrk="1" hangingPunct="1"/>
            <a:r>
              <a:rPr lang="en-GB" dirty="0">
                <a:solidFill>
                  <a:schemeClr val="tx2">
                    <a:lumMod val="75000"/>
                  </a:schemeClr>
                </a:solidFill>
                <a:cs typeface="Arial" charset="0"/>
              </a:rPr>
              <a:t>A problem I overcame</a:t>
            </a:r>
          </a:p>
          <a:p>
            <a:pPr algn="ctr" eaLnBrk="1" hangingPunct="1"/>
            <a:r>
              <a:rPr lang="en-GB" dirty="0">
                <a:solidFill>
                  <a:schemeClr val="tx2">
                    <a:lumMod val="75000"/>
                  </a:schemeClr>
                </a:solidFill>
                <a:cs typeface="Arial" charset="0"/>
              </a:rPr>
              <a:t>today was…</a:t>
            </a:r>
          </a:p>
        </p:txBody>
      </p:sp>
      <p:sp>
        <p:nvSpPr>
          <p:cNvPr id="49170" name="AutoShape 20"/>
          <p:cNvSpPr>
            <a:spLocks noChangeArrowheads="1"/>
          </p:cNvSpPr>
          <p:nvPr/>
        </p:nvSpPr>
        <p:spPr bwMode="auto">
          <a:xfrm>
            <a:off x="405712" y="3213100"/>
            <a:ext cx="2133756" cy="720725"/>
          </a:xfrm>
          <a:prstGeom prst="roundRect">
            <a:avLst>
              <a:gd name="adj" fmla="val 16667"/>
            </a:avLst>
          </a:prstGeom>
          <a:solidFill>
            <a:srgbClr val="4FD1FF"/>
          </a:solidFill>
          <a:ln w="9525">
            <a:solidFill>
              <a:schemeClr val="tx1"/>
            </a:solidFill>
            <a:round/>
            <a:headEnd/>
            <a:tailEnd/>
          </a:ln>
        </p:spPr>
        <p:txBody>
          <a:bodyPr wrap="none" anchor="ctr"/>
          <a:lstStyle/>
          <a:p>
            <a:pPr algn="ctr" eaLnBrk="1" hangingPunct="1"/>
            <a:r>
              <a:rPr lang="en-GB" dirty="0">
                <a:cs typeface="Arial" charset="0"/>
              </a:rPr>
              <a:t>I’m really proud of the </a:t>
            </a:r>
          </a:p>
          <a:p>
            <a:pPr algn="ctr" eaLnBrk="1" hangingPunct="1"/>
            <a:r>
              <a:rPr lang="en-GB" dirty="0">
                <a:cs typeface="Arial" charset="0"/>
              </a:rPr>
              <a:t>way I have…</a:t>
            </a:r>
          </a:p>
        </p:txBody>
      </p:sp>
      <p:sp>
        <p:nvSpPr>
          <p:cNvPr id="49171" name="AutoShape 21"/>
          <p:cNvSpPr>
            <a:spLocks noChangeArrowheads="1"/>
          </p:cNvSpPr>
          <p:nvPr/>
        </p:nvSpPr>
        <p:spPr bwMode="auto">
          <a:xfrm>
            <a:off x="174094" y="2349500"/>
            <a:ext cx="2087562" cy="719138"/>
          </a:xfrm>
          <a:prstGeom prst="roundRect">
            <a:avLst>
              <a:gd name="adj" fmla="val 16667"/>
            </a:avLst>
          </a:prstGeom>
          <a:solidFill>
            <a:srgbClr val="FFF200"/>
          </a:solidFill>
          <a:ln w="9525">
            <a:solidFill>
              <a:schemeClr val="tx1"/>
            </a:solidFill>
            <a:round/>
            <a:headEnd/>
            <a:tailEnd/>
          </a:ln>
        </p:spPr>
        <p:txBody>
          <a:bodyPr wrap="none" anchor="ctr"/>
          <a:lstStyle/>
          <a:p>
            <a:pPr algn="ctr" eaLnBrk="1" hangingPunct="1"/>
            <a:r>
              <a:rPr lang="en-GB" dirty="0">
                <a:cs typeface="Arial" charset="0"/>
              </a:rPr>
              <a:t>The key words for</a:t>
            </a:r>
          </a:p>
          <a:p>
            <a:pPr algn="ctr" eaLnBrk="1" hangingPunct="1"/>
            <a:r>
              <a:rPr lang="en-GB" dirty="0">
                <a:cs typeface="Arial" charset="0"/>
              </a:rPr>
              <a:t>this lesson are…</a:t>
            </a:r>
          </a:p>
        </p:txBody>
      </p:sp>
      <p:pic>
        <p:nvPicPr>
          <p:cNvPr id="23" name="Picture 11">
            <a:extLst>
              <a:ext uri="{FF2B5EF4-FFF2-40B4-BE49-F238E27FC236}">
                <a16:creationId xmlns:a16="http://schemas.microsoft.com/office/drawing/2014/main" id="{F1FBDB76-236A-4746-996B-A802A00D832A}"/>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9512" y="208028"/>
            <a:ext cx="2987653" cy="915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17">
            <a:extLst>
              <a:ext uri="{FF2B5EF4-FFF2-40B4-BE49-F238E27FC236}">
                <a16:creationId xmlns:a16="http://schemas.microsoft.com/office/drawing/2014/main" id="{9BE5A342-0205-C14D-9E59-53DF047C541F}"/>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211004" y="4776427"/>
            <a:ext cx="1592739" cy="19169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4" name="Rounded Rectangle 23">
            <a:extLst>
              <a:ext uri="{FF2B5EF4-FFF2-40B4-BE49-F238E27FC236}">
                <a16:creationId xmlns:a16="http://schemas.microsoft.com/office/drawing/2014/main" id="{30F3AAC7-2CC6-784E-A9D3-72C86E93E7FC}"/>
              </a:ext>
            </a:extLst>
          </p:cNvPr>
          <p:cNvSpPr/>
          <p:nvPr/>
        </p:nvSpPr>
        <p:spPr>
          <a:xfrm>
            <a:off x="6557444" y="5814112"/>
            <a:ext cx="1307119" cy="649287"/>
          </a:xfrm>
          <a:prstGeom prst="roundRect">
            <a:avLst/>
          </a:prstGeom>
          <a:solidFill>
            <a:srgbClr val="7030A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latin typeface="Comic Sans MS" panose="030F0902030302020204" pitchFamily="66" charset="0"/>
              </a:rPr>
              <a:t>2 Minutes</a:t>
            </a:r>
          </a:p>
        </p:txBody>
      </p:sp>
    </p:spTree>
    <p:extLst>
      <p:ext uri="{BB962C8B-B14F-4D97-AF65-F5344CB8AC3E}">
        <p14:creationId xmlns:p14="http://schemas.microsoft.com/office/powerpoint/2010/main" val="31714797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623419-60B7-644C-884E-48B6FAE986D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28017" y="99069"/>
            <a:ext cx="8869680" cy="6630915"/>
          </a:xfrm>
          <a:prstGeom prst="rect">
            <a:avLst/>
          </a:prstGeom>
        </p:spPr>
      </p:pic>
      <p:pic>
        <p:nvPicPr>
          <p:cNvPr id="9" name="Picture 8">
            <a:extLst>
              <a:ext uri="{FF2B5EF4-FFF2-40B4-BE49-F238E27FC236}">
                <a16:creationId xmlns:a16="http://schemas.microsoft.com/office/drawing/2014/main" id="{E6E9A0D1-713A-8D4C-BA86-B256E6A78BB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1" b="-2091"/>
          <a:stretch/>
        </p:blipFill>
        <p:spPr>
          <a:xfrm rot="1587779">
            <a:off x="6039435" y="1411535"/>
            <a:ext cx="2083117" cy="4253395"/>
          </a:xfrm>
          <a:prstGeom prst="rect">
            <a:avLst/>
          </a:prstGeom>
        </p:spPr>
      </p:pic>
      <p:pic>
        <p:nvPicPr>
          <p:cNvPr id="2" name="Picture 1">
            <a:extLst>
              <a:ext uri="{FF2B5EF4-FFF2-40B4-BE49-F238E27FC236}">
                <a16:creationId xmlns:a16="http://schemas.microsoft.com/office/drawing/2014/main" id="{47897DE6-2FC2-044E-8B20-3F5B69F237F3}"/>
              </a:ext>
            </a:extLst>
          </p:cNvPr>
          <p:cNvPicPr>
            <a:picLocks noChangeAspect="1"/>
          </p:cNvPicPr>
          <p:nvPr/>
        </p:nvPicPr>
        <p:blipFill>
          <a:blip r:embed="rId5"/>
          <a:stretch>
            <a:fillRect/>
          </a:stretch>
        </p:blipFill>
        <p:spPr>
          <a:xfrm>
            <a:off x="208233" y="188684"/>
            <a:ext cx="3795847" cy="4118137"/>
          </a:xfrm>
          <a:prstGeom prst="rect">
            <a:avLst/>
          </a:prstGeom>
        </p:spPr>
      </p:pic>
      <p:sp>
        <p:nvSpPr>
          <p:cNvPr id="5" name="Rectangle 4">
            <a:extLst>
              <a:ext uri="{FF2B5EF4-FFF2-40B4-BE49-F238E27FC236}">
                <a16:creationId xmlns:a16="http://schemas.microsoft.com/office/drawing/2014/main" id="{CDF4A462-CE0A-AD4A-8952-05050258975E}"/>
              </a:ext>
            </a:extLst>
          </p:cNvPr>
          <p:cNvSpPr/>
          <p:nvPr/>
        </p:nvSpPr>
        <p:spPr>
          <a:xfrm>
            <a:off x="4084296" y="213708"/>
            <a:ext cx="4796606" cy="1157891"/>
          </a:xfrm>
          <a:prstGeom prst="rect">
            <a:avLst/>
          </a:prstGeom>
          <a:gradFill>
            <a:gsLst>
              <a:gs pos="0">
                <a:srgbClr val="FFEFD1"/>
              </a:gs>
              <a:gs pos="64999">
                <a:srgbClr val="F0EBD5"/>
              </a:gs>
              <a:gs pos="100000">
                <a:srgbClr val="D1C39F"/>
              </a:gs>
            </a:gsLst>
            <a:lin ang="5400000" scaled="0"/>
          </a:gradFill>
          <a:ln w="28575">
            <a:solidFill>
              <a:schemeClr val="tx1"/>
            </a:solidFill>
          </a:ln>
        </p:spPr>
        <p:txBody>
          <a:bodyPr wrap="square" lIns="91440" tIns="45720" rIns="91440" bIns="45720" anchor="ctr">
            <a:noAutofit/>
          </a:bodyPr>
          <a:lstStyle/>
          <a:p>
            <a:pPr algn="ctr"/>
            <a:r>
              <a:rPr lang="en-GB" sz="3200" b="1" dirty="0">
                <a:ln w="10541" cmpd="sng">
                  <a:solidFill>
                    <a:schemeClr val="tx1"/>
                  </a:solidFill>
                  <a:prstDash val="solid"/>
                </a:ln>
                <a:solidFill>
                  <a:srgbClr val="FF0000"/>
                </a:solidFill>
              </a:rPr>
              <a:t>    REFER TO MINDFULNESS POWERPOINT </a:t>
            </a:r>
            <a:endParaRPr lang="en-GB" sz="3200" b="1" dirty="0">
              <a:ln w="10541" cmpd="sng">
                <a:solidFill>
                  <a:schemeClr val="tx1"/>
                </a:solidFill>
                <a:prstDash val="solid"/>
              </a:ln>
              <a:solidFill>
                <a:srgbClr val="7F0757"/>
              </a:solidFill>
            </a:endParaRPr>
          </a:p>
        </p:txBody>
      </p:sp>
      <p:pic>
        <p:nvPicPr>
          <p:cNvPr id="6" name="Picture 17">
            <a:extLst>
              <a:ext uri="{FF2B5EF4-FFF2-40B4-BE49-F238E27FC236}">
                <a16:creationId xmlns:a16="http://schemas.microsoft.com/office/drawing/2014/main" id="{780F4A0C-2AF6-0B4D-9B8B-7E562FB11C7C}"/>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926880" y="4306821"/>
            <a:ext cx="1907375" cy="22956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Rounded Rectangle 6">
            <a:extLst>
              <a:ext uri="{FF2B5EF4-FFF2-40B4-BE49-F238E27FC236}">
                <a16:creationId xmlns:a16="http://schemas.microsoft.com/office/drawing/2014/main" id="{100E0FA9-A376-8242-ACCB-97C1D8AB204C}"/>
              </a:ext>
            </a:extLst>
          </p:cNvPr>
          <p:cNvSpPr/>
          <p:nvPr/>
        </p:nvSpPr>
        <p:spPr>
          <a:xfrm>
            <a:off x="5300808" y="5984695"/>
            <a:ext cx="1626072" cy="539353"/>
          </a:xfrm>
          <a:prstGeom prst="roundRect">
            <a:avLst/>
          </a:prstGeom>
          <a:solidFill>
            <a:srgbClr val="7030A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latin typeface="Comic Sans MS" panose="030F0902030302020204" pitchFamily="66" charset="0"/>
              </a:rPr>
              <a:t>?? Minutes</a:t>
            </a:r>
          </a:p>
        </p:txBody>
      </p:sp>
      <p:pic>
        <p:nvPicPr>
          <p:cNvPr id="8" name="Picture 3" descr="C:\Users\Optic Group111\Desktop\CORE THEME 4.png">
            <a:extLst>
              <a:ext uri="{FF2B5EF4-FFF2-40B4-BE49-F238E27FC236}">
                <a16:creationId xmlns:a16="http://schemas.microsoft.com/office/drawing/2014/main" id="{E38CD93F-D700-314C-9E52-A60D68DBB968}"/>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309745" y="4603774"/>
            <a:ext cx="1907375" cy="19073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QUENTIN-SERENA-SAM-SARAH.png">
            <a:extLst>
              <a:ext uri="{FF2B5EF4-FFF2-40B4-BE49-F238E27FC236}">
                <a16:creationId xmlns:a16="http://schemas.microsoft.com/office/drawing/2014/main" id="{4A9BDDDA-EE8A-1445-BEDC-56853048F67B}"/>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61355" y="5918606"/>
            <a:ext cx="982480" cy="798513"/>
          </a:xfrm>
          <a:prstGeom prst="rect">
            <a:avLst/>
          </a:prstGeom>
        </p:spPr>
      </p:pic>
      <p:pic>
        <p:nvPicPr>
          <p:cNvPr id="11" name="Picture 2">
            <a:extLst>
              <a:ext uri="{FF2B5EF4-FFF2-40B4-BE49-F238E27FC236}">
                <a16:creationId xmlns:a16="http://schemas.microsoft.com/office/drawing/2014/main" id="{86695470-0551-F141-9C9E-EA1686EAADFD}"/>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257379" y="6310423"/>
            <a:ext cx="824205" cy="237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ounded Rectangle 11">
            <a:extLst>
              <a:ext uri="{FF2B5EF4-FFF2-40B4-BE49-F238E27FC236}">
                <a16:creationId xmlns:a16="http://schemas.microsoft.com/office/drawing/2014/main" id="{631023C9-7125-814E-844E-E339ADC8218D}"/>
              </a:ext>
            </a:extLst>
          </p:cNvPr>
          <p:cNvSpPr/>
          <p:nvPr/>
        </p:nvSpPr>
        <p:spPr>
          <a:xfrm>
            <a:off x="2869847" y="5718467"/>
            <a:ext cx="2304097" cy="798513"/>
          </a:xfrm>
          <a:prstGeom prst="roundRect">
            <a:avLst/>
          </a:prstGeom>
          <a:solidFill>
            <a:srgbClr val="7030A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latin typeface="Comic Sans MS" panose="030F0902030302020204" pitchFamily="66" charset="0"/>
              </a:rPr>
              <a:t>Time for a little something extra?</a:t>
            </a:r>
          </a:p>
        </p:txBody>
      </p:sp>
      <p:sp>
        <p:nvSpPr>
          <p:cNvPr id="13" name="Chevron 12">
            <a:extLst>
              <a:ext uri="{FF2B5EF4-FFF2-40B4-BE49-F238E27FC236}">
                <a16:creationId xmlns:a16="http://schemas.microsoft.com/office/drawing/2014/main" id="{16F52108-BA60-CE41-8B01-33F9BAC8164A}"/>
              </a:ext>
            </a:extLst>
          </p:cNvPr>
          <p:cNvSpPr/>
          <p:nvPr/>
        </p:nvSpPr>
        <p:spPr>
          <a:xfrm>
            <a:off x="4593895" y="844976"/>
            <a:ext cx="382796" cy="325250"/>
          </a:xfrm>
          <a:prstGeom prst="chevron">
            <a:avLst/>
          </a:prstGeom>
          <a:solidFill>
            <a:srgbClr val="7030A0"/>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14" name="Chevron 13">
            <a:extLst>
              <a:ext uri="{FF2B5EF4-FFF2-40B4-BE49-F238E27FC236}">
                <a16:creationId xmlns:a16="http://schemas.microsoft.com/office/drawing/2014/main" id="{6D6DEFA4-E142-F242-9697-9A4858780F34}"/>
              </a:ext>
            </a:extLst>
          </p:cNvPr>
          <p:cNvSpPr/>
          <p:nvPr/>
        </p:nvSpPr>
        <p:spPr>
          <a:xfrm>
            <a:off x="4970472" y="887726"/>
            <a:ext cx="230396" cy="251815"/>
          </a:xfrm>
          <a:prstGeom prst="chevron">
            <a:avLst/>
          </a:prstGeom>
          <a:solidFill>
            <a:srgbClr val="7030A0"/>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15" name="Chevron 14">
            <a:extLst>
              <a:ext uri="{FF2B5EF4-FFF2-40B4-BE49-F238E27FC236}">
                <a16:creationId xmlns:a16="http://schemas.microsoft.com/office/drawing/2014/main" id="{B18A7D9B-B33D-9E47-8B94-95FDB71083C5}"/>
              </a:ext>
            </a:extLst>
          </p:cNvPr>
          <p:cNvSpPr/>
          <p:nvPr/>
        </p:nvSpPr>
        <p:spPr>
          <a:xfrm>
            <a:off x="4173529" y="773724"/>
            <a:ext cx="450434" cy="449257"/>
          </a:xfrm>
          <a:prstGeom prst="chevron">
            <a:avLst/>
          </a:prstGeom>
          <a:solidFill>
            <a:srgbClr val="7030A0"/>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pic>
        <p:nvPicPr>
          <p:cNvPr id="16" name="Picture 9" descr="C:\Users\Optic Group111\Desktop\Thoughts.png">
            <a:extLst>
              <a:ext uri="{FF2B5EF4-FFF2-40B4-BE49-F238E27FC236}">
                <a16:creationId xmlns:a16="http://schemas.microsoft.com/office/drawing/2014/main" id="{DFC9F2DB-E771-BB41-9259-2A38963DB905}"/>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4139837" y="1485225"/>
            <a:ext cx="682034" cy="6820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C:\Users\Optic Group111\Desktop\Feelings.png">
            <a:extLst>
              <a:ext uri="{FF2B5EF4-FFF2-40B4-BE49-F238E27FC236}">
                <a16:creationId xmlns:a16="http://schemas.microsoft.com/office/drawing/2014/main" id="{B4910BEC-3DED-484A-8105-428A502D9F0C}"/>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4912606" y="1485225"/>
            <a:ext cx="682034" cy="682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548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284ED8-FF6A-4B44-BE1E-595093BE9EA3}"/>
              </a:ext>
            </a:extLst>
          </p:cNvPr>
          <p:cNvPicPr>
            <a:picLocks noChangeAspect="1"/>
          </p:cNvPicPr>
          <p:nvPr/>
        </p:nvPicPr>
        <p:blipFill>
          <a:blip r:embed="rId3"/>
          <a:stretch>
            <a:fillRect/>
          </a:stretch>
        </p:blipFill>
        <p:spPr>
          <a:xfrm>
            <a:off x="80241" y="60180"/>
            <a:ext cx="8969634" cy="6727225"/>
          </a:xfrm>
          <a:prstGeom prst="rect">
            <a:avLst/>
          </a:prstGeom>
        </p:spPr>
      </p:pic>
      <p:graphicFrame>
        <p:nvGraphicFramePr>
          <p:cNvPr id="24" name="Table 23">
            <a:extLst>
              <a:ext uri="{FF2B5EF4-FFF2-40B4-BE49-F238E27FC236}">
                <a16:creationId xmlns:a16="http://schemas.microsoft.com/office/drawing/2014/main" id="{94A54341-F3D5-8A42-B4BC-6DF0BA7E2E4F}"/>
              </a:ext>
            </a:extLst>
          </p:cNvPr>
          <p:cNvGraphicFramePr>
            <a:graphicFrameLocks noGrp="1"/>
          </p:cNvGraphicFramePr>
          <p:nvPr>
            <p:extLst>
              <p:ext uri="{D42A27DB-BD31-4B8C-83A1-F6EECF244321}">
                <p14:modId xmlns:p14="http://schemas.microsoft.com/office/powerpoint/2010/main" val="1727058631"/>
              </p:ext>
            </p:extLst>
          </p:nvPr>
        </p:nvGraphicFramePr>
        <p:xfrm>
          <a:off x="13183" y="1193740"/>
          <a:ext cx="9139674" cy="3200896"/>
        </p:xfrm>
        <a:graphic>
          <a:graphicData uri="http://schemas.openxmlformats.org/drawingml/2006/table">
            <a:tbl>
              <a:tblPr firstRow="1" bandRow="1">
                <a:tableStyleId>{5C22544A-7EE6-4342-B048-85BDC9FD1C3A}</a:tableStyleId>
              </a:tblPr>
              <a:tblGrid>
                <a:gridCol w="2611334">
                  <a:extLst>
                    <a:ext uri="{9D8B030D-6E8A-4147-A177-3AD203B41FA5}">
                      <a16:colId xmlns:a16="http://schemas.microsoft.com/office/drawing/2014/main" val="2469962901"/>
                    </a:ext>
                  </a:extLst>
                </a:gridCol>
                <a:gridCol w="652834">
                  <a:extLst>
                    <a:ext uri="{9D8B030D-6E8A-4147-A177-3AD203B41FA5}">
                      <a16:colId xmlns:a16="http://schemas.microsoft.com/office/drawing/2014/main" val="302987413"/>
                    </a:ext>
                  </a:extLst>
                </a:gridCol>
                <a:gridCol w="652834">
                  <a:extLst>
                    <a:ext uri="{9D8B030D-6E8A-4147-A177-3AD203B41FA5}">
                      <a16:colId xmlns:a16="http://schemas.microsoft.com/office/drawing/2014/main" val="3629241431"/>
                    </a:ext>
                  </a:extLst>
                </a:gridCol>
                <a:gridCol w="652834">
                  <a:extLst>
                    <a:ext uri="{9D8B030D-6E8A-4147-A177-3AD203B41FA5}">
                      <a16:colId xmlns:a16="http://schemas.microsoft.com/office/drawing/2014/main" val="2725264235"/>
                    </a:ext>
                  </a:extLst>
                </a:gridCol>
                <a:gridCol w="652834">
                  <a:extLst>
                    <a:ext uri="{9D8B030D-6E8A-4147-A177-3AD203B41FA5}">
                      <a16:colId xmlns:a16="http://schemas.microsoft.com/office/drawing/2014/main" val="3690037511"/>
                    </a:ext>
                  </a:extLst>
                </a:gridCol>
                <a:gridCol w="652834">
                  <a:extLst>
                    <a:ext uri="{9D8B030D-6E8A-4147-A177-3AD203B41FA5}">
                      <a16:colId xmlns:a16="http://schemas.microsoft.com/office/drawing/2014/main" val="2101932133"/>
                    </a:ext>
                  </a:extLst>
                </a:gridCol>
                <a:gridCol w="652834">
                  <a:extLst>
                    <a:ext uri="{9D8B030D-6E8A-4147-A177-3AD203B41FA5}">
                      <a16:colId xmlns:a16="http://schemas.microsoft.com/office/drawing/2014/main" val="1982562568"/>
                    </a:ext>
                  </a:extLst>
                </a:gridCol>
                <a:gridCol w="652834">
                  <a:extLst>
                    <a:ext uri="{9D8B030D-6E8A-4147-A177-3AD203B41FA5}">
                      <a16:colId xmlns:a16="http://schemas.microsoft.com/office/drawing/2014/main" val="722453729"/>
                    </a:ext>
                  </a:extLst>
                </a:gridCol>
                <a:gridCol w="652834">
                  <a:extLst>
                    <a:ext uri="{9D8B030D-6E8A-4147-A177-3AD203B41FA5}">
                      <a16:colId xmlns:a16="http://schemas.microsoft.com/office/drawing/2014/main" val="2933027247"/>
                    </a:ext>
                  </a:extLst>
                </a:gridCol>
                <a:gridCol w="652834">
                  <a:extLst>
                    <a:ext uri="{9D8B030D-6E8A-4147-A177-3AD203B41FA5}">
                      <a16:colId xmlns:a16="http://schemas.microsoft.com/office/drawing/2014/main" val="1512976713"/>
                    </a:ext>
                  </a:extLst>
                </a:gridCol>
                <a:gridCol w="652834">
                  <a:extLst>
                    <a:ext uri="{9D8B030D-6E8A-4147-A177-3AD203B41FA5}">
                      <a16:colId xmlns:a16="http://schemas.microsoft.com/office/drawing/2014/main" val="2900132583"/>
                    </a:ext>
                  </a:extLst>
                </a:gridCol>
              </a:tblGrid>
              <a:tr h="442889">
                <a:tc gridSpan="11">
                  <a:txBody>
                    <a:bodyPr/>
                    <a:lstStyle/>
                    <a:p>
                      <a:pPr algn="ctr"/>
                      <a:r>
                        <a:rPr lang="en-US" sz="2000" dirty="0">
                          <a:solidFill>
                            <a:srgbClr val="FF0000"/>
                          </a:solidFill>
                        </a:rPr>
                        <a:t>BASELINE</a:t>
                      </a:r>
                      <a:r>
                        <a:rPr lang="en-US" sz="2000" dirty="0">
                          <a:solidFill>
                            <a:schemeClr val="tx1"/>
                          </a:solidFill>
                        </a:rPr>
                        <a:t> </a:t>
                      </a:r>
                      <a:r>
                        <a:rPr lang="en-US" sz="2000" b="0" dirty="0">
                          <a:solidFill>
                            <a:schemeClr val="tx1"/>
                          </a:solidFill>
                        </a:rPr>
                        <a:t>CONFIDENCE CHECKER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9970905"/>
                  </a:ext>
                </a:extLst>
              </a:tr>
              <a:tr h="737328">
                <a:tc>
                  <a:txBody>
                    <a:bodyPr/>
                    <a:lstStyle/>
                    <a:p>
                      <a:pPr marL="0" marR="0" lvl="0" indent="0" algn="l" defTabSz="639965"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BEFORE THE LEARNING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200" b="1"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1136491"/>
                  </a:ext>
                </a:extLst>
              </a:tr>
              <a:tr h="433849">
                <a:tc>
                  <a:txBody>
                    <a:bodyPr/>
                    <a:lstStyle/>
                    <a:p>
                      <a:pPr>
                        <a:buFontTx/>
                        <a:buNone/>
                      </a:pPr>
                      <a:r>
                        <a:rPr lang="en-US" sz="1400" dirty="0">
                          <a:solidFill>
                            <a:schemeClr val="tx1"/>
                          </a:solidFill>
                        </a:rPr>
                        <a:t>I can identify the symptoms of stress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189329"/>
                  </a:ext>
                </a:extLst>
              </a:tr>
              <a:tr h="557639">
                <a:tc>
                  <a:txBody>
                    <a:bodyPr/>
                    <a:lstStyle/>
                    <a:p>
                      <a:r>
                        <a:rPr lang="en-US" sz="1400" dirty="0">
                          <a:solidFill>
                            <a:schemeClr val="tx1"/>
                          </a:solidFill>
                        </a:rPr>
                        <a:t>I know range of ways to deal with any exam stress  I have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6292860"/>
                  </a:ext>
                </a:extLst>
              </a:tr>
              <a:tr h="0">
                <a:tc>
                  <a:txBody>
                    <a:bodyPr/>
                    <a:lstStyle/>
                    <a:p>
                      <a:r>
                        <a:rPr lang="en-US" sz="1400" dirty="0">
                          <a:solidFill>
                            <a:schemeClr val="tx1"/>
                          </a:solidFill>
                        </a:rPr>
                        <a:t>I understand how different amounts of stress can impact my performance and ability to think clearly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0484043"/>
                  </a:ext>
                </a:extLst>
              </a:tr>
            </a:tbl>
          </a:graphicData>
        </a:graphic>
      </p:graphicFrame>
      <p:pic>
        <p:nvPicPr>
          <p:cNvPr id="25" name="Picture 24">
            <a:extLst>
              <a:ext uri="{FF2B5EF4-FFF2-40B4-BE49-F238E27FC236}">
                <a16:creationId xmlns:a16="http://schemas.microsoft.com/office/drawing/2014/main" id="{6A46EEF9-B0F2-5643-8D48-81707FA21F7E}"/>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917838" y="1882392"/>
            <a:ext cx="1445832" cy="440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5">
            <a:extLst>
              <a:ext uri="{FF2B5EF4-FFF2-40B4-BE49-F238E27FC236}">
                <a16:creationId xmlns:a16="http://schemas.microsoft.com/office/drawing/2014/main" id="{4C694615-026F-194C-BCCE-C1D2DEB8877A}"/>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664693" y="1879126"/>
            <a:ext cx="1445832" cy="441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6">
            <a:extLst>
              <a:ext uri="{FF2B5EF4-FFF2-40B4-BE49-F238E27FC236}">
                <a16:creationId xmlns:a16="http://schemas.microsoft.com/office/drawing/2014/main" id="{C7E64223-3B27-DB40-B209-404B7D9E5305}"/>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312430" y="1882392"/>
            <a:ext cx="1445832" cy="438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4">
            <a:extLst>
              <a:ext uri="{FF2B5EF4-FFF2-40B4-BE49-F238E27FC236}">
                <a16:creationId xmlns:a16="http://schemas.microsoft.com/office/drawing/2014/main" id="{BFEE7FEA-A74F-534B-81CB-2CF5C18E4AA1}"/>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22904" y="1193740"/>
            <a:ext cx="1470944" cy="444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8">
            <a:extLst>
              <a:ext uri="{FF2B5EF4-FFF2-40B4-BE49-F238E27FC236}">
                <a16:creationId xmlns:a16="http://schemas.microsoft.com/office/drawing/2014/main" id="{32867E97-357D-3245-86F2-55AE9E7AE9F4}"/>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8672133" y="1237796"/>
            <a:ext cx="442412" cy="3251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1" name="Picture 30">
            <a:extLst>
              <a:ext uri="{FF2B5EF4-FFF2-40B4-BE49-F238E27FC236}">
                <a16:creationId xmlns:a16="http://schemas.microsoft.com/office/drawing/2014/main" id="{CC0F990F-05EF-5240-A82C-741DD0A4579F}"/>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rot="16200000">
            <a:off x="3109774" y="2188436"/>
            <a:ext cx="354018" cy="395434"/>
          </a:xfrm>
          <a:prstGeom prst="rect">
            <a:avLst/>
          </a:prstGeom>
        </p:spPr>
      </p:pic>
      <p:pic>
        <p:nvPicPr>
          <p:cNvPr id="32" name="Picture 31">
            <a:extLst>
              <a:ext uri="{FF2B5EF4-FFF2-40B4-BE49-F238E27FC236}">
                <a16:creationId xmlns:a16="http://schemas.microsoft.com/office/drawing/2014/main" id="{27249EE3-0AC7-D84A-91C2-2974659D209B}"/>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6990693" y="2220007"/>
            <a:ext cx="361331" cy="331748"/>
          </a:xfrm>
          <a:prstGeom prst="rect">
            <a:avLst/>
          </a:prstGeom>
        </p:spPr>
      </p:pic>
      <p:pic>
        <p:nvPicPr>
          <p:cNvPr id="33" name="Picture 32">
            <a:extLst>
              <a:ext uri="{FF2B5EF4-FFF2-40B4-BE49-F238E27FC236}">
                <a16:creationId xmlns:a16="http://schemas.microsoft.com/office/drawing/2014/main" id="{6C9BC9BF-4A15-2642-A0EF-EE0228750995}"/>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5725912" y="2227033"/>
            <a:ext cx="320574" cy="331748"/>
          </a:xfrm>
          <a:prstGeom prst="rect">
            <a:avLst/>
          </a:prstGeom>
        </p:spPr>
      </p:pic>
      <p:pic>
        <p:nvPicPr>
          <p:cNvPr id="34" name="Picture 33">
            <a:extLst>
              <a:ext uri="{FF2B5EF4-FFF2-40B4-BE49-F238E27FC236}">
                <a16:creationId xmlns:a16="http://schemas.microsoft.com/office/drawing/2014/main" id="{3F1EC14C-888A-5142-8732-BA88870AD522}"/>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4437790" y="2227882"/>
            <a:ext cx="327785" cy="326188"/>
          </a:xfrm>
          <a:prstGeom prst="rect">
            <a:avLst/>
          </a:prstGeom>
        </p:spPr>
      </p:pic>
      <p:pic>
        <p:nvPicPr>
          <p:cNvPr id="35" name="Picture 34">
            <a:extLst>
              <a:ext uri="{FF2B5EF4-FFF2-40B4-BE49-F238E27FC236}">
                <a16:creationId xmlns:a16="http://schemas.microsoft.com/office/drawing/2014/main" id="{9BE1E0CF-6A46-4441-9F02-C6504DD2AEE9}"/>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8300300" y="2320576"/>
            <a:ext cx="360212" cy="225883"/>
          </a:xfrm>
          <a:prstGeom prst="rect">
            <a:avLst/>
          </a:prstGeom>
        </p:spPr>
      </p:pic>
      <p:pic>
        <p:nvPicPr>
          <p:cNvPr id="4" name="Picture 8" descr="C:\Users\Optic Group111\Desktop\Self Assessment.png">
            <a:extLst>
              <a:ext uri="{FF2B5EF4-FFF2-40B4-BE49-F238E27FC236}">
                <a16:creationId xmlns:a16="http://schemas.microsoft.com/office/drawing/2014/main" id="{97D3D810-4A36-3849-B7C9-01DA5620E090}"/>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173212" y="135435"/>
            <a:ext cx="932083" cy="9320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a:extLst>
              <a:ext uri="{FF2B5EF4-FFF2-40B4-BE49-F238E27FC236}">
                <a16:creationId xmlns:a16="http://schemas.microsoft.com/office/drawing/2014/main" id="{A53EABDB-7118-4E42-8D8B-07C7018D44BE}"/>
              </a:ext>
            </a:extLst>
          </p:cNvPr>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200304" y="705372"/>
            <a:ext cx="932084" cy="28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A8B20B22-2D93-ED4F-B14A-D8B5C2EB7818}"/>
              </a:ext>
            </a:extLst>
          </p:cNvPr>
          <p:cNvSpPr/>
          <p:nvPr/>
        </p:nvSpPr>
        <p:spPr>
          <a:xfrm>
            <a:off x="1198266" y="190226"/>
            <a:ext cx="6722218" cy="873469"/>
          </a:xfrm>
          <a:prstGeom prst="rect">
            <a:avLst/>
          </a:prstGeom>
          <a:gradFill>
            <a:gsLst>
              <a:gs pos="0">
                <a:srgbClr val="FFEFD1"/>
              </a:gs>
              <a:gs pos="64999">
                <a:srgbClr val="F0EBD5"/>
              </a:gs>
              <a:gs pos="100000">
                <a:srgbClr val="D1C39F"/>
              </a:gs>
            </a:gsLst>
            <a:lin ang="5400000" scaled="0"/>
          </a:gradFill>
          <a:ln w="28575">
            <a:solidFill>
              <a:schemeClr val="tx1"/>
            </a:solidFill>
          </a:ln>
        </p:spPr>
        <p:txBody>
          <a:bodyPr wrap="square" lIns="91440" tIns="45720" rIns="91440" bIns="45720" anchor="ctr">
            <a:noAutofit/>
          </a:bodyPr>
          <a:lstStyle/>
          <a:p>
            <a:pPr algn="ctr"/>
            <a:r>
              <a:rPr lang="en-US" sz="2400" b="1" dirty="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Exam Stress &amp; Relaxation</a:t>
            </a:r>
          </a:p>
        </p:txBody>
      </p:sp>
      <p:pic>
        <p:nvPicPr>
          <p:cNvPr id="18" name="Picture 17">
            <a:extLst>
              <a:ext uri="{FF2B5EF4-FFF2-40B4-BE49-F238E27FC236}">
                <a16:creationId xmlns:a16="http://schemas.microsoft.com/office/drawing/2014/main" id="{3184BEE1-06F6-2E44-A39B-A627C635B3F3}"/>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rot="1679300">
            <a:off x="6196034" y="3494659"/>
            <a:ext cx="1560004" cy="2076544"/>
          </a:xfrm>
          <a:prstGeom prst="rect">
            <a:avLst/>
          </a:prstGeom>
        </p:spPr>
      </p:pic>
      <p:pic>
        <p:nvPicPr>
          <p:cNvPr id="21" name="Picture 20">
            <a:extLst>
              <a:ext uri="{FF2B5EF4-FFF2-40B4-BE49-F238E27FC236}">
                <a16:creationId xmlns:a16="http://schemas.microsoft.com/office/drawing/2014/main" id="{DB0322AA-FAD8-224D-AEFB-5ED97EDDE2B0}"/>
              </a:ext>
            </a:extLst>
          </p:cNvPr>
          <p:cNvPicPr>
            <a:picLocks noChangeAspect="1"/>
          </p:cNvPicPr>
          <p:nvPr/>
        </p:nvPicPr>
        <p:blipFill rotWithShape="1">
          <a:blip r:embed="rId17" cstate="print">
            <a:extLst>
              <a:ext uri="{28A0092B-C50C-407E-A947-70E740481C1C}">
                <a14:useLocalDpi xmlns:a14="http://schemas.microsoft.com/office/drawing/2010/main"/>
              </a:ext>
            </a:extLst>
          </a:blip>
          <a:srcRect/>
          <a:stretch/>
        </p:blipFill>
        <p:spPr>
          <a:xfrm rot="21291205">
            <a:off x="6416199" y="4361177"/>
            <a:ext cx="1148988" cy="1276424"/>
          </a:xfrm>
          <a:prstGeom prst="rect">
            <a:avLst/>
          </a:prstGeom>
        </p:spPr>
      </p:pic>
      <p:sp>
        <p:nvSpPr>
          <p:cNvPr id="22" name="Rounded Rectangle 21">
            <a:extLst>
              <a:ext uri="{FF2B5EF4-FFF2-40B4-BE49-F238E27FC236}">
                <a16:creationId xmlns:a16="http://schemas.microsoft.com/office/drawing/2014/main" id="{E7E00ACE-9738-D34B-9295-86F026AEE263}"/>
              </a:ext>
            </a:extLst>
          </p:cNvPr>
          <p:cNvSpPr/>
          <p:nvPr/>
        </p:nvSpPr>
        <p:spPr>
          <a:xfrm>
            <a:off x="1207406" y="4595422"/>
            <a:ext cx="4633189" cy="1044608"/>
          </a:xfrm>
          <a:prstGeom prst="roundRect">
            <a:avLst/>
          </a:prstGeom>
          <a:solidFill>
            <a:srgbClr val="FFFF00"/>
          </a:solidFill>
          <a:ln w="38100">
            <a:solidFill>
              <a:srgbClr val="C1EBB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Complete a </a:t>
            </a:r>
            <a:r>
              <a:rPr lang="en-US" dirty="0" smtClean="0">
                <a:solidFill>
                  <a:schemeClr val="tx1"/>
                </a:solidFill>
              </a:rPr>
              <a:t>baseline </a:t>
            </a:r>
            <a:r>
              <a:rPr lang="en-US" dirty="0">
                <a:solidFill>
                  <a:schemeClr val="tx1"/>
                </a:solidFill>
              </a:rPr>
              <a:t>assessment of where you think you are at for this lesson </a:t>
            </a:r>
          </a:p>
          <a:p>
            <a:pPr algn="ctr"/>
            <a:r>
              <a:rPr lang="en-US" sz="1400" dirty="0">
                <a:solidFill>
                  <a:schemeClr val="tx1"/>
                </a:solidFill>
              </a:rPr>
              <a:t>(Discussion or complete sheet)</a:t>
            </a:r>
          </a:p>
        </p:txBody>
      </p:sp>
      <p:pic>
        <p:nvPicPr>
          <p:cNvPr id="23" name="Picture 18" descr="C:\Users\Optic Group111\Desktop\Task.png">
            <a:extLst>
              <a:ext uri="{FF2B5EF4-FFF2-40B4-BE49-F238E27FC236}">
                <a16:creationId xmlns:a16="http://schemas.microsoft.com/office/drawing/2014/main" id="{221F2B09-2D9E-3A4E-B9B6-11037A2D0996}"/>
              </a:ext>
            </a:extLst>
          </p:cNvPr>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173229" y="4633308"/>
            <a:ext cx="920595" cy="92059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descr="traffic-lights-2147790_960_720.png">
            <a:extLst>
              <a:ext uri="{FF2B5EF4-FFF2-40B4-BE49-F238E27FC236}">
                <a16:creationId xmlns:a16="http://schemas.microsoft.com/office/drawing/2014/main" id="{D40C4861-85D8-9B4C-ACA9-B168B1132F52}"/>
              </a:ext>
            </a:extLst>
          </p:cNvPr>
          <p:cNvPicPr>
            <a:picLocks noChangeAspect="1"/>
          </p:cNvPicPr>
          <p:nvPr/>
        </p:nvPicPr>
        <p:blipFill rotWithShape="1">
          <a:blip r:embed="rId19" cstate="print">
            <a:extLst>
              <a:ext uri="{28A0092B-C50C-407E-A947-70E740481C1C}">
                <a14:useLocalDpi xmlns:a14="http://schemas.microsoft.com/office/drawing/2010/main"/>
              </a:ext>
            </a:extLst>
          </a:blip>
          <a:srcRect/>
          <a:stretch/>
        </p:blipFill>
        <p:spPr>
          <a:xfrm>
            <a:off x="7316721" y="5943998"/>
            <a:ext cx="419196" cy="838753"/>
          </a:xfrm>
          <a:prstGeom prst="rect">
            <a:avLst/>
          </a:prstGeom>
        </p:spPr>
      </p:pic>
      <p:pic>
        <p:nvPicPr>
          <p:cNvPr id="47" name="Picture 46" descr="traffic-lights-2147790_960_720.png">
            <a:extLst>
              <a:ext uri="{FF2B5EF4-FFF2-40B4-BE49-F238E27FC236}">
                <a16:creationId xmlns:a16="http://schemas.microsoft.com/office/drawing/2014/main" id="{F9A2C0BC-D58F-C946-B4F1-571B33DB6B1F}"/>
              </a:ext>
            </a:extLst>
          </p:cNvPr>
          <p:cNvPicPr>
            <a:picLocks noChangeAspect="1"/>
          </p:cNvPicPr>
          <p:nvPr/>
        </p:nvPicPr>
        <p:blipFill rotWithShape="1">
          <a:blip r:embed="rId20" cstate="print">
            <a:extLst>
              <a:ext uri="{28A0092B-C50C-407E-A947-70E740481C1C}">
                <a14:useLocalDpi xmlns:a14="http://schemas.microsoft.com/office/drawing/2010/main"/>
              </a:ext>
            </a:extLst>
          </a:blip>
          <a:srcRect/>
          <a:stretch/>
        </p:blipFill>
        <p:spPr>
          <a:xfrm>
            <a:off x="99623" y="5942244"/>
            <a:ext cx="419196" cy="838753"/>
          </a:xfrm>
          <a:prstGeom prst="rect">
            <a:avLst/>
          </a:prstGeom>
        </p:spPr>
      </p:pic>
      <p:pic>
        <p:nvPicPr>
          <p:cNvPr id="48" name="Picture 47" descr="traffic-lights-2147790_960_720.png">
            <a:extLst>
              <a:ext uri="{FF2B5EF4-FFF2-40B4-BE49-F238E27FC236}">
                <a16:creationId xmlns:a16="http://schemas.microsoft.com/office/drawing/2014/main" id="{C1931C2C-0A05-4D49-9D74-3443D1366028}"/>
              </a:ext>
            </a:extLst>
          </p:cNvPr>
          <p:cNvPicPr>
            <a:picLocks noChangeAspect="1"/>
          </p:cNvPicPr>
          <p:nvPr/>
        </p:nvPicPr>
        <p:blipFill rotWithShape="1">
          <a:blip r:embed="rId21" cstate="print">
            <a:extLst>
              <a:ext uri="{28A0092B-C50C-407E-A947-70E740481C1C}">
                <a14:useLocalDpi xmlns:a14="http://schemas.microsoft.com/office/drawing/2010/main"/>
              </a:ext>
            </a:extLst>
          </a:blip>
          <a:srcRect/>
          <a:stretch/>
        </p:blipFill>
        <p:spPr>
          <a:xfrm>
            <a:off x="1914127" y="6022635"/>
            <a:ext cx="419196" cy="838753"/>
          </a:xfrm>
          <a:prstGeom prst="rect">
            <a:avLst/>
          </a:prstGeom>
        </p:spPr>
      </p:pic>
      <p:pic>
        <p:nvPicPr>
          <p:cNvPr id="49" name="Picture 48" descr="traffic-lights-2147790_960_720.png">
            <a:extLst>
              <a:ext uri="{FF2B5EF4-FFF2-40B4-BE49-F238E27FC236}">
                <a16:creationId xmlns:a16="http://schemas.microsoft.com/office/drawing/2014/main" id="{7C76C3A3-1CF9-D040-B0D2-D3C2E234A7E3}"/>
              </a:ext>
            </a:extLst>
          </p:cNvPr>
          <p:cNvPicPr>
            <a:picLocks noChangeAspect="1"/>
          </p:cNvPicPr>
          <p:nvPr/>
        </p:nvPicPr>
        <p:blipFill rotWithShape="1">
          <a:blip r:embed="rId22" cstate="print">
            <a:extLst>
              <a:ext uri="{28A0092B-C50C-407E-A947-70E740481C1C}">
                <a14:useLocalDpi xmlns:a14="http://schemas.microsoft.com/office/drawing/2010/main"/>
              </a:ext>
            </a:extLst>
          </a:blip>
          <a:srcRect/>
          <a:stretch/>
        </p:blipFill>
        <p:spPr>
          <a:xfrm>
            <a:off x="3716829" y="5942244"/>
            <a:ext cx="419196" cy="838753"/>
          </a:xfrm>
          <a:prstGeom prst="rect">
            <a:avLst/>
          </a:prstGeom>
        </p:spPr>
      </p:pic>
      <p:pic>
        <p:nvPicPr>
          <p:cNvPr id="50" name="Picture 49" descr="traffic-lights-2147790_960_720.png">
            <a:extLst>
              <a:ext uri="{FF2B5EF4-FFF2-40B4-BE49-F238E27FC236}">
                <a16:creationId xmlns:a16="http://schemas.microsoft.com/office/drawing/2014/main" id="{19CCB5AB-F194-7F4F-BDE3-9448FE827B39}"/>
              </a:ext>
            </a:extLst>
          </p:cNvPr>
          <p:cNvPicPr>
            <a:picLocks noChangeAspect="1"/>
          </p:cNvPicPr>
          <p:nvPr/>
        </p:nvPicPr>
        <p:blipFill rotWithShape="1">
          <a:blip r:embed="rId23" cstate="print">
            <a:extLst>
              <a:ext uri="{28A0092B-C50C-407E-A947-70E740481C1C}">
                <a14:useLocalDpi xmlns:a14="http://schemas.microsoft.com/office/drawing/2010/main"/>
              </a:ext>
            </a:extLst>
          </a:blip>
          <a:srcRect/>
          <a:stretch/>
        </p:blipFill>
        <p:spPr>
          <a:xfrm>
            <a:off x="5508110" y="5942244"/>
            <a:ext cx="419196" cy="838753"/>
          </a:xfrm>
          <a:prstGeom prst="rect">
            <a:avLst/>
          </a:prstGeom>
        </p:spPr>
      </p:pic>
      <p:sp>
        <p:nvSpPr>
          <p:cNvPr id="51" name="Rectangle 3">
            <a:extLst>
              <a:ext uri="{FF2B5EF4-FFF2-40B4-BE49-F238E27FC236}">
                <a16:creationId xmlns:a16="http://schemas.microsoft.com/office/drawing/2014/main" id="{071D94F2-5F6C-C84B-8E4F-115B1C231D63}"/>
              </a:ext>
            </a:extLst>
          </p:cNvPr>
          <p:cNvSpPr txBox="1">
            <a:spLocks noChangeArrowheads="1"/>
          </p:cNvSpPr>
          <p:nvPr/>
        </p:nvSpPr>
        <p:spPr bwMode="auto">
          <a:xfrm>
            <a:off x="7704449" y="6044326"/>
            <a:ext cx="1296000" cy="612000"/>
          </a:xfrm>
          <a:prstGeom prst="rect">
            <a:avLst/>
          </a:prstGeom>
          <a:gradFill rotWithShape="1">
            <a:gsLst>
              <a:gs pos="0">
                <a:schemeClr val="accent3">
                  <a:lumMod val="20000"/>
                  <a:lumOff val="80000"/>
                </a:schemeClr>
              </a:gs>
              <a:gs pos="35001">
                <a:schemeClr val="accent3">
                  <a:lumMod val="40000"/>
                  <a:lumOff val="60000"/>
                </a:schemeClr>
              </a:gs>
              <a:gs pos="100000">
                <a:schemeClr val="accent3">
                  <a:lumMod val="60000"/>
                  <a:lumOff val="40000"/>
                </a:schemeClr>
              </a:gs>
            </a:gsLst>
            <a:lin ang="16200000" scaled="1"/>
          </a:gradFill>
          <a:ln w="28575">
            <a:solidFill>
              <a:srgbClr val="002060"/>
            </a:solidFill>
            <a:miter lim="800000"/>
            <a:headEnd/>
            <a:tailEnd/>
          </a:ln>
          <a:effectLst>
            <a:outerShdw blurRad="40000" dist="20000" dir="5400000" rotWithShape="0">
              <a:srgbClr val="000000">
                <a:alpha val="37999"/>
              </a:srgbClr>
            </a:outerShdw>
          </a:effectLst>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defRPr/>
            </a:pPr>
            <a:r>
              <a:rPr lang="en-GB" sz="1200" dirty="0">
                <a:latin typeface="Comic Sans MS"/>
                <a:cs typeface="Comic Sans MS"/>
              </a:rPr>
              <a:t>Super</a:t>
            </a:r>
          </a:p>
          <a:p>
            <a:pPr algn="ctr">
              <a:defRPr/>
            </a:pPr>
            <a:r>
              <a:rPr lang="en-GB" sz="1200" dirty="0">
                <a:latin typeface="Comic Sans MS"/>
                <a:cs typeface="Comic Sans MS"/>
              </a:rPr>
              <a:t>confident</a:t>
            </a:r>
          </a:p>
        </p:txBody>
      </p:sp>
      <p:sp>
        <p:nvSpPr>
          <p:cNvPr id="52" name="Rectangle 3">
            <a:extLst>
              <a:ext uri="{FF2B5EF4-FFF2-40B4-BE49-F238E27FC236}">
                <a16:creationId xmlns:a16="http://schemas.microsoft.com/office/drawing/2014/main" id="{A672EFBC-34F6-A84E-9B97-73BBCA29F211}"/>
              </a:ext>
            </a:extLst>
          </p:cNvPr>
          <p:cNvSpPr txBox="1">
            <a:spLocks noChangeArrowheads="1"/>
          </p:cNvSpPr>
          <p:nvPr/>
        </p:nvSpPr>
        <p:spPr bwMode="auto">
          <a:xfrm>
            <a:off x="5907780" y="6042572"/>
            <a:ext cx="1296000" cy="612000"/>
          </a:xfrm>
          <a:prstGeom prst="rect">
            <a:avLst/>
          </a:prstGeom>
          <a:gradFill rotWithShape="1">
            <a:gsLst>
              <a:gs pos="0">
                <a:schemeClr val="accent3">
                  <a:lumMod val="60000"/>
                  <a:lumOff val="40000"/>
                </a:schemeClr>
              </a:gs>
              <a:gs pos="100000">
                <a:schemeClr val="accent6">
                  <a:lumMod val="40000"/>
                  <a:lumOff val="60000"/>
                </a:schemeClr>
              </a:gs>
            </a:gsLst>
            <a:lin ang="16200000" scaled="1"/>
          </a:gradFill>
          <a:ln w="28575">
            <a:solidFill>
              <a:srgbClr val="002060"/>
            </a:solidFill>
            <a:miter lim="800000"/>
            <a:headEnd/>
            <a:tailEnd/>
          </a:ln>
          <a:effectLst>
            <a:outerShdw blurRad="40000" dist="20000" dir="5400000" rotWithShape="0">
              <a:srgbClr val="000000">
                <a:alpha val="37999"/>
              </a:srgbClr>
            </a:outerShdw>
          </a:effectLst>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defRPr/>
            </a:pPr>
            <a:r>
              <a:rPr lang="en-GB" sz="1200" dirty="0">
                <a:latin typeface="Comic Sans MS"/>
                <a:cs typeface="Comic Sans MS"/>
              </a:rPr>
              <a:t>Very </a:t>
            </a:r>
          </a:p>
          <a:p>
            <a:pPr algn="ctr">
              <a:defRPr/>
            </a:pPr>
            <a:r>
              <a:rPr lang="en-GB" sz="1200" dirty="0">
                <a:latin typeface="Comic Sans MS"/>
                <a:cs typeface="Comic Sans MS"/>
              </a:rPr>
              <a:t>confident</a:t>
            </a:r>
          </a:p>
        </p:txBody>
      </p:sp>
      <p:sp>
        <p:nvSpPr>
          <p:cNvPr id="53" name="Rectangle 4">
            <a:extLst>
              <a:ext uri="{FF2B5EF4-FFF2-40B4-BE49-F238E27FC236}">
                <a16:creationId xmlns:a16="http://schemas.microsoft.com/office/drawing/2014/main" id="{3FF01156-0B0B-E14F-9379-28409C654FDA}"/>
              </a:ext>
            </a:extLst>
          </p:cNvPr>
          <p:cNvSpPr txBox="1">
            <a:spLocks noChangeArrowheads="1"/>
          </p:cNvSpPr>
          <p:nvPr/>
        </p:nvSpPr>
        <p:spPr bwMode="auto">
          <a:xfrm>
            <a:off x="4111189" y="6042572"/>
            <a:ext cx="1296000" cy="612000"/>
          </a:xfrm>
          <a:prstGeom prst="rect">
            <a:avLst/>
          </a:prstGeom>
          <a:gradFill rotWithShape="1">
            <a:gsLst>
              <a:gs pos="0">
                <a:schemeClr val="accent6">
                  <a:lumMod val="40000"/>
                  <a:lumOff val="60000"/>
                </a:schemeClr>
              </a:gs>
              <a:gs pos="100000">
                <a:schemeClr val="accent6">
                  <a:lumMod val="60000"/>
                  <a:lumOff val="40000"/>
                </a:schemeClr>
              </a:gs>
            </a:gsLst>
            <a:lin ang="16200000" scaled="1"/>
          </a:gradFill>
          <a:ln w="28575">
            <a:solidFill>
              <a:srgbClr val="002060"/>
            </a:solidFill>
            <a:miter lim="800000"/>
            <a:headEnd/>
            <a:tailEnd/>
          </a:ln>
          <a:effectLst>
            <a:outerShdw blurRad="40000" dist="20000" dir="5400000" rotWithShape="0">
              <a:srgbClr val="000000">
                <a:alpha val="37999"/>
              </a:srgbClr>
            </a:outerShdw>
          </a:effectLst>
        </p:spPr>
        <p:txBody>
          <a:bodyPr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lnSpc>
                <a:spcPct val="120000"/>
              </a:lnSpc>
              <a:spcBef>
                <a:spcPts val="0"/>
              </a:spcBef>
              <a:defRPr/>
            </a:pPr>
            <a:r>
              <a:rPr lang="en-GB" altLang="en-US" sz="1200" dirty="0">
                <a:solidFill>
                  <a:schemeClr val="tx1"/>
                </a:solidFill>
                <a:latin typeface="Comic Sans MS"/>
                <a:cs typeface="Comic Sans MS"/>
              </a:rPr>
              <a:t>Confident</a:t>
            </a:r>
          </a:p>
        </p:txBody>
      </p:sp>
      <p:sp>
        <p:nvSpPr>
          <p:cNvPr id="54" name="TextBox 3">
            <a:extLst>
              <a:ext uri="{FF2B5EF4-FFF2-40B4-BE49-F238E27FC236}">
                <a16:creationId xmlns:a16="http://schemas.microsoft.com/office/drawing/2014/main" id="{E0556C79-9AD3-9E4A-9297-23469AEBD22A}"/>
              </a:ext>
            </a:extLst>
          </p:cNvPr>
          <p:cNvSpPr>
            <a:spLocks noChangeArrowheads="1"/>
          </p:cNvSpPr>
          <p:nvPr/>
        </p:nvSpPr>
        <p:spPr bwMode="auto">
          <a:xfrm>
            <a:off x="2303177" y="6087689"/>
            <a:ext cx="1296000" cy="612000"/>
          </a:xfrm>
          <a:prstGeom prst="roundRect">
            <a:avLst>
              <a:gd name="adj" fmla="val 0"/>
            </a:avLst>
          </a:prstGeom>
          <a:gradFill rotWithShape="1">
            <a:gsLst>
              <a:gs pos="0">
                <a:schemeClr val="accent6">
                  <a:lumMod val="60000"/>
                  <a:lumOff val="40000"/>
                </a:schemeClr>
              </a:gs>
              <a:gs pos="100000">
                <a:schemeClr val="accent2">
                  <a:lumMod val="60000"/>
                  <a:lumOff val="40000"/>
                </a:schemeClr>
              </a:gs>
            </a:gsLst>
            <a:lin ang="16200000" scaled="1"/>
          </a:gradFill>
          <a:ln w="28575">
            <a:solidFill>
              <a:srgbClr val="002060"/>
            </a:solidFill>
            <a:round/>
            <a:headEnd/>
            <a:tailEnd/>
          </a:ln>
          <a:effectLst>
            <a:outerShdw blurRad="40000" dist="20000" dir="5400000" rotWithShape="0">
              <a:srgbClr val="000000">
                <a:alpha val="37999"/>
              </a:srgbClr>
            </a:outerShdw>
          </a:effectLst>
        </p:spPr>
        <p:txBody>
          <a:bodyPr wrap="square" anchor="ctr">
            <a:noAutofit/>
          </a:bodyPr>
          <a:lstStyle/>
          <a:p>
            <a:pPr algn="ctr">
              <a:defRPr/>
            </a:pPr>
            <a:r>
              <a:rPr lang="en-GB" sz="1200" dirty="0">
                <a:solidFill>
                  <a:schemeClr val="dk1"/>
                </a:solidFill>
                <a:latin typeface="Comic Sans MS"/>
                <a:cs typeface="Comic Sans MS"/>
              </a:rPr>
              <a:t>I’m getting more confidence</a:t>
            </a:r>
          </a:p>
        </p:txBody>
      </p:sp>
      <p:sp>
        <p:nvSpPr>
          <p:cNvPr id="55" name="Rectangle 4">
            <a:extLst>
              <a:ext uri="{FF2B5EF4-FFF2-40B4-BE49-F238E27FC236}">
                <a16:creationId xmlns:a16="http://schemas.microsoft.com/office/drawing/2014/main" id="{00B6E2FE-8269-A64F-9ADD-EFC72E6698DD}"/>
              </a:ext>
            </a:extLst>
          </p:cNvPr>
          <p:cNvSpPr txBox="1">
            <a:spLocks noChangeArrowheads="1"/>
          </p:cNvSpPr>
          <p:nvPr/>
        </p:nvSpPr>
        <p:spPr bwMode="auto">
          <a:xfrm>
            <a:off x="500614" y="6042572"/>
            <a:ext cx="1296000" cy="612000"/>
          </a:xfrm>
          <a:prstGeom prst="rect">
            <a:avLst/>
          </a:prstGeom>
          <a:gradFill rotWithShape="1">
            <a:gsLst>
              <a:gs pos="0">
                <a:schemeClr val="accent2">
                  <a:lumMod val="40000"/>
                  <a:lumOff val="60000"/>
                </a:schemeClr>
              </a:gs>
              <a:gs pos="100000">
                <a:schemeClr val="accent2">
                  <a:lumMod val="60000"/>
                  <a:lumOff val="40000"/>
                </a:schemeClr>
              </a:gs>
            </a:gsLst>
            <a:lin ang="16200000" scaled="1"/>
          </a:gradFill>
          <a:ln w="28575">
            <a:solidFill>
              <a:srgbClr val="002060"/>
            </a:solidFill>
            <a:miter lim="800000"/>
            <a:headEnd/>
            <a:tailEnd/>
          </a:ln>
          <a:effectLst>
            <a:outerShdw blurRad="50800" dist="38100" dir="5400000" algn="t" rotWithShape="0">
              <a:srgbClr val="000000">
                <a:alpha val="39999"/>
              </a:srgbClr>
            </a:outerShdw>
          </a:effectLst>
        </p:spPr>
        <p:txBody>
          <a:bodyPr anchor="ctr">
            <a:noAutofit/>
          </a:bodyPr>
          <a:lstStyle>
            <a:lvl1pPr defTabSz="457200"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defTabSz="4572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a:buFont typeface="Arial" charset="0"/>
              <a:buNone/>
              <a:defRPr/>
            </a:pPr>
            <a:r>
              <a:rPr lang="en-GB" sz="1200" dirty="0">
                <a:latin typeface="Comic Sans MS"/>
                <a:cs typeface="Comic Sans MS"/>
              </a:rPr>
              <a:t>I’m not confident at all</a:t>
            </a:r>
          </a:p>
        </p:txBody>
      </p:sp>
      <p:cxnSp>
        <p:nvCxnSpPr>
          <p:cNvPr id="56" name="Straight Arrow Connector 55">
            <a:extLst>
              <a:ext uri="{FF2B5EF4-FFF2-40B4-BE49-F238E27FC236}">
                <a16:creationId xmlns:a16="http://schemas.microsoft.com/office/drawing/2014/main" id="{51D663A6-C7F3-C846-985F-0B44D0A3A5CD}"/>
              </a:ext>
            </a:extLst>
          </p:cNvPr>
          <p:cNvCxnSpPr>
            <a:cxnSpLocks/>
          </p:cNvCxnSpPr>
          <p:nvPr/>
        </p:nvCxnSpPr>
        <p:spPr>
          <a:xfrm flipH="1">
            <a:off x="151248" y="5789767"/>
            <a:ext cx="8849201" cy="0"/>
          </a:xfrm>
          <a:prstGeom prst="straightConnector1">
            <a:avLst/>
          </a:prstGeom>
          <a:ln w="38100">
            <a:gradFill flip="none" rotWithShape="1">
              <a:gsLst>
                <a:gs pos="0">
                  <a:schemeClr val="accent3">
                    <a:lumMod val="60000"/>
                    <a:lumOff val="40000"/>
                  </a:schemeClr>
                </a:gs>
                <a:gs pos="50000">
                  <a:schemeClr val="accent6">
                    <a:lumMod val="60000"/>
                    <a:lumOff val="40000"/>
                  </a:schemeClr>
                </a:gs>
                <a:gs pos="100000">
                  <a:schemeClr val="accent2">
                    <a:lumMod val="75000"/>
                  </a:schemeClr>
                </a:gs>
              </a:gsLst>
              <a:lin ang="0" scaled="0"/>
              <a:tileRect/>
            </a:gradFill>
            <a:tailEnd type="arrow"/>
          </a:ln>
        </p:spPr>
        <p:style>
          <a:lnRef idx="2">
            <a:schemeClr val="accent1"/>
          </a:lnRef>
          <a:fillRef idx="0">
            <a:schemeClr val="accent1"/>
          </a:fillRef>
          <a:effectRef idx="1">
            <a:schemeClr val="accent1"/>
          </a:effectRef>
          <a:fontRef idx="minor">
            <a:schemeClr val="tx1"/>
          </a:fontRef>
        </p:style>
      </p:cxnSp>
      <p:pic>
        <p:nvPicPr>
          <p:cNvPr id="59" name="Picture 17">
            <a:extLst>
              <a:ext uri="{FF2B5EF4-FFF2-40B4-BE49-F238E27FC236}">
                <a16:creationId xmlns:a16="http://schemas.microsoft.com/office/drawing/2014/main" id="{C5EC99AB-1044-F548-9952-6548D7DA9341}"/>
              </a:ext>
            </a:extLst>
          </p:cNvPr>
          <p:cNvPicPr>
            <a:picLocks noChangeAspect="1" noChangeArrowheads="1"/>
          </p:cNvPicPr>
          <p:nvPr/>
        </p:nvPicPr>
        <p:blipFill>
          <a:blip r:embed="rId2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77857" y="4320811"/>
            <a:ext cx="1035888" cy="1246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0" name="Rounded Rectangle 59">
            <a:extLst>
              <a:ext uri="{FF2B5EF4-FFF2-40B4-BE49-F238E27FC236}">
                <a16:creationId xmlns:a16="http://schemas.microsoft.com/office/drawing/2014/main" id="{E606F270-8237-9B44-B6E7-ABD7DFF2F5F8}"/>
              </a:ext>
            </a:extLst>
          </p:cNvPr>
          <p:cNvSpPr/>
          <p:nvPr/>
        </p:nvSpPr>
        <p:spPr>
          <a:xfrm>
            <a:off x="7356157" y="5202598"/>
            <a:ext cx="1307119" cy="364990"/>
          </a:xfrm>
          <a:prstGeom prst="roundRect">
            <a:avLst/>
          </a:prstGeom>
          <a:solidFill>
            <a:srgbClr val="7030A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latin typeface="Comic Sans MS" panose="030F0902030302020204" pitchFamily="66" charset="0"/>
              </a:rPr>
              <a:t>2 Minutes</a:t>
            </a:r>
          </a:p>
        </p:txBody>
      </p:sp>
      <p:pic>
        <p:nvPicPr>
          <p:cNvPr id="30" name="Picture 5" descr="C:\Users\Optic Group111\Desktop\CORE THEME 6.png">
            <a:extLst>
              <a:ext uri="{FF2B5EF4-FFF2-40B4-BE49-F238E27FC236}">
                <a16:creationId xmlns:a16="http://schemas.microsoft.com/office/drawing/2014/main" id="{23C827B8-1D12-2446-9B47-AEBE7ECE6150}"/>
              </a:ext>
            </a:extLst>
          </p:cNvPr>
          <p:cNvPicPr>
            <a:picLocks noChangeAspect="1" noChangeArrowheads="1"/>
          </p:cNvPicPr>
          <p:nvPr/>
        </p:nvPicPr>
        <p:blipFill>
          <a:blip r:embed="rId25" cstate="print">
            <a:extLst>
              <a:ext uri="{28A0092B-C50C-407E-A947-70E740481C1C}">
                <a14:useLocalDpi xmlns:a14="http://schemas.microsoft.com/office/drawing/2010/main"/>
              </a:ext>
            </a:extLst>
          </a:blip>
          <a:srcRect/>
          <a:stretch>
            <a:fillRect/>
          </a:stretch>
        </p:blipFill>
        <p:spPr bwMode="auto">
          <a:xfrm>
            <a:off x="7977857" y="183184"/>
            <a:ext cx="932083" cy="932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8203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8C091A-9013-8A4B-BD18-BDDEAAC10A5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25506" y="143209"/>
            <a:ext cx="8892988" cy="6571582"/>
          </a:xfrm>
          <a:prstGeom prst="rect">
            <a:avLst/>
          </a:prstGeom>
        </p:spPr>
      </p:pic>
      <p:sp>
        <p:nvSpPr>
          <p:cNvPr id="5" name="Rectangle 4">
            <a:extLst>
              <a:ext uri="{FF2B5EF4-FFF2-40B4-BE49-F238E27FC236}">
                <a16:creationId xmlns:a16="http://schemas.microsoft.com/office/drawing/2014/main" id="{35984595-7A58-3D47-85BF-D86F59CEF6D8}"/>
              </a:ext>
            </a:extLst>
          </p:cNvPr>
          <p:cNvSpPr>
            <a:spLocks noChangeArrowheads="1"/>
          </p:cNvSpPr>
          <p:nvPr/>
        </p:nvSpPr>
        <p:spPr bwMode="auto">
          <a:xfrm>
            <a:off x="770966" y="5900116"/>
            <a:ext cx="7530352" cy="646642"/>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lstStyle/>
          <a:p>
            <a:pPr algn="ctr">
              <a:defRPr/>
            </a:pPr>
            <a:r>
              <a:rPr lang="en-GB" sz="2400" b="1" dirty="0">
                <a:solidFill>
                  <a:schemeClr val="dk1"/>
                </a:solidFill>
                <a:latin typeface="+mj-lt"/>
                <a:ea typeface="+mn-ea"/>
                <a:cs typeface="+mn-cs"/>
              </a:rPr>
              <a:t>A tiger walks in the </a:t>
            </a:r>
            <a:r>
              <a:rPr lang="en-GB" sz="2400" b="1" dirty="0" smtClean="0">
                <a:solidFill>
                  <a:schemeClr val="dk1"/>
                </a:solidFill>
                <a:latin typeface="+mj-lt"/>
                <a:ea typeface="+mn-ea"/>
                <a:cs typeface="+mn-cs"/>
              </a:rPr>
              <a:t>room! </a:t>
            </a:r>
            <a:endParaRPr lang="en-GB" sz="2400" b="1" dirty="0">
              <a:solidFill>
                <a:schemeClr val="dk1"/>
              </a:solidFill>
              <a:latin typeface="+mj-lt"/>
              <a:ea typeface="+mn-ea"/>
              <a:cs typeface="+mn-cs"/>
            </a:endParaRPr>
          </a:p>
          <a:p>
            <a:pPr algn="ctr">
              <a:defRPr/>
            </a:pPr>
            <a:r>
              <a:rPr lang="en-GB" sz="2400" b="1" dirty="0">
                <a:solidFill>
                  <a:schemeClr val="dk1"/>
                </a:solidFill>
                <a:latin typeface="+mj-lt"/>
                <a:ea typeface="+mn-ea"/>
                <a:cs typeface="+mn-cs"/>
              </a:rPr>
              <a:t>What is your response?</a:t>
            </a:r>
          </a:p>
        </p:txBody>
      </p:sp>
      <p:pic>
        <p:nvPicPr>
          <p:cNvPr id="11" name="Picture 10">
            <a:extLst>
              <a:ext uri="{FF2B5EF4-FFF2-40B4-BE49-F238E27FC236}">
                <a16:creationId xmlns:a16="http://schemas.microsoft.com/office/drawing/2014/main" id="{09C39EE3-2EC8-004C-858F-6B8755440DA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379871" y="972613"/>
            <a:ext cx="2680269" cy="4625845"/>
          </a:xfrm>
          <a:prstGeom prst="rect">
            <a:avLst/>
          </a:prstGeom>
        </p:spPr>
      </p:pic>
    </p:spTree>
    <p:extLst>
      <p:ext uri="{BB962C8B-B14F-4D97-AF65-F5344CB8AC3E}">
        <p14:creationId xmlns:p14="http://schemas.microsoft.com/office/powerpoint/2010/main" val="231511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F0B5921-79A8-8B4A-A0EF-A4B556F6EBA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25506" y="165847"/>
            <a:ext cx="8857129" cy="6557682"/>
          </a:xfrm>
          <a:prstGeom prst="rect">
            <a:avLst/>
          </a:prstGeom>
        </p:spPr>
      </p:pic>
      <p:sp>
        <p:nvSpPr>
          <p:cNvPr id="6" name="Rectangle 5">
            <a:extLst>
              <a:ext uri="{FF2B5EF4-FFF2-40B4-BE49-F238E27FC236}">
                <a16:creationId xmlns:a16="http://schemas.microsoft.com/office/drawing/2014/main" id="{D64028D9-88EA-3F4C-93EB-14FEC20F3237}"/>
              </a:ext>
            </a:extLst>
          </p:cNvPr>
          <p:cNvSpPr>
            <a:spLocks noChangeArrowheads="1"/>
          </p:cNvSpPr>
          <p:nvPr/>
        </p:nvSpPr>
        <p:spPr bwMode="auto">
          <a:xfrm>
            <a:off x="6872453" y="289548"/>
            <a:ext cx="2024030" cy="1252381"/>
          </a:xfrm>
          <a:prstGeom prst="rect">
            <a:avLst/>
          </a:prstGeom>
          <a:solidFill>
            <a:srgbClr val="FFFF00"/>
          </a:solidFill>
          <a:ln>
            <a:headEnd/>
            <a:tailEnd/>
          </a:ln>
        </p:spPr>
        <p:style>
          <a:lnRef idx="2">
            <a:schemeClr val="dk1"/>
          </a:lnRef>
          <a:fillRef idx="1">
            <a:schemeClr val="lt1"/>
          </a:fillRef>
          <a:effectRef idx="0">
            <a:schemeClr val="dk1"/>
          </a:effectRef>
          <a:fontRef idx="minor">
            <a:schemeClr val="dk1"/>
          </a:fontRef>
        </p:style>
        <p:txBody>
          <a:bodyPr anchor="ctr"/>
          <a:lstStyle/>
          <a:p>
            <a:pPr algn="ctr">
              <a:defRPr/>
            </a:pPr>
            <a:r>
              <a:rPr lang="en-GB" sz="1600" b="1" dirty="0">
                <a:solidFill>
                  <a:schemeClr val="dk1"/>
                </a:solidFill>
                <a:latin typeface="+mj-lt"/>
                <a:ea typeface="+mn-ea"/>
                <a:cs typeface="+mn-cs"/>
              </a:rPr>
              <a:t>A tiger walks in the room</a:t>
            </a:r>
            <a:r>
              <a:rPr lang="en-GB" sz="1600" b="1" dirty="0">
                <a:latin typeface="+mj-lt"/>
              </a:rPr>
              <a:t> and w</a:t>
            </a:r>
            <a:r>
              <a:rPr lang="en-GB" sz="1600" b="1" dirty="0">
                <a:solidFill>
                  <a:schemeClr val="dk1"/>
                </a:solidFill>
                <a:latin typeface="+mj-lt"/>
                <a:ea typeface="+mn-ea"/>
                <a:cs typeface="+mn-cs"/>
              </a:rPr>
              <a:t>hat is your response?</a:t>
            </a:r>
          </a:p>
        </p:txBody>
      </p:sp>
      <p:sp>
        <p:nvSpPr>
          <p:cNvPr id="3" name="Rectangle 2">
            <a:extLst>
              <a:ext uri="{FF2B5EF4-FFF2-40B4-BE49-F238E27FC236}">
                <a16:creationId xmlns:a16="http://schemas.microsoft.com/office/drawing/2014/main" id="{4997C3D0-6725-4645-8049-8331B3A026B3}"/>
              </a:ext>
            </a:extLst>
          </p:cNvPr>
          <p:cNvSpPr>
            <a:spLocks noChangeArrowheads="1"/>
          </p:cNvSpPr>
          <p:nvPr/>
        </p:nvSpPr>
        <p:spPr bwMode="auto">
          <a:xfrm>
            <a:off x="309659" y="2857953"/>
            <a:ext cx="3211346" cy="1117803"/>
          </a:xfrm>
          <a:prstGeom prst="rect">
            <a:avLst/>
          </a:prstGeom>
          <a:gradFill rotWithShape="1">
            <a:gsLst>
              <a:gs pos="0">
                <a:srgbClr val="FFBE86"/>
              </a:gs>
              <a:gs pos="35001">
                <a:srgbClr val="FFD0AA"/>
              </a:gs>
              <a:gs pos="100000">
                <a:srgbClr val="FFEBDB"/>
              </a:gs>
            </a:gsLst>
            <a:lin ang="16200000" scaled="1"/>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p>
            <a:pPr algn="ctr">
              <a:defRPr/>
            </a:pPr>
            <a:r>
              <a:rPr lang="en-GB" sz="3200" b="1" dirty="0">
                <a:solidFill>
                  <a:schemeClr val="dk1"/>
                </a:solidFill>
                <a:latin typeface="+mj-lt"/>
                <a:ea typeface="+mn-ea"/>
                <a:cs typeface="+mn-cs"/>
              </a:rPr>
              <a:t>‘FIGHT’</a:t>
            </a:r>
          </a:p>
        </p:txBody>
      </p:sp>
      <p:sp>
        <p:nvSpPr>
          <p:cNvPr id="4" name="Rectangle 3">
            <a:extLst>
              <a:ext uri="{FF2B5EF4-FFF2-40B4-BE49-F238E27FC236}">
                <a16:creationId xmlns:a16="http://schemas.microsoft.com/office/drawing/2014/main" id="{952C0CB1-00A3-5142-B16C-635C3B5AFA10}"/>
              </a:ext>
            </a:extLst>
          </p:cNvPr>
          <p:cNvSpPr>
            <a:spLocks noChangeArrowheads="1"/>
          </p:cNvSpPr>
          <p:nvPr/>
        </p:nvSpPr>
        <p:spPr bwMode="auto">
          <a:xfrm>
            <a:off x="229588" y="5189288"/>
            <a:ext cx="3211346" cy="1117802"/>
          </a:xfrm>
          <a:prstGeom prst="rect">
            <a:avLst/>
          </a:prstGeom>
          <a:gradFill rotWithShape="1">
            <a:gsLst>
              <a:gs pos="0">
                <a:srgbClr val="FFBE86"/>
              </a:gs>
              <a:gs pos="35001">
                <a:srgbClr val="FFD0AA"/>
              </a:gs>
              <a:gs pos="100000">
                <a:srgbClr val="FFEBDB"/>
              </a:gs>
            </a:gsLst>
            <a:lin ang="16200000" scaled="1"/>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p>
            <a:pPr algn="ctr">
              <a:defRPr/>
            </a:pPr>
            <a:r>
              <a:rPr lang="en-GB" sz="3200" b="1" dirty="0" smtClean="0">
                <a:solidFill>
                  <a:schemeClr val="dk1"/>
                </a:solidFill>
                <a:latin typeface="+mj-lt"/>
                <a:ea typeface="+mn-ea"/>
                <a:cs typeface="+mn-cs"/>
              </a:rPr>
              <a:t>‘FREEZE’</a:t>
            </a:r>
            <a:endParaRPr lang="en-GB" sz="3200" b="1" dirty="0">
              <a:solidFill>
                <a:schemeClr val="dk1"/>
              </a:solidFill>
              <a:latin typeface="+mj-lt"/>
              <a:ea typeface="+mn-ea"/>
              <a:cs typeface="+mn-cs"/>
            </a:endParaRPr>
          </a:p>
        </p:txBody>
      </p:sp>
      <p:sp>
        <p:nvSpPr>
          <p:cNvPr id="5" name="Rectangle 4">
            <a:extLst>
              <a:ext uri="{FF2B5EF4-FFF2-40B4-BE49-F238E27FC236}">
                <a16:creationId xmlns:a16="http://schemas.microsoft.com/office/drawing/2014/main" id="{6FAD1760-4D90-9841-A7FF-ADB5DDB7B4FB}"/>
              </a:ext>
            </a:extLst>
          </p:cNvPr>
          <p:cNvSpPr>
            <a:spLocks noChangeArrowheads="1"/>
          </p:cNvSpPr>
          <p:nvPr/>
        </p:nvSpPr>
        <p:spPr bwMode="auto">
          <a:xfrm>
            <a:off x="247517" y="703270"/>
            <a:ext cx="3211346" cy="1117802"/>
          </a:xfrm>
          <a:prstGeom prst="rect">
            <a:avLst/>
          </a:prstGeom>
          <a:gradFill rotWithShape="1">
            <a:gsLst>
              <a:gs pos="0">
                <a:srgbClr val="FFBE86"/>
              </a:gs>
              <a:gs pos="35001">
                <a:srgbClr val="FFD0AA"/>
              </a:gs>
              <a:gs pos="100000">
                <a:srgbClr val="FFEBDB"/>
              </a:gs>
            </a:gsLst>
            <a:lin ang="16200000" scaled="1"/>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p>
            <a:pPr algn="ctr">
              <a:defRPr/>
            </a:pPr>
            <a:r>
              <a:rPr lang="en-GB" sz="3200" b="1" dirty="0">
                <a:solidFill>
                  <a:schemeClr val="dk1"/>
                </a:solidFill>
                <a:latin typeface="+mj-lt"/>
                <a:ea typeface="+mn-ea"/>
                <a:cs typeface="+mn-cs"/>
              </a:rPr>
              <a:t>‘FLIGHT’</a:t>
            </a:r>
          </a:p>
        </p:txBody>
      </p:sp>
      <p:pic>
        <p:nvPicPr>
          <p:cNvPr id="10" name="Picture 9">
            <a:extLst>
              <a:ext uri="{FF2B5EF4-FFF2-40B4-BE49-F238E27FC236}">
                <a16:creationId xmlns:a16="http://schemas.microsoft.com/office/drawing/2014/main" id="{FA29911F-33B2-9C4B-B0F8-BEF9C6355F8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705158" y="4599990"/>
            <a:ext cx="2921000" cy="1943100"/>
          </a:xfrm>
          <a:prstGeom prst="rect">
            <a:avLst/>
          </a:prstGeom>
          <a:ln w="38100">
            <a:solidFill>
              <a:schemeClr val="tx1"/>
            </a:solidFill>
          </a:ln>
        </p:spPr>
      </p:pic>
      <p:pic>
        <p:nvPicPr>
          <p:cNvPr id="12" name="Picture 11">
            <a:extLst>
              <a:ext uri="{FF2B5EF4-FFF2-40B4-BE49-F238E27FC236}">
                <a16:creationId xmlns:a16="http://schemas.microsoft.com/office/drawing/2014/main" id="{7C5B0EF3-D68F-6547-896C-26EB13716EC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705158" y="2440146"/>
            <a:ext cx="2921000" cy="1953419"/>
          </a:xfrm>
          <a:prstGeom prst="rect">
            <a:avLst/>
          </a:prstGeom>
          <a:ln w="38100">
            <a:solidFill>
              <a:schemeClr val="tx1"/>
            </a:solidFill>
          </a:ln>
        </p:spPr>
      </p:pic>
      <p:pic>
        <p:nvPicPr>
          <p:cNvPr id="8" name="Picture 7">
            <a:extLst>
              <a:ext uri="{FF2B5EF4-FFF2-40B4-BE49-F238E27FC236}">
                <a16:creationId xmlns:a16="http://schemas.microsoft.com/office/drawing/2014/main" id="{954637A6-E0D5-0A42-A55E-41CED52C1C9C}"/>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705158" y="290621"/>
            <a:ext cx="2921000" cy="1943100"/>
          </a:xfrm>
          <a:prstGeom prst="rect">
            <a:avLst/>
          </a:prstGeom>
          <a:ln w="38100">
            <a:solidFill>
              <a:schemeClr val="tx1"/>
            </a:solidFill>
          </a:ln>
        </p:spPr>
      </p:pic>
    </p:spTree>
    <p:extLst>
      <p:ext uri="{BB962C8B-B14F-4D97-AF65-F5344CB8AC3E}">
        <p14:creationId xmlns:p14="http://schemas.microsoft.com/office/powerpoint/2010/main" val="42754540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F119C25-3FD0-3049-937E-77A382B4E20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30736" y="120277"/>
            <a:ext cx="8851900" cy="6603252"/>
          </a:xfrm>
          <a:prstGeom prst="rect">
            <a:avLst/>
          </a:prstGeom>
        </p:spPr>
      </p:pic>
      <p:sp>
        <p:nvSpPr>
          <p:cNvPr id="3" name="Rounded Rectangle 2">
            <a:extLst>
              <a:ext uri="{FF2B5EF4-FFF2-40B4-BE49-F238E27FC236}">
                <a16:creationId xmlns:a16="http://schemas.microsoft.com/office/drawing/2014/main" id="{0A60C022-8E30-334A-897D-9A45368AF5F4}"/>
              </a:ext>
            </a:extLst>
          </p:cNvPr>
          <p:cNvSpPr/>
          <p:nvPr/>
        </p:nvSpPr>
        <p:spPr>
          <a:xfrm>
            <a:off x="1332912" y="5494773"/>
            <a:ext cx="7512353" cy="1044608"/>
          </a:xfrm>
          <a:prstGeom prst="roundRect">
            <a:avLst/>
          </a:prstGeom>
          <a:solidFill>
            <a:srgbClr val="FFFF00"/>
          </a:solidFill>
          <a:ln w="38100">
            <a:solidFill>
              <a:srgbClr val="C1EBBA"/>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solidFill>
              </a:rPr>
              <a:t>What are some examples of short-term stress in your life?</a:t>
            </a:r>
          </a:p>
          <a:p>
            <a:r>
              <a:rPr lang="en-US" dirty="0">
                <a:solidFill>
                  <a:schemeClr val="tx1"/>
                </a:solidFill>
              </a:rPr>
              <a:t>What are some examples of long-term stress in your life?</a:t>
            </a:r>
          </a:p>
          <a:p>
            <a:r>
              <a:rPr lang="en-US" dirty="0">
                <a:solidFill>
                  <a:schemeClr val="tx1"/>
                </a:solidFill>
              </a:rPr>
              <a:t>What extra stresses might adults have that students don’t have? </a:t>
            </a:r>
          </a:p>
        </p:txBody>
      </p:sp>
      <p:pic>
        <p:nvPicPr>
          <p:cNvPr id="5" name="Picture 18" descr="C:\Users\Optic Group111\Desktop\Task.png">
            <a:extLst>
              <a:ext uri="{FF2B5EF4-FFF2-40B4-BE49-F238E27FC236}">
                <a16:creationId xmlns:a16="http://schemas.microsoft.com/office/drawing/2014/main" id="{4D2C57E1-504D-684B-8688-F1B9EEC004D6}"/>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98735" y="5532659"/>
            <a:ext cx="920595" cy="92059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BFA2689-177A-ED4A-8CF5-7E01779A52FB}"/>
              </a:ext>
            </a:extLst>
          </p:cNvPr>
          <p:cNvSpPr/>
          <p:nvPr/>
        </p:nvSpPr>
        <p:spPr>
          <a:xfrm>
            <a:off x="298735" y="318619"/>
            <a:ext cx="4273266" cy="262180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GB" dirty="0"/>
              <a:t>Stress is an automatic response to dealing with challenges. </a:t>
            </a:r>
          </a:p>
          <a:p>
            <a:endParaRPr lang="en-GB" dirty="0"/>
          </a:p>
          <a:p>
            <a:r>
              <a:rPr lang="en-GB" dirty="0"/>
              <a:t>When we stress, our bodies are flooded with hormones that raise heart rate, blood pressure, boost energy and prepare for ‘fight, flight or Freeze’</a:t>
            </a:r>
          </a:p>
          <a:p>
            <a:r>
              <a:rPr lang="en-GB" dirty="0"/>
              <a:t>Over time, too much stress can become a serious issue, making someone unwell.</a:t>
            </a:r>
          </a:p>
        </p:txBody>
      </p:sp>
      <p:pic>
        <p:nvPicPr>
          <p:cNvPr id="10" name="Picture 9">
            <a:extLst>
              <a:ext uri="{FF2B5EF4-FFF2-40B4-BE49-F238E27FC236}">
                <a16:creationId xmlns:a16="http://schemas.microsoft.com/office/drawing/2014/main" id="{9F8BA6E8-70C8-D349-A540-8C9EB43A527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929431" y="3960565"/>
            <a:ext cx="1763313" cy="1172986"/>
          </a:xfrm>
          <a:prstGeom prst="rect">
            <a:avLst/>
          </a:prstGeom>
          <a:ln w="38100">
            <a:solidFill>
              <a:schemeClr val="tx1"/>
            </a:solidFill>
          </a:ln>
        </p:spPr>
      </p:pic>
      <p:pic>
        <p:nvPicPr>
          <p:cNvPr id="11" name="Picture 10">
            <a:extLst>
              <a:ext uri="{FF2B5EF4-FFF2-40B4-BE49-F238E27FC236}">
                <a16:creationId xmlns:a16="http://schemas.microsoft.com/office/drawing/2014/main" id="{B460FCA5-7172-A841-8117-67FC698941F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929431" y="2405837"/>
            <a:ext cx="1763313" cy="1179216"/>
          </a:xfrm>
          <a:prstGeom prst="rect">
            <a:avLst/>
          </a:prstGeom>
          <a:ln w="38100">
            <a:solidFill>
              <a:schemeClr val="tx1"/>
            </a:solidFill>
          </a:ln>
        </p:spPr>
      </p:pic>
      <p:pic>
        <p:nvPicPr>
          <p:cNvPr id="12" name="Picture 11">
            <a:extLst>
              <a:ext uri="{FF2B5EF4-FFF2-40B4-BE49-F238E27FC236}">
                <a16:creationId xmlns:a16="http://schemas.microsoft.com/office/drawing/2014/main" id="{DE715F04-13EE-D64B-B26A-337A64AFCCAD}"/>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929431" y="955674"/>
            <a:ext cx="1763313" cy="1172986"/>
          </a:xfrm>
          <a:prstGeom prst="rect">
            <a:avLst/>
          </a:prstGeom>
          <a:ln w="38100">
            <a:solidFill>
              <a:schemeClr val="tx1"/>
            </a:solidFill>
          </a:ln>
        </p:spPr>
      </p:pic>
      <p:sp>
        <p:nvSpPr>
          <p:cNvPr id="13" name="Rectangle 12">
            <a:extLst>
              <a:ext uri="{FF2B5EF4-FFF2-40B4-BE49-F238E27FC236}">
                <a16:creationId xmlns:a16="http://schemas.microsoft.com/office/drawing/2014/main" id="{2954D7C8-83A7-F648-9AEF-0B78E16485A0}"/>
              </a:ext>
            </a:extLst>
          </p:cNvPr>
          <p:cNvSpPr/>
          <p:nvPr/>
        </p:nvSpPr>
        <p:spPr>
          <a:xfrm>
            <a:off x="251011" y="4437126"/>
            <a:ext cx="5976559"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600" dirty="0">
                <a:latin typeface="Arial" panose="020B0604020202020204" pitchFamily="34" charset="0"/>
                <a:ea typeface="MS Mincho" panose="02020609040205080304" pitchFamily="49" charset="-128"/>
              </a:rPr>
              <a:t>The right amount of stress is good for us as it helps to motivate us to perform well in sport or exams or to even get out of bed in a morning</a:t>
            </a:r>
            <a:endParaRPr lang="en-US" sz="1600" dirty="0"/>
          </a:p>
        </p:txBody>
      </p:sp>
    </p:spTree>
    <p:extLst>
      <p:ext uri="{BB962C8B-B14F-4D97-AF65-F5344CB8AC3E}">
        <p14:creationId xmlns:p14="http://schemas.microsoft.com/office/powerpoint/2010/main" val="16544392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7906EE2-B0E9-5840-8BBC-B675A1139FE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46803" y="124316"/>
            <a:ext cx="8850393" cy="6603052"/>
          </a:xfrm>
          <a:prstGeom prst="rect">
            <a:avLst/>
          </a:prstGeom>
        </p:spPr>
      </p:pic>
      <p:sp>
        <p:nvSpPr>
          <p:cNvPr id="3" name="Rectangle 2">
            <a:extLst>
              <a:ext uri="{FF2B5EF4-FFF2-40B4-BE49-F238E27FC236}">
                <a16:creationId xmlns:a16="http://schemas.microsoft.com/office/drawing/2014/main" id="{61C5F59A-DE26-F242-B99E-BBF2079FD796}"/>
              </a:ext>
            </a:extLst>
          </p:cNvPr>
          <p:cNvSpPr>
            <a:spLocks noChangeArrowheads="1"/>
          </p:cNvSpPr>
          <p:nvPr/>
        </p:nvSpPr>
        <p:spPr bwMode="auto">
          <a:xfrm>
            <a:off x="2364245" y="1004149"/>
            <a:ext cx="5212816" cy="2026612"/>
          </a:xfrm>
          <a:prstGeom prst="rect">
            <a:avLst/>
          </a:prstGeom>
          <a:gradFill rotWithShape="1">
            <a:gsLst>
              <a:gs pos="0">
                <a:srgbClr val="FFBE86"/>
              </a:gs>
              <a:gs pos="35001">
                <a:srgbClr val="FFD0AA"/>
              </a:gs>
              <a:gs pos="100000">
                <a:srgbClr val="FFEBDB"/>
              </a:gs>
            </a:gsLst>
            <a:lin ang="16200000" scaled="1"/>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p>
            <a:pPr algn="ctr">
              <a:defRPr/>
            </a:pPr>
            <a:endParaRPr lang="en-GB" b="1" dirty="0">
              <a:solidFill>
                <a:schemeClr val="dk1"/>
              </a:solidFill>
              <a:latin typeface="+mj-lt"/>
              <a:ea typeface="+mn-ea"/>
              <a:cs typeface="+mn-cs"/>
            </a:endParaRPr>
          </a:p>
        </p:txBody>
      </p:sp>
      <p:pic>
        <p:nvPicPr>
          <p:cNvPr id="4" name="Picture 13" descr="C:\Users\Optic Group111\Desktop\Play Video.png">
            <a:hlinkClick r:id="rId4"/>
            <a:extLst>
              <a:ext uri="{FF2B5EF4-FFF2-40B4-BE49-F238E27FC236}">
                <a16:creationId xmlns:a16="http://schemas.microsoft.com/office/drawing/2014/main" id="{9A676C50-9FF4-1844-83E9-3AD314F91BC3}"/>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543516" y="1147929"/>
            <a:ext cx="1650960" cy="16509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5E3107B-867B-EC44-9A49-DDB6C4BF99E8}"/>
              </a:ext>
            </a:extLst>
          </p:cNvPr>
          <p:cNvSpPr txBox="1"/>
          <p:nvPr/>
        </p:nvSpPr>
        <p:spPr>
          <a:xfrm>
            <a:off x="2543516" y="2453160"/>
            <a:ext cx="1517926" cy="338554"/>
          </a:xfrm>
          <a:prstGeom prst="rect">
            <a:avLst/>
          </a:prstGeom>
          <a:noFill/>
        </p:spPr>
        <p:txBody>
          <a:bodyPr wrap="square" rtlCol="0">
            <a:spAutoFit/>
          </a:bodyPr>
          <a:lstStyle/>
          <a:p>
            <a:pPr algn="ctr"/>
            <a:r>
              <a:rPr lang="en-GB" sz="1600" b="1" dirty="0"/>
              <a:t>Play video</a:t>
            </a:r>
          </a:p>
        </p:txBody>
      </p:sp>
      <p:sp>
        <p:nvSpPr>
          <p:cNvPr id="6" name="Rectangle 5">
            <a:extLst>
              <a:ext uri="{FF2B5EF4-FFF2-40B4-BE49-F238E27FC236}">
                <a16:creationId xmlns:a16="http://schemas.microsoft.com/office/drawing/2014/main" id="{07F366E0-8CCB-F142-92D5-26B2E8B2E6C7}"/>
              </a:ext>
            </a:extLst>
          </p:cNvPr>
          <p:cNvSpPr>
            <a:spLocks noChangeArrowheads="1"/>
          </p:cNvSpPr>
          <p:nvPr/>
        </p:nvSpPr>
        <p:spPr bwMode="auto">
          <a:xfrm>
            <a:off x="4290604" y="2274024"/>
            <a:ext cx="3087298" cy="646642"/>
          </a:xfrm>
          <a:prstGeom prst="rect">
            <a:avLst/>
          </a:prstGeom>
          <a:gradFill rotWithShape="1">
            <a:gsLst>
              <a:gs pos="0">
                <a:srgbClr val="FFBE86"/>
              </a:gs>
              <a:gs pos="35001">
                <a:srgbClr val="FFD0AA"/>
              </a:gs>
              <a:gs pos="100000">
                <a:srgbClr val="FFEBDB"/>
              </a:gs>
            </a:gsLst>
            <a:lin ang="16200000" scaled="1"/>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p>
            <a:pPr algn="ctr">
              <a:defRPr/>
            </a:pPr>
            <a:r>
              <a:rPr lang="en-GB" b="1" dirty="0">
                <a:solidFill>
                  <a:schemeClr val="dk1"/>
                </a:solidFill>
                <a:latin typeface="+mj-lt"/>
              </a:rPr>
              <a:t>Life Noggin Clip:</a:t>
            </a:r>
          </a:p>
          <a:p>
            <a:pPr algn="ctr">
              <a:defRPr/>
            </a:pPr>
            <a:r>
              <a:rPr lang="en-GB" b="1" dirty="0">
                <a:solidFill>
                  <a:schemeClr val="dk1"/>
                </a:solidFill>
                <a:latin typeface="+mj-lt"/>
              </a:rPr>
              <a:t>How Much Stress Can Kill You?</a:t>
            </a:r>
            <a:endParaRPr lang="en-GB" b="1" dirty="0">
              <a:solidFill>
                <a:schemeClr val="dk1"/>
              </a:solidFill>
              <a:latin typeface="+mj-lt"/>
              <a:ea typeface="+mn-ea"/>
              <a:cs typeface="+mn-cs"/>
            </a:endParaRPr>
          </a:p>
        </p:txBody>
      </p:sp>
      <p:pic>
        <p:nvPicPr>
          <p:cNvPr id="7" name="Picture 11">
            <a:extLst>
              <a:ext uri="{FF2B5EF4-FFF2-40B4-BE49-F238E27FC236}">
                <a16:creationId xmlns:a16="http://schemas.microsoft.com/office/drawing/2014/main" id="{C613845C-D5C8-0444-82EE-16C1BBA4D59A}"/>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194476" y="1050588"/>
            <a:ext cx="2482247" cy="10442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17">
            <a:extLst>
              <a:ext uri="{FF2B5EF4-FFF2-40B4-BE49-F238E27FC236}">
                <a16:creationId xmlns:a16="http://schemas.microsoft.com/office/drawing/2014/main" id="{4E0DCA7D-B039-0B42-94D4-0BAC10982E61}"/>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456789" y="1519947"/>
            <a:ext cx="626527" cy="7540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Rounded Rectangle 8">
            <a:extLst>
              <a:ext uri="{FF2B5EF4-FFF2-40B4-BE49-F238E27FC236}">
                <a16:creationId xmlns:a16="http://schemas.microsoft.com/office/drawing/2014/main" id="{C722C789-511A-0C43-BF3A-4047DB16C7F4}"/>
              </a:ext>
            </a:extLst>
          </p:cNvPr>
          <p:cNvSpPr/>
          <p:nvPr/>
        </p:nvSpPr>
        <p:spPr>
          <a:xfrm>
            <a:off x="5908297" y="2031663"/>
            <a:ext cx="909576" cy="254193"/>
          </a:xfrm>
          <a:prstGeom prst="roundRect">
            <a:avLst/>
          </a:prstGeom>
          <a:solidFill>
            <a:srgbClr val="7030A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bg1"/>
                </a:solidFill>
                <a:latin typeface="Comic Sans MS" panose="030F0902030302020204" pitchFamily="66" charset="0"/>
              </a:rPr>
              <a:t>4 Minutes</a:t>
            </a:r>
          </a:p>
        </p:txBody>
      </p:sp>
      <p:sp>
        <p:nvSpPr>
          <p:cNvPr id="10" name="Rectangle 9">
            <a:extLst>
              <a:ext uri="{FF2B5EF4-FFF2-40B4-BE49-F238E27FC236}">
                <a16:creationId xmlns:a16="http://schemas.microsoft.com/office/drawing/2014/main" id="{D80F47F0-5669-0C46-973D-9FA3D059E97A}"/>
              </a:ext>
            </a:extLst>
          </p:cNvPr>
          <p:cNvSpPr/>
          <p:nvPr/>
        </p:nvSpPr>
        <p:spPr>
          <a:xfrm>
            <a:off x="290286" y="274995"/>
            <a:ext cx="8554740" cy="497636"/>
          </a:xfrm>
          <a:prstGeom prst="rect">
            <a:avLst/>
          </a:prstGeom>
          <a:gradFill>
            <a:gsLst>
              <a:gs pos="0">
                <a:srgbClr val="FFEFD1"/>
              </a:gs>
              <a:gs pos="64999">
                <a:srgbClr val="F0EBD5"/>
              </a:gs>
              <a:gs pos="100000">
                <a:srgbClr val="D1C39F"/>
              </a:gs>
            </a:gsLst>
            <a:lin ang="5400000" scaled="0"/>
          </a:gradFill>
          <a:ln w="28575">
            <a:solidFill>
              <a:schemeClr val="tx1"/>
            </a:solidFill>
          </a:ln>
        </p:spPr>
        <p:txBody>
          <a:bodyPr wrap="square" lIns="91440" tIns="45720" rIns="91440" bIns="45720" anchor="ctr">
            <a:noAutofit/>
          </a:bodyPr>
          <a:lstStyle/>
          <a:p>
            <a:pPr algn="ctr"/>
            <a:r>
              <a:rPr lang="en-GB" sz="2800" b="1" dirty="0">
                <a:ln w="10541" cmpd="sng">
                  <a:solidFill>
                    <a:schemeClr val="tx1"/>
                  </a:solidFill>
                  <a:prstDash val="solid"/>
                </a:ln>
                <a:solidFill>
                  <a:srgbClr val="FF0000"/>
                </a:solidFill>
              </a:rPr>
              <a:t>STRESS &amp; HOW IT CAN IMPACT YOUR LIFE</a:t>
            </a:r>
            <a:endParaRPr lang="en-GB" sz="2800" b="1" dirty="0">
              <a:ln w="10541" cmpd="sng">
                <a:solidFill>
                  <a:schemeClr val="tx1"/>
                </a:solidFill>
                <a:prstDash val="solid"/>
              </a:ln>
              <a:solidFill>
                <a:srgbClr val="7F0757"/>
              </a:solidFill>
            </a:endParaRPr>
          </a:p>
        </p:txBody>
      </p:sp>
      <p:sp>
        <p:nvSpPr>
          <p:cNvPr id="11" name="Rectangle: Rounded Corners 20">
            <a:extLst>
              <a:ext uri="{FF2B5EF4-FFF2-40B4-BE49-F238E27FC236}">
                <a16:creationId xmlns:a16="http://schemas.microsoft.com/office/drawing/2014/main" id="{090F55B8-EF27-D346-9506-A8D98C8E6ECB}"/>
              </a:ext>
            </a:extLst>
          </p:cNvPr>
          <p:cNvSpPr/>
          <p:nvPr/>
        </p:nvSpPr>
        <p:spPr>
          <a:xfrm>
            <a:off x="404300" y="4190541"/>
            <a:ext cx="8440726" cy="2268316"/>
          </a:xfrm>
          <a:prstGeom prst="roundRect">
            <a:avLst>
              <a:gd name="adj" fmla="val 14282"/>
            </a:avLst>
          </a:prstGeom>
          <a:solidFill>
            <a:srgbClr val="FFFF00"/>
          </a:solidFill>
          <a:ln w="38100">
            <a:solidFill>
              <a:srgbClr val="E6CD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eriod"/>
            </a:pPr>
            <a:r>
              <a:rPr lang="en-US" sz="2400" dirty="0">
                <a:solidFill>
                  <a:schemeClr val="tx1"/>
                </a:solidFill>
              </a:rPr>
              <a:t>Why is it important to be able to manage stress in your life?</a:t>
            </a:r>
          </a:p>
          <a:p>
            <a:pPr marL="457200" indent="-457200">
              <a:buFont typeface="+mj-lt"/>
              <a:buAutoNum type="arabicPeriod"/>
            </a:pPr>
            <a:r>
              <a:rPr lang="en-US" sz="2400" dirty="0">
                <a:solidFill>
                  <a:schemeClr val="tx1"/>
                </a:solidFill>
              </a:rPr>
              <a:t>Why is it so important to not let stress get in the way of your learning and living?</a:t>
            </a:r>
          </a:p>
          <a:p>
            <a:pPr marL="457200" indent="-457200">
              <a:buFont typeface="+mj-lt"/>
              <a:buAutoNum type="arabicPeriod"/>
            </a:pPr>
            <a:r>
              <a:rPr lang="en-US" sz="2400" dirty="0">
                <a:solidFill>
                  <a:schemeClr val="tx1"/>
                </a:solidFill>
              </a:rPr>
              <a:t>What strategies do you think are the most useful  to use when dealing with stress?</a:t>
            </a:r>
          </a:p>
        </p:txBody>
      </p:sp>
      <p:sp>
        <p:nvSpPr>
          <p:cNvPr id="12" name="Rectangle: Diagonal Corners Rounded 22">
            <a:extLst>
              <a:ext uri="{FF2B5EF4-FFF2-40B4-BE49-F238E27FC236}">
                <a16:creationId xmlns:a16="http://schemas.microsoft.com/office/drawing/2014/main" id="{4028E93F-1E1D-7E48-943B-27D123AB986D}"/>
              </a:ext>
            </a:extLst>
          </p:cNvPr>
          <p:cNvSpPr/>
          <p:nvPr/>
        </p:nvSpPr>
        <p:spPr>
          <a:xfrm>
            <a:off x="290286" y="3996747"/>
            <a:ext cx="1510389" cy="387587"/>
          </a:xfrm>
          <a:prstGeom prst="round2DiagRect">
            <a:avLst>
              <a:gd name="adj1" fmla="val 50000"/>
              <a:gd name="adj2" fmla="val 36088"/>
            </a:avLst>
          </a:prstGeom>
          <a:solidFill>
            <a:srgbClr val="FFF200"/>
          </a:solidFill>
          <a:ln w="28575">
            <a:solidFill>
              <a:srgbClr val="0E25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528E90"/>
                </a:solidFill>
                <a:latin typeface="Segoe UI Semibold" panose="020B0702040204020203" pitchFamily="34" charset="0"/>
                <a:cs typeface="Segoe UI Semibold" panose="020B0702040204020203" pitchFamily="34" charset="0"/>
              </a:rPr>
              <a:t>Task</a:t>
            </a:r>
            <a:endParaRPr lang="en-US" sz="2000" b="1" dirty="0">
              <a:solidFill>
                <a:srgbClr val="528E90"/>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41653863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B9AF7394-DF33-9A4C-8878-CA941FE62D7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25506" y="165847"/>
            <a:ext cx="8857129" cy="6557682"/>
          </a:xfrm>
          <a:prstGeom prst="rect">
            <a:avLst/>
          </a:prstGeom>
        </p:spPr>
      </p:pic>
      <p:pic>
        <p:nvPicPr>
          <p:cNvPr id="13" name="Picture 12">
            <a:extLst>
              <a:ext uri="{FF2B5EF4-FFF2-40B4-BE49-F238E27FC236}">
                <a16:creationId xmlns:a16="http://schemas.microsoft.com/office/drawing/2014/main" id="{CB9A6140-CBFB-7443-B735-20947EF32CEE}"/>
              </a:ext>
            </a:extLst>
          </p:cNvPr>
          <p:cNvPicPr>
            <a:picLocks noChangeAspect="1"/>
          </p:cNvPicPr>
          <p:nvPr/>
        </p:nvPicPr>
        <p:blipFill>
          <a:blip r:embed="rId4"/>
          <a:stretch>
            <a:fillRect/>
          </a:stretch>
        </p:blipFill>
        <p:spPr>
          <a:xfrm>
            <a:off x="2175064" y="202828"/>
            <a:ext cx="2719666" cy="2719666"/>
          </a:xfrm>
          <a:prstGeom prst="rect">
            <a:avLst/>
          </a:prstGeom>
        </p:spPr>
      </p:pic>
      <p:pic>
        <p:nvPicPr>
          <p:cNvPr id="5" name="Picture 4">
            <a:extLst>
              <a:ext uri="{FF2B5EF4-FFF2-40B4-BE49-F238E27FC236}">
                <a16:creationId xmlns:a16="http://schemas.microsoft.com/office/drawing/2014/main" id="{497410FE-1EAA-3342-ABCC-27EA0CA78359}"/>
              </a:ext>
            </a:extLst>
          </p:cNvPr>
          <p:cNvPicPr>
            <a:picLocks noChangeAspect="1"/>
          </p:cNvPicPr>
          <p:nvPr/>
        </p:nvPicPr>
        <p:blipFill>
          <a:blip r:embed="rId5"/>
          <a:stretch>
            <a:fillRect/>
          </a:stretch>
        </p:blipFill>
        <p:spPr>
          <a:xfrm>
            <a:off x="199906" y="1766612"/>
            <a:ext cx="3483890" cy="2320738"/>
          </a:xfrm>
          <a:prstGeom prst="rect">
            <a:avLst/>
          </a:prstGeom>
        </p:spPr>
      </p:pic>
      <p:pic>
        <p:nvPicPr>
          <p:cNvPr id="3" name="Picture 2">
            <a:extLst>
              <a:ext uri="{FF2B5EF4-FFF2-40B4-BE49-F238E27FC236}">
                <a16:creationId xmlns:a16="http://schemas.microsoft.com/office/drawing/2014/main" id="{950D1B5A-3195-6C45-A7A9-05024D1B3631}"/>
              </a:ext>
            </a:extLst>
          </p:cNvPr>
          <p:cNvPicPr>
            <a:picLocks noChangeAspect="1"/>
          </p:cNvPicPr>
          <p:nvPr/>
        </p:nvPicPr>
        <p:blipFill>
          <a:blip r:embed="rId6"/>
          <a:stretch>
            <a:fillRect/>
          </a:stretch>
        </p:blipFill>
        <p:spPr>
          <a:xfrm>
            <a:off x="4572000" y="202828"/>
            <a:ext cx="4331734" cy="2885516"/>
          </a:xfrm>
          <a:prstGeom prst="rect">
            <a:avLst/>
          </a:prstGeom>
        </p:spPr>
      </p:pic>
      <p:pic>
        <p:nvPicPr>
          <p:cNvPr id="7" name="Picture 6">
            <a:extLst>
              <a:ext uri="{FF2B5EF4-FFF2-40B4-BE49-F238E27FC236}">
                <a16:creationId xmlns:a16="http://schemas.microsoft.com/office/drawing/2014/main" id="{DB6D1C95-666A-9D45-9FFB-C7946D9CE28B}"/>
              </a:ext>
            </a:extLst>
          </p:cNvPr>
          <p:cNvPicPr>
            <a:picLocks noChangeAspect="1"/>
          </p:cNvPicPr>
          <p:nvPr/>
        </p:nvPicPr>
        <p:blipFill>
          <a:blip r:embed="rId7"/>
          <a:stretch>
            <a:fillRect/>
          </a:stretch>
        </p:blipFill>
        <p:spPr>
          <a:xfrm>
            <a:off x="4612360" y="3189193"/>
            <a:ext cx="4331734" cy="2881665"/>
          </a:xfrm>
          <a:prstGeom prst="rect">
            <a:avLst/>
          </a:prstGeom>
        </p:spPr>
      </p:pic>
      <p:pic>
        <p:nvPicPr>
          <p:cNvPr id="9" name="Picture 8">
            <a:extLst>
              <a:ext uri="{FF2B5EF4-FFF2-40B4-BE49-F238E27FC236}">
                <a16:creationId xmlns:a16="http://schemas.microsoft.com/office/drawing/2014/main" id="{D43F635B-7F0D-664A-8882-E0CC99EF3A4C}"/>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40266" y="216272"/>
            <a:ext cx="2205401" cy="1469093"/>
          </a:xfrm>
          <a:prstGeom prst="rect">
            <a:avLst/>
          </a:prstGeom>
        </p:spPr>
      </p:pic>
      <p:pic>
        <p:nvPicPr>
          <p:cNvPr id="11" name="Picture 10">
            <a:extLst>
              <a:ext uri="{FF2B5EF4-FFF2-40B4-BE49-F238E27FC236}">
                <a16:creationId xmlns:a16="http://schemas.microsoft.com/office/drawing/2014/main" id="{7227CE17-3394-244E-9D3D-A47C2DFDD85E}"/>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199906" y="4173809"/>
            <a:ext cx="4291375" cy="2481363"/>
          </a:xfrm>
          <a:prstGeom prst="rect">
            <a:avLst/>
          </a:prstGeom>
        </p:spPr>
      </p:pic>
      <p:sp>
        <p:nvSpPr>
          <p:cNvPr id="14" name="Rounded Rectangle 13">
            <a:extLst>
              <a:ext uri="{FF2B5EF4-FFF2-40B4-BE49-F238E27FC236}">
                <a16:creationId xmlns:a16="http://schemas.microsoft.com/office/drawing/2014/main" id="{CBE8C278-0EDC-894B-B891-EF11C6BDA3EF}"/>
              </a:ext>
            </a:extLst>
          </p:cNvPr>
          <p:cNvSpPr/>
          <p:nvPr/>
        </p:nvSpPr>
        <p:spPr>
          <a:xfrm>
            <a:off x="4553890" y="5222240"/>
            <a:ext cx="4291375" cy="1317141"/>
          </a:xfrm>
          <a:prstGeom prst="roundRect">
            <a:avLst/>
          </a:prstGeom>
          <a:solidFill>
            <a:srgbClr val="FFFF00"/>
          </a:solidFill>
          <a:ln w="38100">
            <a:solidFill>
              <a:srgbClr val="C1EBBA"/>
            </a:solidFill>
          </a:ln>
        </p:spPr>
        <p:style>
          <a:lnRef idx="1">
            <a:schemeClr val="accent1"/>
          </a:lnRef>
          <a:fillRef idx="3">
            <a:schemeClr val="accent1"/>
          </a:fillRef>
          <a:effectRef idx="2">
            <a:schemeClr val="accent1"/>
          </a:effectRef>
          <a:fontRef idx="minor">
            <a:schemeClr val="lt1"/>
          </a:fontRef>
        </p:style>
        <p:txBody>
          <a:bodyPr rtlCol="0" anchor="ctr"/>
          <a:lstStyle/>
          <a:p>
            <a:pPr marL="457200" indent="-457200">
              <a:buFont typeface="+mj-lt"/>
              <a:buAutoNum type="arabicPeriod"/>
            </a:pPr>
            <a:r>
              <a:rPr lang="en-US" sz="2000" dirty="0">
                <a:solidFill>
                  <a:schemeClr val="tx1"/>
                </a:solidFill>
              </a:rPr>
              <a:t>Have you ever felt like any of these pictures when revising?</a:t>
            </a:r>
          </a:p>
          <a:p>
            <a:pPr marL="457200" indent="-457200">
              <a:buFont typeface="+mj-lt"/>
              <a:buAutoNum type="arabicPeriod"/>
            </a:pPr>
            <a:r>
              <a:rPr lang="en-US" sz="2000" dirty="0">
                <a:solidFill>
                  <a:schemeClr val="tx1"/>
                </a:solidFill>
              </a:rPr>
              <a:t>What could someone do to help themselves in this situation?</a:t>
            </a:r>
          </a:p>
        </p:txBody>
      </p:sp>
      <p:pic>
        <p:nvPicPr>
          <p:cNvPr id="15" name="Picture 9" descr="C:\Users\Optic Group111\Desktop\Thoughts.png">
            <a:extLst>
              <a:ext uri="{FF2B5EF4-FFF2-40B4-BE49-F238E27FC236}">
                <a16:creationId xmlns:a16="http://schemas.microsoft.com/office/drawing/2014/main" id="{19210335-3880-7749-A714-4EAAADC2DFD0}"/>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3683795" y="5772597"/>
            <a:ext cx="771265" cy="771265"/>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le 15">
            <a:extLst>
              <a:ext uri="{FF2B5EF4-FFF2-40B4-BE49-F238E27FC236}">
                <a16:creationId xmlns:a16="http://schemas.microsoft.com/office/drawing/2014/main" id="{B97047C5-9618-9B4D-B217-D0F74FD3E56B}"/>
              </a:ext>
            </a:extLst>
          </p:cNvPr>
          <p:cNvSpPr/>
          <p:nvPr/>
        </p:nvSpPr>
        <p:spPr>
          <a:xfrm>
            <a:off x="199906" y="216272"/>
            <a:ext cx="376266" cy="398548"/>
          </a:xfrm>
          <a:prstGeom prst="roundRect">
            <a:avLst/>
          </a:prstGeom>
          <a:solidFill>
            <a:srgbClr val="FCB0A3"/>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b="1" dirty="0">
                <a:solidFill>
                  <a:schemeClr val="tx1"/>
                </a:solidFill>
              </a:rPr>
              <a:t>A</a:t>
            </a:r>
          </a:p>
        </p:txBody>
      </p:sp>
      <p:sp>
        <p:nvSpPr>
          <p:cNvPr id="17" name="Rounded Rectangle 16">
            <a:extLst>
              <a:ext uri="{FF2B5EF4-FFF2-40B4-BE49-F238E27FC236}">
                <a16:creationId xmlns:a16="http://schemas.microsoft.com/office/drawing/2014/main" id="{7670C31B-8F37-4440-AA13-C2E1891D6F90}"/>
              </a:ext>
            </a:extLst>
          </p:cNvPr>
          <p:cNvSpPr/>
          <p:nvPr/>
        </p:nvSpPr>
        <p:spPr>
          <a:xfrm>
            <a:off x="265341" y="1862713"/>
            <a:ext cx="376266" cy="398548"/>
          </a:xfrm>
          <a:prstGeom prst="roundRect">
            <a:avLst/>
          </a:prstGeom>
          <a:solidFill>
            <a:srgbClr val="FCB0A3"/>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b="1" dirty="0">
                <a:solidFill>
                  <a:schemeClr val="tx1"/>
                </a:solidFill>
              </a:rPr>
              <a:t>D</a:t>
            </a:r>
          </a:p>
        </p:txBody>
      </p:sp>
      <p:sp>
        <p:nvSpPr>
          <p:cNvPr id="18" name="Rounded Rectangle 17">
            <a:extLst>
              <a:ext uri="{FF2B5EF4-FFF2-40B4-BE49-F238E27FC236}">
                <a16:creationId xmlns:a16="http://schemas.microsoft.com/office/drawing/2014/main" id="{C3A1514E-8A81-1F4A-87B8-98EC01B262BA}"/>
              </a:ext>
            </a:extLst>
          </p:cNvPr>
          <p:cNvSpPr/>
          <p:nvPr/>
        </p:nvSpPr>
        <p:spPr>
          <a:xfrm>
            <a:off x="4706597" y="315439"/>
            <a:ext cx="376266" cy="398548"/>
          </a:xfrm>
          <a:prstGeom prst="roundRect">
            <a:avLst/>
          </a:prstGeom>
          <a:solidFill>
            <a:srgbClr val="FCB0A3"/>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b="1" dirty="0">
                <a:solidFill>
                  <a:schemeClr val="tx1"/>
                </a:solidFill>
              </a:rPr>
              <a:t>C</a:t>
            </a:r>
          </a:p>
        </p:txBody>
      </p:sp>
      <p:sp>
        <p:nvSpPr>
          <p:cNvPr id="19" name="Rounded Rectangle 18">
            <a:extLst>
              <a:ext uri="{FF2B5EF4-FFF2-40B4-BE49-F238E27FC236}">
                <a16:creationId xmlns:a16="http://schemas.microsoft.com/office/drawing/2014/main" id="{9843424E-7DB0-3C48-9814-EB311C6BAFE5}"/>
              </a:ext>
            </a:extLst>
          </p:cNvPr>
          <p:cNvSpPr/>
          <p:nvPr/>
        </p:nvSpPr>
        <p:spPr>
          <a:xfrm>
            <a:off x="2521780" y="203208"/>
            <a:ext cx="376266" cy="398548"/>
          </a:xfrm>
          <a:prstGeom prst="roundRect">
            <a:avLst/>
          </a:prstGeom>
          <a:solidFill>
            <a:srgbClr val="FCB0A3"/>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b="1" dirty="0">
                <a:solidFill>
                  <a:schemeClr val="tx1"/>
                </a:solidFill>
              </a:rPr>
              <a:t>B</a:t>
            </a:r>
          </a:p>
        </p:txBody>
      </p:sp>
      <p:sp>
        <p:nvSpPr>
          <p:cNvPr id="20" name="Rounded Rectangle 19">
            <a:extLst>
              <a:ext uri="{FF2B5EF4-FFF2-40B4-BE49-F238E27FC236}">
                <a16:creationId xmlns:a16="http://schemas.microsoft.com/office/drawing/2014/main" id="{F027144B-8787-B142-B6C5-76E2D3652A79}"/>
              </a:ext>
            </a:extLst>
          </p:cNvPr>
          <p:cNvSpPr/>
          <p:nvPr/>
        </p:nvSpPr>
        <p:spPr>
          <a:xfrm>
            <a:off x="4706597" y="3305648"/>
            <a:ext cx="376266" cy="398548"/>
          </a:xfrm>
          <a:prstGeom prst="roundRect">
            <a:avLst/>
          </a:prstGeom>
          <a:solidFill>
            <a:srgbClr val="FCB0A3"/>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b="1" dirty="0">
                <a:solidFill>
                  <a:schemeClr val="tx1"/>
                </a:solidFill>
              </a:rPr>
              <a:t>E</a:t>
            </a:r>
          </a:p>
        </p:txBody>
      </p:sp>
      <p:sp>
        <p:nvSpPr>
          <p:cNvPr id="21" name="Rounded Rectangle 20">
            <a:extLst>
              <a:ext uri="{FF2B5EF4-FFF2-40B4-BE49-F238E27FC236}">
                <a16:creationId xmlns:a16="http://schemas.microsoft.com/office/drawing/2014/main" id="{304AFF11-1E8B-AF4D-9AE4-7814F1D28E90}"/>
              </a:ext>
            </a:extLst>
          </p:cNvPr>
          <p:cNvSpPr/>
          <p:nvPr/>
        </p:nvSpPr>
        <p:spPr>
          <a:xfrm>
            <a:off x="229483" y="4264977"/>
            <a:ext cx="376266" cy="398548"/>
          </a:xfrm>
          <a:prstGeom prst="roundRect">
            <a:avLst/>
          </a:prstGeom>
          <a:solidFill>
            <a:srgbClr val="FCB0A3"/>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b="1" dirty="0">
                <a:solidFill>
                  <a:schemeClr val="tx1"/>
                </a:solidFill>
              </a:rPr>
              <a:t>F</a:t>
            </a:r>
          </a:p>
        </p:txBody>
      </p:sp>
    </p:spTree>
    <p:extLst>
      <p:ext uri="{BB962C8B-B14F-4D97-AF65-F5344CB8AC3E}">
        <p14:creationId xmlns:p14="http://schemas.microsoft.com/office/powerpoint/2010/main" val="34352697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2390</TotalTime>
  <Words>4261</Words>
  <Application>Microsoft Office PowerPoint</Application>
  <PresentationFormat>On-screen Show (4:3)</PresentationFormat>
  <Paragraphs>515</Paragraphs>
  <Slides>31</Slides>
  <Notes>14</Notes>
  <HiddenSlides>1</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31</vt:i4>
      </vt:variant>
    </vt:vector>
  </HeadingPairs>
  <TitlesOfParts>
    <vt:vector size="47" baseType="lpstr">
      <vt:lpstr>MS PGothic</vt:lpstr>
      <vt:lpstr>MS PGothic</vt:lpstr>
      <vt:lpstr>Arial</vt:lpstr>
      <vt:lpstr>Basic sans fc</vt:lpstr>
      <vt:lpstr>Calibri</vt:lpstr>
      <vt:lpstr>Cambria</vt:lpstr>
      <vt:lpstr>Comic Sans MS</vt:lpstr>
      <vt:lpstr>Lato</vt:lpstr>
      <vt:lpstr>Levenim MT</vt:lpstr>
      <vt:lpstr>MS Mincho</vt:lpstr>
      <vt:lpstr>Segoe UI Semibold</vt:lpstr>
      <vt:lpstr>Times</vt:lpstr>
      <vt:lpstr>Times New Roman</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“Revising for an exam is often more stressful than taking the exam itself”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FOR MORE INFORMATION ABOUT THE TOPICS COVERED IN THIS UNIT  WE WOULD ADVISE ONE OF THE BELOW:                   SPEAK TO YOUR PARENTS/GUARDIANS OR HEAD OF YEAR, TRUSTED ADULT OR FRIEND IF YOU HAVE ANY CONCERNS ABOUT  YOURSELF OR SOMEONE YOU KNOW – IT IS ALWAYS IMPORTANT TO TELL SOMEONE!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Voting and political participation</dc:title>
  <dc:creator>admin</dc:creator>
  <cp:lastModifiedBy>michael gillman</cp:lastModifiedBy>
  <cp:revision>208</cp:revision>
  <dcterms:created xsi:type="dcterms:W3CDTF">2018-05-07T08:18:36Z</dcterms:created>
  <dcterms:modified xsi:type="dcterms:W3CDTF">2020-05-21T18:06:16Z</dcterms:modified>
</cp:coreProperties>
</file>