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1"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2" r:id="rId23"/>
    <p:sldId id="333" r:id="rId24"/>
    <p:sldId id="334" r:id="rId25"/>
    <p:sldId id="335" r:id="rId26"/>
    <p:sldId id="336" r:id="rId27"/>
    <p:sldId id="337" r:id="rId28"/>
    <p:sldId id="33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5B13A7-446A-4897-9B1D-F8463880A3DB}"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03ED19-C937-485F-B416-E75E122D48A6}" type="slidenum">
              <a:rPr lang="en-GB" smtClean="0"/>
              <a:t>‹#›</a:t>
            </a:fld>
            <a:endParaRPr lang="en-GB"/>
          </a:p>
        </p:txBody>
      </p:sp>
    </p:spTree>
    <p:extLst>
      <p:ext uri="{BB962C8B-B14F-4D97-AF65-F5344CB8AC3E}">
        <p14:creationId xmlns:p14="http://schemas.microsoft.com/office/powerpoint/2010/main" val="413697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5B13A7-446A-4897-9B1D-F8463880A3DB}"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03ED19-C937-485F-B416-E75E122D48A6}" type="slidenum">
              <a:rPr lang="en-GB" smtClean="0"/>
              <a:t>‹#›</a:t>
            </a:fld>
            <a:endParaRPr lang="en-GB"/>
          </a:p>
        </p:txBody>
      </p:sp>
    </p:spTree>
    <p:extLst>
      <p:ext uri="{BB962C8B-B14F-4D97-AF65-F5344CB8AC3E}">
        <p14:creationId xmlns:p14="http://schemas.microsoft.com/office/powerpoint/2010/main" val="265292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5B13A7-446A-4897-9B1D-F8463880A3DB}"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03ED19-C937-485F-B416-E75E122D48A6}" type="slidenum">
              <a:rPr lang="en-GB" smtClean="0"/>
              <a:t>‹#›</a:t>
            </a:fld>
            <a:endParaRPr lang="en-GB"/>
          </a:p>
        </p:txBody>
      </p:sp>
    </p:spTree>
    <p:extLst>
      <p:ext uri="{BB962C8B-B14F-4D97-AF65-F5344CB8AC3E}">
        <p14:creationId xmlns:p14="http://schemas.microsoft.com/office/powerpoint/2010/main" val="12519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5B13A7-446A-4897-9B1D-F8463880A3DB}"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03ED19-C937-485F-B416-E75E122D48A6}" type="slidenum">
              <a:rPr lang="en-GB" smtClean="0"/>
              <a:t>‹#›</a:t>
            </a:fld>
            <a:endParaRPr lang="en-GB"/>
          </a:p>
        </p:txBody>
      </p:sp>
    </p:spTree>
    <p:extLst>
      <p:ext uri="{BB962C8B-B14F-4D97-AF65-F5344CB8AC3E}">
        <p14:creationId xmlns:p14="http://schemas.microsoft.com/office/powerpoint/2010/main" val="215075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05B13A7-446A-4897-9B1D-F8463880A3DB}"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03ED19-C937-485F-B416-E75E122D48A6}" type="slidenum">
              <a:rPr lang="en-GB" smtClean="0"/>
              <a:t>‹#›</a:t>
            </a:fld>
            <a:endParaRPr lang="en-GB"/>
          </a:p>
        </p:txBody>
      </p:sp>
    </p:spTree>
    <p:extLst>
      <p:ext uri="{BB962C8B-B14F-4D97-AF65-F5344CB8AC3E}">
        <p14:creationId xmlns:p14="http://schemas.microsoft.com/office/powerpoint/2010/main" val="124795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5B13A7-446A-4897-9B1D-F8463880A3DB}"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03ED19-C937-485F-B416-E75E122D48A6}" type="slidenum">
              <a:rPr lang="en-GB" smtClean="0"/>
              <a:t>‹#›</a:t>
            </a:fld>
            <a:endParaRPr lang="en-GB"/>
          </a:p>
        </p:txBody>
      </p:sp>
    </p:spTree>
    <p:extLst>
      <p:ext uri="{BB962C8B-B14F-4D97-AF65-F5344CB8AC3E}">
        <p14:creationId xmlns:p14="http://schemas.microsoft.com/office/powerpoint/2010/main" val="144823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5B13A7-446A-4897-9B1D-F8463880A3DB}" type="datetimeFigureOut">
              <a:rPr lang="en-GB" smtClean="0"/>
              <a:t>30/06/2020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03ED19-C937-485F-B416-E75E122D48A6}" type="slidenum">
              <a:rPr lang="en-GB" smtClean="0"/>
              <a:t>‹#›</a:t>
            </a:fld>
            <a:endParaRPr lang="en-GB"/>
          </a:p>
        </p:txBody>
      </p:sp>
    </p:spTree>
    <p:extLst>
      <p:ext uri="{BB962C8B-B14F-4D97-AF65-F5344CB8AC3E}">
        <p14:creationId xmlns:p14="http://schemas.microsoft.com/office/powerpoint/2010/main" val="147920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5B13A7-446A-4897-9B1D-F8463880A3DB}" type="datetimeFigureOut">
              <a:rPr lang="en-GB" smtClean="0"/>
              <a:t>30/06/2020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03ED19-C937-485F-B416-E75E122D48A6}" type="slidenum">
              <a:rPr lang="en-GB" smtClean="0"/>
              <a:t>‹#›</a:t>
            </a:fld>
            <a:endParaRPr lang="en-GB"/>
          </a:p>
        </p:txBody>
      </p:sp>
    </p:spTree>
    <p:extLst>
      <p:ext uri="{BB962C8B-B14F-4D97-AF65-F5344CB8AC3E}">
        <p14:creationId xmlns:p14="http://schemas.microsoft.com/office/powerpoint/2010/main" val="80364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B13A7-446A-4897-9B1D-F8463880A3DB}" type="datetimeFigureOut">
              <a:rPr lang="en-GB" smtClean="0"/>
              <a:t>30/06/2020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03ED19-C937-485F-B416-E75E122D48A6}" type="slidenum">
              <a:rPr lang="en-GB" smtClean="0"/>
              <a:t>‹#›</a:t>
            </a:fld>
            <a:endParaRPr lang="en-GB"/>
          </a:p>
        </p:txBody>
      </p:sp>
    </p:spTree>
    <p:extLst>
      <p:ext uri="{BB962C8B-B14F-4D97-AF65-F5344CB8AC3E}">
        <p14:creationId xmlns:p14="http://schemas.microsoft.com/office/powerpoint/2010/main" val="66280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05B13A7-446A-4897-9B1D-F8463880A3DB}"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03ED19-C937-485F-B416-E75E122D48A6}" type="slidenum">
              <a:rPr lang="en-GB" smtClean="0"/>
              <a:t>‹#›</a:t>
            </a:fld>
            <a:endParaRPr lang="en-GB"/>
          </a:p>
        </p:txBody>
      </p:sp>
    </p:spTree>
    <p:extLst>
      <p:ext uri="{BB962C8B-B14F-4D97-AF65-F5344CB8AC3E}">
        <p14:creationId xmlns:p14="http://schemas.microsoft.com/office/powerpoint/2010/main" val="77722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05B13A7-446A-4897-9B1D-F8463880A3DB}"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03ED19-C937-485F-B416-E75E122D48A6}" type="slidenum">
              <a:rPr lang="en-GB" smtClean="0"/>
              <a:t>‹#›</a:t>
            </a:fld>
            <a:endParaRPr lang="en-GB"/>
          </a:p>
        </p:txBody>
      </p:sp>
    </p:spTree>
    <p:extLst>
      <p:ext uri="{BB962C8B-B14F-4D97-AF65-F5344CB8AC3E}">
        <p14:creationId xmlns:p14="http://schemas.microsoft.com/office/powerpoint/2010/main" val="19528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B13A7-446A-4897-9B1D-F8463880A3DB}" type="datetimeFigureOut">
              <a:rPr lang="en-GB" smtClean="0"/>
              <a:t>30/06/2020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3ED19-C937-485F-B416-E75E122D48A6}" type="slidenum">
              <a:rPr lang="en-GB" smtClean="0"/>
              <a:t>‹#›</a:t>
            </a:fld>
            <a:endParaRPr lang="en-GB"/>
          </a:p>
        </p:txBody>
      </p:sp>
    </p:spTree>
    <p:extLst>
      <p:ext uri="{BB962C8B-B14F-4D97-AF65-F5344CB8AC3E}">
        <p14:creationId xmlns:p14="http://schemas.microsoft.com/office/powerpoint/2010/main" val="3480681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KB_lTKZm1Ts" TargetMode="Externa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8.xml"/><Relationship Id="rId5" Type="http://schemas.microsoft.com/office/2007/relationships/hdphoto" Target="../media/hdphoto1.wdp"/><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6985908" cy="6985908"/>
          </a:xfrm>
          <a:prstGeom prst="rect">
            <a:avLst/>
          </a:prstGeom>
        </p:spPr>
      </p:pic>
      <p:pic>
        <p:nvPicPr>
          <p:cNvPr id="6" name="Picture 5"/>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r="25540"/>
          <a:stretch/>
        </p:blipFill>
        <p:spPr>
          <a:xfrm>
            <a:off x="6985908" y="0"/>
            <a:ext cx="5201738" cy="6985908"/>
          </a:xfrm>
          <a:prstGeom prst="rect">
            <a:avLst/>
          </a:prstGeom>
        </p:spPr>
      </p:pic>
      <p:sp>
        <p:nvSpPr>
          <p:cNvPr id="2" name="Title 1"/>
          <p:cNvSpPr>
            <a:spLocks noGrp="1"/>
          </p:cNvSpPr>
          <p:nvPr>
            <p:ph type="ctrTitle"/>
          </p:nvPr>
        </p:nvSpPr>
        <p:spPr/>
        <p:txBody>
          <a:bodyPr/>
          <a:lstStyle/>
          <a:p>
            <a:r>
              <a:rPr lang="en-GB" dirty="0" smtClean="0">
                <a:latin typeface="Comic Sans MS" panose="030F0702030302020204" pitchFamily="66" charset="0"/>
              </a:rPr>
              <a:t>Year 6 into 7 Science Quiz</a:t>
            </a:r>
            <a:endParaRPr lang="en-GB" dirty="0">
              <a:latin typeface="Comic Sans MS" panose="030F0702030302020204" pitchFamily="66" charset="0"/>
            </a:endParaRPr>
          </a:p>
        </p:txBody>
      </p:sp>
      <p:sp>
        <p:nvSpPr>
          <p:cNvPr id="3" name="Subtitle 2"/>
          <p:cNvSpPr>
            <a:spLocks noGrp="1"/>
          </p:cNvSpPr>
          <p:nvPr>
            <p:ph type="subTitle" idx="1"/>
          </p:nvPr>
        </p:nvSpPr>
        <p:spPr>
          <a:xfrm>
            <a:off x="857794" y="4686255"/>
            <a:ext cx="10476411" cy="1655762"/>
          </a:xfrm>
        </p:spPr>
        <p:txBody>
          <a:bodyPr/>
          <a:lstStyle/>
          <a:p>
            <a:r>
              <a:rPr lang="en-GB" dirty="0" smtClean="0">
                <a:latin typeface="Comic Sans MS" panose="030F0702030302020204" pitchFamily="66" charset="0"/>
              </a:rPr>
              <a:t>Find 12 obscure science questions you can quiz yourself and your family with! </a:t>
            </a:r>
            <a:endParaRPr lang="en-GB" dirty="0">
              <a:latin typeface="Comic Sans MS" panose="030F0702030302020204" pitchFamily="66" charset="0"/>
            </a:endParaRPr>
          </a:p>
        </p:txBody>
      </p:sp>
    </p:spTree>
    <p:custDataLst>
      <p:tags r:id="rId1"/>
    </p:custDataLst>
    <p:extLst>
      <p:ext uri="{BB962C8B-B14F-4D97-AF65-F5344CB8AC3E}">
        <p14:creationId xmlns:p14="http://schemas.microsoft.com/office/powerpoint/2010/main" val="2618427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1"/>
          <p:cNvSpPr txBox="1">
            <a:spLocks/>
          </p:cNvSpPr>
          <p:nvPr/>
        </p:nvSpPr>
        <p:spPr>
          <a:xfrm>
            <a:off x="838200" y="378083"/>
            <a:ext cx="10515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latin typeface="Comic Sans MS" panose="030F0702030302020204" pitchFamily="66" charset="0"/>
              </a:rPr>
              <a:t>8 ) Which famous scientist said “If I were not a physicist, I would probably be a musician. I often think in music. I live my daydreams in music. I see my life in terms of music.... I do know that I get most joy in life out of my violin."</a:t>
            </a:r>
            <a:endParaRPr lang="en-GB" sz="3200" dirty="0">
              <a:latin typeface="Comic Sans MS" panose="030F0702030302020204" pitchFamily="66" charset="0"/>
            </a:endParaRPr>
          </a:p>
        </p:txBody>
      </p:sp>
      <p:sp>
        <p:nvSpPr>
          <p:cNvPr id="4" name="Content Placeholder 2"/>
          <p:cNvSpPr txBox="1">
            <a:spLocks/>
          </p:cNvSpPr>
          <p:nvPr/>
        </p:nvSpPr>
        <p:spPr>
          <a:xfrm>
            <a:off x="838200" y="1858672"/>
            <a:ext cx="409339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A ) Marie Curie</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B ) Isaac Newton</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C ) Albert Einstein</a:t>
            </a:r>
            <a:endParaRPr lang="en-GB"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7620508" y="2740153"/>
            <a:ext cx="3613549" cy="3613549"/>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436818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1"/>
          <p:cNvSpPr txBox="1">
            <a:spLocks/>
          </p:cNvSpPr>
          <p:nvPr/>
        </p:nvSpPr>
        <p:spPr>
          <a:xfrm>
            <a:off x="838199" y="394185"/>
            <a:ext cx="10905309" cy="18918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smtClean="0">
                <a:latin typeface="Comic Sans MS" panose="030F0702030302020204" pitchFamily="66" charset="0"/>
              </a:rPr>
              <a:t>9 ) The earliest work about how features are inherited was carried out by Gregor Mendel. What was his full-time job?</a:t>
            </a:r>
            <a:r>
              <a:rPr lang="en-GB" sz="2800" dirty="0" smtClean="0">
                <a:latin typeface="Comic Sans MS" panose="030F0702030302020204" pitchFamily="66" charset="0"/>
              </a:rPr>
              <a:t/>
            </a:r>
            <a:br>
              <a:rPr lang="en-GB" sz="2800" dirty="0" smtClean="0">
                <a:latin typeface="Comic Sans MS" panose="030F0702030302020204" pitchFamily="66" charset="0"/>
              </a:rPr>
            </a:br>
            <a:endParaRPr lang="en-GB" sz="2800" dirty="0">
              <a:latin typeface="Comic Sans MS" panose="030F0702030302020204" pitchFamily="66" charset="0"/>
            </a:endParaRPr>
          </a:p>
        </p:txBody>
      </p:sp>
      <p:sp>
        <p:nvSpPr>
          <p:cNvPr id="4" name="Content Placeholder 2"/>
          <p:cNvSpPr txBox="1">
            <a:spLocks/>
          </p:cNvSpPr>
          <p:nvPr/>
        </p:nvSpPr>
        <p:spPr>
          <a:xfrm>
            <a:off x="838199" y="200850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A ) Doctor</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B ) Teacher</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C ) Monk</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D ) Baker</a:t>
            </a:r>
            <a:endParaRPr lang="en-GB" dirty="0">
              <a:latin typeface="Comic Sans MS" panose="030F0702030302020204" pitchFamily="66" charset="0"/>
            </a:endParaRPr>
          </a:p>
        </p:txBody>
      </p:sp>
    </p:spTree>
    <p:custDataLst>
      <p:tags r:id="rId1"/>
    </p:custDataLst>
    <p:extLst>
      <p:ext uri="{BB962C8B-B14F-4D97-AF65-F5344CB8AC3E}">
        <p14:creationId xmlns:p14="http://schemas.microsoft.com/office/powerpoint/2010/main" val="414377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1"/>
          <p:cNvSpPr txBox="1">
            <a:spLocks/>
          </p:cNvSpPr>
          <p:nvPr/>
        </p:nvSpPr>
        <p:spPr>
          <a:xfrm>
            <a:off x="838200" y="311989"/>
            <a:ext cx="10515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smtClean="0">
                <a:latin typeface="Comic Sans MS" panose="030F0702030302020204" pitchFamily="66" charset="0"/>
              </a:rPr>
              <a:t>10 ) The study of fossils tells us what life was like many millions of years ago and helps us to understand how it evolved. What type of fossil is a coprolite?</a:t>
            </a:r>
            <a:br>
              <a:rPr lang="en-GB" sz="3600" dirty="0" smtClean="0">
                <a:latin typeface="Comic Sans MS" panose="030F0702030302020204" pitchFamily="66" charset="0"/>
              </a:rPr>
            </a:br>
            <a:r>
              <a:rPr lang="en-GB" sz="3600" dirty="0" smtClean="0">
                <a:latin typeface="Comic Sans MS" panose="030F0702030302020204" pitchFamily="66" charset="0"/>
              </a:rPr>
              <a:t/>
            </a:r>
            <a:br>
              <a:rPr lang="en-GB" sz="3600" dirty="0" smtClean="0">
                <a:latin typeface="Comic Sans MS" panose="030F0702030302020204" pitchFamily="66" charset="0"/>
              </a:rPr>
            </a:br>
            <a:endParaRPr lang="en-GB" sz="3600" dirty="0">
              <a:latin typeface="Comic Sans MS" panose="030F0702030302020204" pitchFamily="66" charset="0"/>
            </a:endParaRPr>
          </a:p>
        </p:txBody>
      </p:sp>
      <p:sp>
        <p:nvSpPr>
          <p:cNvPr id="4" name="Content Placeholder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r>
              <a:rPr lang="en-GB" smtClean="0">
                <a:latin typeface="Comic Sans MS" panose="030F0702030302020204" pitchFamily="66" charset="0"/>
              </a:rPr>
              <a:t>A ) Fossilised brain</a:t>
            </a:r>
          </a:p>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r>
              <a:rPr lang="en-GB" smtClean="0">
                <a:latin typeface="Comic Sans MS" panose="030F0702030302020204" pitchFamily="66" charset="0"/>
              </a:rPr>
              <a:t>B ) Fossilised blood</a:t>
            </a:r>
          </a:p>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r>
              <a:rPr lang="en-GB" smtClean="0">
                <a:latin typeface="Comic Sans MS" panose="030F0702030302020204" pitchFamily="66" charset="0"/>
              </a:rPr>
              <a:t>C ) Fossilised poo</a:t>
            </a:r>
            <a:endParaRPr lang="en-GB" dirty="0">
              <a:latin typeface="Comic Sans MS" panose="030F0702030302020204" pitchFamily="66" charset="0"/>
            </a:endParaRPr>
          </a:p>
        </p:txBody>
      </p:sp>
    </p:spTree>
    <p:custDataLst>
      <p:tags r:id="rId1"/>
    </p:custDataLst>
    <p:extLst>
      <p:ext uri="{BB962C8B-B14F-4D97-AF65-F5344CB8AC3E}">
        <p14:creationId xmlns:p14="http://schemas.microsoft.com/office/powerpoint/2010/main" val="1243869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1"/>
          <p:cNvSpPr txBox="1">
            <a:spLocks/>
          </p:cNvSpPr>
          <p:nvPr/>
        </p:nvSpPr>
        <p:spPr>
          <a:xfrm>
            <a:off x="616131" y="277339"/>
            <a:ext cx="11009812"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latin typeface="Comic Sans MS" panose="030F0702030302020204" pitchFamily="66" charset="0"/>
              </a:rPr>
              <a:t>11 ) Finger printing has been used to identify individuals for over 100 years (even identical twins have different finger prints). What has recently been proposed by scientists as an alternative method of identification?</a:t>
            </a:r>
            <a:br>
              <a:rPr lang="en-GB" sz="3200" dirty="0" smtClean="0">
                <a:latin typeface="Comic Sans MS" panose="030F0702030302020204" pitchFamily="66" charset="0"/>
              </a:rPr>
            </a:br>
            <a:endParaRPr lang="en-GB" sz="3200" dirty="0">
              <a:latin typeface="Comic Sans MS" panose="030F0702030302020204" pitchFamily="66" charset="0"/>
            </a:endParaRPr>
          </a:p>
        </p:txBody>
      </p:sp>
      <p:sp>
        <p:nvSpPr>
          <p:cNvPr id="4" name="Content Placeholder 2"/>
          <p:cNvSpPr txBox="1">
            <a:spLocks/>
          </p:cNvSpPr>
          <p:nvPr/>
        </p:nvSpPr>
        <p:spPr>
          <a:xfrm>
            <a:off x="616131" y="1306829"/>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A ) Measurement of ear dimensions</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B ) Measurement of nose dimensions</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C ) Tongue Printing</a:t>
            </a:r>
            <a:endParaRPr lang="en-GB"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8302502" y="2953207"/>
            <a:ext cx="3642918" cy="2040034"/>
          </a:xfrm>
          <a:prstGeom prst="rect">
            <a:avLst/>
          </a:prstGeom>
        </p:spPr>
      </p:pic>
    </p:spTree>
    <p:custDataLst>
      <p:tags r:id="rId1"/>
    </p:custDataLst>
    <p:extLst>
      <p:ext uri="{BB962C8B-B14F-4D97-AF65-F5344CB8AC3E}">
        <p14:creationId xmlns:p14="http://schemas.microsoft.com/office/powerpoint/2010/main" val="1625519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latin typeface="Comic Sans MS" panose="030F0702030302020204" pitchFamily="66" charset="0"/>
              </a:rPr>
              <a:t>12 ) What types of organism do entomologists study?</a:t>
            </a:r>
            <a:endParaRPr lang="en-GB" dirty="0">
              <a:latin typeface="Comic Sans MS" panose="030F0702030302020204" pitchFamily="66" charset="0"/>
            </a:endParaRPr>
          </a:p>
        </p:txBody>
      </p:sp>
      <p:sp>
        <p:nvSpPr>
          <p:cNvPr id="4" name="Content Placeholder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r>
              <a:rPr lang="en-GB" smtClean="0">
                <a:latin typeface="Comic Sans MS" panose="030F0702030302020204" pitchFamily="66" charset="0"/>
              </a:rPr>
              <a:t>A ) Insects</a:t>
            </a:r>
          </a:p>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r>
              <a:rPr lang="en-GB" smtClean="0">
                <a:latin typeface="Comic Sans MS" panose="030F0702030302020204" pitchFamily="66" charset="0"/>
              </a:rPr>
              <a:t>B ) Viruses</a:t>
            </a:r>
          </a:p>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r>
              <a:rPr lang="en-GB" smtClean="0">
                <a:latin typeface="Comic Sans MS" panose="030F0702030302020204" pitchFamily="66" charset="0"/>
              </a:rPr>
              <a:t>C ) Snakes</a:t>
            </a:r>
            <a:endParaRPr lang="en-GB" dirty="0">
              <a:latin typeface="Comic Sans MS" panose="030F0702030302020204" pitchFamily="66" charset="0"/>
            </a:endParaRPr>
          </a:p>
        </p:txBody>
      </p:sp>
    </p:spTree>
    <p:custDataLst>
      <p:tags r:id="rId1"/>
    </p:custDataLst>
    <p:extLst>
      <p:ext uri="{BB962C8B-B14F-4D97-AF65-F5344CB8AC3E}">
        <p14:creationId xmlns:p14="http://schemas.microsoft.com/office/powerpoint/2010/main" val="2923664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b="12507"/>
          <a:stretch/>
        </p:blipFill>
        <p:spPr>
          <a:xfrm>
            <a:off x="0" y="0"/>
            <a:ext cx="12443693" cy="6557554"/>
          </a:xfrm>
          <a:prstGeom prst="rect">
            <a:avLst/>
          </a:prstGeom>
        </p:spPr>
      </p:pic>
      <p:sp>
        <p:nvSpPr>
          <p:cNvPr id="6" name="Title 1"/>
          <p:cNvSpPr txBox="1">
            <a:spLocks/>
          </p:cNvSpPr>
          <p:nvPr/>
        </p:nvSpPr>
        <p:spPr>
          <a:xfrm>
            <a:off x="322218" y="390843"/>
            <a:ext cx="10668000" cy="11897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Comic Sans MS" panose="030F0702030302020204" pitchFamily="66" charset="0"/>
              </a:rPr>
              <a:t>Let’s see how you’ve got on…  </a:t>
            </a:r>
            <a:endParaRPr lang="en-GB" dirty="0">
              <a:latin typeface="Comic Sans MS" panose="030F0702030302020204" pitchFamily="66" charset="0"/>
            </a:endParaRPr>
          </a:p>
        </p:txBody>
      </p:sp>
    </p:spTree>
    <p:custDataLst>
      <p:tags r:id="rId1"/>
    </p:custDataLst>
    <p:extLst>
      <p:ext uri="{BB962C8B-B14F-4D97-AF65-F5344CB8AC3E}">
        <p14:creationId xmlns:p14="http://schemas.microsoft.com/office/powerpoint/2010/main" val="2697659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1"/>
          <p:cNvSpPr txBox="1">
            <a:spLocks/>
          </p:cNvSpPr>
          <p:nvPr/>
        </p:nvSpPr>
        <p:spPr>
          <a:xfrm>
            <a:off x="838200" y="365125"/>
            <a:ext cx="10515600"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latin typeface="Comic Sans MS" panose="030F0702030302020204" pitchFamily="66" charset="0"/>
              </a:rPr>
              <a:t>1 ) What are the only two letters not to appear on the official Periodic Table?</a:t>
            </a:r>
            <a:endParaRPr lang="en-GB" dirty="0">
              <a:latin typeface="Comic Sans MS" panose="030F0702030302020204" pitchFamily="66" charset="0"/>
            </a:endParaRPr>
          </a:p>
        </p:txBody>
      </p:sp>
      <p:sp>
        <p:nvSpPr>
          <p:cNvPr id="4" name="Content Placeholder 2"/>
          <p:cNvSpPr txBox="1">
            <a:spLocks/>
          </p:cNvSpPr>
          <p:nvPr/>
        </p:nvSpPr>
        <p:spPr>
          <a:xfrm>
            <a:off x="838200" y="1825625"/>
            <a:ext cx="405229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r>
              <a:rPr lang="en-GB" smtClean="0">
                <a:latin typeface="Comic Sans MS" panose="030F0702030302020204" pitchFamily="66" charset="0"/>
              </a:rPr>
              <a:t>Q and J</a:t>
            </a:r>
          </a:p>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r>
              <a:rPr lang="en-GB" smtClean="0">
                <a:latin typeface="Comic Sans MS" panose="030F0702030302020204" pitchFamily="66" charset="0"/>
              </a:rPr>
              <a:t>Z is used in the chemical symbols for Zinc and Zirconium – can you find these two elements on the Periodic Table?</a:t>
            </a:r>
          </a:p>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endParaRPr lang="en-GB"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5002012" y="1825624"/>
            <a:ext cx="7059844" cy="4941891"/>
          </a:xfrm>
          <a:prstGeom prst="rect">
            <a:avLst/>
          </a:prstGeom>
        </p:spPr>
      </p:pic>
    </p:spTree>
    <p:custDataLst>
      <p:tags r:id="rId1"/>
    </p:custDataLst>
    <p:extLst>
      <p:ext uri="{BB962C8B-B14F-4D97-AF65-F5344CB8AC3E}">
        <p14:creationId xmlns:p14="http://schemas.microsoft.com/office/powerpoint/2010/main" val="3222546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1"/>
          <p:cNvSpPr txBox="1">
            <a:spLocks/>
          </p:cNvSpPr>
          <p:nvPr/>
        </p:nvSpPr>
        <p:spPr>
          <a:xfrm>
            <a:off x="629195" y="363076"/>
            <a:ext cx="10515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latin typeface="Comic Sans MS" panose="030F0702030302020204" pitchFamily="66" charset="0"/>
              </a:rPr>
              <a:t>2 ) Many early “alchemists” were convinced that it was possible to turn lead into gold. What did they think they needed in order to do this?</a:t>
            </a:r>
            <a:br>
              <a:rPr lang="en-GB" sz="3200" dirty="0" smtClean="0">
                <a:latin typeface="Comic Sans MS" panose="030F0702030302020204" pitchFamily="66" charset="0"/>
              </a:rPr>
            </a:br>
            <a:r>
              <a:rPr lang="en-GB" sz="3200" dirty="0" smtClean="0">
                <a:latin typeface="Comic Sans MS" panose="030F0702030302020204" pitchFamily="66" charset="0"/>
              </a:rPr>
              <a:t/>
            </a:r>
            <a:br>
              <a:rPr lang="en-GB" sz="3200" dirty="0" smtClean="0">
                <a:latin typeface="Comic Sans MS" panose="030F0702030302020204" pitchFamily="66" charset="0"/>
              </a:rPr>
            </a:br>
            <a:endParaRPr lang="en-GB" sz="3200" dirty="0">
              <a:latin typeface="Comic Sans MS" panose="030F0702030302020204" pitchFamily="66" charset="0"/>
            </a:endParaRPr>
          </a:p>
        </p:txBody>
      </p:sp>
      <p:sp>
        <p:nvSpPr>
          <p:cNvPr id="4" name="Content Placeholder 2"/>
          <p:cNvSpPr txBox="1">
            <a:spLocks/>
          </p:cNvSpPr>
          <p:nvPr/>
        </p:nvSpPr>
        <p:spPr>
          <a:xfrm>
            <a:off x="629195" y="2380970"/>
            <a:ext cx="797702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The Philosopher’s Stone</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The alchemists also believed that it could be used for rejuvenation (to become younger again) and to achieve immortality (to live forever).</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endParaRPr lang="en-GB"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9052870" y="2414427"/>
            <a:ext cx="3040761" cy="4317881"/>
          </a:xfrm>
          <a:prstGeom prst="rect">
            <a:avLst/>
          </a:prstGeom>
        </p:spPr>
      </p:pic>
    </p:spTree>
    <p:custDataLst>
      <p:tags r:id="rId1"/>
    </p:custDataLst>
    <p:extLst>
      <p:ext uri="{BB962C8B-B14F-4D97-AF65-F5344CB8AC3E}">
        <p14:creationId xmlns:p14="http://schemas.microsoft.com/office/powerpoint/2010/main" val="2705857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1"/>
          <p:cNvSpPr txBox="1">
            <a:spLocks/>
          </p:cNvSpPr>
          <p:nvPr/>
        </p:nvSpPr>
        <p:spPr>
          <a:xfrm>
            <a:off x="838200" y="230970"/>
            <a:ext cx="10905309"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latin typeface="Comic Sans MS" panose="030F0702030302020204" pitchFamily="66" charset="0"/>
              </a:rPr>
              <a:t>3 ) In the early 17th century, based on his observations with a telescope, Galileo Galilei attacked the church and their belief that:</a:t>
            </a:r>
            <a:endParaRPr lang="en-GB" sz="4000" dirty="0"/>
          </a:p>
        </p:txBody>
      </p:sp>
      <p:sp>
        <p:nvSpPr>
          <p:cNvPr id="4" name="Content Placeholder 2"/>
          <p:cNvSpPr txBox="1">
            <a:spLocks/>
          </p:cNvSpPr>
          <p:nvPr/>
        </p:nvSpPr>
        <p:spPr>
          <a:xfrm>
            <a:off x="688354" y="2346964"/>
            <a:ext cx="784346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The earth was at the centre of the universe.</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This was revolutionary at a time when most people believed the Earth was in the central position. In 1616, he was forbidden by the church from teaching or spreading these ideas.</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endParaRPr lang="en-GB"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8681663" y="2503718"/>
            <a:ext cx="3255836" cy="3255836"/>
          </a:xfrm>
          <a:prstGeom prst="rect">
            <a:avLst/>
          </a:prstGeom>
        </p:spPr>
      </p:pic>
    </p:spTree>
    <p:custDataLst>
      <p:tags r:id="rId1"/>
    </p:custDataLst>
    <p:extLst>
      <p:ext uri="{BB962C8B-B14F-4D97-AF65-F5344CB8AC3E}">
        <p14:creationId xmlns:p14="http://schemas.microsoft.com/office/powerpoint/2010/main" val="2699198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latin typeface="Comic Sans MS" panose="030F0702030302020204" pitchFamily="66" charset="0"/>
              </a:rPr>
              <a:t>4 ) How many people have walked on the moon?</a:t>
            </a:r>
            <a:endParaRPr lang="en-GB" dirty="0">
              <a:latin typeface="Comic Sans MS" panose="030F0702030302020204" pitchFamily="66" charset="0"/>
            </a:endParaRPr>
          </a:p>
        </p:txBody>
      </p:sp>
      <p:sp>
        <p:nvSpPr>
          <p:cNvPr id="4" name="Content Placeholder 2"/>
          <p:cNvSpPr txBox="1">
            <a:spLocks/>
          </p:cNvSpPr>
          <p:nvPr/>
        </p:nvSpPr>
        <p:spPr>
          <a:xfrm>
            <a:off x="838200" y="1825625"/>
            <a:ext cx="547013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r>
              <a:rPr lang="en-GB" smtClean="0">
                <a:latin typeface="Comic Sans MS" panose="030F0702030302020204" pitchFamily="66" charset="0"/>
              </a:rPr>
              <a:t>12</a:t>
            </a:r>
          </a:p>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r>
              <a:rPr lang="en-GB" smtClean="0">
                <a:latin typeface="Comic Sans MS" panose="030F0702030302020204" pitchFamily="66" charset="0"/>
              </a:rPr>
              <a:t>The first moon landing took place in 1969 and the final landing occurred in 1972.</a:t>
            </a:r>
          </a:p>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endParaRPr lang="en-GB" dirty="0" smtClean="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6580527" y="1690688"/>
            <a:ext cx="3231185" cy="4428878"/>
          </a:xfrm>
          <a:prstGeom prst="rect">
            <a:avLst/>
          </a:prstGeom>
        </p:spPr>
      </p:pic>
    </p:spTree>
    <p:custDataLst>
      <p:tags r:id="rId1"/>
    </p:custDataLst>
    <p:extLst>
      <p:ext uri="{BB962C8B-B14F-4D97-AF65-F5344CB8AC3E}">
        <p14:creationId xmlns:p14="http://schemas.microsoft.com/office/powerpoint/2010/main" val="2699744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r="786"/>
          <a:stretch/>
        </p:blipFill>
        <p:spPr>
          <a:xfrm>
            <a:off x="-1" y="-62821"/>
            <a:ext cx="12281533" cy="7090638"/>
          </a:xfrm>
          <a:prstGeom prst="rect">
            <a:avLst/>
          </a:prstGeom>
        </p:spPr>
      </p:pic>
      <p:sp>
        <p:nvSpPr>
          <p:cNvPr id="3" name="Title 1"/>
          <p:cNvSpPr txBox="1">
            <a:spLocks/>
          </p:cNvSpPr>
          <p:nvPr/>
        </p:nvSpPr>
        <p:spPr>
          <a:xfrm>
            <a:off x="812075" y="0"/>
            <a:ext cx="10515600" cy="1325563"/>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latin typeface="Comic Sans MS" panose="030F0702030302020204" pitchFamily="66" charset="0"/>
              </a:rPr>
              <a:t>Before you do the quiz how good are you at making observations?  Check out the video.</a:t>
            </a:r>
            <a:endParaRPr lang="en-GB" dirty="0">
              <a:latin typeface="Comic Sans MS" panose="030F0702030302020204" pitchFamily="66" charset="0"/>
            </a:endParaRPr>
          </a:p>
        </p:txBody>
      </p:sp>
      <p:pic>
        <p:nvPicPr>
          <p:cNvPr id="4" name="KB_lTKZm1Ts"/>
          <p:cNvPicPr>
            <a:picLocks noRot="1" noChangeAspect="1"/>
          </p:cNvPicPr>
          <p:nvPr>
            <a:videoFile r:link="rId2"/>
          </p:nvPr>
        </p:nvPicPr>
        <p:blipFill>
          <a:blip r:embed="rId5"/>
          <a:stretch>
            <a:fillRect/>
          </a:stretch>
        </p:blipFill>
        <p:spPr>
          <a:xfrm>
            <a:off x="1324889" y="1325563"/>
            <a:ext cx="9489972" cy="5338109"/>
          </a:xfrm>
          <a:prstGeom prst="rect">
            <a:avLst/>
          </a:prstGeom>
        </p:spPr>
      </p:pic>
    </p:spTree>
    <p:custDataLst>
      <p:tags r:id="rId1"/>
    </p:custDataLst>
    <p:extLst>
      <p:ext uri="{BB962C8B-B14F-4D97-AF65-F5344CB8AC3E}">
        <p14:creationId xmlns:p14="http://schemas.microsoft.com/office/powerpoint/2010/main" val="1384566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1"/>
          <p:cNvSpPr txBox="1">
            <a:spLocks/>
          </p:cNvSpPr>
          <p:nvPr/>
        </p:nvSpPr>
        <p:spPr>
          <a:xfrm>
            <a:off x="838200" y="311989"/>
            <a:ext cx="10515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smtClean="0">
                <a:latin typeface="Comic Sans MS" panose="030F0702030302020204" pitchFamily="66" charset="0"/>
              </a:rPr>
              <a:t>5 ) If the time between seeing a lightning flash and hearing the resulting thunder is five seconds, approximately how far away was the lightning? </a:t>
            </a:r>
            <a:endParaRPr lang="en-GB" sz="3600" dirty="0">
              <a:latin typeface="Comic Sans MS" panose="030F0702030302020204" pitchFamily="66" charset="0"/>
            </a:endParaRPr>
          </a:p>
        </p:txBody>
      </p:sp>
      <p:sp>
        <p:nvSpPr>
          <p:cNvPr id="4" name="Content Placeholder 2"/>
          <p:cNvSpPr txBox="1">
            <a:spLocks/>
          </p:cNvSpPr>
          <p:nvPr/>
        </p:nvSpPr>
        <p:spPr>
          <a:xfrm>
            <a:off x="838200" y="2012362"/>
            <a:ext cx="535421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1 mile</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Light travels much faster than sound, approximately 1 million times faster.</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endParaRPr lang="en-GB"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6192412" y="2223432"/>
            <a:ext cx="5590761" cy="3555724"/>
          </a:xfrm>
          <a:prstGeom prst="rect">
            <a:avLst/>
          </a:prstGeom>
        </p:spPr>
      </p:pic>
    </p:spTree>
    <p:custDataLst>
      <p:tags r:id="rId1"/>
    </p:custDataLst>
    <p:extLst>
      <p:ext uri="{BB962C8B-B14F-4D97-AF65-F5344CB8AC3E}">
        <p14:creationId xmlns:p14="http://schemas.microsoft.com/office/powerpoint/2010/main" val="3270665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5"/>
          <p:cNvSpPr txBox="1">
            <a:spLocks/>
          </p:cNvSpPr>
          <p:nvPr/>
        </p:nvSpPr>
        <p:spPr>
          <a:xfrm>
            <a:off x="838199" y="337381"/>
            <a:ext cx="10515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smtClean="0">
                <a:latin typeface="Comic Sans MS" panose="030F0702030302020204" pitchFamily="66" charset="0"/>
              </a:rPr>
              <a:t>6 ) Salisbury Cathedral - The world’s oldest working mechanical clock was made of iron. </a:t>
            </a:r>
            <a:r>
              <a:rPr lang="en-GB" sz="3600" dirty="0" smtClean="0">
                <a:latin typeface="Comic Sans MS" panose="030F0702030302020204" pitchFamily="66" charset="0"/>
              </a:rPr>
              <a:t>The clock has no face and was designed only to strike hours. </a:t>
            </a:r>
            <a:endParaRPr lang="en-GB" sz="3600" dirty="0">
              <a:latin typeface="Comic Sans MS" panose="030F0702030302020204" pitchFamily="66" charset="0"/>
            </a:endParaRPr>
          </a:p>
        </p:txBody>
      </p:sp>
      <p:pic>
        <p:nvPicPr>
          <p:cNvPr id="4" name="Picture 3"/>
          <p:cNvPicPr>
            <a:picLocks noChangeAspect="1"/>
          </p:cNvPicPr>
          <p:nvPr/>
        </p:nvPicPr>
        <p:blipFill>
          <a:blip r:embed="rId4"/>
          <a:stretch>
            <a:fillRect/>
          </a:stretch>
        </p:blipFill>
        <p:spPr>
          <a:xfrm>
            <a:off x="2977793" y="2585288"/>
            <a:ext cx="6236413" cy="3789487"/>
          </a:xfrm>
          <a:prstGeom prst="rect">
            <a:avLst/>
          </a:prstGeom>
        </p:spPr>
      </p:pic>
    </p:spTree>
    <p:custDataLst>
      <p:tags r:id="rId1"/>
    </p:custDataLst>
    <p:extLst>
      <p:ext uri="{BB962C8B-B14F-4D97-AF65-F5344CB8AC3E}">
        <p14:creationId xmlns:p14="http://schemas.microsoft.com/office/powerpoint/2010/main" val="3042403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2" y="0"/>
            <a:ext cx="12281533" cy="7090638"/>
          </a:xfrm>
          <a:prstGeom prst="rect">
            <a:avLst/>
          </a:prstGeom>
        </p:spPr>
      </p:pic>
      <p:sp>
        <p:nvSpPr>
          <p:cNvPr id="3" name="Title 1"/>
          <p:cNvSpPr txBox="1">
            <a:spLocks/>
          </p:cNvSpPr>
          <p:nvPr/>
        </p:nvSpPr>
        <p:spPr>
          <a:xfrm>
            <a:off x="589051" y="169266"/>
            <a:ext cx="11103428"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smtClean="0">
                <a:latin typeface="Comic Sans MS" panose="030F0702030302020204" pitchFamily="66" charset="0"/>
              </a:rPr>
              <a:t>7 ) When solids are heated the particles move apart, we say the object expands. How much taller is the Eiffel Tower in Summer than it is in Winter?</a:t>
            </a:r>
            <a:endParaRPr lang="en-GB" sz="3600" dirty="0">
              <a:latin typeface="Comic Sans MS" panose="030F0702030302020204" pitchFamily="66" charset="0"/>
            </a:endParaRPr>
          </a:p>
        </p:txBody>
      </p:sp>
      <p:sp>
        <p:nvSpPr>
          <p:cNvPr id="4" name="Content Placeholder 2"/>
          <p:cNvSpPr txBox="1">
            <a:spLocks/>
          </p:cNvSpPr>
          <p:nvPr/>
        </p:nvSpPr>
        <p:spPr>
          <a:xfrm>
            <a:off x="589051" y="2403920"/>
            <a:ext cx="6199598"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17 cm.</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It is important to look at the units that are written beside a value.</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How many mm are there in 1cm?</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How many cm are there in 1m?</a:t>
            </a:r>
            <a:endParaRPr lang="en-GB"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7135687" y="2085654"/>
            <a:ext cx="4957851" cy="4669604"/>
          </a:xfrm>
          <a:prstGeom prst="rect">
            <a:avLst/>
          </a:prstGeom>
        </p:spPr>
      </p:pic>
    </p:spTree>
    <p:custDataLst>
      <p:tags r:id="rId1"/>
    </p:custDataLst>
    <p:extLst>
      <p:ext uri="{BB962C8B-B14F-4D97-AF65-F5344CB8AC3E}">
        <p14:creationId xmlns:p14="http://schemas.microsoft.com/office/powerpoint/2010/main" val="3028621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1"/>
          <p:cNvSpPr txBox="1">
            <a:spLocks/>
          </p:cNvSpPr>
          <p:nvPr/>
        </p:nvSpPr>
        <p:spPr>
          <a:xfrm>
            <a:off x="616265" y="381246"/>
            <a:ext cx="110490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latin typeface="Comic Sans MS" panose="030F0702030302020204" pitchFamily="66" charset="0"/>
              </a:rPr>
              <a:t>8 ) Which famous scientist said “If I were not a physicist, I would probably be a musician. I often think in music. I live my daydreams in music. I see my life in terms of music.... I do know that I get most joy in life out of my violin."</a:t>
            </a:r>
            <a:endParaRPr lang="en-GB" sz="3200" dirty="0">
              <a:latin typeface="Comic Sans MS" panose="030F0702030302020204" pitchFamily="66" charset="0"/>
            </a:endParaRPr>
          </a:p>
        </p:txBody>
      </p:sp>
      <p:sp>
        <p:nvSpPr>
          <p:cNvPr id="4" name="Content Placeholder 2"/>
          <p:cNvSpPr txBox="1">
            <a:spLocks/>
          </p:cNvSpPr>
          <p:nvPr/>
        </p:nvSpPr>
        <p:spPr>
          <a:xfrm>
            <a:off x="693042" y="2106403"/>
            <a:ext cx="409339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Albert Einstein</a:t>
            </a:r>
            <a:endParaRPr lang="en-GB"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5479480" y="3749097"/>
            <a:ext cx="4517275" cy="2980707"/>
          </a:xfrm>
          <a:prstGeom prst="rect">
            <a:avLst/>
          </a:prstGeom>
        </p:spPr>
      </p:pic>
    </p:spTree>
    <p:custDataLst>
      <p:tags r:id="rId1"/>
    </p:custDataLst>
    <p:extLst>
      <p:ext uri="{BB962C8B-B14F-4D97-AF65-F5344CB8AC3E}">
        <p14:creationId xmlns:p14="http://schemas.microsoft.com/office/powerpoint/2010/main" val="2979568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1"/>
          <p:cNvSpPr txBox="1">
            <a:spLocks/>
          </p:cNvSpPr>
          <p:nvPr/>
        </p:nvSpPr>
        <p:spPr>
          <a:xfrm>
            <a:off x="694509" y="354476"/>
            <a:ext cx="10515600" cy="1904879"/>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300" dirty="0" smtClean="0">
                <a:latin typeface="Comic Sans MS" panose="030F0702030302020204" pitchFamily="66" charset="0"/>
              </a:rPr>
              <a:t>9 ) The earliest work about how features are inherited was carried out by Gregor Mendel. What was his full-time job?</a:t>
            </a:r>
            <a:r>
              <a:rPr lang="en-GB" sz="2800" dirty="0" smtClean="0">
                <a:latin typeface="Comic Sans MS" panose="030F0702030302020204" pitchFamily="66" charset="0"/>
              </a:rPr>
              <a:t/>
            </a:r>
            <a:br>
              <a:rPr lang="en-GB" sz="2800" dirty="0" smtClean="0">
                <a:latin typeface="Comic Sans MS" panose="030F0702030302020204" pitchFamily="66" charset="0"/>
              </a:rPr>
            </a:br>
            <a:endParaRPr lang="en-GB" sz="2800" dirty="0">
              <a:latin typeface="Comic Sans MS" panose="030F0702030302020204" pitchFamily="66" charset="0"/>
            </a:endParaRPr>
          </a:p>
        </p:txBody>
      </p:sp>
      <p:sp>
        <p:nvSpPr>
          <p:cNvPr id="4" name="Content Placeholder 2"/>
          <p:cNvSpPr txBox="1">
            <a:spLocks/>
          </p:cNvSpPr>
          <p:nvPr/>
        </p:nvSpPr>
        <p:spPr>
          <a:xfrm>
            <a:off x="660089" y="2259355"/>
            <a:ext cx="467902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Monk - He is now called the "Father of Genetics”.</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endParaRPr lang="en-GB"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5613845" y="2259355"/>
            <a:ext cx="5861797" cy="3196222"/>
          </a:xfrm>
          <a:prstGeom prst="rect">
            <a:avLst/>
          </a:prstGeom>
        </p:spPr>
      </p:pic>
    </p:spTree>
    <p:custDataLst>
      <p:tags r:id="rId1"/>
    </p:custDataLst>
    <p:extLst>
      <p:ext uri="{BB962C8B-B14F-4D97-AF65-F5344CB8AC3E}">
        <p14:creationId xmlns:p14="http://schemas.microsoft.com/office/powerpoint/2010/main" val="896115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1"/>
          <p:cNvSpPr txBox="1">
            <a:spLocks/>
          </p:cNvSpPr>
          <p:nvPr/>
        </p:nvSpPr>
        <p:spPr>
          <a:xfrm>
            <a:off x="653143" y="311989"/>
            <a:ext cx="11299371"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smtClean="0">
                <a:latin typeface="Comic Sans MS" panose="030F0702030302020204" pitchFamily="66" charset="0"/>
              </a:rPr>
              <a:t>10 ) The study of fossils tells us what life was like many millions of years ago and helps us to understand how it evolved. What type of fossil is a coprolite?</a:t>
            </a:r>
            <a:br>
              <a:rPr lang="en-GB" sz="3600" dirty="0" smtClean="0">
                <a:latin typeface="Comic Sans MS" panose="030F0702030302020204" pitchFamily="66" charset="0"/>
              </a:rPr>
            </a:br>
            <a:r>
              <a:rPr lang="en-GB" sz="3600" dirty="0" smtClean="0">
                <a:latin typeface="Comic Sans MS" panose="030F0702030302020204" pitchFamily="66" charset="0"/>
              </a:rPr>
              <a:t/>
            </a:r>
            <a:br>
              <a:rPr lang="en-GB" sz="3600" dirty="0" smtClean="0">
                <a:latin typeface="Comic Sans MS" panose="030F0702030302020204" pitchFamily="66" charset="0"/>
              </a:rPr>
            </a:br>
            <a:endParaRPr lang="en-GB" sz="3600" dirty="0">
              <a:latin typeface="Comic Sans MS" panose="030F0702030302020204" pitchFamily="66" charset="0"/>
            </a:endParaRPr>
          </a:p>
        </p:txBody>
      </p:sp>
      <p:sp>
        <p:nvSpPr>
          <p:cNvPr id="4" name="Content Placeholder 2"/>
          <p:cNvSpPr txBox="1">
            <a:spLocks/>
          </p:cNvSpPr>
          <p:nvPr/>
        </p:nvSpPr>
        <p:spPr>
          <a:xfrm>
            <a:off x="838200" y="1817868"/>
            <a:ext cx="10515600" cy="3329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Fossilised poo - By looking at the shape and size of coprolites, as well as where they were found, scientists can work out what kind of animal the droppings might have come from. Coprolites can also contain clues about an animal's diet.</a:t>
            </a:r>
            <a:endParaRPr lang="en-GB"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8523250" y="4457754"/>
            <a:ext cx="3590855" cy="2316681"/>
          </a:xfrm>
          <a:prstGeom prst="rect">
            <a:avLst/>
          </a:prstGeom>
        </p:spPr>
      </p:pic>
    </p:spTree>
    <p:custDataLst>
      <p:tags r:id="rId1"/>
    </p:custDataLst>
    <p:extLst>
      <p:ext uri="{BB962C8B-B14F-4D97-AF65-F5344CB8AC3E}">
        <p14:creationId xmlns:p14="http://schemas.microsoft.com/office/powerpoint/2010/main" val="349403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1"/>
          <p:cNvSpPr txBox="1">
            <a:spLocks/>
          </p:cNvSpPr>
          <p:nvPr/>
        </p:nvSpPr>
        <p:spPr>
          <a:xfrm>
            <a:off x="391886" y="391886"/>
            <a:ext cx="11521440" cy="2638697"/>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Comic Sans MS" panose="030F0702030302020204" pitchFamily="66" charset="0"/>
              </a:rPr>
              <a:t>11 ) Finger printing has been used to identify individuals for over 100 years (even identical twins have different finger prints). What has recently been proposed by scientists as an alternative method of identification?</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4" name="Content Placeholder 2"/>
          <p:cNvSpPr txBox="1">
            <a:spLocks/>
          </p:cNvSpPr>
          <p:nvPr/>
        </p:nvSpPr>
        <p:spPr>
          <a:xfrm>
            <a:off x="838200" y="222631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3600" dirty="0" smtClean="0">
              <a:latin typeface="Comic Sans MS" panose="030F0702030302020204" pitchFamily="66" charset="0"/>
            </a:endParaRPr>
          </a:p>
          <a:p>
            <a:pPr marL="0" indent="0">
              <a:buFont typeface="Arial" panose="020B0604020202020204" pitchFamily="34" charset="0"/>
              <a:buNone/>
            </a:pPr>
            <a:endParaRPr lang="en-GB" sz="3600" dirty="0" smtClean="0">
              <a:latin typeface="Comic Sans MS" panose="030F0702030302020204" pitchFamily="66" charset="0"/>
            </a:endParaRPr>
          </a:p>
          <a:p>
            <a:pPr marL="0" indent="0">
              <a:buFont typeface="Arial" panose="020B0604020202020204" pitchFamily="34" charset="0"/>
              <a:buNone/>
            </a:pPr>
            <a:endParaRPr lang="en-GB" sz="3600" dirty="0" smtClean="0">
              <a:latin typeface="Comic Sans MS" panose="030F0702030302020204" pitchFamily="66" charset="0"/>
            </a:endParaRPr>
          </a:p>
          <a:p>
            <a:pPr marL="0" indent="0">
              <a:buFont typeface="Arial" panose="020B0604020202020204" pitchFamily="34" charset="0"/>
              <a:buNone/>
            </a:pPr>
            <a:r>
              <a:rPr lang="en-GB" sz="3600" dirty="0" smtClean="0">
                <a:latin typeface="Comic Sans MS" panose="030F0702030302020204" pitchFamily="66" charset="0"/>
              </a:rPr>
              <a:t>Tongue Printing</a:t>
            </a:r>
            <a:endParaRPr lang="en-GB" sz="3600"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6583631" y="3642983"/>
            <a:ext cx="4770169" cy="2934667"/>
          </a:xfrm>
          <a:prstGeom prst="rect">
            <a:avLst/>
          </a:prstGeom>
        </p:spPr>
      </p:pic>
    </p:spTree>
    <p:custDataLst>
      <p:tags r:id="rId1"/>
    </p:custDataLst>
    <p:extLst>
      <p:ext uri="{BB962C8B-B14F-4D97-AF65-F5344CB8AC3E}">
        <p14:creationId xmlns:p14="http://schemas.microsoft.com/office/powerpoint/2010/main" val="2750665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latin typeface="Comic Sans MS" panose="030F0702030302020204" pitchFamily="66" charset="0"/>
              </a:rPr>
              <a:t>12 ) What types of organism do entomologists study?</a:t>
            </a:r>
            <a:endParaRPr lang="en-GB" dirty="0">
              <a:latin typeface="Comic Sans MS" panose="030F0702030302020204" pitchFamily="66" charset="0"/>
            </a:endParaRPr>
          </a:p>
        </p:txBody>
      </p:sp>
      <p:sp>
        <p:nvSpPr>
          <p:cNvPr id="4" name="Content Placeholder 2"/>
          <p:cNvSpPr txBox="1">
            <a:spLocks/>
          </p:cNvSpPr>
          <p:nvPr/>
        </p:nvSpPr>
        <p:spPr>
          <a:xfrm>
            <a:off x="838200" y="1825625"/>
            <a:ext cx="7268110"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r>
              <a:rPr lang="en-GB" smtClean="0">
                <a:latin typeface="Comic Sans MS" panose="030F0702030302020204" pitchFamily="66" charset="0"/>
              </a:rPr>
              <a:t>Insects</a:t>
            </a:r>
          </a:p>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r>
              <a:rPr lang="en-GB" smtClean="0">
                <a:latin typeface="Comic Sans MS" panose="030F0702030302020204" pitchFamily="66" charset="0"/>
              </a:rPr>
              <a:t>There are lots of “-ologies”. Ecology is the study of the interaction between organisms and their environment. You will study this in your biology lessons.</a:t>
            </a:r>
          </a:p>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r>
              <a:rPr lang="en-GB" smtClean="0">
                <a:latin typeface="Comic Sans MS" panose="030F0702030302020204" pitchFamily="66" charset="0"/>
              </a:rPr>
              <a:t>Hamburgerology is a course of study introduced by McDonald's to train people to work in its fast food restaurants!</a:t>
            </a:r>
          </a:p>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endParaRPr lang="en-GB"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8523912" y="1825625"/>
            <a:ext cx="3383836" cy="3279946"/>
          </a:xfrm>
          <a:prstGeom prst="rect">
            <a:avLst/>
          </a:prstGeom>
        </p:spPr>
      </p:pic>
    </p:spTree>
    <p:custDataLst>
      <p:tags r:id="rId1"/>
    </p:custDataLst>
    <p:extLst>
      <p:ext uri="{BB962C8B-B14F-4D97-AF65-F5344CB8AC3E}">
        <p14:creationId xmlns:p14="http://schemas.microsoft.com/office/powerpoint/2010/main" val="1915621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1201615"/>
            <a:ext cx="12192000" cy="4454769"/>
          </a:xfrm>
          <a:prstGeom prst="rect">
            <a:avLst/>
          </a:prstGeom>
          <a:effectLst>
            <a:softEdge rad="317500"/>
          </a:effectLst>
        </p:spPr>
      </p:pic>
    </p:spTree>
    <p:custDataLst>
      <p:tags r:id="rId1"/>
    </p:custDataLst>
    <p:extLst>
      <p:ext uri="{BB962C8B-B14F-4D97-AF65-F5344CB8AC3E}">
        <p14:creationId xmlns:p14="http://schemas.microsoft.com/office/powerpoint/2010/main" val="885951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1"/>
          <p:cNvSpPr txBox="1">
            <a:spLocks/>
          </p:cNvSpPr>
          <p:nvPr/>
        </p:nvSpPr>
        <p:spPr>
          <a:xfrm>
            <a:off x="838200" y="365125"/>
            <a:ext cx="10515600"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Comic Sans MS" panose="030F0702030302020204" pitchFamily="66" charset="0"/>
              </a:rPr>
              <a:t>1 ) What are the only two letters not to appear on the official Periodic Table?</a:t>
            </a:r>
            <a:endParaRPr lang="en-GB" dirty="0">
              <a:latin typeface="Comic Sans MS" panose="030F0702030302020204" pitchFamily="66" charset="0"/>
            </a:endParaRPr>
          </a:p>
        </p:txBody>
      </p:sp>
      <p:sp>
        <p:nvSpPr>
          <p:cNvPr id="4" name="Content Placeholder 2"/>
          <p:cNvSpPr txBox="1">
            <a:spLocks/>
          </p:cNvSpPr>
          <p:nvPr/>
        </p:nvSpPr>
        <p:spPr>
          <a:xfrm>
            <a:off x="838200" y="2183583"/>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latin typeface="Comic Sans MS" panose="030F0702030302020204" pitchFamily="66" charset="0"/>
              </a:rPr>
              <a:t>A ) Q and J</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B ) Q and Z</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C ) Z and J</a:t>
            </a:r>
            <a:endParaRPr lang="en-GB"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3798766" y="1690688"/>
            <a:ext cx="7059844" cy="4941891"/>
          </a:xfrm>
          <a:prstGeom prst="rect">
            <a:avLst/>
          </a:prstGeom>
        </p:spPr>
      </p:pic>
    </p:spTree>
    <p:custDataLst>
      <p:tags r:id="rId1"/>
    </p:custDataLst>
    <p:extLst>
      <p:ext uri="{BB962C8B-B14F-4D97-AF65-F5344CB8AC3E}">
        <p14:creationId xmlns:p14="http://schemas.microsoft.com/office/powerpoint/2010/main" val="4046475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1"/>
          <p:cNvSpPr txBox="1">
            <a:spLocks/>
          </p:cNvSpPr>
          <p:nvPr/>
        </p:nvSpPr>
        <p:spPr>
          <a:xfrm>
            <a:off x="694509" y="376138"/>
            <a:ext cx="10515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300" dirty="0" smtClean="0">
                <a:latin typeface="Comic Sans MS" panose="030F0702030302020204" pitchFamily="66" charset="0"/>
              </a:rPr>
              <a:t>2 ) Many early “alchemists” were convinced that it was possible to turn lead into gold. What did they think they needed in order to do this?</a:t>
            </a:r>
            <a:br>
              <a:rPr lang="en-GB" sz="4300" dirty="0" smtClean="0">
                <a:latin typeface="Comic Sans MS" panose="030F0702030302020204" pitchFamily="66" charset="0"/>
              </a:rPr>
            </a:br>
            <a:r>
              <a:rPr lang="en-GB" sz="4300" dirty="0" smtClean="0">
                <a:latin typeface="Comic Sans MS" panose="030F0702030302020204" pitchFamily="66" charset="0"/>
              </a:rPr>
              <a:t/>
            </a:r>
            <a:br>
              <a:rPr lang="en-GB" sz="4300" dirty="0" smtClean="0">
                <a:latin typeface="Comic Sans MS" panose="030F0702030302020204" pitchFamily="66" charset="0"/>
              </a:rPr>
            </a:br>
            <a:endParaRPr lang="en-GB" sz="4300" dirty="0">
              <a:latin typeface="Comic Sans MS" panose="030F0702030302020204" pitchFamily="66" charset="0"/>
            </a:endParaRPr>
          </a:p>
        </p:txBody>
      </p:sp>
      <p:sp>
        <p:nvSpPr>
          <p:cNvPr id="4" name="Content Placeholder 2"/>
          <p:cNvSpPr txBox="1">
            <a:spLocks/>
          </p:cNvSpPr>
          <p:nvPr/>
        </p:nvSpPr>
        <p:spPr>
          <a:xfrm>
            <a:off x="882965" y="3032842"/>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A ) The Philosopher’s Stone</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B ) The Goblet of Fire</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C ) The Order of the Phoenix</a:t>
            </a:r>
            <a:endParaRPr lang="en-GB"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8776905" y="2414427"/>
            <a:ext cx="3040761" cy="4317881"/>
          </a:xfrm>
          <a:prstGeom prst="rect">
            <a:avLst/>
          </a:prstGeom>
        </p:spPr>
      </p:pic>
    </p:spTree>
    <p:custDataLst>
      <p:tags r:id="rId1"/>
    </p:custDataLst>
    <p:extLst>
      <p:ext uri="{BB962C8B-B14F-4D97-AF65-F5344CB8AC3E}">
        <p14:creationId xmlns:p14="http://schemas.microsoft.com/office/powerpoint/2010/main" val="2421853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1"/>
          <p:cNvSpPr txBox="1">
            <a:spLocks/>
          </p:cNvSpPr>
          <p:nvPr/>
        </p:nvSpPr>
        <p:spPr>
          <a:xfrm>
            <a:off x="727299" y="82653"/>
            <a:ext cx="10826931"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smtClean="0">
                <a:latin typeface="Comic Sans MS" panose="030F0702030302020204" pitchFamily="66" charset="0"/>
              </a:rPr>
              <a:t>3 ) In the early 17th century, based on his observations with a telescope, Galileo Galilei attacked the church and their belief that:</a:t>
            </a:r>
            <a:endParaRPr lang="en-GB" sz="3600" dirty="0"/>
          </a:p>
        </p:txBody>
      </p:sp>
      <p:sp>
        <p:nvSpPr>
          <p:cNvPr id="4" name="Content Placeholder 2"/>
          <p:cNvSpPr txBox="1">
            <a:spLocks/>
          </p:cNvSpPr>
          <p:nvPr/>
        </p:nvSpPr>
        <p:spPr>
          <a:xfrm>
            <a:off x="838200" y="2268587"/>
            <a:ext cx="784346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latin typeface="Comic Sans MS" panose="030F0702030302020204" pitchFamily="66" charset="0"/>
              </a:rPr>
              <a:t>A ) The earth was flat. </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B ) The sky was a large dome with holes through which heaven could be seen. </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C ) The earth was at the centre of the universe. </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latin typeface="Comic Sans MS" panose="030F0702030302020204" pitchFamily="66" charset="0"/>
              </a:rPr>
              <a:t>D ) There are no other planets.</a:t>
            </a:r>
            <a:endParaRPr lang="en-GB"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8223297" y="2503718"/>
            <a:ext cx="3714202" cy="3714202"/>
          </a:xfrm>
          <a:prstGeom prst="rect">
            <a:avLst/>
          </a:prstGeom>
        </p:spPr>
      </p:pic>
    </p:spTree>
    <p:custDataLst>
      <p:tags r:id="rId1"/>
    </p:custDataLst>
    <p:extLst>
      <p:ext uri="{BB962C8B-B14F-4D97-AF65-F5344CB8AC3E}">
        <p14:creationId xmlns:p14="http://schemas.microsoft.com/office/powerpoint/2010/main" val="2467716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6"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latin typeface="Comic Sans MS" panose="030F0702030302020204" pitchFamily="66" charset="0"/>
              </a:rPr>
              <a:t>4 ) How many people have walked on the moon?</a:t>
            </a:r>
            <a:endParaRPr lang="en-GB" dirty="0">
              <a:latin typeface="Comic Sans MS" panose="030F0702030302020204" pitchFamily="66" charset="0"/>
            </a:endParaRPr>
          </a:p>
        </p:txBody>
      </p:sp>
      <p:sp>
        <p:nvSpPr>
          <p:cNvPr id="7" name="Content Placeholder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mtClean="0">
                <a:latin typeface="Comic Sans MS" panose="030F0702030302020204" pitchFamily="66" charset="0"/>
              </a:rPr>
              <a:t>A ) 12</a:t>
            </a:r>
          </a:p>
          <a:p>
            <a:pPr marL="0" indent="0">
              <a:buFont typeface="Arial" panose="020B0604020202020204" pitchFamily="34" charset="0"/>
              <a:buNone/>
            </a:pPr>
            <a:r>
              <a:rPr lang="en-GB" smtClean="0">
                <a:latin typeface="Comic Sans MS" panose="030F0702030302020204" pitchFamily="66" charset="0"/>
              </a:rPr>
              <a:t>B ) 14</a:t>
            </a:r>
          </a:p>
          <a:p>
            <a:pPr marL="0" indent="0">
              <a:buFont typeface="Arial" panose="020B0604020202020204" pitchFamily="34" charset="0"/>
              <a:buNone/>
            </a:pPr>
            <a:r>
              <a:rPr lang="en-GB" smtClean="0">
                <a:latin typeface="Comic Sans MS" panose="030F0702030302020204" pitchFamily="66" charset="0"/>
              </a:rPr>
              <a:t>C ) 16</a:t>
            </a:r>
            <a:endParaRPr lang="en-GB" dirty="0">
              <a:latin typeface="Comic Sans MS" panose="030F0702030302020204" pitchFamily="66" charset="0"/>
            </a:endParaRPr>
          </a:p>
        </p:txBody>
      </p:sp>
      <p:pic>
        <p:nvPicPr>
          <p:cNvPr id="8" name="Picture 7"/>
          <p:cNvPicPr>
            <a:picLocks noChangeAspect="1"/>
          </p:cNvPicPr>
          <p:nvPr/>
        </p:nvPicPr>
        <p:blipFill>
          <a:blip r:embed="rId4"/>
          <a:stretch>
            <a:fillRect/>
          </a:stretch>
        </p:blipFill>
        <p:spPr>
          <a:xfrm>
            <a:off x="6436689" y="1447137"/>
            <a:ext cx="3231185" cy="4428878"/>
          </a:xfrm>
          <a:prstGeom prst="rect">
            <a:avLst/>
          </a:prstGeom>
        </p:spPr>
      </p:pic>
    </p:spTree>
    <p:custDataLst>
      <p:tags r:id="rId1"/>
    </p:custDataLst>
    <p:extLst>
      <p:ext uri="{BB962C8B-B14F-4D97-AF65-F5344CB8AC3E}">
        <p14:creationId xmlns:p14="http://schemas.microsoft.com/office/powerpoint/2010/main" val="651860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1"/>
          <p:cNvSpPr txBox="1">
            <a:spLocks/>
          </p:cNvSpPr>
          <p:nvPr/>
        </p:nvSpPr>
        <p:spPr>
          <a:xfrm>
            <a:off x="838200" y="478139"/>
            <a:ext cx="10515600" cy="1325563"/>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latin typeface="Comic Sans MS" panose="030F0702030302020204" pitchFamily="66" charset="0"/>
              </a:rPr>
              <a:t>5 ) If the time between seeing a lightning flash and hearing the resulting thunder is five seconds, approximately how far away was the lightning? </a:t>
            </a:r>
            <a:endParaRPr lang="en-GB" dirty="0">
              <a:latin typeface="Comic Sans MS" panose="030F0702030302020204" pitchFamily="66" charset="0"/>
            </a:endParaRPr>
          </a:p>
        </p:txBody>
      </p:sp>
      <p:sp>
        <p:nvSpPr>
          <p:cNvPr id="4" name="Content Placeholder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r>
              <a:rPr lang="en-GB" smtClean="0">
                <a:latin typeface="Comic Sans MS" panose="030F0702030302020204" pitchFamily="66" charset="0"/>
              </a:rPr>
              <a:t>A ) 100 metres</a:t>
            </a:r>
          </a:p>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r>
              <a:rPr lang="en-GB" smtClean="0">
                <a:latin typeface="Comic Sans MS" panose="030F0702030302020204" pitchFamily="66" charset="0"/>
              </a:rPr>
              <a:t>B ) 1 mile</a:t>
            </a:r>
          </a:p>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r>
              <a:rPr lang="en-GB" smtClean="0">
                <a:latin typeface="Comic Sans MS" panose="030F0702030302020204" pitchFamily="66" charset="0"/>
              </a:rPr>
              <a:t>C ) 10 miles</a:t>
            </a:r>
            <a:endParaRPr lang="en-GB"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6192412" y="1825625"/>
            <a:ext cx="5590761" cy="3555724"/>
          </a:xfrm>
          <a:prstGeom prst="rect">
            <a:avLst/>
          </a:prstGeom>
        </p:spPr>
      </p:pic>
    </p:spTree>
    <p:custDataLst>
      <p:tags r:id="rId1"/>
    </p:custDataLst>
    <p:extLst>
      <p:ext uri="{BB962C8B-B14F-4D97-AF65-F5344CB8AC3E}">
        <p14:creationId xmlns:p14="http://schemas.microsoft.com/office/powerpoint/2010/main" val="3400217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5"/>
          <p:cNvSpPr txBox="1">
            <a:spLocks/>
          </p:cNvSpPr>
          <p:nvPr/>
        </p:nvSpPr>
        <p:spPr>
          <a:xfrm>
            <a:off x="838200" y="539783"/>
            <a:ext cx="10515600" cy="1325563"/>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latin typeface="Comic Sans MS" panose="030F0702030302020204" pitchFamily="66" charset="0"/>
              </a:rPr>
              <a:t>6 ) Many scientists have been interested in the study of time. In which cathedral can you find the world’s oldest mechanical clock?</a:t>
            </a:r>
            <a:endParaRPr lang="en-GB" dirty="0">
              <a:latin typeface="Comic Sans MS" panose="030F0702030302020204" pitchFamily="66" charset="0"/>
            </a:endParaRPr>
          </a:p>
        </p:txBody>
      </p:sp>
      <p:pic>
        <p:nvPicPr>
          <p:cNvPr id="4" name="Picture 3"/>
          <p:cNvPicPr>
            <a:picLocks noChangeAspect="1"/>
          </p:cNvPicPr>
          <p:nvPr/>
        </p:nvPicPr>
        <p:blipFill>
          <a:blip r:embed="rId4"/>
          <a:stretch>
            <a:fillRect/>
          </a:stretch>
        </p:blipFill>
        <p:spPr>
          <a:xfrm>
            <a:off x="3705307" y="2788050"/>
            <a:ext cx="5184085" cy="3437274"/>
          </a:xfrm>
          <a:prstGeom prst="rect">
            <a:avLst/>
          </a:prstGeom>
        </p:spPr>
      </p:pic>
    </p:spTree>
    <p:custDataLst>
      <p:tags r:id="rId1"/>
    </p:custDataLst>
    <p:extLst>
      <p:ext uri="{BB962C8B-B14F-4D97-AF65-F5344CB8AC3E}">
        <p14:creationId xmlns:p14="http://schemas.microsoft.com/office/powerpoint/2010/main" val="4229962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86"/>
          <a:stretch/>
        </p:blipFill>
        <p:spPr>
          <a:xfrm>
            <a:off x="-1" y="-62821"/>
            <a:ext cx="12281533" cy="7090638"/>
          </a:xfrm>
          <a:prstGeom prst="rect">
            <a:avLst/>
          </a:prstGeom>
        </p:spPr>
      </p:pic>
      <p:sp>
        <p:nvSpPr>
          <p:cNvPr id="3" name="Title 1"/>
          <p:cNvSpPr txBox="1">
            <a:spLocks/>
          </p:cNvSpPr>
          <p:nvPr/>
        </p:nvSpPr>
        <p:spPr>
          <a:xfrm>
            <a:off x="838200" y="632251"/>
            <a:ext cx="10515600" cy="1325563"/>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latin typeface="Comic Sans MS" panose="030F0702030302020204" pitchFamily="66" charset="0"/>
              </a:rPr>
              <a:t>7 ) When solids are heated the particles move apart, we say the object expands. How much taller is the Eiffel Tower in Summer than it is in Winter?</a:t>
            </a:r>
            <a:endParaRPr lang="en-GB" dirty="0">
              <a:latin typeface="Comic Sans MS" panose="030F0702030302020204" pitchFamily="66" charset="0"/>
            </a:endParaRPr>
          </a:p>
        </p:txBody>
      </p:sp>
      <p:sp>
        <p:nvSpPr>
          <p:cNvPr id="4" name="Content Placeholder 2"/>
          <p:cNvSpPr txBox="1">
            <a:spLocks/>
          </p:cNvSpPr>
          <p:nvPr/>
        </p:nvSpPr>
        <p:spPr>
          <a:xfrm>
            <a:off x="838200" y="2236585"/>
            <a:ext cx="619959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r>
              <a:rPr lang="en-GB" smtClean="0">
                <a:latin typeface="Comic Sans MS" panose="030F0702030302020204" pitchFamily="66" charset="0"/>
              </a:rPr>
              <a:t>A ) 17mm</a:t>
            </a:r>
          </a:p>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r>
              <a:rPr lang="en-GB" smtClean="0">
                <a:latin typeface="Comic Sans MS" panose="030F0702030302020204" pitchFamily="66" charset="0"/>
              </a:rPr>
              <a:t>B ) 17cm</a:t>
            </a:r>
          </a:p>
          <a:p>
            <a:pPr marL="0" indent="0">
              <a:buFont typeface="Arial" panose="020B0604020202020204" pitchFamily="34" charset="0"/>
              <a:buNone/>
            </a:pPr>
            <a:endParaRPr lang="en-GB" smtClean="0">
              <a:latin typeface="Comic Sans MS" panose="030F0702030302020204" pitchFamily="66" charset="0"/>
            </a:endParaRPr>
          </a:p>
          <a:p>
            <a:pPr marL="0" indent="0">
              <a:buFont typeface="Arial" panose="020B0604020202020204" pitchFamily="34" charset="0"/>
              <a:buNone/>
            </a:pPr>
            <a:r>
              <a:rPr lang="en-GB" smtClean="0">
                <a:latin typeface="Comic Sans MS" panose="030F0702030302020204" pitchFamily="66" charset="0"/>
              </a:rPr>
              <a:t>C ) 17m</a:t>
            </a:r>
          </a:p>
          <a:p>
            <a:pPr marL="0" indent="0">
              <a:buFont typeface="Arial" panose="020B0604020202020204" pitchFamily="34" charset="0"/>
              <a:buNone/>
            </a:pPr>
            <a:endParaRPr lang="en-GB"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7897508" y="2236585"/>
            <a:ext cx="2695147" cy="4491912"/>
          </a:xfrm>
          <a:prstGeom prst="rect">
            <a:avLst/>
          </a:prstGeom>
        </p:spPr>
      </p:pic>
    </p:spTree>
    <p:custDataLst>
      <p:tags r:id="rId1"/>
    </p:custDataLst>
    <p:extLst>
      <p:ext uri="{BB962C8B-B14F-4D97-AF65-F5344CB8AC3E}">
        <p14:creationId xmlns:p14="http://schemas.microsoft.com/office/powerpoint/2010/main" val="10817784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1168</Words>
  <Application>Microsoft Office PowerPoint</Application>
  <PresentationFormat>Widescreen</PresentationFormat>
  <Paragraphs>152</Paragraphs>
  <Slides>28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Comic Sans MS</vt:lpstr>
      <vt:lpstr>Office Theme</vt:lpstr>
      <vt:lpstr>Year 6 into 7 Science Quiz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Bishop Stopford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into 7 Science Quiz</dc:title>
  <dc:creator>Kirk. Elliott</dc:creator>
  <cp:lastModifiedBy>Lowdon. Rebecca</cp:lastModifiedBy>
  <cp:revision>31</cp:revision>
  <dcterms:created xsi:type="dcterms:W3CDTF">2020-06-26T14:00:51Z</dcterms:created>
  <dcterms:modified xsi:type="dcterms:W3CDTF">2020-06-30T15:35:05Z</dcterms:modified>
</cp:coreProperties>
</file>