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5" r:id="rId1"/>
  </p:sldMasterIdLst>
  <p:notesMasterIdLst>
    <p:notesMasterId r:id="rId36"/>
  </p:notesMasterIdLst>
  <p:sldIdLst>
    <p:sldId id="256" r:id="rId2"/>
    <p:sldId id="257" r:id="rId3"/>
    <p:sldId id="319" r:id="rId4"/>
    <p:sldId id="324" r:id="rId5"/>
    <p:sldId id="320" r:id="rId6"/>
    <p:sldId id="258" r:id="rId7"/>
    <p:sldId id="297" r:id="rId8"/>
    <p:sldId id="311" r:id="rId9"/>
    <p:sldId id="296" r:id="rId10"/>
    <p:sldId id="301" r:id="rId11"/>
    <p:sldId id="298" r:id="rId12"/>
    <p:sldId id="299" r:id="rId13"/>
    <p:sldId id="325" r:id="rId14"/>
    <p:sldId id="326" r:id="rId15"/>
    <p:sldId id="327" r:id="rId16"/>
    <p:sldId id="315" r:id="rId17"/>
    <p:sldId id="307" r:id="rId18"/>
    <p:sldId id="300" r:id="rId19"/>
    <p:sldId id="302" r:id="rId20"/>
    <p:sldId id="308" r:id="rId21"/>
    <p:sldId id="312" r:id="rId22"/>
    <p:sldId id="303" r:id="rId23"/>
    <p:sldId id="309" r:id="rId24"/>
    <p:sldId id="310" r:id="rId25"/>
    <p:sldId id="304" r:id="rId26"/>
    <p:sldId id="313" r:id="rId27"/>
    <p:sldId id="314" r:id="rId28"/>
    <p:sldId id="317" r:id="rId29"/>
    <p:sldId id="305" r:id="rId30"/>
    <p:sldId id="316" r:id="rId31"/>
    <p:sldId id="321" r:id="rId32"/>
    <p:sldId id="322" r:id="rId33"/>
    <p:sldId id="323" r:id="rId34"/>
    <p:sldId id="318" r:id="rId35"/>
  </p:sldIdLst>
  <p:sldSz cx="9144000" cy="5143500" type="screen16x9"/>
  <p:notesSz cx="6858000" cy="9144000"/>
  <p:embeddedFontLst>
    <p:embeddedFont>
      <p:font typeface="Rockwell" panose="02060603020205020403" pitchFamily="18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DCCCF42-E481-489F-A090-7432CDEA442F}">
  <a:tblStyle styleId="{CDCCCF42-E481-489F-A090-7432CDEA44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ABA4FE9-5BF7-468A-A00C-F9FC09BBC12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03"/>
  </p:normalViewPr>
  <p:slideViewPr>
    <p:cSldViewPr snapToGrid="0" snapToObjects="1">
      <p:cViewPr varScale="1">
        <p:scale>
          <a:sx n="80" d="100"/>
          <a:sy n="80" d="100"/>
        </p:scale>
        <p:origin x="8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92978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1206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921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4747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6095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77070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54871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61710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96644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6151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03113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6429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36325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97811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69949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40749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9172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7870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6645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5995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0092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9376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45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251970" y="889863"/>
            <a:ext cx="6636259" cy="3358450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9428" y="1556628"/>
            <a:ext cx="6509936" cy="1311547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050" spc="-113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428" y="2929700"/>
            <a:ext cx="6505070" cy="99194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35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9959651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5897" cy="184233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32488" y="596039"/>
            <a:ext cx="4706276" cy="394281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275473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9438086" cy="5139929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5789211" y="1274692"/>
            <a:ext cx="2755857" cy="2602816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55578" y="1762444"/>
            <a:ext cx="2625896" cy="184233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2060" y="598834"/>
            <a:ext cx="4701467" cy="39429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061773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39500" y="1991825"/>
            <a:ext cx="3864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8637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890300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4893212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17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1215000" y="1659550"/>
            <a:ext cx="6714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1215000" y="3144854"/>
            <a:ext cx="6714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5471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Char char="‐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0881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4234" cy="184233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8836" y="602389"/>
            <a:ext cx="4711405" cy="393646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4921456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2444659" y="889863"/>
            <a:ext cx="4249609" cy="3358450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162" y="1556047"/>
            <a:ext cx="4117668" cy="1267043"/>
          </a:xfrm>
        </p:spPr>
        <p:txBody>
          <a:bodyPr bIns="0" anchor="b">
            <a:normAutofit/>
          </a:bodyPr>
          <a:lstStyle>
            <a:lvl1pPr algn="ctr">
              <a:defRPr sz="33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8162" y="2885138"/>
            <a:ext cx="4117667" cy="1037828"/>
          </a:xfrm>
        </p:spPr>
        <p:txBody>
          <a:bodyPr tIns="0">
            <a:normAutofit/>
          </a:bodyPr>
          <a:lstStyle>
            <a:lvl1pPr marL="0" indent="0" algn="ctr">
              <a:buNone/>
              <a:defRPr sz="1350">
                <a:solidFill>
                  <a:srgbClr val="FFFE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1465412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1754752"/>
            <a:ext cx="2625621" cy="1852549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659" y="602391"/>
            <a:ext cx="4702193" cy="17869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38835" y="2754121"/>
            <a:ext cx="4704017" cy="17876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0943507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1" y="1772937"/>
            <a:ext cx="2625621" cy="1845373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3853" y="602389"/>
            <a:ext cx="4698816" cy="51435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979" y="1116739"/>
            <a:ext cx="4698263" cy="12726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38989" y="2749415"/>
            <a:ext cx="4698311" cy="51435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38835" y="3263765"/>
            <a:ext cx="4699191" cy="12780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569252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2444"/>
            <a:ext cx="2625897" cy="184233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2222823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3504" y="4670298"/>
            <a:ext cx="7941564" cy="2400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4625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313135" y="0"/>
            <a:ext cx="9438086" cy="5139929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600108" y="1274692"/>
            <a:ext cx="2755857" cy="2602816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4" y="1764019"/>
            <a:ext cx="2625898" cy="917474"/>
          </a:xfrm>
        </p:spPr>
        <p:txBody>
          <a:bodyPr bIns="0" anchor="b">
            <a:noAutofit/>
          </a:bodyPr>
          <a:lstStyle>
            <a:lvl1pPr algn="ctr">
              <a:defRPr sz="24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2488" y="602107"/>
            <a:ext cx="4706276" cy="3937455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474" y="2685140"/>
            <a:ext cx="2625898" cy="915873"/>
          </a:xfrm>
        </p:spPr>
        <p:txBody>
          <a:bodyPr/>
          <a:lstStyle>
            <a:lvl1pPr marL="0" indent="0" algn="ctr">
              <a:buNone/>
              <a:defRPr sz="12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6411330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247255" y="-44532"/>
            <a:ext cx="9386888" cy="5192849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604002" y="1273749"/>
            <a:ext cx="4456155" cy="2602816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7632" y="0"/>
            <a:ext cx="3486368" cy="51435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082" y="1770191"/>
            <a:ext cx="4332485" cy="883524"/>
          </a:xfrm>
        </p:spPr>
        <p:txBody>
          <a:bodyPr bIns="0" anchor="b">
            <a:normAutofit/>
          </a:bodyPr>
          <a:lstStyle>
            <a:lvl1pPr>
              <a:defRPr sz="27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082" y="2658759"/>
            <a:ext cx="4332485" cy="955649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3504" y="240030"/>
            <a:ext cx="2743200" cy="24003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3505" y="4670298"/>
            <a:ext cx="4456652" cy="2400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71283" y="240030"/>
            <a:ext cx="685800" cy="24003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0227494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371" y="1768794"/>
            <a:ext cx="2624000" cy="1842364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6237" y="596039"/>
            <a:ext cx="4462527" cy="3942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3504" y="240030"/>
            <a:ext cx="2743200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3504" y="4670298"/>
            <a:ext cx="7941564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681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ransition>
    <p:fade thruBlk="1"/>
  </p:transition>
  <p:hf hdr="0" ftr="0" dt="0"/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0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35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05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work.experience@nhft.nhs.uk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shopstopford.fireflycloud.net/sixth-form/considering-medicine--dentistry--veterinar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ctrTitle"/>
          </p:nvPr>
        </p:nvSpPr>
        <p:spPr>
          <a:xfrm>
            <a:off x="1535844" y="3461176"/>
            <a:ext cx="6061470" cy="707966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dirty="0">
                <a:solidFill>
                  <a:schemeClr val="tx2"/>
                </a:solidFill>
              </a:rPr>
              <a:t>Life as a Medical Student</a:t>
            </a:r>
          </a:p>
        </p:txBody>
      </p:sp>
      <p:pic>
        <p:nvPicPr>
          <p:cNvPr id="64" name="Graphic 63" descr="Stethoscope">
            <a:extLst>
              <a:ext uri="{FF2B5EF4-FFF2-40B4-BE49-F238E27FC236}">
                <a16:creationId xmlns:a16="http://schemas.microsoft.com/office/drawing/2014/main" id="{87FAC3EE-C497-B1C0-8811-1F3250A5CA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9569" y="840594"/>
            <a:ext cx="2324862" cy="2324862"/>
          </a:xfrm>
          <a:prstGeom prst="rect">
            <a:avLst/>
          </a:prstGeom>
          <a:ln w="1270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Rosie’s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10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What type of course? Traditional or Integrated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Where did I want to live? City-based, not London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How did I choose where to apply? Just where I wanted to go, not where I was going to get in…</a:t>
            </a:r>
          </a:p>
        </p:txBody>
      </p:sp>
    </p:spTree>
    <p:extLst>
      <p:ext uri="{BB962C8B-B14F-4D97-AF65-F5344CB8AC3E}">
        <p14:creationId xmlns:p14="http://schemas.microsoft.com/office/powerpoint/2010/main" val="334973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Rosie’s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11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Birmingham: Interview -&gt; Accepted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Cambridge: Interview -&gt;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Cardiff: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Edinburgh: Rejection</a:t>
            </a:r>
          </a:p>
        </p:txBody>
      </p:sp>
    </p:spTree>
    <p:extLst>
      <p:ext uri="{BB962C8B-B14F-4D97-AF65-F5344CB8AC3E}">
        <p14:creationId xmlns:p14="http://schemas.microsoft.com/office/powerpoint/2010/main" val="3899346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Rosie’s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12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Birmingham: Interview -&gt; Accepted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Cambridge: Interview -&gt;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Cardiff: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University of Edinburgh: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/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b="1"/>
              <a:t>Important to apply smart!!!!!</a:t>
            </a:r>
          </a:p>
        </p:txBody>
      </p:sp>
    </p:spTree>
    <p:extLst>
      <p:ext uri="{BB962C8B-B14F-4D97-AF65-F5344CB8AC3E}">
        <p14:creationId xmlns:p14="http://schemas.microsoft.com/office/powerpoint/2010/main" val="3154815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Christian’s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13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GCSE’s; 11A*’s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 Levels; 3A*’s (Chemistry, Biology, Maths)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Not sure on either UCAT or BMAT</a:t>
            </a:r>
          </a:p>
        </p:txBody>
      </p:sp>
    </p:spTree>
    <p:extLst>
      <p:ext uri="{BB962C8B-B14F-4D97-AF65-F5344CB8AC3E}">
        <p14:creationId xmlns:p14="http://schemas.microsoft.com/office/powerpoint/2010/main" val="1823546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Christian’s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14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What type of course? Traditional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Where did I want to live? City away from home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How did I choose where to apply? Looked around many, chose places where I think I’d enjoy living</a:t>
            </a:r>
          </a:p>
        </p:txBody>
      </p:sp>
    </p:spTree>
    <p:extLst>
      <p:ext uri="{BB962C8B-B14F-4D97-AF65-F5344CB8AC3E}">
        <p14:creationId xmlns:p14="http://schemas.microsoft.com/office/powerpoint/2010/main" val="2881349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Christian’s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15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University of Birmingham: Interview -&gt; Accepted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University of Sheffield: Interview -&gt; Rejection (waiting list?)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University of Leeds: Interview -&gt; Rejection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University of Newcastle: Rejection</a:t>
            </a:r>
          </a:p>
        </p:txBody>
      </p:sp>
    </p:spTree>
    <p:extLst>
      <p:ext uri="{BB962C8B-B14F-4D97-AF65-F5344CB8AC3E}">
        <p14:creationId xmlns:p14="http://schemas.microsoft.com/office/powerpoint/2010/main" val="2604990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4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7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2" name="Rectangle 151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154F3A-7647-8542-8EFE-8BE82B08B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</p:spPr>
        <p:txBody>
          <a:bodyPr vert="horz" lIns="228600" tIns="228600" rIns="228600" bIns="228600" rtlCol="0" anchor="t">
            <a:normAutofit/>
          </a:bodyPr>
          <a:lstStyle/>
          <a:p>
            <a:pPr algn="l" defTabSz="914400">
              <a:spcBef>
                <a:spcPct val="0"/>
              </a:spcBef>
            </a:pPr>
            <a:r>
              <a:rPr lang="en-US" sz="2700" spc="-150" dirty="0">
                <a:solidFill>
                  <a:schemeClr val="accent1"/>
                </a:solidFill>
              </a:rPr>
              <a:t>Let’s talk about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49D32-602E-5348-8A32-8470ABC1C609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16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3" name="Isosceles Triangle 63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55609-2E33-D949-AE95-4C1028E85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/>
              <a:t>Aptitude tests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/>
              <a:t>Work experience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/>
              <a:t>Personal statement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/>
              <a:t>Interviews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/>
              <a:t>Academics</a:t>
            </a:r>
          </a:p>
        </p:txBody>
      </p:sp>
    </p:spTree>
    <p:extLst>
      <p:ext uri="{BB962C8B-B14F-4D97-AF65-F5344CB8AC3E}">
        <p14:creationId xmlns:p14="http://schemas.microsoft.com/office/powerpoint/2010/main" val="294688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Aptitude tests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17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2" y="720090"/>
            <a:ext cx="4364833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People say you can’t prepare… you can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b="1" dirty="0"/>
              <a:t>Free online tests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Medify (this has increased in price since I used it)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Books (there are caveats to this)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Courses?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UCAT – book early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dirty="0"/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24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Work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18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2" y="720090"/>
            <a:ext cx="4364833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fontScale="92500"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Medical: Hospital, GP &amp; others (not the most important!)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Voluntary: Care homes etc. (try to make this long term)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Paid work: Retail, Hospitality etc.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dirty="0"/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The main question to answer is: what did you </a:t>
            </a:r>
            <a:r>
              <a:rPr lang="en-US" b="1" dirty="0"/>
              <a:t>learn/gain </a:t>
            </a:r>
            <a:r>
              <a:rPr lang="en-US" dirty="0"/>
              <a:t>from this?</a:t>
            </a:r>
          </a:p>
          <a:p>
            <a:pPr marL="22860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endParaRPr lang="en-US" dirty="0"/>
          </a:p>
          <a:p>
            <a:pPr marL="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r>
              <a:rPr lang="en-GB" b="0" i="0" u="none" strike="noStrike" dirty="0">
                <a:solidFill>
                  <a:srgbClr val="764C99"/>
                </a:solidFill>
                <a:effectLst/>
                <a:highlight>
                  <a:srgbClr val="FFFFFF"/>
                </a:highlight>
                <a:latin typeface="Frutiger W01"/>
                <a:hlinkClick r:id="rId3"/>
              </a:rPr>
              <a:t>work.experience@nhft.nhs.uk</a:t>
            </a:r>
            <a:endParaRPr lang="en-GB" b="0" i="0" u="none" strike="noStrike" dirty="0">
              <a:solidFill>
                <a:srgbClr val="764C99"/>
              </a:solidFill>
              <a:effectLst/>
              <a:highlight>
                <a:srgbClr val="FFFFFF"/>
              </a:highlight>
              <a:latin typeface="Frutiger W01"/>
            </a:endParaRPr>
          </a:p>
          <a:p>
            <a:pPr marL="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r>
              <a:rPr lang="en-GB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Frutiger W01"/>
              </a:rPr>
              <a:t>03000 270 683</a:t>
            </a: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Frutiger W01"/>
              </a:rPr>
              <a:t> </a:t>
            </a:r>
            <a:endParaRPr lang="en-GB" b="0" i="0" u="none" strike="noStrike" dirty="0">
              <a:solidFill>
                <a:srgbClr val="764C99"/>
              </a:solidFill>
              <a:effectLst/>
              <a:highlight>
                <a:srgbClr val="FFFFFF"/>
              </a:highlight>
              <a:latin typeface="Frutiger W01"/>
            </a:endParaRPr>
          </a:p>
        </p:txBody>
      </p:sp>
    </p:spTree>
    <p:extLst>
      <p:ext uri="{BB962C8B-B14F-4D97-AF65-F5344CB8AC3E}">
        <p14:creationId xmlns:p14="http://schemas.microsoft.com/office/powerpoint/2010/main" val="2159979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Personal statement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19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Work experience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Extra reading: Books, articles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Academic extra curricular: MedSoc, other societies, tutoring, reading partners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Other extra curricular: sports, performing arts (you might not have much space for this – keep it brief!)</a:t>
            </a:r>
          </a:p>
        </p:txBody>
      </p:sp>
    </p:spTree>
    <p:extLst>
      <p:ext uri="{BB962C8B-B14F-4D97-AF65-F5344CB8AC3E}">
        <p14:creationId xmlns:p14="http://schemas.microsoft.com/office/powerpoint/2010/main" val="228287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9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27" name="Rectangle 126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  <a:prstGeom prst="rect">
            <a:avLst/>
          </a:prstGeom>
        </p:spPr>
        <p:txBody>
          <a:bodyPr spcFirstLastPara="1" vert="horz" lIns="228600" tIns="228600" rIns="228600" bIns="228600" rtlCol="0" anchor="t" anchorCtr="0">
            <a:normAutofit/>
          </a:bodyPr>
          <a:lstStyle/>
          <a:p>
            <a:pPr marL="0" lvl="0" indent="0" algn="l" defTabSz="914400">
              <a:spcBef>
                <a:spcPct val="0"/>
              </a:spcBef>
              <a:spcAft>
                <a:spcPts val="0"/>
              </a:spcAft>
            </a:pPr>
            <a:r>
              <a:rPr lang="en-US" sz="2700" spc="-150" dirty="0">
                <a:solidFill>
                  <a:schemeClr val="accent1"/>
                </a:solidFill>
              </a:rPr>
              <a:t>A bit about Rosie</a:t>
            </a:r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Bishop Stopford School 2011 – 2018</a:t>
            </a:r>
          </a:p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University of Birmingham Medical School 2018 –  2024</a:t>
            </a:r>
          </a:p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Health Management and Leadership BMedSci 2021 – 2022</a:t>
            </a:r>
          </a:p>
          <a:p>
            <a:pPr marL="0" indent="0" defTabSz="914400">
              <a:buClr>
                <a:schemeClr val="accent1"/>
              </a:buClr>
              <a:buSzPct val="110000"/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Personal statement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20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285750" indent="-285750" defTabSz="914400">
              <a:buClr>
                <a:schemeClr val="accent1"/>
              </a:buClr>
              <a:buSzPct val="110000"/>
              <a:buFont typeface="Wingdings" pitchFamily="2" charset="2"/>
              <a:buChar char="§"/>
            </a:pPr>
            <a:r>
              <a:rPr lang="en-US" dirty="0"/>
              <a:t>Avoid cliches and sweeping statements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Do not list your achievements; explain what you gained from your experiences and how they will help you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Remember you are still developing your skills – you have 5 years of medical school before you are ready to be a doctor!</a:t>
            </a:r>
          </a:p>
        </p:txBody>
      </p:sp>
    </p:spTree>
    <p:extLst>
      <p:ext uri="{BB962C8B-B14F-4D97-AF65-F5344CB8AC3E}">
        <p14:creationId xmlns:p14="http://schemas.microsoft.com/office/powerpoint/2010/main" val="714243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Interview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21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285750" indent="-285750" defTabSz="914400">
              <a:buClr>
                <a:schemeClr val="accent1"/>
              </a:buClr>
              <a:buSzPct val="110000"/>
              <a:buFont typeface="Wingdings" pitchFamily="2" charset="2"/>
              <a:buChar char="§"/>
            </a:pPr>
            <a:r>
              <a:rPr lang="en-US" dirty="0"/>
              <a:t>You need to have done what you have said on your personal statement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You are being “interviewed” the whole day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Think about the obvious questions: why do you want to do medicine? Why do you want to come to this university?</a:t>
            </a:r>
          </a:p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Things to know:</a:t>
            </a:r>
          </a:p>
          <a:p>
            <a:pPr marL="514350" indent="-285750" defTabSz="914400">
              <a:buClr>
                <a:schemeClr val="accent1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US" dirty="0"/>
              <a:t>Course structure</a:t>
            </a:r>
          </a:p>
          <a:p>
            <a:pPr marL="514350" indent="-285750" defTabSz="914400">
              <a:buClr>
                <a:schemeClr val="accent1"/>
              </a:buClr>
              <a:buSzPct val="110000"/>
              <a:buFont typeface="Courier New" panose="02070309020205020404" pitchFamily="49" charset="0"/>
              <a:buChar char="o"/>
            </a:pPr>
            <a:r>
              <a:rPr lang="en-US" dirty="0"/>
              <a:t>Current medical issues</a:t>
            </a:r>
          </a:p>
        </p:txBody>
      </p:sp>
    </p:spTree>
    <p:extLst>
      <p:ext uri="{BB962C8B-B14F-4D97-AF65-F5344CB8AC3E}">
        <p14:creationId xmlns:p14="http://schemas.microsoft.com/office/powerpoint/2010/main" val="2779001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Interview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22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MMI Interview: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Each station is individual – if you mess up one, it won’t affect the others</a:t>
            </a:r>
          </a:p>
          <a:p>
            <a:pPr marL="22860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endParaRPr lang="en-US" dirty="0"/>
          </a:p>
          <a:p>
            <a:pPr marL="88900" indent="0">
              <a:buFont typeface="Muli"/>
              <a:buNone/>
            </a:pPr>
            <a:r>
              <a:rPr lang="en-GB" dirty="0"/>
              <a:t>Panel Interview: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Take your time – you have 25/30 minutes to talk to your interviewers</a:t>
            </a:r>
          </a:p>
          <a:p>
            <a:pPr marL="22860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040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Grades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23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 levels: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Remember to keep working throughout the year; consistent revision will put you in good stead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Use mark schemes to revise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Predicted grades are important for some medical schools: be realistic but fight your corner!</a:t>
            </a:r>
          </a:p>
        </p:txBody>
      </p:sp>
    </p:spTree>
    <p:extLst>
      <p:ext uri="{BB962C8B-B14F-4D97-AF65-F5344CB8AC3E}">
        <p14:creationId xmlns:p14="http://schemas.microsoft.com/office/powerpoint/2010/main" val="969019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 Overwhelmed?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24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889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And breathe…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Applying to medical school can be a stressful and overwhelming time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Lean on your family, friends and teachers for support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Everyone applying is going through the same thing!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If you are really put off by the work that goes into the application process, medicine might not be for you!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80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889862"/>
            <a:ext cx="6636259" cy="3358450"/>
            <a:chOff x="1669293" y="1186483"/>
            <a:chExt cx="8848345" cy="4477933"/>
          </a:xfrm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3" name="Isosceles Triangle 101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45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1836459"/>
            <a:ext cx="3314067" cy="3194706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0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518982"/>
            <a:ext cx="5821442" cy="400729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Google Shape;74;p14"/>
          <p:cNvSpPr txBox="1">
            <a:spLocks noGrp="1"/>
          </p:cNvSpPr>
          <p:nvPr>
            <p:ph type="ctrTitle"/>
          </p:nvPr>
        </p:nvSpPr>
        <p:spPr>
          <a:xfrm>
            <a:off x="1962207" y="1546378"/>
            <a:ext cx="5219585" cy="1246856"/>
          </a:xfrm>
          <a:prstGeom prst="rect">
            <a:avLst/>
          </a:prstGeom>
        </p:spPr>
        <p:txBody>
          <a:bodyPr spcFirstLastPara="1" vert="horz" lIns="228600" tIns="228600" rIns="228600" bIns="0" rtlCol="0" anchor="b" anchorCtr="0">
            <a:normAutofit/>
          </a:bodyPr>
          <a:lstStyle/>
          <a:p>
            <a:pPr marL="0" lvl="0" indent="0" defTabSz="9144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3600" spc="-150">
                <a:solidFill>
                  <a:srgbClr val="FFFEFF"/>
                </a:solidFill>
              </a:rPr>
              <a:t>2.</a:t>
            </a:r>
          </a:p>
          <a:p>
            <a:pPr marL="0" lvl="0" indent="0" defTabSz="9144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3600" spc="-150">
                <a:solidFill>
                  <a:srgbClr val="FFFEFF"/>
                </a:solidFill>
              </a:rPr>
              <a:t>Life at medical school</a:t>
            </a:r>
          </a:p>
        </p:txBody>
      </p:sp>
    </p:spTree>
    <p:extLst>
      <p:ext uri="{BB962C8B-B14F-4D97-AF65-F5344CB8AC3E}">
        <p14:creationId xmlns:p14="http://schemas.microsoft.com/office/powerpoint/2010/main" val="38113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4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3C629-BF07-764F-BD76-85065C2CB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</p:spPr>
        <p:txBody>
          <a:bodyPr vert="horz" lIns="228600" tIns="228600" rIns="228600" bIns="228600" rtlCol="0" anchor="t">
            <a:normAutofit/>
          </a:bodyPr>
          <a:lstStyle/>
          <a:p>
            <a:pPr algn="l" defTabSz="914400">
              <a:spcBef>
                <a:spcPct val="0"/>
              </a:spcBef>
            </a:pPr>
            <a:r>
              <a:rPr lang="en-US" sz="2700" spc="-150">
                <a:solidFill>
                  <a:schemeClr val="accent1"/>
                </a:solidFill>
              </a:rPr>
              <a:t>A day in the life (Years 1-2)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7A5E3-3CB8-E548-BE81-102CAB6EE81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26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Isosceles Triangle 63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14FBE-DC03-6C45-B5C8-4F7A8E7CE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Lots of 9am lectures (you will have more contact hours than your </a:t>
            </a:r>
            <a:r>
              <a:rPr lang="en-US" sz="1200" dirty="0" err="1"/>
              <a:t>flatmates</a:t>
            </a:r>
            <a:r>
              <a:rPr lang="en-US" sz="1200" dirty="0"/>
              <a:t>!)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Very dependent on the course! For me I had ~25 hours of lectures per week + seminars &amp; anatomy sessions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GP placement once every fortnight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2 sets of exams (January &amp; Summer) + coursework</a:t>
            </a:r>
          </a:p>
        </p:txBody>
      </p:sp>
    </p:spTree>
    <p:extLst>
      <p:ext uri="{BB962C8B-B14F-4D97-AF65-F5344CB8AC3E}">
        <p14:creationId xmlns:p14="http://schemas.microsoft.com/office/powerpoint/2010/main" val="6862567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  <a:prstGeom prst="rect">
            <a:avLst/>
          </a:prstGeom>
        </p:spPr>
        <p:txBody>
          <a:bodyPr spcFirstLastPara="1" vert="horz" lIns="228600" tIns="228600" rIns="228600" bIns="228600" rtlCol="0" anchor="t" anchorCtr="0">
            <a:normAutofit/>
          </a:bodyPr>
          <a:lstStyle/>
          <a:p>
            <a:pPr marL="0" lvl="0" indent="0" algn="l" defTabSz="914400">
              <a:spcBef>
                <a:spcPct val="0"/>
              </a:spcBef>
              <a:spcAft>
                <a:spcPts val="0"/>
              </a:spcAft>
            </a:pPr>
            <a:r>
              <a:rPr lang="en-US" sz="2700" spc="-150" dirty="0">
                <a:solidFill>
                  <a:schemeClr val="accent1"/>
                </a:solidFill>
              </a:rPr>
              <a:t>A day in the life (Years 3-5)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27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6" name="Isosceles Triangle 155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Hospital Placement &amp; GP</a:t>
            </a:r>
          </a:p>
          <a:p>
            <a:pPr lvl="1" indent="-228600" defTabSz="914400">
              <a:spcBef>
                <a:spcPts val="6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Lectures</a:t>
            </a:r>
          </a:p>
          <a:p>
            <a:pPr lvl="1" indent="-228600" defTabSz="914400">
              <a:spcBef>
                <a:spcPts val="6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Bedside teaching</a:t>
            </a:r>
          </a:p>
          <a:p>
            <a:pPr lvl="1" indent="-228600" defTabSz="914400">
              <a:spcBef>
                <a:spcPts val="6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Clinical skills</a:t>
            </a:r>
          </a:p>
          <a:p>
            <a:pPr lvl="1" indent="-228600" defTabSz="914400">
              <a:spcBef>
                <a:spcPts val="6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Self directed learning: taking histories, examinations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Additional modules (e.g. EBM)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Coursework (e.g. audits, essays)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Exams: MCQs and OSCE’s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88022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  <a:prstGeom prst="rect">
            <a:avLst/>
          </a:prstGeom>
        </p:spPr>
        <p:txBody>
          <a:bodyPr spcFirstLastPara="1" vert="horz" lIns="228600" tIns="228600" rIns="228600" bIns="228600" rtlCol="0" anchor="t" anchorCtr="0">
            <a:normAutofit/>
          </a:bodyPr>
          <a:lstStyle/>
          <a:p>
            <a:pPr marL="0" lvl="0" indent="0" algn="l" defTabSz="914400">
              <a:spcBef>
                <a:spcPct val="0"/>
              </a:spcBef>
              <a:spcAft>
                <a:spcPts val="0"/>
              </a:spcAft>
            </a:pPr>
            <a:r>
              <a:rPr lang="en-US" sz="2700" spc="-150" dirty="0">
                <a:solidFill>
                  <a:schemeClr val="accent1"/>
                </a:solidFill>
              </a:rPr>
              <a:t>Additional opportunities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28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6" name="Isosceles Triangle 155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Intercalation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Audit and QIP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Research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MedSoc societies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Elective</a:t>
            </a:r>
          </a:p>
          <a:p>
            <a:pPr marL="228600" lvl="0" indent="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124212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32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4" name="Rectangle 153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  <a:prstGeom prst="rect">
            <a:avLst/>
          </a:prstGeom>
        </p:spPr>
        <p:txBody>
          <a:bodyPr spcFirstLastPara="1" vert="horz" lIns="228600" tIns="228600" rIns="228600" bIns="228600" rtlCol="0" anchor="t" anchorCtr="0">
            <a:normAutofit/>
          </a:bodyPr>
          <a:lstStyle/>
          <a:p>
            <a:pPr marL="0" lvl="0" indent="0" algn="l" defTabSz="914400">
              <a:spcBef>
                <a:spcPct val="0"/>
              </a:spcBef>
              <a:spcAft>
                <a:spcPts val="0"/>
              </a:spcAft>
            </a:pPr>
            <a:r>
              <a:rPr lang="en-US" sz="2700" spc="-150" dirty="0">
                <a:solidFill>
                  <a:schemeClr val="accent1"/>
                </a:solidFill>
              </a:rPr>
              <a:t>Work hard…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29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6" name="Isosceles Triangle 155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It’s ok to feel overwhelmed at the start!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Consistency is key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Use older year notes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Figure out what the best way is for you to take notes; what works best for you won’t be the same as your friends</a:t>
            </a:r>
          </a:p>
          <a:p>
            <a:pPr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Exam season is extremely stressful – you just have to get through it</a:t>
            </a:r>
          </a:p>
        </p:txBody>
      </p:sp>
    </p:spTree>
    <p:extLst>
      <p:ext uri="{BB962C8B-B14F-4D97-AF65-F5344CB8AC3E}">
        <p14:creationId xmlns:p14="http://schemas.microsoft.com/office/powerpoint/2010/main" val="350974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9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27" name="Rectangle 126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  <a:prstGeom prst="rect">
            <a:avLst/>
          </a:prstGeom>
        </p:spPr>
        <p:txBody>
          <a:bodyPr spcFirstLastPara="1" vert="horz" lIns="228600" tIns="228600" rIns="228600" bIns="228600" rtlCol="0" anchor="t" anchorCtr="0">
            <a:normAutofit/>
          </a:bodyPr>
          <a:lstStyle/>
          <a:p>
            <a:pPr marL="0" lvl="0" indent="0" algn="l" defTabSz="914400">
              <a:spcBef>
                <a:spcPct val="0"/>
              </a:spcBef>
              <a:spcAft>
                <a:spcPts val="0"/>
              </a:spcAft>
            </a:pPr>
            <a:r>
              <a:rPr lang="en-US" sz="2700" spc="-150" dirty="0">
                <a:solidFill>
                  <a:schemeClr val="accent1"/>
                </a:solidFill>
              </a:rPr>
              <a:t>A bit about Christian</a:t>
            </a:r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3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Bishop Stopford School 2010 – 2017</a:t>
            </a:r>
          </a:p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University of Birmingham Medical School 2017 –  2024</a:t>
            </a:r>
          </a:p>
          <a:p>
            <a:pPr marL="628650" lvl="1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Leave of absence 2017- 2018</a:t>
            </a:r>
          </a:p>
          <a:p>
            <a:pPr marL="171450"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sz="1200" dirty="0"/>
              <a:t>Clinical Sciences (Cardiovascular Sciences) BMedSci 2021 - 2022</a:t>
            </a:r>
          </a:p>
          <a:p>
            <a:pPr marL="0" indent="0" defTabSz="914400">
              <a:buClr>
                <a:schemeClr val="accent1"/>
              </a:buClr>
              <a:buSzPct val="110000"/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185694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4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34B000-E03C-33CF-521A-BDC6CC7A0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363" y="631031"/>
            <a:ext cx="4673143" cy="922927"/>
          </a:xfrm>
        </p:spPr>
        <p:txBody>
          <a:bodyPr vert="horz" lIns="228600" tIns="228600" rIns="228600" bIns="228600" rtlCol="0" anchor="t">
            <a:normAutofit/>
          </a:bodyPr>
          <a:lstStyle/>
          <a:p>
            <a:pPr algn="l" defTabSz="914400">
              <a:spcBef>
                <a:spcPct val="0"/>
              </a:spcBef>
            </a:pPr>
            <a:r>
              <a:rPr lang="en-US" sz="2700" spc="-150" dirty="0">
                <a:solidFill>
                  <a:schemeClr val="accent1"/>
                </a:solidFill>
              </a:rPr>
              <a:t>… Play Hard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AC36-19A1-0792-DF52-D051B777120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30</a:t>
            </a:fld>
            <a:endParaRPr lang="en-US" sz="5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Isosceles Triangle 63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B2157-FE54-B1FD-5DF9-EC0823197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0365" y="1686784"/>
            <a:ext cx="4592837" cy="28520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GB" sz="1700" dirty="0"/>
              <a:t>It is so important to make sure medicine isn’t your whole life!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GB" sz="1700" dirty="0"/>
              <a:t>Carry on a new hobby or pick up something new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GB" sz="1700" dirty="0"/>
              <a:t>Develop your friendships; they will become your family</a:t>
            </a:r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GB" sz="1700" dirty="0"/>
              <a:t>Make sure you enjoy your time at university!</a:t>
            </a:r>
            <a:endParaRPr lang="en-US" sz="1700" dirty="0"/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2000" dirty="0"/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2000" dirty="0"/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1600" dirty="0"/>
          </a:p>
          <a:p>
            <a:pPr indent="-228600" defTabSz="914400"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87588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889862"/>
            <a:ext cx="6636259" cy="3358450"/>
            <a:chOff x="1669293" y="1186483"/>
            <a:chExt cx="8848345" cy="4477933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08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1836459"/>
            <a:ext cx="3314067" cy="3194706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0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518982"/>
            <a:ext cx="5821442" cy="400729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Google Shape;74;p14"/>
          <p:cNvSpPr txBox="1">
            <a:spLocks noGrp="1"/>
          </p:cNvSpPr>
          <p:nvPr>
            <p:ph type="ctrTitle"/>
          </p:nvPr>
        </p:nvSpPr>
        <p:spPr>
          <a:xfrm>
            <a:off x="1962207" y="1546378"/>
            <a:ext cx="5219585" cy="1246856"/>
          </a:xfrm>
          <a:prstGeom prst="rect">
            <a:avLst/>
          </a:prstGeom>
        </p:spPr>
        <p:txBody>
          <a:bodyPr spcFirstLastPara="1" vert="horz" lIns="228600" tIns="228600" rIns="228600" bIns="0" rtlCol="0" anchor="b" anchorCtr="0">
            <a:normAutofit/>
          </a:bodyPr>
          <a:lstStyle/>
          <a:p>
            <a:pPr marL="0" lvl="0" indent="0" defTabSz="9144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3600" spc="-150" dirty="0">
                <a:solidFill>
                  <a:srgbClr val="FFFEFF"/>
                </a:solidFill>
              </a:rPr>
              <a:t>So you want to be a Doctor?</a:t>
            </a:r>
          </a:p>
        </p:txBody>
      </p:sp>
    </p:spTree>
    <p:extLst>
      <p:ext uri="{BB962C8B-B14F-4D97-AF65-F5344CB8AC3E}">
        <p14:creationId xmlns:p14="http://schemas.microsoft.com/office/powerpoint/2010/main" val="30953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" name="Group 1084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086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8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51" name="Group 115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889862"/>
            <a:ext cx="6636259" cy="3358450"/>
            <a:chOff x="1669293" y="1186483"/>
            <a:chExt cx="8848345" cy="4477933"/>
          </a:xfrm>
        </p:grpSpPr>
        <p:sp>
          <p:nvSpPr>
            <p:cNvPr id="1152" name="Rectangle 115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53" name="Isosceles Triangle 1107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54" name="Rectangle 115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111" name="Rectangle 1110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795" cy="51519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5" name="Group 1154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156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8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0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1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4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5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6EFB59-95B1-58EF-D2A1-7A67B4E0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912" y="4483621"/>
            <a:ext cx="7076364" cy="592255"/>
          </a:xfrm>
        </p:spPr>
        <p:txBody>
          <a:bodyPr vert="horz" lIns="228600" tIns="228600" rIns="228600" bIns="0" rtlCol="0" anchor="ctr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en-US" sz="2800" spc="-150" dirty="0">
                <a:solidFill>
                  <a:schemeClr val="bg1"/>
                </a:solidFill>
              </a:rPr>
              <a:t>Training Pathway</a:t>
            </a:r>
          </a:p>
        </p:txBody>
      </p:sp>
      <p:sp>
        <p:nvSpPr>
          <p:cNvPr id="1134" name="Freeform: Shape 1133">
            <a:extLst>
              <a:ext uri="{FF2B5EF4-FFF2-40B4-BE49-F238E27FC236}">
                <a16:creationId xmlns:a16="http://schemas.microsoft.com/office/drawing/2014/main" id="{A7795DFA-888F-47E2-B44E-DE1D3B3E4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379421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D9289-9DF9-0954-304A-EFE2A7E6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52410" y="240030"/>
            <a:ext cx="685800" cy="240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1000" smtClean="0">
                <a:solidFill>
                  <a:schemeClr val="tx1"/>
                </a:solidFill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32</a:t>
            </a:fld>
            <a:endParaRPr lang="en-US" sz="1000">
              <a:solidFill>
                <a:schemeClr val="tx1"/>
              </a:solidFill>
            </a:endParaRPr>
          </a:p>
        </p:txBody>
      </p:sp>
      <p:pic>
        <p:nvPicPr>
          <p:cNvPr id="5" name="Picture 2" descr="GP training pathway – Scottish Rural Medicine Collaborative">
            <a:extLst>
              <a:ext uri="{FF2B5EF4-FFF2-40B4-BE49-F238E27FC236}">
                <a16:creationId xmlns:a16="http://schemas.microsoft.com/office/drawing/2014/main" id="{1471044B-08F4-AC9D-9E33-EB50EAF8B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143" y="-5876"/>
            <a:ext cx="6790977" cy="470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643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99054-F05A-4C49-DA01-DA48BE17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 years – Rota example</a:t>
            </a:r>
          </a:p>
        </p:txBody>
      </p:sp>
      <p:pic>
        <p:nvPicPr>
          <p:cNvPr id="6" name="Content Placeholder 5" descr="A calendar with a number of times&#10;&#10;Description automatically generated with medium confidence">
            <a:extLst>
              <a:ext uri="{FF2B5EF4-FFF2-40B4-BE49-F238E27FC236}">
                <a16:creationId xmlns:a16="http://schemas.microsoft.com/office/drawing/2014/main" id="{56EEE338-1480-7080-D703-7EF8FBCFD8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/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921E5-5CD0-4A55-B7B3-9C191BEF4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45642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A6A20-2520-62C6-CE3B-35CB54946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D19C2-2917-33A4-4207-F68B68642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no stupid questions!</a:t>
            </a:r>
          </a:p>
          <a:p>
            <a:endParaRPr lang="en-US" dirty="0"/>
          </a:p>
          <a:p>
            <a:r>
              <a:rPr lang="en-US" dirty="0"/>
              <a:t>cdmitchell7@btinternet.com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A18C0-CD2C-7054-8FFE-6C5A3D01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6954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B47DD-BEED-4918-1171-F217F54B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application process?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3092B-6D21-3A01-118F-49FA44269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applied 7/8 years ago – things may have changed!</a:t>
            </a:r>
          </a:p>
          <a:p>
            <a:r>
              <a:rPr lang="en-US" dirty="0"/>
              <a:t>Read university websites, use online resources (In2MedSchool, Medify, Medic Portal)</a:t>
            </a:r>
          </a:p>
          <a:p>
            <a:r>
              <a:rPr lang="en-US" dirty="0"/>
              <a:t>More up to date advice from Bishop alum: </a:t>
            </a:r>
            <a:r>
              <a:rPr lang="en-US" dirty="0">
                <a:hlinkClick r:id="rId2"/>
              </a:rPr>
              <a:t>https://bishopstopford.fireflycloud.net/sixth-form/considering-medicine--dentistry--veterinary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82552-8ED1-9EF0-F65E-F63D0353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670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16DB8-FB1D-4147-AE9E-82EB67542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1C4FC-FC1D-5D24-E534-FCFB61AC8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Process</a:t>
            </a:r>
          </a:p>
          <a:p>
            <a:r>
              <a:rPr lang="en-US" dirty="0"/>
              <a:t>Life at Medical School</a:t>
            </a:r>
          </a:p>
          <a:p>
            <a:r>
              <a:rPr lang="en-US" dirty="0"/>
              <a:t>Doctoring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380A8-B50D-84AF-8E1D-CF19E457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0335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roup 163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889862"/>
            <a:ext cx="6636259" cy="3358450"/>
            <a:chOff x="1669293" y="1186483"/>
            <a:chExt cx="8848345" cy="4477933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44532"/>
            <a:ext cx="9386886" cy="5192848"/>
            <a:chOff x="-329674" y="-51881"/>
            <a:chExt cx="12515851" cy="6923798"/>
          </a:xfrm>
        </p:grpSpPr>
        <p:sp>
          <p:nvSpPr>
            <p:cNvPr id="108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8" name="Freeform: Shape 127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1836459"/>
            <a:ext cx="3314067" cy="3194706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518982"/>
            <a:ext cx="5821442" cy="400729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Google Shape;74;p14"/>
          <p:cNvSpPr txBox="1">
            <a:spLocks noGrp="1"/>
          </p:cNvSpPr>
          <p:nvPr>
            <p:ph type="ctrTitle"/>
          </p:nvPr>
        </p:nvSpPr>
        <p:spPr>
          <a:xfrm>
            <a:off x="1962207" y="1546378"/>
            <a:ext cx="5219585" cy="1246856"/>
          </a:xfrm>
          <a:prstGeom prst="rect">
            <a:avLst/>
          </a:prstGeom>
        </p:spPr>
        <p:txBody>
          <a:bodyPr spcFirstLastPara="1" vert="horz" lIns="228600" tIns="228600" rIns="228600" bIns="0" rtlCol="0" anchor="b" anchorCtr="0">
            <a:normAutofit/>
          </a:bodyPr>
          <a:lstStyle/>
          <a:p>
            <a:pPr marL="0" lvl="0" indent="0" defTabSz="9144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3600" spc="-150">
                <a:solidFill>
                  <a:srgbClr val="FFFEFF"/>
                </a:solidFill>
              </a:rPr>
              <a:t>1.</a:t>
            </a:r>
          </a:p>
          <a:p>
            <a:pPr marL="0" lvl="0" indent="0" defTabSz="9144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3600" spc="-150">
                <a:solidFill>
                  <a:srgbClr val="FFFEFF"/>
                </a:solidFill>
              </a:rPr>
              <a:t>Application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bg1"/>
                </a:solidFill>
              </a:rPr>
              <a:t>Things to consider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D02808-23C1-114E-5278-B972CC1FC2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About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3549B-B790-EC91-E26B-7979B0827E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Academic achievements (GCSE’s, A levels)</a:t>
            </a:r>
          </a:p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Aptitude tests (UCAT, BMAT)</a:t>
            </a:r>
          </a:p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Personal statement (Work experience, extra curricular)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50D835-4B40-BF26-B6F5-34E9D8114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About the university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129E23-FC6E-8161-A3C8-07EBB768608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Course type (traditional, integrated, PBL)</a:t>
            </a:r>
          </a:p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Course requirements</a:t>
            </a:r>
          </a:p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City </a:t>
            </a:r>
          </a:p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Interview style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19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bg1"/>
                </a:solidFill>
              </a:rPr>
              <a:t>Why medicine?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5A6A3E-0114-5ADD-80BC-FBBAF4DB6F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“Good”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808F0-EEDA-86FD-FC86-7A10E78C7C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Enjoyment of science and working with others</a:t>
            </a:r>
          </a:p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Variation</a:t>
            </a:r>
          </a:p>
          <a:p>
            <a:pPr marL="164592" indent="-228600" defTabSz="914400">
              <a:lnSpc>
                <a:spcPct val="120000"/>
              </a:lnSpc>
              <a:spcBef>
                <a:spcPts val="288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dirty="0"/>
              <a:t>Ongoing development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3A4BF-7A14-40AA-CE51-86AC2D1BC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“Bad” reasons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305B14-8545-1ECF-8B85-FBCAE6406B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Family/Teacher pressure</a:t>
            </a:r>
          </a:p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Financial gain</a:t>
            </a:r>
          </a:p>
          <a:p>
            <a:pPr marL="164592" indent="-164592" defTabSz="219456">
              <a:spcBef>
                <a:spcPts val="288"/>
              </a:spcBef>
              <a:buFont typeface="Wingdings" pitchFamily="2" charset="2"/>
              <a:buChar char="v"/>
            </a:pPr>
            <a:r>
              <a:rPr lang="en-GB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Status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9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274691"/>
            <a:ext cx="2755857" cy="2602816"/>
            <a:chOff x="697883" y="1816768"/>
            <a:chExt cx="3674476" cy="3470421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1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73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34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484094" y="720090"/>
            <a:ext cx="2899271" cy="3128458"/>
          </a:xfrm>
          <a:prstGeom prst="rect">
            <a:avLst/>
          </a:prstGeom>
        </p:spPr>
        <p:txBody>
          <a:bodyPr spcFirstLastPara="1" vert="horz" lIns="228600" tIns="228600" rIns="228600" bIns="228600" rtlCol="0" anchor="ctr" anchorCtr="0">
            <a:normAutofit/>
          </a:bodyPr>
          <a:lstStyle/>
          <a:p>
            <a:pPr marL="0" lvl="0" indent="0" algn="r" defTabSz="914400">
              <a:spcBef>
                <a:spcPct val="0"/>
              </a:spcBef>
              <a:spcAft>
                <a:spcPts val="0"/>
              </a:spcAft>
            </a:pPr>
            <a:r>
              <a:rPr lang="en-US" sz="3300" spc="-150" dirty="0">
                <a:solidFill>
                  <a:schemeClr val="tx1"/>
                </a:solidFill>
              </a:rPr>
              <a:t>Rosie’s experience</a:t>
            </a: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xfrm>
            <a:off x="7852410" y="240030"/>
            <a:ext cx="685800" cy="2400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US" sz="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lvl="0" indent="0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</a:pPr>
              <a:t>9</a:t>
            </a:fld>
            <a:endParaRPr lang="en-US" sz="5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900112"/>
            <a:ext cx="0" cy="265797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3737373" y="720090"/>
            <a:ext cx="4133850" cy="312845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GCSE’s; 7A*’s, 4A’s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A Levels; 2A*’s (Chemistry &amp; Biology), 1A (Mathematics)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UCAT; 1</a:t>
            </a:r>
            <a:r>
              <a:rPr lang="en-US" baseline="30000"/>
              <a:t>st</a:t>
            </a:r>
            <a:r>
              <a:rPr lang="en-US"/>
              <a:t> decile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/>
              <a:t>BMAT; I can’t remember but I did ok</a:t>
            </a:r>
          </a:p>
          <a:p>
            <a:pPr marL="457200" lvl="0" indent="-228600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8143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1138</Words>
  <Application>Microsoft Office PowerPoint</Application>
  <PresentationFormat>On-screen Show (16:9)</PresentationFormat>
  <Paragraphs>198</Paragraphs>
  <Slides>34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Courier New</vt:lpstr>
      <vt:lpstr>Arial</vt:lpstr>
      <vt:lpstr>Rockwell</vt:lpstr>
      <vt:lpstr>Wingdings</vt:lpstr>
      <vt:lpstr>Frutiger W01</vt:lpstr>
      <vt:lpstr>Calibri Light</vt:lpstr>
      <vt:lpstr>Muli</vt:lpstr>
      <vt:lpstr>Atlas</vt:lpstr>
      <vt:lpstr>Life as a Medical Student</vt:lpstr>
      <vt:lpstr>A bit about Rosie</vt:lpstr>
      <vt:lpstr>A bit about Christian</vt:lpstr>
      <vt:lpstr>Changes to application process?</vt:lpstr>
      <vt:lpstr>Today’s talk</vt:lpstr>
      <vt:lpstr>1. Application process</vt:lpstr>
      <vt:lpstr>Things to consider</vt:lpstr>
      <vt:lpstr>Why medicine?</vt:lpstr>
      <vt:lpstr>Rosie’s experience</vt:lpstr>
      <vt:lpstr>Rosie’s experience</vt:lpstr>
      <vt:lpstr>Rosie’s experience</vt:lpstr>
      <vt:lpstr>Rosie’s experience</vt:lpstr>
      <vt:lpstr>Christian’s experience</vt:lpstr>
      <vt:lpstr>Christian’s experience</vt:lpstr>
      <vt:lpstr>Christian’s experience</vt:lpstr>
      <vt:lpstr>Let’s talk about</vt:lpstr>
      <vt:lpstr>Aptitude tests</vt:lpstr>
      <vt:lpstr>Work experience</vt:lpstr>
      <vt:lpstr>Personal statement</vt:lpstr>
      <vt:lpstr>Personal statement</vt:lpstr>
      <vt:lpstr>Interview</vt:lpstr>
      <vt:lpstr>Interview</vt:lpstr>
      <vt:lpstr>Grades</vt:lpstr>
      <vt:lpstr> Overwhelmed?</vt:lpstr>
      <vt:lpstr>2. Life at medical school</vt:lpstr>
      <vt:lpstr>A day in the life (Years 1-2)</vt:lpstr>
      <vt:lpstr>A day in the life (Years 3-5)</vt:lpstr>
      <vt:lpstr>Additional opportunities</vt:lpstr>
      <vt:lpstr>Work hard…</vt:lpstr>
      <vt:lpstr>… Play Hard</vt:lpstr>
      <vt:lpstr>So you want to be a Doctor?</vt:lpstr>
      <vt:lpstr>Training Pathway</vt:lpstr>
      <vt:lpstr>Foundation years – Rota example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as a Medical Student</dc:title>
  <cp:lastModifiedBy>Arthur Harwood</cp:lastModifiedBy>
  <cp:revision>27</cp:revision>
  <dcterms:modified xsi:type="dcterms:W3CDTF">2024-07-02T07:29:55Z</dcterms:modified>
</cp:coreProperties>
</file>