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43"/>
  </p:notesMasterIdLst>
  <p:handoutMasterIdLst>
    <p:handoutMasterId r:id="rId44"/>
  </p:handoutMasterIdLst>
  <p:sldIdLst>
    <p:sldId id="265" r:id="rId3"/>
    <p:sldId id="266" r:id="rId4"/>
    <p:sldId id="277" r:id="rId5"/>
    <p:sldId id="278" r:id="rId6"/>
    <p:sldId id="268" r:id="rId7"/>
    <p:sldId id="281" r:id="rId8"/>
    <p:sldId id="282" r:id="rId9"/>
    <p:sldId id="283" r:id="rId10"/>
    <p:sldId id="284" r:id="rId11"/>
    <p:sldId id="285" r:id="rId12"/>
    <p:sldId id="271" r:id="rId13"/>
    <p:sldId id="279" r:id="rId14"/>
    <p:sldId id="280" r:id="rId15"/>
    <p:sldId id="276" r:id="rId16"/>
    <p:sldId id="274" r:id="rId17"/>
    <p:sldId id="27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5" r:id="rId34"/>
    <p:sldId id="306" r:id="rId35"/>
    <p:sldId id="302" r:id="rId36"/>
    <p:sldId id="307" r:id="rId37"/>
    <p:sldId id="308" r:id="rId38"/>
    <p:sldId id="309" r:id="rId39"/>
    <p:sldId id="310" r:id="rId40"/>
    <p:sldId id="303" r:id="rId41"/>
    <p:sldId id="304" r:id="rId42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4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6" y="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58A34-83F4-4B2E-BC5A-DE51EE8822F9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6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E58C-C1A6-4C4C-90C2-B7F5B0504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E1917-0BAF-4687-978A-82FFF05559C3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E1E9A-E921-4174-A0FC-51868D7AC5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AB7D7-3608-4730-B2E2-670834DF882C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7BAC7-FE87-40F6-AA24-4F4685D1B02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ki7T70OPMAhUGJsAKHX5gCioQjRwIBw&amp;url=http://www.goodtimenation.com/saina-nehwal-becomes-worlds-no1-badminton-player-201546/&amp;psig=AFQjCNEqNNbiSI1zsstvmERO-8vscgYDwA&amp;ust=1463661176608173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ki7T70OPMAhUGJsAKHX5gCioQjRwIBw&amp;url=http://www.goodtimenation.com/saina-nehwal-becomes-worlds-no1-badminton-player-201546/&amp;psig=AFQjCNEqNNbiSI1zsstvmERO-8vscgYDwA&amp;ust=1463661176608173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K7KnZ0uPMAhWHBcAKHXQTCqcQjRwIBw&amp;url=http://www.coreperformance.com/knowledge/injury-pain/tennis-elbow.html&amp;psig=AFQjCNG7-4Pao5qIFOPC3vkFA79WBCqHLg&amp;ust=1463661628688004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docid=aLSLTd07S9J0EM&amp;tbnid=LXUtHEQ4xtuDiM:&amp;ved=0CAUQjRw&amp;url=http://www.iowahand.com/anatomy3d.html&amp;ei=MtACVKOTAcfPaNeegegB&amp;bvm=bv.74115972,d.d2s&amp;psig=AFQjCNH_Vt4aCGPw_KAAzcYDuaWocFfEbA&amp;ust=1409556883218559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5" Type="http://schemas.openxmlformats.org/officeDocument/2006/relationships/image" Target="../media/image8.jpeg"/><Relationship Id="rId4" Type="http://schemas.openxmlformats.org/officeDocument/2006/relationships/hyperlink" Target="http://www.google.co.uk/url?sa=i&amp;rct=j&amp;q=&amp;esrc=s&amp;source=images&amp;cd=&amp;cad=rja&amp;uact=8&amp;ved=0ahUKEwiCuIGO0-PMAhVmBMAKHSfxADcQjRwIBw&amp;url=http://training.sportsxfitness.com/basketball-shooting-tips/&amp;psig=AFQjCNHcne_9yIDt0AosNJ_x7DZHvhKLbg&amp;ust=1463661752148407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Uotu70-PMAhXJCsAKHd6_DiEQjRwIBw&amp;url=http://theconversation.com/science-of-the-spear-biomechanics-of-a-javelin-throw-29782&amp;psig=AFQjCNE2bdq_bjcHGhkPbK9nuB806qwo9Q&amp;ust=1463661858873791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10.jpeg"/><Relationship Id="rId5" Type="http://schemas.openxmlformats.org/officeDocument/2006/relationships/hyperlink" Target="http://www.google.co.uk/url?sa=i&amp;rct=j&amp;q=&amp;esrc=s&amp;source=images&amp;cd=&amp;cad=rja&amp;uact=8&amp;ved=0ahUKEwjkg7771OPMAhVkL8AKHVTvDSoQjRwIBw&amp;url=http://francokastrati.pe.edutronic.net/&amp;psig=AFQjCNEcSZ3kmFLaQxf-s6nyXigWoj_2ig&amp;ust=1463662258559765" TargetMode="External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0ahUKEwjBopGm1OPMAhVJK8AKHWPiBZwQjRwIBw&amp;url=https://www.pinterest.com/HendoIV/gymnastics-rings/&amp;psig=AFQjCNGC39nFUxgDajWl9OsA8U5fVR5G3w&amp;ust=1463662077522361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image" Target="../media/image12.jpeg"/><Relationship Id="rId5" Type="http://schemas.openxmlformats.org/officeDocument/2006/relationships/hyperlink" Target="https://www.google.co.uk/url?sa=i&amp;rct=j&amp;q=&amp;esrc=s&amp;source=images&amp;cd=&amp;cad=rja&amp;uact=8&amp;ved=0ahUKEwiA2JO41OPMAhUqB8AKHd2DCxMQjRwIBw&amp;url=https://www.pinterest.com/pin/50102614577000717/&amp;psig=AFQjCNGC39nFUxgDajWl9OsA8U5fVR5G3w&amp;ust=1463662077522361" TargetMode="Externa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pno7B1ePMAhVgGsAKHTtABdgQjRwIBw&amp;url=http://www.pitchvision.com/ask-the-readers-give-your-pace-bowling-coaching-advice&amp;psig=AFQjCNFC3wF5d8ansds9kS-LhRsh5zuKMQ&amp;ust=1463662385779651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qwrD8xfLMAhVoCcAKHXV1D3QQjRwIBw&amp;url=http://www.clipartbest.com/5-out-of-5&amp;psig=AFQjCNH-F0TG6lOxxbWLcYDAZ5mnoNL5Bw&amp;ust=1464173573455690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hob7zyPLMAhWMI8AKHfV-Dt0QjRwIBw&amp;url=http://basketball.isport.com/basketball-guides/how-to-walk-on-to-a-basketball-team?genHTML%3D1&amp;psig=AFQjCNFsFM5clVic_vkrgQaZfB9sr-VV6Q&amp;ust=1464174414993048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hob7zyPLMAhWMI8AKHfV-Dt0QjRwIBw&amp;url=http://basketball.isport.com/basketball-guides/how-to-walk-on-to-a-basketball-team?genHTML%3D1&amp;psig=AFQjCNFsFM5clVic_vkrgQaZfB9sr-VV6Q&amp;ust=1464174414993048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Uotu70-PMAhXJCsAKHd6_DiEQjRwIBw&amp;url=http://theconversation.com/science-of-the-spear-biomechanics-of-a-javelin-throw-29782&amp;psig=AFQjCNE2bdq_bjcHGhkPbK9nuB806qwo9Q&amp;ust=1463661858873791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Uotu70-PMAhXJCsAKHd6_DiEQjRwIBw&amp;url=http://theconversation.com/science-of-the-spear-biomechanics-of-a-javelin-throw-29782&amp;psig=AFQjCNE2bdq_bjcHGhkPbK9nuB806qwo9Q&amp;ust=1463661858873791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pe.com/sports-psychology/information-processing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Relationship Id="rId4" Type="http://schemas.openxmlformats.org/officeDocument/2006/relationships/hyperlink" Target="http://www.bbc.co.uk/science/humanbody/sleep/sheep/reaction_version5.sw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7999" y="3913909"/>
            <a:ext cx="10575637" cy="2387600"/>
          </a:xfrm>
        </p:spPr>
        <p:txBody>
          <a:bodyPr>
            <a:noAutofit/>
          </a:bodyPr>
          <a:lstStyle/>
          <a:p>
            <a:r>
              <a:rPr lang="en-US" sz="20000" dirty="0" smtClean="0"/>
              <a:t>A Level PE</a:t>
            </a:r>
            <a:endParaRPr lang="en-US" sz="20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Physical activity and sport</a:t>
            </a:r>
          </a:p>
          <a:p>
            <a:r>
              <a:rPr lang="en-GB" dirty="0" smtClean="0"/>
              <a:t>Elite performers</a:t>
            </a:r>
          </a:p>
          <a:p>
            <a:r>
              <a:rPr lang="en-GB" dirty="0" smtClean="0"/>
              <a:t>Ethics in sport (Violence in sport, drugs, the law)</a:t>
            </a:r>
          </a:p>
          <a:p>
            <a:r>
              <a:rPr lang="en-GB" dirty="0" smtClean="0"/>
              <a:t>Commercialisation</a:t>
            </a:r>
          </a:p>
          <a:p>
            <a:r>
              <a:rPr lang="en-GB" dirty="0" smtClean="0"/>
              <a:t>The role of technology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Section 6 – Sport and Society and Technology 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001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62100" y="1690689"/>
            <a:ext cx="9791700" cy="4814614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It is marked out of 45 – split into 3 areas of assessment 1,2 and 3.</a:t>
            </a:r>
          </a:p>
          <a:p>
            <a:r>
              <a:rPr lang="en-GB" dirty="0" smtClean="0"/>
              <a:t>Students </a:t>
            </a:r>
            <a:r>
              <a:rPr lang="en-GB" dirty="0"/>
              <a:t>can be assessed in the role </a:t>
            </a:r>
            <a:r>
              <a:rPr lang="en-GB" dirty="0" smtClean="0"/>
              <a:t>of player/performer </a:t>
            </a:r>
            <a:r>
              <a:rPr lang="en-GB" dirty="0"/>
              <a:t>or in the role of coach—they </a:t>
            </a:r>
            <a:r>
              <a:rPr lang="en-GB" dirty="0" smtClean="0"/>
              <a:t>cannot be </a:t>
            </a:r>
            <a:r>
              <a:rPr lang="en-GB" dirty="0"/>
              <a:t>assessed as an official.</a:t>
            </a:r>
          </a:p>
          <a:p>
            <a:r>
              <a:rPr lang="en-GB" dirty="0" smtClean="0"/>
              <a:t>Students </a:t>
            </a:r>
            <a:r>
              <a:rPr lang="en-GB" dirty="0"/>
              <a:t>assessed in one activity in the full </a:t>
            </a:r>
            <a:r>
              <a:rPr lang="en-GB" dirty="0" smtClean="0"/>
              <a:t>sided version </a:t>
            </a:r>
            <a:r>
              <a:rPr lang="en-GB" dirty="0"/>
              <a:t>of that activity only.</a:t>
            </a:r>
          </a:p>
          <a:p>
            <a:r>
              <a:rPr lang="en-GB" dirty="0" smtClean="0"/>
              <a:t>Students </a:t>
            </a:r>
            <a:r>
              <a:rPr lang="en-GB" dirty="0"/>
              <a:t>can only be assessed in activities listed in </a:t>
            </a:r>
            <a:r>
              <a:rPr lang="en-GB" dirty="0" smtClean="0"/>
              <a:t>the specification—we </a:t>
            </a:r>
            <a:r>
              <a:rPr lang="en-GB" dirty="0"/>
              <a:t>cannot accept requests for </a:t>
            </a:r>
            <a:r>
              <a:rPr lang="en-GB" dirty="0" smtClean="0"/>
              <a:t>activities not </a:t>
            </a:r>
            <a:r>
              <a:rPr lang="en-GB" dirty="0"/>
              <a:t>included in the specification</a:t>
            </a:r>
            <a:r>
              <a:rPr lang="en-GB" dirty="0" smtClean="0"/>
              <a:t>.</a:t>
            </a:r>
          </a:p>
          <a:p>
            <a:r>
              <a:rPr lang="en-GB" dirty="0" smtClean="0"/>
              <a:t>All students should provide appropriate video footage</a:t>
            </a:r>
          </a:p>
          <a:p>
            <a:r>
              <a:rPr lang="en-GB" dirty="0" smtClean="0"/>
              <a:t>Students are assessed internally and moderated externally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Non-exam Assessment (NEA) – Performance Aspect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806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10146" y="0"/>
            <a:ext cx="9029700" cy="809897"/>
          </a:xfrm>
        </p:spPr>
        <p:txBody>
          <a:bodyPr/>
          <a:lstStyle/>
          <a:p>
            <a:r>
              <a:rPr lang="en-GB" dirty="0" smtClean="0"/>
              <a:t>Marking grid example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1922" t="20447" r="18542" b="17077"/>
          <a:stretch/>
        </p:blipFill>
        <p:spPr>
          <a:xfrm>
            <a:off x="966651" y="809896"/>
            <a:ext cx="10086704" cy="59511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876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This is a written coursework, which can be based on your own performance or someone else</a:t>
            </a:r>
          </a:p>
          <a:p>
            <a:r>
              <a:rPr lang="en-GB" dirty="0" smtClean="0"/>
              <a:t>It is marked out of 45; </a:t>
            </a:r>
          </a:p>
          <a:p>
            <a:pPr lvl="1"/>
            <a:r>
              <a:rPr lang="en-GB" dirty="0" smtClean="0"/>
              <a:t>Analysis (identify and explain two weaknesses)– 20 marks</a:t>
            </a:r>
          </a:p>
          <a:p>
            <a:pPr lvl="1"/>
            <a:r>
              <a:rPr lang="en-GB" dirty="0" smtClean="0"/>
              <a:t>Evaluation (explanations for weaknesses and corrections using theoretical knowledge) – 25 marks</a:t>
            </a:r>
          </a:p>
          <a:p>
            <a:r>
              <a:rPr lang="en-GB" dirty="0" smtClean="0"/>
              <a:t>This is marked internally and then moderated externally</a:t>
            </a:r>
          </a:p>
          <a:p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NEA – Performance Analysis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789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5396049" cy="58782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assessments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1962" t="19196" r="39224" b="17232"/>
          <a:stretch/>
        </p:blipFill>
        <p:spPr>
          <a:xfrm>
            <a:off x="4021727" y="293914"/>
            <a:ext cx="5265964" cy="65319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428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28" y="548680"/>
            <a:ext cx="8229600" cy="1066800"/>
          </a:xfrm>
        </p:spPr>
        <p:txBody>
          <a:bodyPr/>
          <a:lstStyle/>
          <a:p>
            <a:r>
              <a:rPr lang="en-GB" dirty="0" smtClean="0"/>
              <a:t>Attitude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536" y="1628801"/>
            <a:ext cx="8229600" cy="4857403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+mj-lt"/>
              </a:rPr>
              <a:t>What is </a:t>
            </a:r>
            <a:r>
              <a:rPr lang="en-GB" dirty="0" smtClean="0">
                <a:solidFill>
                  <a:srgbClr val="FF0000"/>
                </a:solidFill>
                <a:latin typeface="+mj-lt"/>
              </a:rPr>
              <a:t>very important </a:t>
            </a:r>
            <a:r>
              <a:rPr lang="en-GB" dirty="0" smtClean="0">
                <a:solidFill>
                  <a:srgbClr val="0070C0"/>
                </a:solidFill>
                <a:latin typeface="+mj-lt"/>
              </a:rPr>
              <a:t>is that you need to arrive to PE with a ‘can do’ attitude, and be prepared to throw yourself into every task</a:t>
            </a:r>
            <a:endParaRPr lang="en-GB" dirty="0">
              <a:solidFill>
                <a:srgbClr val="0070C0"/>
              </a:solidFill>
              <a:latin typeface="+mj-lt"/>
            </a:endParaRPr>
          </a:p>
          <a:p>
            <a:pPr marL="0" indent="0">
              <a:buNone/>
            </a:pPr>
            <a:endParaRPr lang="en-GB" dirty="0" smtClean="0">
              <a:solidFill>
                <a:srgbClr val="0070C0"/>
              </a:solidFill>
              <a:latin typeface="+mj-lt"/>
            </a:endParaRPr>
          </a:p>
          <a:p>
            <a:r>
              <a:rPr lang="en-GB" dirty="0" smtClean="0">
                <a:solidFill>
                  <a:srgbClr val="0070C0"/>
                </a:solidFill>
                <a:latin typeface="+mj-lt"/>
              </a:rPr>
              <a:t>Many theory tasks can be taught through practical activities in lessons so get yourself involved</a:t>
            </a:r>
          </a:p>
          <a:p>
            <a:endParaRPr lang="en-GB" dirty="0">
              <a:solidFill>
                <a:srgbClr val="0070C0"/>
              </a:solidFill>
              <a:latin typeface="+mj-lt"/>
            </a:endParaRPr>
          </a:p>
          <a:p>
            <a:r>
              <a:rPr lang="en-GB" dirty="0" smtClean="0">
                <a:solidFill>
                  <a:srgbClr val="0070C0"/>
                </a:solidFill>
                <a:latin typeface="+mj-lt"/>
              </a:rPr>
              <a:t>You will be given some homework where it adds to your learning but the expectation is that you will complete some self-directed study in your own time without being asked (re-write notes, consolidate, create revision resources etc.)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61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692696"/>
            <a:ext cx="8229600" cy="1066800"/>
          </a:xfrm>
        </p:spPr>
        <p:txBody>
          <a:bodyPr/>
          <a:lstStyle/>
          <a:p>
            <a:r>
              <a:rPr lang="en-GB" dirty="0" smtClean="0"/>
              <a:t>Reflection on this year’s results…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44824"/>
            <a:ext cx="8229600" cy="4729712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latin typeface="+mj-lt"/>
              </a:rPr>
              <a:t>The best candidates were;</a:t>
            </a:r>
          </a:p>
          <a:p>
            <a:endParaRPr lang="en-GB" dirty="0" smtClean="0">
              <a:solidFill>
                <a:srgbClr val="0070C0"/>
              </a:solidFill>
              <a:latin typeface="+mj-lt"/>
            </a:endParaRPr>
          </a:p>
          <a:p>
            <a:pPr lvl="1"/>
            <a:r>
              <a:rPr lang="en-GB" b="1" dirty="0" smtClean="0">
                <a:solidFill>
                  <a:srgbClr val="0070C0"/>
                </a:solidFill>
                <a:latin typeface="+mj-lt"/>
              </a:rPr>
              <a:t>Organised</a:t>
            </a:r>
            <a:r>
              <a:rPr lang="en-GB" dirty="0" smtClean="0">
                <a:solidFill>
                  <a:srgbClr val="0070C0"/>
                </a:solidFill>
                <a:latin typeface="+mj-lt"/>
              </a:rPr>
              <a:t> (brought everything they need to every lesson)</a:t>
            </a:r>
          </a:p>
          <a:p>
            <a:pPr lvl="2"/>
            <a:r>
              <a:rPr lang="en-GB" dirty="0" smtClean="0">
                <a:solidFill>
                  <a:srgbClr val="0070C0"/>
                </a:solidFill>
                <a:latin typeface="+mj-lt"/>
              </a:rPr>
              <a:t>Get a separate folder for each area and lots of dividers</a:t>
            </a:r>
          </a:p>
          <a:p>
            <a:pPr lvl="2"/>
            <a:r>
              <a:rPr lang="en-GB" dirty="0" smtClean="0">
                <a:solidFill>
                  <a:srgbClr val="0070C0"/>
                </a:solidFill>
                <a:latin typeface="+mj-lt"/>
              </a:rPr>
              <a:t>Bring plenty of different coloured pens, highlighters etc.</a:t>
            </a:r>
          </a:p>
          <a:p>
            <a:pPr lvl="2"/>
            <a:r>
              <a:rPr lang="en-GB" dirty="0" smtClean="0">
                <a:solidFill>
                  <a:srgbClr val="0070C0"/>
                </a:solidFill>
                <a:latin typeface="+mj-lt"/>
              </a:rPr>
              <a:t>Always have plenty of paper</a:t>
            </a:r>
          </a:p>
          <a:p>
            <a:pPr lvl="2"/>
            <a:r>
              <a:rPr lang="en-GB" dirty="0" smtClean="0">
                <a:solidFill>
                  <a:srgbClr val="0070C0"/>
                </a:solidFill>
                <a:latin typeface="+mj-lt"/>
              </a:rPr>
              <a:t>Keep your notes in good condition and in the correct order, you will be revising nearly 2 years work</a:t>
            </a:r>
          </a:p>
          <a:p>
            <a:pPr lvl="2"/>
            <a:r>
              <a:rPr lang="en-GB" dirty="0" smtClean="0">
                <a:solidFill>
                  <a:srgbClr val="0070C0"/>
                </a:solidFill>
                <a:latin typeface="+mj-lt"/>
              </a:rPr>
              <a:t>Handed in very well organised practical evidence</a:t>
            </a:r>
          </a:p>
          <a:p>
            <a:pPr lvl="1"/>
            <a:r>
              <a:rPr lang="en-GB" b="1" dirty="0" smtClean="0">
                <a:solidFill>
                  <a:srgbClr val="0070C0"/>
                </a:solidFill>
                <a:latin typeface="+mj-lt"/>
              </a:rPr>
              <a:t>Reliable</a:t>
            </a:r>
            <a:r>
              <a:rPr lang="en-GB" dirty="0" smtClean="0">
                <a:solidFill>
                  <a:srgbClr val="0070C0"/>
                </a:solidFill>
                <a:latin typeface="+mj-lt"/>
              </a:rPr>
              <a:t> (completed their homework on time, to a high standard,  excellent attendance, asked for work if they missed a lesson)</a:t>
            </a:r>
          </a:p>
          <a:p>
            <a:pPr lvl="1"/>
            <a:r>
              <a:rPr lang="en-GB" b="1" dirty="0" smtClean="0">
                <a:solidFill>
                  <a:srgbClr val="0070C0"/>
                </a:solidFill>
                <a:latin typeface="+mj-lt"/>
              </a:rPr>
              <a:t>Involved</a:t>
            </a:r>
            <a:r>
              <a:rPr lang="en-GB" dirty="0" smtClean="0">
                <a:solidFill>
                  <a:srgbClr val="0070C0"/>
                </a:solidFill>
                <a:latin typeface="+mj-lt"/>
              </a:rPr>
              <a:t> (got involved in tasks, asked/answered questions, weren’t afraid to be ‘wrong’)</a:t>
            </a:r>
          </a:p>
          <a:p>
            <a:pPr lvl="1"/>
            <a:r>
              <a:rPr lang="en-GB" b="1" dirty="0" smtClean="0">
                <a:solidFill>
                  <a:srgbClr val="0070C0"/>
                </a:solidFill>
                <a:latin typeface="+mj-lt"/>
              </a:rPr>
              <a:t>Team players </a:t>
            </a:r>
            <a:r>
              <a:rPr lang="en-GB" dirty="0" smtClean="0">
                <a:solidFill>
                  <a:srgbClr val="0070C0"/>
                </a:solidFill>
                <a:latin typeface="+mj-lt"/>
              </a:rPr>
              <a:t>(worked well with other people, supported their peers, happy to collaborate)</a:t>
            </a:r>
            <a:endParaRPr lang="en-GB" dirty="0">
              <a:solidFill>
                <a:srgbClr val="0070C0"/>
              </a:solidFill>
              <a:latin typeface="+mj-lt"/>
            </a:endParaRPr>
          </a:p>
          <a:p>
            <a:pPr marL="0" indent="0">
              <a:buNone/>
            </a:pPr>
            <a:endParaRPr lang="en-GB" dirty="0" smtClean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46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501008"/>
            <a:ext cx="8229600" cy="1143000"/>
          </a:xfrm>
        </p:spPr>
        <p:txBody>
          <a:bodyPr>
            <a:noAutofit/>
          </a:bodyPr>
          <a:lstStyle/>
          <a:p>
            <a:r>
              <a:rPr lang="en-GB" sz="6600" u="sng" dirty="0"/>
              <a:t>Taster Lesson </a:t>
            </a:r>
            <a:r>
              <a:rPr lang="en-GB" sz="6600" dirty="0"/>
              <a:t/>
            </a:r>
            <a:br>
              <a:rPr lang="en-GB" sz="6600" dirty="0"/>
            </a:br>
            <a:r>
              <a:rPr lang="en-GB" sz="6600" dirty="0"/>
              <a:t/>
            </a:r>
            <a:br>
              <a:rPr lang="en-GB" sz="6600" dirty="0"/>
            </a:br>
            <a:r>
              <a:rPr lang="en-GB" sz="6600" dirty="0"/>
              <a:t>Physiological </a:t>
            </a:r>
            <a:r>
              <a:rPr lang="en-GB" sz="6600" dirty="0"/>
              <a:t>Factors Affecting </a:t>
            </a:r>
            <a:r>
              <a:rPr lang="en-GB" sz="6600" dirty="0"/>
              <a:t>Performance</a:t>
            </a:r>
            <a:br>
              <a:rPr lang="en-GB" sz="6600" dirty="0"/>
            </a:br>
            <a:r>
              <a:rPr lang="en-GB" sz="6600" dirty="0"/>
              <a:t/>
            </a:r>
            <a:br>
              <a:rPr lang="en-GB" sz="6600" dirty="0"/>
            </a:br>
            <a:r>
              <a:rPr lang="en-GB" sz="6600" dirty="0"/>
              <a:t/>
            </a:r>
            <a:br>
              <a:rPr lang="en-GB" sz="6600" dirty="0"/>
            </a:br>
            <a:endParaRPr lang="en-GB" sz="6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713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404664"/>
            <a:ext cx="8229600" cy="106680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Lesson Objective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536" y="2132856"/>
            <a:ext cx="8424936" cy="230425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GB" altLang="en-US" dirty="0" smtClean="0"/>
              <a:t>To be able to identify the type of joints found in the arm and movement produced.</a:t>
            </a:r>
          </a:p>
          <a:p>
            <a:pPr marL="0" indent="0">
              <a:buNone/>
            </a:pPr>
            <a:endParaRPr lang="en-GB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830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399" y="260648"/>
            <a:ext cx="7704856" cy="1066800"/>
          </a:xfrm>
        </p:spPr>
        <p:txBody>
          <a:bodyPr>
            <a:normAutofit fontScale="90000"/>
          </a:bodyPr>
          <a:lstStyle/>
          <a:p>
            <a:r>
              <a:rPr lang="en-GB" dirty="0"/>
              <a:t>J</a:t>
            </a:r>
            <a:r>
              <a:rPr lang="en-GB" dirty="0" smtClean="0"/>
              <a:t>oints </a:t>
            </a:r>
            <a:r>
              <a:rPr lang="en-GB" dirty="0"/>
              <a:t>in the </a:t>
            </a:r>
            <a:r>
              <a:rPr lang="en-GB" dirty="0" smtClean="0"/>
              <a:t>Arm – what are they?</a:t>
            </a:r>
            <a:endParaRPr lang="en-GB" dirty="0"/>
          </a:p>
        </p:txBody>
      </p:sp>
      <p:pic>
        <p:nvPicPr>
          <p:cNvPr id="1026" name="Picture 2" descr="http://2.bp.blogspot.com/-ig2g1vnzqAo/VdYNxM6cvqI/AAAAAAAACTo/UIXJ31jvhf8/s1600/saina-nehwal-5a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240" y="1628801"/>
            <a:ext cx="6521177" cy="489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797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All A Level PE courses have been re-written in 2016</a:t>
            </a:r>
          </a:p>
          <a:p>
            <a:r>
              <a:rPr lang="en-GB" dirty="0" smtClean="0"/>
              <a:t>They are all linear, which means you sit final exams at the end of the course rather than modules</a:t>
            </a:r>
          </a:p>
          <a:p>
            <a:r>
              <a:rPr lang="en-GB" dirty="0" smtClean="0"/>
              <a:t>The exam board is AQA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Course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38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6419" y="332656"/>
            <a:ext cx="4258816" cy="1066800"/>
          </a:xfrm>
        </p:spPr>
        <p:txBody>
          <a:bodyPr/>
          <a:lstStyle/>
          <a:p>
            <a:r>
              <a:rPr lang="en-GB" dirty="0"/>
              <a:t>Joints in the Arm</a:t>
            </a:r>
          </a:p>
        </p:txBody>
      </p:sp>
      <p:pic>
        <p:nvPicPr>
          <p:cNvPr id="1026" name="Picture 2" descr="http://2.bp.blogspot.com/-ig2g1vnzqAo/VdYNxM6cvqI/AAAAAAAACTo/UIXJ31jvhf8/s1600/saina-nehwal-5a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240" y="1628801"/>
            <a:ext cx="6521177" cy="489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3287688" y="2924944"/>
            <a:ext cx="936104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2405303" y="3501008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3704528" y="378904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902197" y="3773542"/>
            <a:ext cx="757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Elbow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15797" y="2677388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Shoulder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40012" y="4424812"/>
            <a:ext cx="706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Wrist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066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741211" y="582621"/>
            <a:ext cx="511256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4000" dirty="0">
                <a:latin typeface="Tahoma" pitchFamily="34" charset="0"/>
              </a:rPr>
              <a:t>The Elbow Joint (Hinge Joint)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3946526" y="2784475"/>
            <a:ext cx="153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45342" y="4955353"/>
            <a:ext cx="67709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dirty="0">
                <a:latin typeface="Tahoma" pitchFamily="34" charset="0"/>
              </a:rPr>
              <a:t>Movement Possible</a:t>
            </a:r>
            <a:r>
              <a:rPr lang="en-GB" sz="3200" dirty="0">
                <a:latin typeface="Tahoma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GB" sz="3200" dirty="0">
                <a:latin typeface="Tahoma" pitchFamily="34" charset="0"/>
              </a:rPr>
              <a:t>Flexion (bent at elbow) </a:t>
            </a:r>
            <a:r>
              <a:rPr lang="en-GB" sz="3200" dirty="0">
                <a:latin typeface="Tahoma" pitchFamily="34" charset="0"/>
              </a:rPr>
              <a:t>and </a:t>
            </a:r>
            <a:r>
              <a:rPr lang="en-GB" sz="3200" dirty="0">
                <a:latin typeface="Tahoma" pitchFamily="34" charset="0"/>
              </a:rPr>
              <a:t>Extension (straight at elbow)</a:t>
            </a:r>
            <a:endParaRPr lang="en-GB" sz="3200" dirty="0">
              <a:latin typeface="Tahoma" pitchFamily="34" charset="0"/>
            </a:endParaRPr>
          </a:p>
        </p:txBody>
      </p:sp>
      <p:pic>
        <p:nvPicPr>
          <p:cNvPr id="2050" name="Picture 2" descr="http://media.coreperformance.com/images/411*308/tennis-elbow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952" y="1244341"/>
            <a:ext cx="4720453" cy="353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645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919537" y="617539"/>
            <a:ext cx="40126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000" dirty="0">
                <a:latin typeface="Tahoma" pitchFamily="34" charset="0"/>
              </a:rPr>
              <a:t>Wrist Joint</a:t>
            </a:r>
          </a:p>
          <a:p>
            <a:r>
              <a:rPr lang="en-GB" sz="4000" dirty="0">
                <a:latin typeface="Tahoma" pitchFamily="34" charset="0"/>
              </a:rPr>
              <a:t>(Condyloid Joint)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926851" y="4810802"/>
            <a:ext cx="750135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dirty="0">
                <a:latin typeface="Tahoma" pitchFamily="34" charset="0"/>
              </a:rPr>
              <a:t>Movement Possible</a:t>
            </a:r>
            <a:endParaRPr lang="en-GB" sz="3200" dirty="0"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GB" sz="3200" dirty="0">
                <a:latin typeface="Tahoma" pitchFamily="34" charset="0"/>
              </a:rPr>
              <a:t> </a:t>
            </a:r>
            <a:r>
              <a:rPr lang="en-GB" sz="3200" dirty="0">
                <a:latin typeface="Tahoma" pitchFamily="34" charset="0"/>
              </a:rPr>
              <a:t>Flexion (forward at wrist) </a:t>
            </a:r>
            <a:r>
              <a:rPr lang="en-GB" sz="3200" dirty="0">
                <a:latin typeface="Tahoma" pitchFamily="34" charset="0"/>
              </a:rPr>
              <a:t>and </a:t>
            </a:r>
            <a:r>
              <a:rPr lang="en-GB" sz="3200" dirty="0">
                <a:latin typeface="Tahoma" pitchFamily="34" charset="0"/>
              </a:rPr>
              <a:t>Extension (straight or backwards at wrist)</a:t>
            </a:r>
            <a:endParaRPr lang="en-GB" sz="3200" dirty="0">
              <a:latin typeface="Tahoma" pitchFamily="34" charset="0"/>
            </a:endParaRPr>
          </a:p>
        </p:txBody>
      </p:sp>
      <p:sp>
        <p:nvSpPr>
          <p:cNvPr id="2" name="AutoShape 2" descr="data:image/jpeg;base64,/9j/4AAQSkZJRgABAQAAAQABAAD/2wCEAAkGBhQSERUSEBQVFRUWFRQUGBgYFhYUGBcWFhcVFBQYGBUYHSYeFxojHBUUHy8gIycqLCwsFR8xNTAqNSYrLCkBCQoKDgwOGg8PGjQlHyQsKSwsLjIsKSwsLCwpLCwsLCwsKSosKSwvKSwpKSksLCksLCwsLCwpKSwsLCksKSwsLP/AABEIANUA7QMBIgACEQEDEQH/xAAbAAACAwEBAQAAAAAAAAAAAAAABQMEBgIBB//EAEcQAAIBAgMDCQMICQMCBwAAAAECAwARBBIhBQYxEyJBUWFxgZGhMrHBFCNCUnKCktEHFTNDU2Ki4fAWsvEkgxdEVGOTwtL/xAAaAQEAAwEBAQAAAAAAAAAAAAAAAQIDBAUG/8QAMBEAAgECBAMGBgMBAQAAAAAAAAECAxESITFRBBNhIkFxkaGxBRQyQuHwUoHRwRX/2gAMAwEAAhEDEQA/APuNFcS3ynLbNY2vqL9FwOisNjP0hyLgMHiVjQySt/1CHNaOODMMcy635hUgXJ4jjQG8orPzbzhMViUcouHwuGjmlezFg8hka2nQI4w1gCeeK6h3shmkiXDzKQ0vJm8UpEnzMsoEMlgh0jLZhmWykcSKAfUUig33wjy8ikpZrsoIjlKMyAllWXJybsMraBibqRxFQbl76x7QizKrK4L5lyShQqyPGhEjoqsSFBIGoJIPCgNJRWP3i3mnjxwwsU2DgT5MJy+JV2zMZHjyraaMcFB6abbL28toY554ZJpuUyNCrrFJkJLBCWcZgvEZ7mxIGmgDqisrtb9ImHhaCxZ0lnmhZ1jncDkUcuUyRnlLOqpzetj9BrXtob7YSAoJZcpdFktkkORG9lpcqnkV46yZRoeo2AeUUl2pvlhMO/JzS2fIsoVUkkYxsWUMqxqxYXRrkXtpe1xXuO3wwsUcUrygrMM0WRXlaRbBiypGrMVAIubWFxfjQDmik2I3vwqQJiGl5khISySM7MCQyiEKZCy2OYZbrlN7WNDb4YQQJiTOghdxGHNwA5vzXuLxkWIIa1ra2oBzRWfm38waKjNI/wA5mKqIMQZCFOVmMQj5RVvpmKgHrp1g8WksayRsGR1DKw4FWFwaAmooooAooooAoorwCgPaKKKAKKKKAKK8r2gCivK9oArB7N3NlOLxqTrbCsmJWA3U3+XlJMTzQbrkZCBe3tmt5RQHz3Abu4ttkY5cRH/1mKjkXJmU3yQJhohmvl1EebjxkPCtJtbZsjzYBkW6wzu8huBlU4TERA8dec6jS/Gn1FAfPt39l4uGaJMPDicNEJWM0cs+HnwvJ/OEiAgmZSSUKiyKNbjTV1uNhpsPCcLPC6cnJOwlzRtHIJJ5JVyZXLg5XFwyjhWnooDFbwbMb9ZDEPgWxkRwixDKMM2WQTO55s8i25pGo66927sV8ZhocJFhmwiM/KM55FWw3JsWUxCFyOWc8CpsFZiddDtKKAw/yPErBgG+SWfBTlXhiaIB4xh5sOJIM7hch5RWCuQwFweFyv2ru3P8pxExix7piRHIq4bFxwZGESRNFOhkVTbL7al9CR0a/SKKAy27+xJIcUG5MpENn4PDrzxJZ4nnLJm4sVV05xAves9gt3J4sLgw+GxXKwrOvKYXEQxyxZ5i4RkkcRyxsAjWJYAqARqa3GI2uIWtOpVSbCQaprwzdKHv07aYI4IBBBB1BGoNAYjD4HHRthMZiIjiJY48VDJGrQiVVmkR4XFykTOFjRXsVGpIvaxhXdzEtaZosjS7VgxjRZkJiiREiJcg5S5yBiFJ9oAE2vW/ooDG717OkOKWaGDFlxDkE+EngRtHLcnLDiGCOouSCQ3tNoNDWj2Cs4w0QxZVp+TXlSvAvbnWtYeWnVV+igCiiuJJgouxAHWTb30B3RVB9twj94p+zdvdelWM3+w0egbMezX0Fz6VVzitWaQpTn9MWzSUVhZv0nJ9GNj91/ebVH/4mk+zAx9PjVOdDc6FwPEfxN9RWFT9Jlvbw7D71veKuYf9JeHPtLIvbYMP6TepVWG5V8HXX2muopVs/ejDTfs5kJ6icp8mtTQGrpp6HPKLi7NHteV7XhNSVPaKifFIvtMo72ArxcYh4MD3G9CbE1FFFCAooooAooooAooovQBRRUcswUXYgDtNqA6dAQQQCDoQdQfCljbJaO7YRwlzcxsM0R7rc6M/Z0/lNTSbajHAlvsqT68Krvtwn2Ij3swX0F6q5JGipyeiOTvKsZC4tTh2OgZjmhY9GWYaDubKeym6uCLjUHWkU+KlkUq2QA8QEzXHUc9wfKkr7vNGCcNLJF05NXhJP/s6ZfuZajHfQtyWtWbLEY5E9tgOzifIa0uxG3tCVTQfSc5B/nfasZjNrYuJbNhQnRyy3dLfW5P9oPI99ZraskkgzNM0wGpPBFPVa4APZlrGdWS7ju4bgoVHZy/f3qbDaH6QkUkcoZD1RqAt/tn4E1mNo73yyG6KqdbWzt+Jh8KzrYgD/kfCo/lV+AJ8CfhXLKpOR7dLg6FLRXGE+KeQ/OOzfacn0JArxAOF0/o+N6Xl3PBT6/E14YZj9G3ewHxrOx1OSSskO0UDpTzi/wDyajklTpA8DF8FFKFwsp4sg/7l/dXXyGU/SB7rmrWM0+hdadfom3+djVyZz1jzPxBqm+zpBxIHgPiai+Qn6w9PgarZGmJ7F0zdnkR+dM9m7x4mOwjkkA6rm3le1IPkvXIf88DXUWDuRZm8APyqydtGUnFTVpxv5H1LZG0MTOoLyOpsQLGw9w9atNs8ufnGdj1MxPoaQ7u7LVQAs04Y65VfMf8A4wDbxArTYbBys3PkcqOsR5j+BdPM13Jdi7Z8vVmoVWoxyPMPstFOijyp5hYgFqBMMB11ehTSqQlmRVkmsi1RRVfF4rKNLX9w6Sa6jiJmcDU6VUfa0fAXb7Kk+vCk2M2qLFic/Vc5U8OvvAPfVOPFyS+znH2VyD8Ta+VZuaTsaxptq/4RoptrAcFPeSFHrr6VCdt9Q8gzDzsB60vbAKti5VOm7OWa/Xcm44nhXsYiHBnk7L38s1Rje3myMC38iWTbDn2cw7gg95NQNKzHnl/GV19EFStiwOEY8X+AFc/K26FUdy397VVz6ryZdU9kynoSQI72I/eMb36RmXUdFWcIwJX5tlBuNbadGttRrpUztKRcEDtYKoHvNctiBa3KO5AFwoFr3FicosBftq0d37FJNrJe5bbDjhbt4n31RjwMhJ+ccWJGixHh33PC1M1Nx/nT/gqnNIquTIQFKhucTa45p5o0Y6r5VvZGLk9yP5J0GeQ9gMfuVKsps9batKe9yo/py1ndr7+JETHBGWYaHMOTUfdtf3Vm8RvljHPtonYEXTxa9vGsZV4RyudtL4fXqrEll1yPo42dH1Hxdz72NKNt7rwyC6RqJPrKTG3iyWY+JIrA4neHFnjiZLdYKqPOwpfJvJiP/UzHucgef9qzfERe51R+F1k73Xr/AId7wbtYqJiVnJA6JBnAH2gFPvpKmOlXR4427Ukt/S4Hvq3LtqeTTlJXH2zb8RqqmAzau3gt2Pma5ZNNns0o1Ixt7PL1T9Cym0ha507P+GIrxttp9b1X8q8XBwi3NHeeefIfnXWaMdNu5QD5C59RWeR0Xl3kZ20OjMfP4CuTtInoY/jNTnFpwW57yP71JHgJXtycMzX6o3PqBapt0KudtZFL5W3QnoB7zR8olPBB5incO5+LbjHyY/nZE9Bc1ewG4Zc/Ozqv2VL+pIFLGUq0FrIyoeQ8WQf1H0q1hMOzsFAeRjwABP8ASvxNfRMJuLg0H05WA+m9vJVA+NNtjwJC0nJoq6qoygDQKDfxua1pU+ZKxxV/iUaUbpX8SHd7BzxRqJUyA9AsMo7UXmrw4m5p/EeqqyY0OcoIJ7NQLa6nh0VJJNbQca0q9l2TPJjN1W5NWbJjIOk1aglBFLUhB9o391NILW0qKSdyKisiyTWbxMXKsw9pS1yTw0JtbrA8uyrO0MeS5UjmLpbpdum/Uo9TSs4oy6e0OoErGO9hq/cK1nOLyK04SWdiYLChvYO3WDcfiND7SBIXOFzECy6Hz41Cd32kuZGNj0J82oHj7zUmGwsEOi2Y9Sc8+Ltw9KhYrZZIu3D7nd/vcWhBFpZb65QbE3J7bdnTU5wSqLkhR4KPM1F8odhaMZOqy5vMtYelU5cIb3ckm2vOJ8ieiqdnx/dxHG8o5E0mMhXQZpD1Lw/FoPfUX6y6FGQfygM3mdPQ1GuAY8Bp5Ch0ji/aHMfqr8TV02/pVhKMV9bv0/BYSMP7Kl263Jb04e4VXTEJCuW4kkI5wzKIwb5rAnQWJ4C5ryPaecEZbgC+RNBb+Zj7X+aGrMN7iR1QdCIi2YtbpYgGwHcOnqqaajKWbuzGo5RVkrIu4WQlAToeno6ero6KinQGZOFwJD3cNR1Urn2jOxKQRlz9JlF0DdWbhcd9Rpu7i3bO+UEi3Oc6DjaycfOuiUlaxhCLbOsXuzEbkkC5JuSOPWb8T6D1rN7T3diXSJmc/wAoZ7ntKiw9O+tbDuU3F5QPsIP9zG9XE3Mj6ZJj94D3CsJQT0iejDiqkPvPmce5s0hvIxVeqylrfZLBR5mnOF3Fw4tmVnPW8q+iqpArcDdGD+c/fag7owfzj77VVUmtEi0uMc9ZP0RnI92MPb9nGO27OfWu4908KOKKfC/+4kelN5Ny1+jNIO+x/Kuf9Gt0Yhvw/wB6rgnt7Ec+L1k/Nir/AE1gxqYlPfw8hauk2dg4+EEI+4p94q9LuS5Gk+vap+DVSk3Im+vGfFh8DVXTnsWVeG/udPt2JPZC+Cge6qWJ3okbRBbv1qQ7l4jqQ/f/ADFA3RxI+iv4xUYJbE46e6FxxDsbuS3Z0VxNjntYWA7BTT/SeK6l/GK6XcadvaaMeLH3CmCWxLqwXeK8FiSv0ieziPKr/LhxlJIFlFh1C/E+PoKZ4XcG37SU9yrb1N/dTBNzIQPak78w/KrKlLuMnWpvUVCc2ARgoHUPiDU5xwvc1f8A9HxfXl/EPyrsbowdPKH75+FRyJE/MU9hem0RfjTjCYgFdKiTdWAfRbxdvzq9Fs5FFlGneTWsKUo6mNStGSyQkndJmzkZUPC59vU2JX4dNRzbSWMDKoHCxfj2WQa/5wrva2z+TsSXe7ZUjRQrHpALm9gBfXSooMDKATeOC/SqgtbpBkkub1CTvpmRijbN5eX5I5BM4zsrMvG8hESDp4GxPlUEcpfQTR26oRynhnbKl/OphsrDlryZpz1uTIB3FjYeBqf5csekUSKPrHQeNre+jjFfUyYzekF5L/rO9l4Z0LHMWBtYMNRprdhofAVYkxiobuQX+qNbdlzS39ZmU5Q7P/LGpt5j41n955pMNE0+IdcNFrYEjO7W4Iiasx8O2w1qMvtV/YmSk85u3uNNqb1cVQhesg/H8qy8+1bnS5JPRrc1Lutsk4hI5po3RZBmRC4ztwtf6gIIPXY1q50w2BAdY80rc1VW7Et1Le9vDrqLylkW7ENCHYynDRGWe4eQhVTi3YLDUsSeHR30z2fsmeZ8+JHJp0Rg84r9ViPZXrA1PTYC1Wti7GbN8oxJDTEc1R7MIP0V/m628Bpxe2rohHCsjjm8TuzhIwAAAABwA0A8K6r2g1cqZ872jLGwgkflRM8YQx3aKLL84c7KBmDAgXJsRe3RNPvZAIXljcOUgbEcnfK5QRiXgdRoy92YXqnhd1A6YdMUoYYZZYQpsyyoQiI5105iC6kcSw4WJ5x+5PKySu0xs8c8ajKSUE8YjIuXtlW11VVXib3OtANJN6MKpIbERAqWBGddCjZXHHipBB6ra0ba26sCxnmsZZFjS7ZVJKs9y4DWGVG4A3Nh03qvHuwAV550bGt7I/8ANytKen6Oa3b2VYXYdkwq5z/0xQg29vLDJBY66X5S/hQEy7cgKu3LR5Y7ZzmFluSBfvIIHWQagbenDDVpolXSzGROdoSbC9xYKb3A4E9BpXBuSVzs0xZz8nKsVJObDSvNG8mZzyhJezWKjTmheiwd1maUzSyguyspyx5V1jaPQFiRYN0k8KAaSbagWRYmljDtlyrmFzm9m3f0ddQbW3gjgaNCQZJJIUCZgGtLIIw9uoantymkn+mZUlijiPzIlw88jMqC7QRJDZWEmbURR80pxuc9tKZbQ3aMk/KCXKrPhpHXJmJbDPnSz5hlB0BFjwuLa3AvptuA5rTRnIQrc9eaWbIoOvS3N79KJNt4dQWaaIAZwSXUAGNxFJc30yuyqeokClUe5/zZjaW6rA+GhsgBjRirAscx5RwY47Hm+xwuSa4j3HRc9pG5/wAn4qNGidJJWHbKY0Ldq34k3AZybdS8LJZ4pXMXKKwIV9coI6QWVk43DFRbU2Z0gk2G4KRpqjYp8VIxsuWzGVEA1zEvlF+oN02Bf0AUUUUAUUUUAUUUUBUx+B5RbBipHBh0delLl3ea+so06QgLebE28qeUVRwTzZdTlHJCv9QKfaklb7wH+0Cu49gQKb8mpP8ANd/916Y0VKhFdwdST1ZjN6t5JVmTZ+zwBMy55JcmaPCxG9nZeDSNYhUPedKTYfcDCjk8TtJ3xMygnNO7sC1735InKq8Obw760M+7UhxExQqqTyLK7/T5saRhAOzJ604wW7sEYFkDH6zc8369eHhVO1J9C3ZUeomwry4hr4dBGn8WQanS3zadXl305wOwI435Q3kktbO+pA6lA0UdwplavasopFXJsKKKKuUCiiigCiiigCiiigCiiigCiiigCiiigCiiigCiiigCiiigCiiigCiiigCiiigCiq8+NVTY9V/D/Aa5TacRAPKJrw5wHvqLrQmz1LVFchgdRXtSQe0UV5QHteV7XlAe0V5RQHtFFFAFFFFAFFFFAFFFFAFFFFAFFFFAFFFFAFFFFAeE0rxG8MatkUM7dSjT8XCrG05bLxFukX4jq7ayUu9bBisOG6dWkkSNTcWNg1iTewt1dVZuWdjSMbq47Xb8rHmxALe2ZiTr3aVzJtqccEjNtNMx9xrODeXE5ryyYdV6lkhB8y9WF21I3DIw680Tad6tf1quJ7+hph6LzGUmPmdw3Jgc2x1IuOItmHEEnzqtiNrIComRit7nMlzwIF+umWExmZVLJdSMwIJJ17D/AHrjGYZcQrJHLla3AjUfdNjasnHE7pmimoq0lYT4AxG7RtLC3GyOVDHh7JuCeiruM2vi8IczD5TGLZrKBIo6bBdD5eVKtn7CxEJyysGF9GA0I7bcPKtFFzbak9d/feqYpQLOEZK6GeyNtxYqMSQOGXgegqelWU6qew1frLY/ZSDNNGTDLYgSR6MSfZDLbLJrbRgaV7H3uxOHnGF2oAc4vHOosG6wwAANibXABB6De9dMKikcsoNG9opcNvwfX/pf8qmj2rE3Bx46e+tLorhexboqF8ag1LqO9gPjVZ9uwDjNH4MD7qm5FmX6KWHeOD+ID3Bj8Khk3nj+irt3AAepqLolQk+4c0Vnn3hlb2IgPtEt6AD31WlxGJfi5X7PN/vVcaNFRkzVVBJjUX2nUd7AfGss+Akcc+Rz3sa6i2MOkVXmF1Q3ZoW21AOM0f4hXP6+g/ip+IUmGyV6q6OzF7KjmE8hbjc7dg/jR/iFC7dgP76P8YFJW2elRnZsdOYT8v1NJHtGJvZkQ9zqfjVgGsc+yIzwHpRFsW3skj7JI91TzCr4e3ebKuHlA4kDvIFZgbOYaF3/ABN+defqgdXnTmEKh1Hkm24Rpyik9S3b3VNDj1YXAPiLUij2ZTjC4ey1Kk2ROmorUR71YuGNWOJj5QdCgakaWAv+dZnFbS2VKRyuF4ra5jYWBPDm6hu22nXX0DaslgMxKqbgkdB6PjWPxm7skovh8dC+unKwQvYXN+eoDMRpx6jrVbO9iLppXKG0t2dkzN+yykAC8TFV6xcKRc99dYD9GmzgwkAbSxBcrYEcOIufM17HuljUN2bDSi59hHQ26Do4GvUOFN9jYCVH+eSygNcBiwN7WJjIvxHX00bklmvcJQeafsOYsNYcxg1ugW9Kg2lCrAZxZhwNiCO5h+dcYmLQ5AVHXlGnieFc4cTL7MmYdTqD6qQayeF5WNu3rdMgg2jKmhIcdTcfBunxq7HjY29oFT28PMaGuPlDj24VPapv6HWvMsMgsVI7ASCD4HjU56XT8Skra4WvAn5L5xWvmXMMov7Omp7Todei9e7Q2ZHODyiK2VDkuAcrHnXHVqF8qgwmHRSeTzaXBzX4k20uPta1aEnNPbf4/wBq6IU0l4nNKo2/AoYLFI8SOoUFjzgTqDwI8CDV6NQRrS/Y0aCFLiXUFvZa12Yk2stXwYh0Me8PWPy8tzb5lbHj4JDxA8hXi7Nj6FHkKnXGqPZjb8BHvFeHHN0Rt/SPjV1w73IfFHIwCD6PpXYgUfRPlXjTyH90fFlrkSydMR/HH+dTyOpX5lkl16m8q5aQDobyrw4qwu0bC3Zf/aTUMW3oW0WVCerMLjwOtHQW5KrSedivjNvQRftGK/cc+4Uul34w/wBAu/cth5tatCWVh1juvWa3i3aicF0YRsATcABT9q2vjWVSjOKvFnbw1ahOSjUTX95ex6N+IbapL+Fbeeauo99sOeIcd6/levnskhUkXDW6QSRXKyntrj5kj3v/AD6TR9Oi3mwrfvQPtAr/ALhVtJlkHzZzDrXUeYr5YG01rhJypupIPWpsfMVPNZk/hq+2X76H1fDKAxVuq/V6VJsTGFla/tB3U+DED0tXzfBb1zxm+bPcWIcX0+1xHnTTYu+4jziRdXkZ9OADHh4V0cPVV3iZ5nGfD68VdK/h/hu8W4uGbu/KvV1qouMEiowKkE30YaC3HW3+GrkTUrfXkcVK6jZnapV2LhVAyDpq9A1xVqLzK1NCWWIMCrAEEWIOoIrL7V3GgILpmRrgixvzujidPOtXXE0YYWNdEo3RjGTifOEE8DZZRKq3OV2zspN9QXQErfiM1gdbU1XGygZlGa2os2e3cCL1dxWGx0Z+bKSKOm5DdP0SbX1HlUA2lLe0qtH9qLNfxtWWmWaN9e5MuwbQndMyAHsdctuu5/tUqNMeMcfeCQPMrVNNokEWItY65WHoTavJtqqdGkNvtZP9ovVeYo97f9EcpvSNv7GC5/pCNfNz8KjmYDUkn7IA/M0uXaUKcCnmWPmail3nReAB8KPiJdyJXDbl4StlJyvYnixF7Hmrpe9tanxQyobHgD6f8Gk2I2s0i+w9uoK2vVVaPZuNxLZedHHbUvdQewDiatTqzeqKz4eK0dhrs/ExrEosSEAW4kK5mGhsL9d6s/KEPESj/usfXNVfB7kFRz537lGUepNXTuhH/Fm/EPyonWIcaJUPIDi8w73Y/E0JHEfYxB8W/wCKnfc1PoyyDvyt8BVdt0ZB7MwPepHuNTep3oKFLufoW1wco9mVj4g0PLMo5wDDut7qXHYWLTVCp+y9j6gVx+tcVF+0jYjtX/7LTFbdeo5d9LP0LT7csbZGb7OUnyJFY/fXGrIuYYaQSC/OeMqrdQJ1v7600u8kUilZY79mje/hWJx7yLIxgWZYzwAdtOzRuFZVpu1r3PT4CnFTxNWa6/kQ4DaqOuaIvH0HK7IVYcVIB0IqSbGyN++kP2mLf3pJt3ZsqTHExxyMW1lQhjm/mB+tU2DmjkUOhax7W0PSD21ztZXWh69OopPDJK69eq/ciyc46j3G3ofzrzl2HEH3+6ucq/Wbz/MUAL9dvSqHRn3HQ2j/AJrXvy+/SKu7PwuGJ+elkA/lC+8itZsvdDASi6tK3e6j0ArWFLHoclbi+T9SfkYcYypcM5cgDWvqeG3YwcQ/Z3+1lb3ivZJsKl8sEX4Y/cBetfld2cL+Mfxi2TbtAJAoc6W4EfA0ymxcarpp1H2R4X0rPybx20jUAdgt7qo4vabSNc+HTYeNbTlBRtqeSozqVHN5LU0qYuPpcHx0pxhsSCNCK+eRS3NbHZB5lZUtTStFWNBRRRXWcQuxm3ooi4cn5tUZyFZgvKNkjXmgksx4KAT5i8+A2ikyloySAxUgqyMrDirIwDKeBsQNCD00h2lsiSU4uAAqZnw86SWOWyiBHXNYgOvIEgEfTXjrattvcyRynIFDZuUZ5CvK8qXjYvn5Jj7MaqAhjtlHEWsBqcHjFlUsl7B5I9QRzo3aJ/6kavcW6KjPLbIqlmJFwAoJJ8hWTl3GZzMziFi5Uxk3JT/rsXimsct1JjnReb0gjhYlk27RGFxmGQRhZuXES6hEWSIKAVy2UZ8zEAHjegGmDSORFfksuYXs6BWHeOipBEisAEAJvYhOoX1YCy+NZxt1JBi4pY+RjjjItkVI2CchJGUsIrt84+b9oFtbm3FzTk3IkaFIsmHQqhR5FZs05KZC8nzYOYm5Nyx551PExYm5t69rCbZ3daJTliSWMviuTgCSsiGZYjG4VInVWUpKBcAfPHnDW7ibY03I4TIEzwplZXYqOdA0TWZVbUEg8Nddakg0V6r7Px6zRiRL2uykEFWVkYo6sp4EMpHhWN2PurKstmjjUxSYQ8vds5WHDYdXSIZNUYoyE5hozXFxWl3cibJJIysnKzyyKrAqwQkKpKnVSwUPY2Iz6gG9ANqKKKAK8tXtFAV5cBG3tIjd6g+8VTk3Zw7fugO4svuNNKKiyJUmtGI23Pg6nH3z8az+1v0YqrHEYBykx1dHPzU46nsLo/VIL9oNbyiowR2LcyW5hdhbMwuIJjkWWHEILyQSFM4HDMpC2ljvwdbjuOlOv9DYXpQnvP8AamW09jxzgZwQyElJF5skbHTMjdB6xwPAgjSuNnGdTyeIyydUqDLm+3H9Fu1SQf5eFRgjsTzZ7lAbi4T+EPOpY9y8IOEKjxb86d0VOCOxPOqfyfmK03aw44RL45j7zXY3ew/8FPKmNFMK2KYpblFthwH90n4RXK7AgH7mP8IPvphRU2QxPcpDY0P8KP8ACPyqwmFUaBQO4CpaKWRF2FFFFSQFFFFAFFFFAFFFFAFFFFAFFFFAFFFFAJ969sthMP8AKFClUlh5XNfSFpFSVhYixVWLa6c01RbepxtQYPKvImK3Ka5vlNjMI+NrciC3C9ONubMGJw02HbQSxSR36s6lb94vfwrBx7Dx42aMQYr7RGJXE8lmTisYweXPfLYwgtx6bUBo9m77xfJxiMVJHEks+IjgNm56RvIsd+N3ZYyw4XzAAX42cLvXCxlkM0YhjhhlOZJImRXMozSGSws3J2AsCMpve4qgN2niGyoo1zJhXIkbTQDCTRZzfiS7Dh0tUG3tgySS7QY4dpo5YMCqKsqxM7QyYhnyOTzXTOjC9gTYX40BLtf9JeGjwk2IgJkMPJ3RkmiPzjZVJDR5gujc61rratHsra0eJjEsJJQkgFkeM3BsebIob0rCYnY2PxGExkAGIMbQxiBMW2HM5lVy7ASQkgoVCAGRi1+yt5szGNLGHeKSEknmScnmFun5t2Wx76Ax8G82MmmmWPEbOiEeJlgWOVJTKRG+QE2nW5PYKabK3rATGS4yRESDGTQKbW5qiPIoAuXcliAALnQAVHu5unGGxEmJw0RkbGYiVHaON3KGTNEwexI6xrcdlIcfujiWWRwsoybUnxQSKVYpZIXi5INFJeyuMxIDEXAIuL3oDXw75YRoROsw5PlVhLFXGSRyFVZFK3iuSurgDnKb6i9t9uwK8qNIoMCLJKTcLGrAlc7nmqbAmxN7a8CKx2D2PKsGLCYTEu+J5OG2NxEc2YZXQvKEdskSBjcBizcABpXEW6GITAYjZ4USMssc8c7sLYsLKkxSY3LCT5vkySLZcltAQANXsne7C4nPyEoYoudlKvGwT6+R1DFf5gLVXi39wTI0izqUVFcuFkykObKqtls735uRbtfS19KWyYbEYvEriGw0mGWHDYmK0jRGSV5+TsoETsAi8ne7EXJGmhNcYjYb/qnBwPh5ZJIkwmZIpUhmieNFDPG5YKXUjhmANzrQGk2NvBDi1ZsO+YKcrAo8bA2uLpIoYXB0NrGmNZzc5MWBL8qMvJ5kEAxHIHEBQgD8oYOYRm9nUtxJOtaOgCivK9oAooooAooooAooooAooooAooooAooooAooooAooooAooooAooooAooooAooooAooooAooooAooooD/2Q==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data:image/jpeg;base64,/9j/4AAQSkZJRgABAQAAAQABAAD/2wCEAAkGBxQTEBQUExQUFBQWGBcZFBQYGBUWFRYcFxcWGhUUFRYYHSggGB0mGxcUIT0kJSktLi8uGCAzODMsNygtLjcBCgoKBQUFDgUFDisZExkrKysrKysrKysrKysrKysrKysrKysrKysrKysrKysrKysrKysrKysrKysrKysrKysrK//AABEIAJYAmgMBIgACEQEDEQH/xAAcAAACAgMBAQAAAAAAAAAAAAAABgUHAQIEAwj/xABUEAACAQMBBAIKCw0ECQUAAAABAgMABBEFBhIhMRNBBxQiUVRhcZPR0hUWFyMlMlNzgZG0JDVCRFJVYpKho7HB03J0g7MzNGWClKKkwuEmQ0VjZP/EABQBAQAAAAAAAAAAAAAAAAAAAAD/xAAUEQEAAAAAAAAAAAAAAAAAAAAA/9oADAMBAAIRAxEAPwB42o1LU+3hbWAtsCESsZd7Jy5ThjxiuIDaP/Z4/WqYtpPh+VesWSdRGff2zg9dN1BXrR7Q5Pd6f4u5fj4q36HaD5TT/wBWSn6s0FftBtB8pp48e7JwrTtbaHGOm0/y7j1YdFBXfam0Xy9h+o1Hau0Xy9h+o1WJRQV8lltAedzYD/Cf0UHStf8ADbHzT+irBooK+9idf8OsvNP6tayaHrzAfCFqvHjuwt/MVYdFBXPtc1385weZ/wDFbPstrTDjq6qf0bdf4k1YlFBW/tR1r89f9OlZ9qGtfnr/AKeOrHooK7i2P1j8LW2HktY2/iwrL7F6qf8A5yT/AISMD9klWHRQVbq+larZxLcSasZlWWBWi7XjUMss0cZ7sEkfHzy6qtHFK3ZLHwe3z9n9rgpqoE6zT/1BOc5zZRcO9781ONKkP3+k4fiKcf8AHamugKKKKAoNFeN3OqIzuQqqCzMeShRksT1AAZoNw/HFb1QWjavc3F9Pf6ewuJ3kKtab4iYRRsBGWDnEqMnWMMpq3tm9po7reQq8FxHwlt5OEifpAfhoephwNBP0UUUBRRRQFFFFAUUUUBRRRQKnZM+95+fs/tcFNdKnZO+95+ftPtcNNdAqwn4dk/uMf+e9NVKNs+dfmGOVlHx7+ZmpuoCiiigK5tRtVlieN+KurIw74dSrD6jXTRQVVpWgWQlS0v7WOG7VQsFymY1uAgGJYZARuyqApK8xz4g1561od1A2/c9JcW0BxDexOV1KCMjumfcXEyKckqQeAzg1Y+vaLFdwtDMoZGH+8p6nQ/gsDxBqE0HVZoZlsrwEyY94uQMR3KqM4b8iUKOK9eCRwzgImx2omtShnJvbF13k1KJclByxcomeWPjjA48uBp8tLpJEV42V0YAq6kFWB5FSOYpF9rNxpzyT2LvcJJI7z2TFFQhznNsQAEdQevO9WmjafPhrjTRJaKXPS6fdxMkZYAMzQkcY872N5cqTk9+gsPNZqD2b2hW5VlKmKeM7s8DHu42/7lPUw4GpygKKKKAooooCiiigTeyqPuGP+9Wn+elOVKfZNXOnnxT2ePF91Qj+ZpsoFK0fOvTj8iyiHl3pnP8AKm2lO3Pw7LzH3FH5D7+/LyV76ltYIr0Wi21zM5VGLxpmNA5IBZiQByP1GgZaKj77WIIU35poo1wSGd1UHHPGTx6uVei6lEWCiWMsw3lUOpLL+UBniPHQdlFRw1u3KFxcQbindZ+kTdUnkpOcA+KtPZ2ABi8qRqJOjDSMqK7YUgIWPdZ3gBjmc0Emai9oNHW6hMbMyMCGjlTg8Tr8V0Pf8R4EEg16jV4GlMKzwmYDPRCRDIOGclM72MeKqg0zt4zG1S51CK9EqicyNbvbbpPGdI2IdU3c4xkZwO/QWZs1fz9JJbXhjNxEFYOgKrNG2d2UIc7pDBlIBPHyimHdqqtoNnNXieCaC8N28IlfLxRqc7oAh7lu6V+PDqwDTLFtXc24HshZug4ZuLbM8A4c2UDpI+vmCP0qCU2g2fWZlljcwXUY96nUZPWejkXlJGetT9GDxrx0PaFmmNrdIIbpRlQCeiuFH/u27H4w7681/bUnpGswXKb9vNHMvIlGBwe8w5qfEa01zRI7qPckB7k70bqd2SNx8V42HxSKCUopIOuajbOIJLNrxuPRXMTJFHIo+WDn3tx4shurvVu8mtS53VsLRccN4y3EgPlG6v8AymgdKxmktNC1Zsb+pxrzyI7VOsdWWreLYZnwbnUL+fHNRIsCH6IlDfU1AwaprtvbAG4nhhB5dI6oT5Mnj9FQXui2TPuwtNcH/wCiCWUfWq4rv0zYuxg4pbRb3W7jpHbxs75LHy1PRoAMAAAcgBgCgVeyO+dNJ4jM1n5R91wc+9TZSr2Sz8HNy/01n9rgpqoFK2bOuzcD3NlECeOO6mcgfsP1UsbbbPXMmqG4js5bmMxRKrJeG1wysxO9u90RxHe5ZzTXbKfZqc73DtSEBe9maXifq/bXPrGh3Lzs66rNbqx7iEJBurwHAbwy3pNBXp7GNywuS1rbHthJOgjErEWTb28FjLAht8dYHA8sDhWnuY3L3LTGzji317iOO6CRxe9FN1gYWY5bj3JAweviafhsletg+zNzjxRwfyGM1v7ULnr1e9+qD1KBF1PsWXIULbw2wzb26selZcTRMWeQrukPnlxofsaagVYtHYTMzT+9NvpHH0sUCCaMKMBwYeWOrPXwfDsdc/na/wD3HqV5jYi4/O1/+59SgiNnux1JbsHPQPLHcWzJOQek6KNFEyE9RJ3wPLTtrmzlteKFuIUkx8UkYdf7Lggr18qgRsPcZ46tf/QYR/2VmHYOQMWOqaiSe88I4eQxkUHr7RUh7uymuLeUciZZJ42/QkilYgr5MHx0W+1Ulu4j1GLoCSAt1GGa0fPIs54w+R+A75515Xuy/RI0kmraiiIMszS24UAdZJhrnttNu72FQLme3tQoVWZY2u7oEd1LMWGEUg4C7ueGTzwAbbbTIEkaVIo0kcBWdVALDOcEgceJNd4PCkW12cv7GNUsLpbiJRgQ3mSV/sTRYwPEQa3lvNcxkw6Ygx3TGSdgMc2x3PD6aDp2z2ga3eKIXEFoJEkd55sMVEZQbsUZIDOS4555cjUXs5b2d1MD7I3V9Io3sdI8cIwc53IlVTxxwYtUW2g6jdOl4Rp1wxQdD00E6iMbxPvaF+vOcsCSAKYIYNbUbq+xSDHJYrgAHr4dLigdlrNJaW2tnIafTl8Yhmb9hkrA03W/DbL/AId/WoHWsZpJbStbP4/aL5LYn+LV6W2javkdJqUOM8d21Tl1jiaDp7JY+Dm+fs/tcFNVKnZHBGmtkjPTWeTyz92W/HFNdAq28g9m5h19pReQYmk9NK+3mkPc61bxxxWsh7Uc4uY3ki4SnkEYd1x7/XTRbsfZyUdXaUf0+/P/AAyfrpnMYznAzyz1472aD5+G299bSdBA9rbQJLc7hkjfo5fuhxuAhTjGMYXHDr5V03e3184mR50CIPuZjaMBe++gZ48Bu/o4q9HtUbmiHByMqDjPMitzCpx3K8OXAcPJ3qCjrnb3Ud6Xopt+QdtdLb9r/wCqrHnonD47onh36snYW7uSZ4bqYTtH0LJIE6M7s0e9ukDgcEHjz400LEASQACeZwMnvZPXW4FAGvC7uliRpJGVEQFnZjhVUDLEnyZrx1jU47aJppm3UUcTgknJwFUDixJ4ADmSKW7eGbUJEe4ieCzRg0dvJwluGHFZJ0/AQcwh4k8+WKD00uyN/It1cKywLg2tswxy5XMynmx4FVPxRjIyabcVH63qK21tNMRno0JCjiWOO4RR32bCjxmvbTnkMSGXdEhVTIF4KGI7oAEnhnx0HVil/bG9K2zQpxmud6CBOstIpXf5juUGXPiU1zXe2KtI0VpDNeSqSG6MbsCMMgrJO+EBBHIEnxE8K9tE0WUSm6umD3LAqqrnoreM496iB4k8AWY8SR1DhQTtnDuRon5Kquf7Ix/KvbFZooCiiigKwRWaKBW7Jf3vb5+z+1wU00rdkv73N8/Z/bIKaaBVh+/sn9xT/PamqlWA/D0n9xj/AM96aqAooooCsMaGNLW2m0JtowkRTtmQN0YcgRxqozJczH8GOMcSTz4DmaCP1rVlbUoo8dIkLRJuhlwZ5ySpIPMxRI78OW/38U5g0h7B7PAbty+/u90YN/O/I0gHS3syniHfCgA/EQAcMmt9qtoZrhJLfTIjdOQVmmVxHFEDkMizHgZSARhfi5BoO03Iv7tUj7q1tXDySfgSzocxxIfwhG2HJHJlUdRFGp6pLdyPa2W8FDblze8NyL5SOH8ubHDPJc8eIxUZprao8Qt4rGDTYgAglMyTNGnH/QxpwLeNjz5g05aJpMdtAkMWd1BzJyzEnLOx62JySesmg9dOskhiSKNQqIAFHi8Z6z466hXnJnBxzxwz3+qtos7o3sZxxxyz14oN6KKKAooooCiiigVuyWfg5vnrP7ZBTTSt2Sx8Ht8/Z/a4KaaBRtXzr8vDGLGPj1HMzcqbqT7B/h+5X/8AHAfqlk+rn9NOFAUUVo+cHHPq/lQKe3m2qWETBVMtwUZ0iHHdAB99lP4KZwPHyFJegbMxTGTUNVSSOMRglriQKJi+WJeJWxHGnchYyMneycnFe8WxmrLcdIxsJ8yGSV5DKGmIx0W8oGFWPjuoCF4kkE4NOFns7PNIsuoSRy7hzHbRqVtkbqdt8lpGHfPAdQFBwLcT6gixWqva2GArXBBjmlUYG5bIwzGpHDfYZ4HA66cdOsI4YkjiRUjQAKqjAAA4V0KK2oMYoArNFAUUUUBRRRQFFFFAUUUUCn2T/vcfn7T7XDTZSt2S/ve3z9n9rgppoE6wU+2C5OOHacAP0yyYGPoNONJdlIi69dlnUE2ltzIGO7lyBn6DTX2/F8pH+svpoOmiuft6L5RP1l9NY7fi+Uj/AFl9NB00VzdvxfKR/rL6a1fUohzljH++vpoOuiuA6zbjgZ4Qf7aemsezdt8vD5xPTQSFFR/s5beEQ+cT00ezdt4RD5xPTQSFFR/s3bfLw+cT01q2v2o/GIPOJ6aCSoqHl2pslOGu7ZT3jLGD+01r7brHwy189H6aCaoqF9t1j4Za+ej9NZ9tlj4Za+ej9NBM0VC+26w8NtfPR+tQdrrDwy189H61BwdksfBzeKez+1wU00h7e7QWk1kUiuYJHM1oVRZY2Y4uoScAHjwBP0U+UCrtB2PdPvZumuYC8hUKW6SVeC5xwVgKjfce0jwZvPT+vWKKDPuPaR4M3np/Xo9x7SPBm89P69YooNh2INI8FJ/xrj+pWD2INIH4qfPXH9SsUUG47EOkeCfvrn+pWfci0fwT99c/1KKKA9yLR/BP31z/AFKPci0fwT99c/1KKKDDdiPR/A/31z/Ur0TsS6QPxMfTLcH+MlFFB7nsY6V4FH9cnrVn3MtK8Ci+t/WoooD3MtK8Ci+t/WrX3M9Kz/qUX1v61FFBv7mmleBRf8/rVj3MtK8Ci+t/WoooOm12D06JlZLOAMpBU7gYgg8CC2evjTLRRQf/2Q=="/>
          <p:cNvSpPr>
            <a:spLocks noChangeAspect="1" noChangeArrowheads="1"/>
          </p:cNvSpPr>
          <p:nvPr/>
        </p:nvSpPr>
        <p:spPr bwMode="auto">
          <a:xfrm>
            <a:off x="1676400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data:image/jpeg;base64,/9j/4AAQSkZJRgABAQAAAQABAAD/2wCEAAkGBxQTEBQUExQUFBQWGBcZFBQYGBUWFRYcFxcWGhUUFRYYHSggGB0mGxcUIT0kJSktLi8uGCAzODMsNygtLjcBCgoKBQUFDgUFDisZExkrKysrKysrKysrKysrKysrKysrKysrKysrKysrKysrKysrKysrKysrKysrKysrKysrK//AABEIAJYAmgMBIgACEQEDEQH/xAAcAAACAgMBAQAAAAAAAAAAAAAABgUHAQIEAwj/xABUEAACAQMBBAIKCw0ECQUAAAABAgMABBEFBhIhMRNBBxQiUVRhcZPR0hUWFyMlMlNzgZG0JDVCRFJVYpKho7HB03J0g7MzNGWClKKkwuEmQ0VjZP/EABQBAQAAAAAAAAAAAAAAAAAAAAD/xAAUEQEAAAAAAAAAAAAAAAAAAAAA/9oADAMBAAIRAxEAPwB42o1LU+3hbWAtsCESsZd7Jy5ThjxiuIDaP/Z4/WqYtpPh+VesWSdRGff2zg9dN1BXrR7Q5Pd6f4u5fj4q36HaD5TT/wBWSn6s0FftBtB8pp48e7JwrTtbaHGOm0/y7j1YdFBXfam0Xy9h+o1Hau0Xy9h+o1WJRQV8lltAedzYD/Cf0UHStf8ADbHzT+irBooK+9idf8OsvNP6tayaHrzAfCFqvHjuwt/MVYdFBXPtc1385weZ/wDFbPstrTDjq6qf0bdf4k1YlFBW/tR1r89f9OlZ9qGtfnr/AKeOrHooK7i2P1j8LW2HktY2/iwrL7F6qf8A5yT/AISMD9klWHRQVbq+larZxLcSasZlWWBWi7XjUMss0cZ7sEkfHzy6qtHFK3ZLHwe3z9n9rgpqoE6zT/1BOc5zZRcO9781ONKkP3+k4fiKcf8AHamugKKKKAoNFeN3OqIzuQqqCzMeShRksT1AAZoNw/HFb1QWjavc3F9Pf6ewuJ3kKtab4iYRRsBGWDnEqMnWMMpq3tm9po7reQq8FxHwlt5OEifpAfhoephwNBP0UUUBRRRQFFFFAUUUUBRRRQKnZM+95+fs/tcFNdKnZO+95+ftPtcNNdAqwn4dk/uMf+e9NVKNs+dfmGOVlHx7+ZmpuoCiiigK5tRtVlieN+KurIw74dSrD6jXTRQVVpWgWQlS0v7WOG7VQsFymY1uAgGJYZARuyqApK8xz4g1561od1A2/c9JcW0BxDexOV1KCMjumfcXEyKckqQeAzg1Y+vaLFdwtDMoZGH+8p6nQ/gsDxBqE0HVZoZlsrwEyY94uQMR3KqM4b8iUKOK9eCRwzgImx2omtShnJvbF13k1KJclByxcomeWPjjA48uBp8tLpJEV42V0YAq6kFWB5FSOYpF9rNxpzyT2LvcJJI7z2TFFQhznNsQAEdQevO9WmjafPhrjTRJaKXPS6fdxMkZYAMzQkcY872N5cqTk9+gsPNZqD2b2hW5VlKmKeM7s8DHu42/7lPUw4GpygKKKKAooooCiiigTeyqPuGP+9Wn+elOVKfZNXOnnxT2ePF91Qj+ZpsoFK0fOvTj8iyiHl3pnP8AKm2lO3Pw7LzH3FH5D7+/LyV76ltYIr0Wi21zM5VGLxpmNA5IBZiQByP1GgZaKj77WIIU35poo1wSGd1UHHPGTx6uVei6lEWCiWMsw3lUOpLL+UBniPHQdlFRw1u3KFxcQbindZ+kTdUnkpOcA+KtPZ2ABi8qRqJOjDSMqK7YUgIWPdZ3gBjmc0Emai9oNHW6hMbMyMCGjlTg8Tr8V0Pf8R4EEg16jV4GlMKzwmYDPRCRDIOGclM72MeKqg0zt4zG1S51CK9EqicyNbvbbpPGdI2IdU3c4xkZwO/QWZs1fz9JJbXhjNxEFYOgKrNG2d2UIc7pDBlIBPHyimHdqqtoNnNXieCaC8N28IlfLxRqc7oAh7lu6V+PDqwDTLFtXc24HshZug4ZuLbM8A4c2UDpI+vmCP0qCU2g2fWZlljcwXUY96nUZPWejkXlJGetT9GDxrx0PaFmmNrdIIbpRlQCeiuFH/u27H4w7681/bUnpGswXKb9vNHMvIlGBwe8w5qfEa01zRI7qPckB7k70bqd2SNx8V42HxSKCUopIOuajbOIJLNrxuPRXMTJFHIo+WDn3tx4shurvVu8mtS53VsLRccN4y3EgPlG6v8AymgdKxmktNC1Zsb+pxrzyI7VOsdWWreLYZnwbnUL+fHNRIsCH6IlDfU1AwaprtvbAG4nhhB5dI6oT5Mnj9FQXui2TPuwtNcH/wCiCWUfWq4rv0zYuxg4pbRb3W7jpHbxs75LHy1PRoAMAAAcgBgCgVeyO+dNJ4jM1n5R91wc+9TZSr2Sz8HNy/01n9rgpqoFK2bOuzcD3NlECeOO6mcgfsP1UsbbbPXMmqG4js5bmMxRKrJeG1wysxO9u90RxHe5ZzTXbKfZqc73DtSEBe9maXifq/bXPrGh3Lzs66rNbqx7iEJBurwHAbwy3pNBXp7GNywuS1rbHthJOgjErEWTb28FjLAht8dYHA8sDhWnuY3L3LTGzji317iOO6CRxe9FN1gYWY5bj3JAweviafhsletg+zNzjxRwfyGM1v7ULnr1e9+qD1KBF1PsWXIULbw2wzb26selZcTRMWeQrukPnlxofsaagVYtHYTMzT+9NvpHH0sUCCaMKMBwYeWOrPXwfDsdc/na/wD3HqV5jYi4/O1/+59SgiNnux1JbsHPQPLHcWzJOQek6KNFEyE9RJ3wPLTtrmzlteKFuIUkx8UkYdf7Lggr18qgRsPcZ46tf/QYR/2VmHYOQMWOqaiSe88I4eQxkUHr7RUh7uymuLeUciZZJ42/QkilYgr5MHx0W+1Ulu4j1GLoCSAt1GGa0fPIs54w+R+A75515Xuy/RI0kmraiiIMszS24UAdZJhrnttNu72FQLme3tQoVWZY2u7oEd1LMWGEUg4C7ueGTzwAbbbTIEkaVIo0kcBWdVALDOcEgceJNd4PCkW12cv7GNUsLpbiJRgQ3mSV/sTRYwPEQa3lvNcxkw6Ygx3TGSdgMc2x3PD6aDp2z2ga3eKIXEFoJEkd55sMVEZQbsUZIDOS4555cjUXs5b2d1MD7I3V9Io3sdI8cIwc53IlVTxxwYtUW2g6jdOl4Rp1wxQdD00E6iMbxPvaF+vOcsCSAKYIYNbUbq+xSDHJYrgAHr4dLigdlrNJaW2tnIafTl8Yhmb9hkrA03W/DbL/AId/WoHWsZpJbStbP4/aL5LYn+LV6W2javkdJqUOM8d21Tl1jiaDp7JY+Dm+fs/tcFNVKnZHBGmtkjPTWeTyz92W/HFNdAq28g9m5h19pReQYmk9NK+3mkPc61bxxxWsh7Uc4uY3ki4SnkEYd1x7/XTRbsfZyUdXaUf0+/P/AAyfrpnMYznAzyz1472aD5+G299bSdBA9rbQJLc7hkjfo5fuhxuAhTjGMYXHDr5V03e3184mR50CIPuZjaMBe++gZ48Bu/o4q9HtUbmiHByMqDjPMitzCpx3K8OXAcPJ3qCjrnb3Ud6Xopt+QdtdLb9r/wCqrHnonD47onh36snYW7uSZ4bqYTtH0LJIE6M7s0e9ukDgcEHjz400LEASQACeZwMnvZPXW4FAGvC7uliRpJGVEQFnZjhVUDLEnyZrx1jU47aJppm3UUcTgknJwFUDixJ4ADmSKW7eGbUJEe4ieCzRg0dvJwluGHFZJ0/AQcwh4k8+WKD00uyN/It1cKywLg2tswxy5XMynmx4FVPxRjIyabcVH63qK21tNMRno0JCjiWOO4RR32bCjxmvbTnkMSGXdEhVTIF4KGI7oAEnhnx0HVil/bG9K2zQpxmud6CBOstIpXf5juUGXPiU1zXe2KtI0VpDNeSqSG6MbsCMMgrJO+EBBHIEnxE8K9tE0WUSm6umD3LAqqrnoreM496iB4k8AWY8SR1DhQTtnDuRon5Kquf7Ix/KvbFZooCiiigKwRWaKBW7Jf3vb5+z+1wU00rdkv73N8/Z/bIKaaBVh+/sn9xT/PamqlWA/D0n9xj/AM96aqAooooCsMaGNLW2m0JtowkRTtmQN0YcgRxqozJczH8GOMcSTz4DmaCP1rVlbUoo8dIkLRJuhlwZ5ySpIPMxRI78OW/38U5g0h7B7PAbty+/u90YN/O/I0gHS3syniHfCgA/EQAcMmt9qtoZrhJLfTIjdOQVmmVxHFEDkMizHgZSARhfi5BoO03Iv7tUj7q1tXDySfgSzocxxIfwhG2HJHJlUdRFGp6pLdyPa2W8FDblze8NyL5SOH8ubHDPJc8eIxUZprao8Qt4rGDTYgAglMyTNGnH/QxpwLeNjz5g05aJpMdtAkMWd1BzJyzEnLOx62JySesmg9dOskhiSKNQqIAFHi8Z6z466hXnJnBxzxwz3+qtos7o3sZxxxyz14oN6KKKAooooCiiigVuyWfg5vnrP7ZBTTSt2Sx8Ht8/Z/a4KaaBRtXzr8vDGLGPj1HMzcqbqT7B/h+5X/8AHAfqlk+rn9NOFAUUVo+cHHPq/lQKe3m2qWETBVMtwUZ0iHHdAB99lP4KZwPHyFJegbMxTGTUNVSSOMRglriQKJi+WJeJWxHGnchYyMneycnFe8WxmrLcdIxsJ8yGSV5DKGmIx0W8oGFWPjuoCF4kkE4NOFns7PNIsuoSRy7hzHbRqVtkbqdt8lpGHfPAdQFBwLcT6gixWqva2GArXBBjmlUYG5bIwzGpHDfYZ4HA66cdOsI4YkjiRUjQAKqjAAA4V0KK2oMYoArNFAUUUUBRRRQFFFFAUUUUCn2T/vcfn7T7XDTZSt2S/ve3z9n9rgppoE6wU+2C5OOHacAP0yyYGPoNONJdlIi69dlnUE2ltzIGO7lyBn6DTX2/F8pH+svpoOmiuft6L5RP1l9NY7fi+Uj/AFl9NB00VzdvxfKR/rL6a1fUohzljH++vpoOuiuA6zbjgZ4Qf7aemsezdt8vD5xPTQSFFR/s5beEQ+cT00ezdt4RD5xPTQSFFR/s3bfLw+cT01q2v2o/GIPOJ6aCSoqHl2pslOGu7ZT3jLGD+01r7brHwy189H6aCaoqF9t1j4Za+ej9NZ9tlj4Za+ej9NBM0VC+26w8NtfPR+tQdrrDwy189H61BwdksfBzeKez+1wU00h7e7QWk1kUiuYJHM1oVRZY2Y4uoScAHjwBP0U+UCrtB2PdPvZumuYC8hUKW6SVeC5xwVgKjfce0jwZvPT+vWKKDPuPaR4M3np/Xo9x7SPBm89P69YooNh2INI8FJ/xrj+pWD2INIH4qfPXH9SsUUG47EOkeCfvrn+pWfci0fwT99c/1KKKA9yLR/BP31z/AFKPci0fwT99c/1KKKDDdiPR/A/31z/Ur0TsS6QPxMfTLcH+MlFFB7nsY6V4FH9cnrVn3MtK8Ci+t/WoooD3MtK8Ci+t/WrX3M9Kz/qUX1v61FFBv7mmleBRf8/rVj3MtK8Ci+t/WoooOm12D06JlZLOAMpBU7gYgg8CC2evjTLRRQf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77976" y="-852488"/>
            <a:ext cx="183832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data:image/jpeg;base64,/9j/4AAQSkZJRgABAQAAAQABAAD/2wCEAAkGBhASEBQUEhAVFBQVFRQUFBcXFRUUFBgUFBcYFBcUGBQYHCYeFxokGRUVHy8gIycpLCwsFR4xNTAqNSgrLCkBCQoKDgwOGg8OGjAkHyQwNDUpMTQ0MCksNSwqNTUwLDQsLCwvKS8sLyw1NSwwNSwsKywsKTQvLCosLDUsMSk0LP/AABEIAOYA1QMBIgACEQEDEQH/xAAbAAEAAgMBAQAAAAAAAAAAAAAABQYBBAcDAv/EAFIQAAEDAgMDBQgNCQcCBwAAAAEAAgMEEQUSIQYHMRNBUVSTFBciMmF0stEVFiM0NUJxgZGhsbPSJCUzUlVicpLBGENEU3OCo/DxCDZjZIOi4f/EABcBAQEBAQAAAAAAAAAAAAAAAAABAgP/xAAiEQEBAAEDBAIDAAAAAAAAAAAAAREDEiECEzHwQaFRYXH/2gAMAwEAAhEDEQA/AO4oo7H8abSQOmcxz2tIzBuW4BNr+ERfWy8oMdJlijfTyM5UOLHExub4Lc1jlcSCQdNOYrW22ZTdM4SyItKkxiKWWWJjiXwlgk00BeCQAefgVMLluoiKAiLTxarljiL4oTM8EWYHBhNzYnMQeA1+ZWTJeG4iIoCItHFcT5ER2ZndJKyJrb21cbucTY6NaHO4cysmS3DeRQj9pfyp9M2nke9jBISHRBpYdAQXPB481lqTbZ2FKRTutUTupyHuDXxubIYyS0BwdqCeI5lrZ1M74syIiw0ItPFayWOPNFAZnZmjIHBhsTYuuQeA1W4rgERFAREQEREBERAREQVneOfzbP8A7PTavShaGPDJ5+VbUQsDGPDbARNe6W7WgNy2ezU8bWPMpyqo45Blkja8XvZzQ4X6bELXjwOlbfLTQi4INomC4OhBsOBXSdU27WL03dlSsEggjqY6d7QaV8j56Bzmts5/BwJOpte7Tz3B/VWcGZHHXYlZkXLhzXUzXBgcXlkh9zBF9SW3I6dVd3YTTkNBgjIZ4g5Nlm638HTwdRfRe/czM+fI3PbLmsM2XjbNxt5Fu6vlmabnmzMbZo6V/d0TKhsmZ4yHumQ5nZopHGW72m50y2GlhovL2Pie/GszdGeG0AlrcwZI4OIHEgi+vSujMo4w8vEbQ93jODQHH5XWuV5exNPdx5CO77h/ubPCBNzm08LXXVXvc335ynb4U0NnqKKgySsdMIzLyMpOSdrW5HB361szdD03UftFPHJg7Xsg5H8pHgXzNa7O4OyG2jLjSwA5l0J2FQFgYYYywG4aWNyg9IbawX3UUET2hr4mPaOAc1rgObQEWCk1ZL4+S6dwrU3umLOjqAHQimDoWu1jccwzvynQuGo8gA4XVVxN8jsGBkJc0VloHOOYmHMQ0hxuSL5gD0ALp89BE9oY+JjmttZrmtLRbQWBFgs1NDFIA2SNjwNQHNa4Dm0BCdOrJjj2LdPOVSpYmw45kjJDZaTlJBmJzPDyA43PGwUyz3avJ+JSsyj/AFphc83xYw3n/vFJNw2EPDxEwPAADsjQ4ACwAda4FtF4YJhzoYyHkOke98sjhwLnuvpoNA3K0eRoWb1S8/rCzpxwrFRTvkxiobHMYnGjaA4BpN76eMDbiDpqs7YRlr8La43cKmIE3JuRlBNzqdVbW4dCJOUETOU/XyNz9HjWus1WHwyWMkTH24ZmNdb5LjRWanMTZxVDrH8rWV0VTUQwaMbCZgXZYy02khcZGBj7nNcXN/kW3j2HFraaWF4mrYGZw7ILywtbZznAnTQ6G/E2HHS5zUcby0uja4t1aS0Eg+QkaLDqGIvLzGwvIyl2VuYt/VzWvbyJ3fB23PNpu5XYXTSU4blfUxPJs0OzuzF+a3B1+PyDmspyQCXFZo6kAxNpmOha/VhFwZJA06Zg7S/EADhdWH2EpsuXueLLfNl5NmW9rXta17aXXtPQRPaGvjY5rbZQ5rXAW4WBGit1J4/v2bK5dXvkfhFOZSTataInON3GHwspzHXmNj0AKzYdE2HG5Y47hslKJHjMTmkEgGY3PGxVrqqCKQASRseBwDmtcBzaAjRYbh0IfnETA8Cwdkbmta1s1r2tol1ZZjH5+0mnithERcHYREQEREBERB8vdYXKjjtLRg2NXDccfdWetfG1kbXUFUHXy8hLe2h0YT/Rc32T3L4VU0NNO9s2eWFj3Wktq4XPMg6X7Z6LrcPas9ae2ei63D2rPWqYzcNg4I9zlPkMh1+gL07xuDZieQfw4co6w8qC3+2ei63D2rPWntmoutw9qz1qpM3HYKP8O8/LI5Z7x+C9Wd2j/Wgs8219A22atpxfheVgv9a+ZtscPaAXV1OAeF5WD+qrQ3HYL1d3aP8AWs95DBerO7V/rQWEbcYbx7vpu2Z609vWGdfpu2Z61Xe8hgvVndq/1rPePwXqzu1f60Fh9vWGdfpu2Z618O29wsccQpu2Z61At3I4KD71cf8A5X/RxXs3cvgnU/8Akl/EglO+PhP7Rp+0asd8jCP2jT9oFG95nBOpDtJfxJ3mcE6kO0l/EgkXbycI/aNP/OCtcb2MG6/F9fqXjHuewQXtQtNxbV8h+i7tCvVu6XBgPeEf0uP9UGe+xg3X4vr9S8Jd8WCtNu7Wn5GvI+oLZbupwYG/cEX1n+q2Du5wn9nwfyBBF9+jBOuf8cn4U79GCdc/45PwqU73GE/s+Dswne4wn9nwdmEEX36ME65/xyfhWDvowTrn/HJ+FSve4wn9nwfyBe42Hwz9n03Yx+pBAHfZgt7d1nmH6KS2vP4q9BvlwUkDu0a/uSW9HRTbthcMI1w+m7Fg+wKB212Lw6PDKxzKKnY5sErmuEbQ4ENJBDrXGoQXamna9jXtN2uAc09LSLg/QvVRmzLgaKmIFgYIbDo9zbopNAREQQ22byMOqyAT7hL4vHVhC1N3LgcJorH/AA8X1NsvbbuMuwyrANjyEnPbgL8fmXlu6H5potLfk8XooLHZYssogwlllEBERAREQEREBERAREQEREBERAREQFW95HwRXebS+iVZFWt5HwRXebyfYgktmfeVL5vD921SajNmSO4qa3DkIfo5Nqk0BERBD7YRh2H1QPDueb6mErV3dm+FUXm8Xohbe1zb0FV5vN6BWlu4H5pofN4vRQWRERAREQF8lfRVc3gVk8WG1UlP+lbC4tNr2GgcR5Q25+hBzeTe1WR4nNIRmoLuZGx/gZxD4Mj4ZCLOfcE5SdeC67hOLw1MTZoHtfG8Agg9PMeg+QrhmCbH4vBEIZKKLEqGW07W8oBZz2hxex/jMdrboKmMJlhjldJg+amqWaVGGVBLGytaNTGCfH00IJQdousqn4BvJpKh7YX56WpI/QztMbiehrjo77VbmoPpERAREQEREBERAREQFXd4nwVW2BP5NLw/hKsSqu9CoyYPWkc8Lm/zaf1QS2y3vGl83g+7apRRey/vGl83g+7apRAREQRG15th9Vpf8nm9ArT3dfBNF5tF6IXvtu9ww2rLePIS+iQfqXhu7+CaLzeL0UFjREQEREBeNTA17XMe0Oa4FrgdQWuFiD5LL2RBzfuaqwRxdGH1OGE3LL5p6Uc7mD48fk5lJ4xsfhuMCGqL3nwDyUkT8hsdbnS+Zp+hXJw5uZc8r6WowWR89PG6fDnuL56duslO46uli6WHiW8yCKxQclagxq0kT7to8Q0D2u+KJHcWSDTXgedSFBiOI4PG0Vju7aK/vhl3TQtPimRvx2fvDgrVjGzdDicULp4xLGLSxeEQCHt0Oh1FlVI6XEsJLoYqZ2IYef0bcwM8LT40Vj47egeVB0Khr45o2yRSNkY4Xa5pu0j5QtkFc6j2DmjAqcKnkonvbyjqSUZ4C52uRzL+5m+htdWDZDbFtWHxyM5GrhOWogPFpGmdp+Mw8xCCzIsBZQEREBERAREQFUt6w/M1Zpf3I/aNVbVWt5A/NFd5tL6JQSWzR/IqbzeH7tqk1GbMe8aXzeD7tqk0BERBDbZzBmHVbjzU8v1sI/qtfd6wjCqIHiKeL0QvfbOIOw6rBAI7nl48NGE/0XhsBIXYXRE89PF6IQWFF5CUXsCLjiLi4XoEGUREBF8uKBBmy+ZIwQQRcEWIPAg8QV9Fc4qduMVfWVMdJRQSxUz+Tcx8wjmeQM2doPNrpog+3NqsFecrTPhbnjTN7rSZzawv40QJHyLoTNRe97rljd51VVRvjdgFRLEc8Uwbdw08F7Qba2K09gt8FNG001YZYmMe5lPLKM3uYNhHI8fGbwzdA1QdgyhV3ajY+OqLZWPdT1UX6GoZ44/ccOD2HnaVN0dbHKwPikbIw2s5pDgfnC90FQwLbGVszaPEWCGrI9zcP0FQB8aN3M7pYdVcAonaDZunrYjFOy48Zjxo+N/M9jhq0gqs4ftNNhz20uJvzMcctPWW8B45o5j8SQdPAoL6ih67ayhgF5qyGMc2aRvrVYq99WFtuI3TTkG3uUL3D+YgAoL+i503e451uSweveCbX5MD6NdV9t20xuY2gwQsHTUTCP6rIOgFfL5ABckAeU2H1qitwfaGoty9dT0jecU8Rkk+Quk0+cLDNz9M83qqurqjxIkmcGE/wN4fIgsdRtnh8b8j62na8kNymVt7ngLX8q1t4djhNbc2Hc0uv+02WcK3e4XT2MVDE0gggludwI4EF9yFneFb2Krr8O5pfRKCQ2Y940vm8P3bVJqL2X940vm8H3bVKICIiCH2xaDh9XcXHc8un+w/1Wpu8H5qovNovRC2dtWuOHVeUXPc8vom/wBV147CxZcMoxmzWp4tenwQg5LsuR7ITyex1dUStq5Qx4kdyLdTlEg0Atz+T6FNHe3ik7pYKbDGNqKcSOqc77sYGX1HDo+dSXektLI6PGaqNskjpHMZIGi7jc8Dx8q26TdHh8Lo3RzzRyDOJXiUZ52yeMJL6Ea8yCpT75cWhpaYyULHSVDTJHICXB8Y0vybdWuvr8i25N7+KSm9PhzQIqdtROJCWnLwcW3tpppxKl49zdC1rcuIVIcwu5NwnALGO4xt6B9ql6bd7QMbKHVM0hmpxTSOfOHOyA3uCeBv8yCo1e92sklczkIYYX0hmZysro5HtdGXZo5B8a/AWuvhm9PEBA11JSxvgpaaB9SZZCXkyNBsCSCSOmxupk7msGuDJPNIGtyBr6lpDRawtppbiBwXpVbpsDeWHlCwNYxhDKhobI1nAyD4x6SLIIun3pYnI+SoZTQGgjdAH3daVrZsut76nwuhTW3O7FlXO2rp8gqALPY8vbHK22l3MILHW0B+lSo2RwoNqWZmZKl0b5WcqA28VsoaL+CPBBU87GaVlg6oiF9BeRnAfOgomEbVV1HC2n9r9S0R3A5F/LMIvqc51JJudelbmzJwaqkDRTCGoi5a9LO3K9pmdnkPJu0cCecX6NFdfZSD/Oj/AJ2+tQ20OAYdXtDZTGXgjk5GSNbMw8xa8G/Hm4IIyq3XQMeZKCeWglOpMLs0Tj+9C7wSpHZr2WZIY67kJYw27J4iWOJ5g6I8/PcaKFFZieF++JBXUTb5pdGVcTB8Ys4Sgc9tbAlXXDsRinjbLDI2SNwuHNNwQg2rLVxLC4aiJ0U0bZI3izmuFwf/ANW2vCsnyMe4mwa1ziegAXug53Js1s3hN+XbCXklzRJ7tLYnxRHqSBw4KV2d21gmkbHRYbUciTYzCFsMIHTrYn6FQ9itqW8m11Ngk1ZUkudUVDwCTISbWkcDYWtppYWXWNm6+tla41dIymNxka2USkj96wAafIgmQsoiDKxZFlAVc3in8013D3vLx/hKsSr234Jwqttx7mm4/wAJQb2y3vGl83g+7apRRey/vGl83g+7apRAREQQ22cebDqsXI/J5eHHRhP9Fr7KUbXYVTRknK6ljboSDZzLGzhqOK2dsPg+r83m9Arx2HkDsMoyOBp4vQCCpndFg7XEcvO1/OO67O1+te43KYW6zs9S63A90Od8tiqZFhJnxvELYVHWtbUtzPfM6PkgbXsODtLm3kUfhm9PEIYoqWhpGEtfUE3aXhzBIbBgzC1hxKDozdyOEAW5OU8dTM+/yfIvvvLYP/kP7V/rVTq97GKsnjpnQ0jJakROiLnnLAH6Fswvq7S/ELypdvcSEzqSN1HFUPrJmPmdn5E5GAkgOcbXPC30ILj3k8G6u/tXn+qx3kcF6s7tHKo4bvHxuskipoO5mzh87JH5bxP5IXu3XQWPNxuunbEY5JWUMM8gaJHBwfl8XOxxY4joF28EEANyWDdWd2j/AKF9t3LYLmv3J82d9vtur0sFBS+8/gnUWfzyfiUPjmyuB0D4uRw9stY57TTwsfJnLwbtefC8BgIBLjorTtbtMafJDTtEtZPpBEeGnGV9vFY3iTz2svvZbZRlKHSSP5aql1nnd4zj+q39Vg4Bo6Agr8e62OqPLYrI+oqHauY2Qtp4wdRHGwcwFhfnsvqp3YCA58Kq5KF/Oy5lgf8AxMdex8qv1ksg5wMC2o4eyVJx48m6/oqLxDZbFKqc0dTjMhc6IyPbDABCxp8FokdcHwrOsNeBXWSVVNkZxPW11SzWFzooIncz+QaQ9zf3c7nD5kEHFsNjrSwMx3LG0WsKdgsBwAbay9TsRjhvfH36nmgYP+y6JZEHO4tgMZuc+0Etv3YWX+srz72GIE/+YKrsx+NdJslkHOHbr66w/P8AV+XwR+LRfDt0c5NzjlcT/Fb7CulWWLIKHh+67k3sc/Fa95aQbGYgEjWxGuimtv8ATCa25/w0uv8AsP1qxWVc3jm2EV3m0volBIbL+8aXzeH7tqlFF7L+8aXzeD7tqlEBERBD7YNBw+qvw7nl9ArV3fuBwuisMv5PFp0eCFubXNBoKq/V5vQK0t3ZvhNF5tF6IQbuH7O08E080bLSVDg6U3JuQLcOZV2t3P4TKxrDA5uVznBzXua67zmILucX5leFhBTIN0WDtifF3ICH2u5znGTweFn8W/MsS7osJdByPc3g5+UuHuz5iACc1+gDRXVYsggML2Hw+nMJhpmsdBn5IguuOU8e5vrfyqTwjCIaaIRQMyRguIaLkAuJceJ6SVuIUGHFQW1O1kVFHr7pM/wYIG/pZZDo1oHG1+J5gvna3GZIWMip7GqqHcnTg6tDgLvld+6xtz8tgtfZrYSClfy8jnVFW4eHUSnM/XiGDhG3yBA2S2akic+qq3CStnA5RwHgRs+LTxDma3nPOdVM1+LQwGJsjrGWQRRixJc8gm2nkB1W4qlTAVmKukteGgaYozxBqpBeRw/gZZvykoLeFiSQAEkgAcSTYfSovaPaKKjgMsmvxY2DV8kjtGRsHOSVV6Td/NWWlxapllLvC7lY4x08YOvJuDdZLcLnoQfWMbRyYhK6iw5wLSLVVWPEiYdDHG748p1GnC6uOFYZHTwRwxNyxxtDWjnsOnpPOVnDcNhgjbHDE2ONvitaLALbQEREBERAREQFXd4XwVW+bS+iVYlXt4LL4VWjX3vLw4+KUG7sv7xpfN4fu2qUUXsv7xpfN4Pu2qUQEREERtcfyCq83m9ArT3dfBND5tF6IW5tcfzfVebzegVqbu/gmi82i9EILEiIgIiIC+HOtz/Kslc83ibSmQvo4ZxEwMz19QP7mDmjZ0yv4Bo11QQ+NbQvqquSemkcCHMw6hc213yveJKqZoPM1jbXXWWDTU30+nyqk7DbL2yVUsIiDWCOjgt73g4lzv8A1n+M48dbLe2m22bC409LGaqtOjYGa5f35XDRjR5UHxtVtJOZRQ0AzVcjMzpCLx00Z05WT9618remy9JpafBsN+M8RiwH95PPIf8A7Oe83VPwrDtqKd0rhBRPfO8ySOc4ZrkABl7+K0CwCsmC7HVUtQ2qxSdk0kZvBBGCKeE28ex8Z/lKD02e2WqJJmVmIycpOATDCP0FOHDg0fGeBpmKuICALBNv+vqQfaLXpGSBvujw83cbhuXwSfBFr8w0vzrYCAiIgIiICIiAq7vE+Ca3W35PL6JViVc3iNvhNaB1eX0Sg39lveNL5vB921SijNmRaiph/wC3h+7apNAREQQu2j2jDqsu4chL6JA+uy1t3PwTRebxeivTb19sMrDYH3CTjw4L62Ga0YbRht8vc8Vr8fFHFBOoiIC+Svorm+9bbk0xipGPdAZ7cpU5HObFETZxbbi82t5EGrvE3owMeaKnqckjiW1E4Dncg0akMA8eQ8ABwJUZsHuvo6iOSqnbMYZHExxTSODvA8EzS2t4TjcjoBURsZjuAsfy8zzeFzm00Ric93lqHkA8pK/j+7wCu76Opxsjl2TUmHt1EebJPUk8C8cWRgc3PdB74ptrLO7uPCGCWQWY+oNzTQAaG7z+keBzDnVh2U2WioocrTykryXTzOHukshNy5x6OgcykMLwmCnibFBE2ONo0a0WHy+U+UrcQLJZZRAWLLKICIiAiIgIiICIiAq1vJ+CK7zeT7FZVW95A/NFd5tL6JQb+yrr0NL5vD921SqjNmPeVL5vD921SaAiIgr28H4LrP8AQf8AYm76/sXRX49zxeim8EgYXWX/AMiT7F97CMDcMow03Ap4rE8T4IQTyIiAvCqo45G5ZI2vb0OaHD6CvdEGlDg1MzxKeJttRljYNenQLcssogIiICIiAiIgIiICIiAiIgIiICre8j4IrvNpfRKsir+8EtGFVubh3NLf+U2+tBu7Me8qXzeD7tqk1F7L+8aXzeD7tqlEBERBXN4zWnCqwOtbkH8eHk+uybJYrTigpbzxC0EVxnYNco04qUx3BoqunkgmBMcjcrrGxtcHQ82oC56NwODng6fTQ2laT8/goOi+zFP1iLtGetPZen/z4u0b61z0f+HvCOmo7QfhT+z3hHTUdoPwoOhezFP1iLtGetPZin6xF2jPWue/2e8I6ajtB+FP7PmEdNR2g/Cg6F7L0/8Anxdo31r4djlKP8TCNbfpGcejiqD/AGf8Ht/f/Lyo/CvnvA4ODYmfXheUA6cbDLqgvjtpaIGxq4b/AOoz1rHtnoutwdqz1qkt3A4PbxJj5TMR9gWe8Fg/6k3bH1ILr7Z6LrcHas9ae2ei63B2rPWqX3gsG/Um7Y+pO8Fg36k3bH1ILp7Z6LrcHas9ae2ei63B2jPWqX3gsG/Um7Y+pYO4TBh8Sbtj6kF0O1ND1uHtWetfB2tobX7sgtx/SN4fSqhFuHwbjycpB4e7Ej7F7RbjMGAtyDz5TI4oLCNvcM6/T9o1Z9vuF9fp+0aoDvIYL1Z3aOWe8jgvVndo5BPe33C+v0/aNT294Z16C3+o1QPeRwbqzu0csHclgvVj2jkE/wC33DOvwdo1Pb7hnX6ftGqBbuTwXqx7RyydyeC9WPaP9aCc9vuGdfp+0aoXbXa/DZsOq421sLi6nlAAkBJOU2AHTdeZ3I4L1Z3aOWzDuewVv+CaefVzz83FBYtmfeVN5vD921Sa84Imsa1rRZrQGtA4AAWA+heiAiIgFfDImi9mgX42ACIg+0REBCiIPkALDo2ki4BI4acPk6FhEH2FlEQEREBfLmgix1REBrQNALBfSIgIiICwQiIMAL6REBERAREQEREH/9k="/>
          <p:cNvSpPr>
            <a:spLocks noChangeAspect="1" noChangeArrowheads="1"/>
          </p:cNvSpPr>
          <p:nvPr/>
        </p:nvSpPr>
        <p:spPr bwMode="auto">
          <a:xfrm>
            <a:off x="1828800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data:image/jpeg;base64,/9j/4AAQSkZJRgABAQAAAQABAAD/2wCEAAkGBxQTEBQUExQUEBUUFRUUFxYWFxsYGhgVFxcXFxgXFRYZHCggGBslGxYWIj0hJS0uLi4vGiA/RDMsNygvLisBCgoKDg0NFA0PFSwZFBksKys3Nyw3LCwrKzcrLDcrLDcsKywsNyssKyw3LCs3KzcrLCsrLCw3LCwsKysrKywsK//AABEIAKoA7wMBIgACEQEDEQH/xAAbAAEAAgMBAQAAAAAAAAAAAAAABQYBBAcCA//EAEAQAAIBAwIFAgUBBgMECwAAAAECAwAEERIhBQYTIjFBUQcUMmGBIzNCUmJxkRUWobPR09QIJCU1U1RydISUsf/EABYBAQEBAAAAAAAAAAAAAAAAAAABAv/EABYRAQEBAAAAAAAAAAAAAAAAAAARAf/aAAwDAQACEQMRAD8A7jSlKBSlKBSlKBSlKBSlKBSleS1B6pUdDxy3dyizws4zlVlQsMbHKg52Nb+qg9UrzrrJagzSlKBSlKBSlKBSlKBSlKBSlKBSlKBSlKBSlKBSlKBSlKBSlR/GuKx20LSytpVcfcsx+lEUbsxOwA85oPvxC+SGNpJGWONAWZmOAFHrVNayl4tkzh4LAgGOEEo9yDuHmOzRp9JCDf39q+tnwKS9kF1xBe1SGt7MjKRAbiSfI75j7eFBxvuRckQAeKCFPJ1jo0fKW+nGMdNfGMecZ8E1GycgQCMJFcX0AC6RoupDgDGMBywGMeMY3NWyWUKMkgDIG5xuSAB+SQPzVU5t5yW2kS2iR7q6lwVhixqAyMGRt+mp3GrBx5qD63nLsikMvEryFF0gKWiZfIABZ4ixz43JJJHmox7+8imZIr6yvmXY202mGbcpsHRjpbux3LjJHnOBXbzk6+umhhv7ttc6nqLCSEFvAEydsBpC8rr3ZXvzjtwb1w7kbh8UHQW1hKHzrQMzHbyzZb0HrSq1oed0Qhby3nsG1BC0iFodRxg/MINAUk4GcH7CrXG2a5/yVex/O3/DowHt7fGkZ1qquMNFuDsDkYyRjAwMHOlyDxe4ijskLLLaXMk1tblkMc0ccIlaF2bxKHjjz4GMjFB1ClVzmLnC2spoIrlzF8wH0OR2AoUBDn936xudqn7edXUMjK6sMhlIII9wRsRVR9KVjNZoFKUoFKUoFKUoFKUoFKUoFKUoFKUoFKV5LUGrxTiEcELzSMFSNS7MT4AGaq3LdnNdzC/ulaNQM2dsdukrDBllHrMwwPZQSBnNakuOK38kTZaysXUMAe2a8U6ij7bogxkD1xnPir6v3qANvtXiWXCk+wJ9T9/A3Nebl2A7V1HPjIGPufsK5Lxz4hXCTSW0apLNNmNNE6SxwturmVkVTGyBS5ztjVn6NRKkOf8AnYxy2iWim6laRZUjjBLmPpv35Gdm1pgFfCNvuCsfyjwS5sXa84iyssgjeRgAzQNqbuddBCqdRLMunGWOdjVw5D5IjsU1E9a4dQryH91M7RRKfoQfw1sce6luGcFTGdmeUa0VWO6TgDV0hljrydOpsgLQbN7aNc9wzbyQtrt51Kurhh/TujbYMu3pg+GqP4g/EmDK3y1nEisXnR2kdlXBJjDIBCcBt2EmCR7bwfCOakinMQkttEhBZBcGXpzN0yYoPHUBzK3b5YquAQA2rxzmD/EkkhDCHh8cOq9u1AIL7N8vE2WTVpwSVMm5UbeTBWuUeHTrHJDayGF+JS4RwGJFlCZEkuS7FTrYOpBxvqUgDVlb/wAHijuLqCO2DLbcLGnUVxruGi6aoMgHsRnLDA3daiuHwSlikJ6F1fKuhxqb5ThkWBGzBm2du4gerN/KSOicG4XHbQpDCoSONQqr7D7k7knzn1q4OM/9JFCXsAASSLnb8w1o/BWy4iWl6FwkMcMgSa3nDtht8/pbGM/XuCMldxtXbb3gkUt1BcuC0lusixb7L1dOpsfxYXGfua51zR/2TxqC9QBba+It7keAkmf2mw9jq9fpf3GKjrGqgaqdzhxaWK4t0je4w0VzI0dvEkjMIumBpDAkNqkXfBGM7DzX0h5jkhZ7eVGnmggEzyKFVZE0SEyqudgXj0YzncVBbs0zVEHxAEMcAulUTPBFPKsbAALK/TUwqxJk3DHSDkAfcVtR8+ppZnglQLFeSjBVi3yT6JlGDsc4xnGaouBas5qkNz0uiOUxvpaO5lAjaOUSdIxRhQ6tgEvKo3xgg5x5rcTm9i7RLbMZUklideomzRxRzagS3cumVRkev96lVbKVq8OuxLFHIAVEiq4DDBAYZAI/NbVVClKUClKUCtPit70YWk0PLpx2RjLMSQAFHvvW5WCKCry892iftTNCcFsPBIO0BSW+nGAHXPtnfB2rD/EGxBfMrARnDt0pNKHfIY6e3GD59qtGKwyAgg7gjBB3BB8g1BV2+IvDRjN3GNQyO19x7jt3H3qF41zdPfW7x8IieVmwpuXUxxICdLGN2ADuuc7eME7kYq+C1QAAIoC5CgADAPkD2BrU5c4SLa1ihGlumuMrGIwSSSSIwTpznxmgrfwws5bS0itJ0ZZFEshbHbkurFNX7xxKu/rhvY1d8U0is0EHxblxbgMrzXARzkxq4C+mVI09ynGCpyME7bmvPD+W7e1Qi2t4o2VAq4yurSS6h3GSe7fO53Pmp6vLCqI2y4pqleJ16UinKqXU9SP/AMSMA5K+njY7VRvifziUK2VrJGLiXIZmeMJGpAB6uvZRpL+d8quxDV9efuJGzS4vlU9ZoEtYAdXaC5LORqwe6VRjGRp9RmqfyzyLxC6ea4u7e2jknkVzJdRh2ChWyEtx9JOpTkkEaPBzmsqiYeS0lTRNxuAAYBR5tSgqVEmMyaSg0AA7Z0r42q12r2ydOKOZeMPHpMNjZokduJVUkSTupZWwcdzNgY+kkCrVwz4cwB45LnTdPCMRoIUihj+n6IlGSe1d2Zt/QZq4WtnHGOyNIwfIVQuceM4qlRXK3CniV5Zyj3VwVeZ0+nKjCRx536aA4H9SfJqeryBWaqM1V/iPwL5zhtzCo1OU1xjOMyJ3IPyRj81Z81g4oOa/DPpcSsYLiRpRPAhs3KSyJshDjtUgHKshz+PSrVDybaqwYLJqAkXPVfdZY0iZT3broijAHgaRjFUb4UR/LcW4rZKFWNXEqgDxknAX+XSwH4FdaBqKg4OVbdXRlEgKJFGP1X3SFzJGHGruwzE715blG2KdMrIV0SJ+1fcSuJGJOd21qGDeQfWp7NM1UV+Xk61YksjElXU/qPvrYOz4z+01Kp1+RpG+1fWPla3EiSBX1oZW1dR8u0qqjmTf9TKqo7s4wMYqbpSFfGytVijSNc6UUKuSScKABknc7D1r70pQKUpQKUpQKUpQKUpQKVgmtO54lGmzMucpldQyA76FOPOCwIz9j7Gg3M1mo/hV31ASSpOc4Ug9rDUmcE4On74JzjbFSFArBoTUTx3jqWyKSDK7sEiiTGuVz4EYJGfcnwBkkgCgqPM0B4jxKC1R9MdprnuWjKllc4FsM7hW1AvoYb6ASuMZz/g4+ZKX5n1yEFLmC4uYoJSdtDRrJpt5NlGnOGzt6gWflXgny8R1t1J5m6s8n8cpUAgbnsUAKB7D3JNSl5ZpLG0cih0YYZWGQRUV8OFcOSCPpoXKgk/qSPK2++7uS39zUS/I9sSSWu8kk7XlyBvvsBLgV5tLuS0mWC4YyQyELb3B8hiDiCf+bbtk2DeD3Y1WZTREff8AB0mhEL9QINP0SujdvjMiMG/rvvWvwjluK3ctGZySMHqXEsoxnOwkcgH7ipqlUQPFOVYZ5DI7XAYgD9O5mjXYYGEjcLUjNw9WhMJ16CmjIdlbGMftAdWr+bOa3awaDiP+X47fmyCNS6JLEJ1/WkLMwDZ1OX1MC0R7SSCB4xXWeMcBiutHVMw0asdKeWH6sZz0nXV4Hnxv71z/AJojH+bOFtvk27jxtgC5IwfU9x29NveujcQ4xBAVE00UBfJUSSKhYLjJUMRnGR4qDT4XyxDbydSMzlsFf1LmaVcHB+iRyM7ea+V9yfbyyNIzXIZjkhLqdF/CpIAPwKkrLi8MrukbiRowhbAOwkBZCDjDAgEgjNbheg0Lbg0aW5t1MnTKupLSyM+Hzq/VZi+e44Ocj0qI/wAi238V3/8Aduf+LVjt7lXXUjB1PhlIYHHsRsa+gaqMRLgY9vfc/k+9e6UoFKUoFKUoFfJ5cewr61E8a4Bb3YQXESThG1KHGQD74oNq74jHGpaSSOJV3JdwoA3zkk4Hg/2qGu+dbNG0maNjturqQAVmfdtWBtA/nbdfetocpWWsyfKwF22LlAzH+pO58CvvHy/aqcrbwA+/TX/dUFZvviPZLGG+ahyBrKJKjtgIzBPDAsWXTt9txkZofEfiBbys0a3LRsZWTqlVZdyxWXWSG0IMDSoGdIJ1ZC11vi3KlncIUlt4mU+yhSPurLgqfuDVak+GqqpWK4ZU2GmaGCcCMBgIwWQMV7vUn75zkIqU+HfFbaeyRrZk+p2dAe5ZHd2bWnlckk7+h8nzUzxXjUNuuqaRYx4AO7Mf4UQdzt9gCaonCvg9DCwYXl6MEEiJ1hUkZ2wq5AwWGxzud6keOcsWtlA11BFpmhljn6hYvI2HCsrSyamKlGdfOwNB543zVeMimC1azjaWCH5i6Gll6zhNaW3k4yPrKjJGx3x65P4QVupHDNP0sxyXc66pp5cnVHEc4igQ+gGSxO+xza+McNS4glgkHZKjRnGMgEYyM5GR59fSo74e78MtWOGaSMSOwx3SOS8jkjyWYk5+9BYQK9UpVRq8Rs0mjeNxqR1KkbjYgjIYbqfuNxURy/eukjWk7F5YlDRuRgzW52WQ426gIKsBjcA4AYCrAahOY+GPIqyQ4W4gPUhJOFJ/eic4PY42Pr4I8DATlKj+CcSW4hSVMgONwQQVYbMjA7hlbII+1SFArBrNYNByvmQs3NvDlBysdqzkexb5hT/fsqw8zWEk/ELYRPPbFLa5zNGmVGt4MIzshQEiN9gQwxn+sFw63Wbmy4kBRvl7VB7kOwUen0kb/wB66gBUHND8wks5ijnihN269sUyMYorWCOEKEjaQw6+pgqMEp9WDg7VtNdrdQ9U3bxCJVmYRyY+ZjiMmURVz0mGzEZ1PhR+8D0HFNNItc04Tc3mmIOt3G/TsmjBjl0Aane664RNOvSpXQxye3GNQNS3KM04nTqfOMkts0mZ1cBZOu+IyGXMbrHpHce4YIyQSbrimKRBTWaUqhSlKBSlKBSlKBSlKBSlKBWvf2aTRvHIodHUqynwysMEGtilBRrtL2OSKyaZXjuNardDsuEjRcsCuCjykHAcYAznSaleRV0WgiwqrBNPCgXOBHHK4jBLEknRp3rxzw3TW3nQ/qxXESRg7K7TsIdEhG4Q685HgqDg+Dr8lqsM97aiV5zFJFKzuwJ1TxgtsB2jXG7Y/m/pUVb6UrBNVGawwrXkvkEixFgJHVnVM7lUKhiB9i6/3rYBoK5Y4tr+WLxHcj5iLY4EqjROoOcDI6TgbZJkO9WMGovj3DWlj/TfpyowkiYgECRc4DjyUOdLAYOknBB3rzy5xbrxtqTpSxOYpo850SKA2zfvKVZWBxuGHg5Agl68uwA3r1VT+JnHTacMuJVJVyvSjI8h5O0MPuM5z7iqKr8GSLm54nxDcia46SE/wL3brnY6Wj/1rq1VT4ZcE+U4ZbxYwxXqvnzrk7j+BkD3wBVroFKUoFKUoFKUoFKUoFKUoFKUoFKUoFKUoFKUoI3j/D+vbyRhumzLlH/gkU6o3H/pYA/iqfwNXt0tbyUBGnZ4rwHfDzSkpuv7scv6YznCuctgZroJqmW8sP8Ah94k79KIzXkTMd8dSRwNI9Wy4wPJOAN6guYrDnaobk7iLXFlbyv9Txrq8/UBgncA7kE+PX7Vu8avejbzSkFhFFJIQMZIRC2Bn12oIbl1VnuLi7Pd3m2izuUjhJV9J9NUmo7edK+asBuVDBNS6iCQM7kDGSB7DI/uK5/yTb3Kg2EtwVSC2tZU0oI5mSVXDrr1fSjpjUBnJwT6V0NEGScAE+Tjzjbeg9N4qv8AAMNe8QcYI6sMec/vpApYfjWv+tWB6r3I+o28jMCpa6uzg5+kXEiqd98EAH80FiNcp52Q8S41a2CgtBaYuro57ST4QkDbt2879Q+MVf8AmvjqWVpLcyeI1JAzjU52VRn1JwKqnwi4JKkEl5dZN1fMJWJGCI8di49PVv6Ffag6EBWaUqhSlKBSlKBSlKBSlKBSlKBSlKBSlKBSlKBSlKDDCqBxthb3tqkilIXvhMkmGKNJMkkfSIUHS4kZGGrAIOc5U46BUDzxbK/DrvUMhYJZBgkEPGhdWUjcEMoOR7UGvyBITayZJb/rd6Bk57RdS4/GKz8R3I4VeEZz0HGwz5GPHtv/AGrc5UsujZwR5ZysSZZvJYjUxP3yTXx57cDhl5qGofLyjG3koQP9SKio6blcJBC9u629zAhIlx2PnukSZPWJjnbYr6EYqT5d4rJPawSyQPG0scbsMjALacjcggb58eAftmPHLU6xKsd/cHSMBZkhlRgABolHTVmU7g9wODsfWpDk6znhs4Ybgh5Il6WoEtrVCQjkn1K4OPSmGpmU9p+w/wDyud8B52WBOGQXJGby36nW8L1mYbFQMAMW87AHFXLmm/MFlcSrjVHDIy5GRqCnTkAjI1Y9a4B8YbZ24hbWkSM7QWcEICKTqY6iSqAbfUB+KIvnGCeNcXFqpzYWBV5yrDEsxJIjJDbrtjbxh/cY6vGAAMeMVxr4Rct8XtQNXStbZ2DNFMgaQ7jJAQhlOMjuO38NdlU1R6pSlApSlApSlApSlApSlApSlApSlApSlApSlApSlAqH5x/7uvP/AGtx/snqYrXvbZZI3jcZR1ZGGSMqwKkZG42J8UFZ4fPc3SHpzNaLGVTX01keVhGhZ8yZULqYjxnK+QNqhea+KmILZXcyzdSW0cyPEqh7YynqpMB2D9i+Wwo0uB5G/wB+XeJScPWWG/WQDrN0ZooWlSWPQgXPRVmWTYkhh74PipThPDWuLxr6eEw/oC2hjkALiPWzPJIu4QtqA0ZOAu5ycCC0oa9YqtR8AngYfKXBWPYGCcGWNRncRPkSJtkeSB7eKfNcU/8ALWR/+VL/AMvQeuZMzT21r6O/zEmxP6duVYA427pDGMHYgGpuOyjEjSBFEj4DPgamC7DLedhUPy9weVJZLm5ZXuJgqkJ9EUSFikUZIBYZYksfJPgDarCKoBazSlApSlApSlApSlApSlApSlApSlApSlApSlApSlApSlArBFZpQYxQCs0oFKUoFKUoFKUoFKUoFKUoFKUoFKUoFKUoP//Z"/>
          <p:cNvSpPr>
            <a:spLocks noChangeAspect="1" noChangeArrowheads="1"/>
          </p:cNvSpPr>
          <p:nvPr/>
        </p:nvSpPr>
        <p:spPr bwMode="auto">
          <a:xfrm>
            <a:off x="1981200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4" name="Picture 2" descr="http://sportsxfitness.com/wp-content/uploads/2013/02/Basketball-Shooting-Tips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3" y="906815"/>
            <a:ext cx="40481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726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4739743"/>
            <a:ext cx="914400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dirty="0">
                <a:latin typeface="Tahoma" pitchFamily="34" charset="0"/>
              </a:rPr>
              <a:t>Movement</a:t>
            </a:r>
            <a:r>
              <a:rPr lang="en-GB" sz="2800" dirty="0">
                <a:latin typeface="Tahoma" pitchFamily="34" charset="0"/>
              </a:rPr>
              <a:t> </a:t>
            </a:r>
            <a:r>
              <a:rPr lang="en-GB" sz="2800" b="1" dirty="0">
                <a:latin typeface="Tahoma" pitchFamily="34" charset="0"/>
              </a:rPr>
              <a:t>Possible </a:t>
            </a:r>
          </a:p>
          <a:p>
            <a:pPr>
              <a:spcBef>
                <a:spcPts val="1200"/>
              </a:spcBef>
            </a:pPr>
            <a:r>
              <a:rPr lang="en-GB" sz="2800" dirty="0">
                <a:latin typeface="Tahoma" pitchFamily="34" charset="0"/>
              </a:rPr>
              <a:t>Flexion 	    </a:t>
            </a:r>
            <a:r>
              <a:rPr lang="en-GB" sz="2800" dirty="0">
                <a:latin typeface="Tahoma" pitchFamily="34" charset="0"/>
              </a:rPr>
              <a:t>				 </a:t>
            </a:r>
            <a:r>
              <a:rPr lang="en-GB" sz="2800" dirty="0">
                <a:latin typeface="Tahoma" pitchFamily="34" charset="0"/>
              </a:rPr>
              <a:t>Extension </a:t>
            </a:r>
            <a:endParaRPr lang="en-GB" sz="2800" dirty="0">
              <a:latin typeface="Tahoma" pitchFamily="34" charset="0"/>
            </a:endParaRPr>
          </a:p>
          <a:p>
            <a:pPr>
              <a:spcBef>
                <a:spcPts val="1200"/>
              </a:spcBef>
            </a:pPr>
            <a:r>
              <a:rPr lang="en-GB" sz="2000" dirty="0">
                <a:latin typeface="Tahoma" pitchFamily="34" charset="0"/>
              </a:rPr>
              <a:t>(arms forward </a:t>
            </a:r>
            <a:r>
              <a:rPr lang="en-GB" sz="2000" dirty="0">
                <a:latin typeface="Tahoma" pitchFamily="34" charset="0"/>
              </a:rPr>
              <a:t>at shoulder)	</a:t>
            </a:r>
            <a:r>
              <a:rPr lang="en-GB" sz="2000" dirty="0">
                <a:latin typeface="Tahoma" pitchFamily="34" charset="0"/>
              </a:rPr>
              <a:t>		(arm backwards </a:t>
            </a:r>
            <a:r>
              <a:rPr lang="en-GB" sz="2000" dirty="0">
                <a:latin typeface="Tahoma" pitchFamily="34" charset="0"/>
              </a:rPr>
              <a:t>at shoulder)</a:t>
            </a:r>
          </a:p>
          <a:p>
            <a:pPr>
              <a:spcBef>
                <a:spcPts val="1200"/>
              </a:spcBef>
            </a:pPr>
            <a:endParaRPr lang="en-GB" sz="2800" dirty="0">
              <a:latin typeface="Tahoma" pitchFamily="34" charset="0"/>
            </a:endParaRPr>
          </a:p>
        </p:txBody>
      </p:sp>
      <p:sp>
        <p:nvSpPr>
          <p:cNvPr id="2" name="AutoShape 2" descr="data:image/jpeg;base64,/9j/4AAQSkZJRgABAQAAAQABAAD/2wCEAAkGBxQTEhUUEhQVFhUXGRgYGBcVGBYXGBcaGhgXGBwaFxgaHSggGRolGxgYITEhJSkrLjAvFyEzODMsNygtLisBCgoKDg0OFxAQFiwcHyQsLCwsMCwrLSw3LCwsLCwsMjcxMS8sLCwtLywsLCwsNy4sLDcvLjc3NywwNywsLywrLP/AABEIAOEA4QMBIgACEQEDEQH/xAAcAAACAwEBAQEAAAAAAAAAAAAABQMEBgIHAQj/xABGEAACAQIDBQUFBQUHAwMFAAABAhEAAwQSIQUxQVFhBhMicYEyQlKRoSNicrHBBzOCktEUc6Ky4fDxNEOzY8LSFRYkk+L/xAAbAQEBAQADAQEAAAAAAAAAAAAAAQIDBAYFB//EAC8RAQACAgECBAQFBAMAAAAAAAABAgMRBCFRBRIxQQZhgbET0eHw8UJxocEUIiP/2gAMAwEAAhEDEQA/APcaKKKAooooCiiigKKKKAooooCiil22Ns2sOs3GA5DiTyAGpPlQMaKwGK7Y33J7m1A4FzH+Ef8AyqidoY1zJYgcRbCKP5mDkVNj00GivM22hjbZ3kjhmCkecgA1bw3bDEJHe2sw4lCQfRWmf5hTY9BopXsXblrErKHUaEHQg8iDqD/sU0qgooooCiiigKKKKAooooCiiigKKKKAooooCiiigKKKKAooooCiiigp7W2gti01xzAA+fIDmSdPWvPrFi5ibne3tWO4cEHIfqePyAb9qbxv4hbI9hIdup1Cj01PqOVNdm4QACpKqmD2SOVM/wCwADTSNeW6r1pa7dZBqKXNgZ3ySedLsXsoVowKjuJQee4vCXLDi7aOVh8mHwtzFb3Ye01xFlbi6SNQd4I0IPUGRS/aGGDAyKTdnLhw+JNufBdkgcnA1+aj/AKQjc0UUVpBRRRQFFFFAUUUUBRRRQFFFFAUUUUBRRRQFFFFAUUUUBXF1oBPIV3UGO9hqDCWb+bEXjx7yP5VVf0rT4BtKwWAuZcRiB/610/N2NbzZIkTWVNEFfX3V8DcB/oN31r6wPMfL/Wg+gaV8YV9E1y5oF2NOlZbHX8t6yf/AFFH8xy/+6tPtPRZrC7buS9sDeXWP5hQeo4d5UHpUlVsAfAPWrNaQUUUUBRRRQFFFFAUUUUBRRRQFFFFAUUUUBRRRQFFQXsUq8ZPIVTuY1ju0H1psMXuAbyBVTFYtCpEzpwFUck76+93WdrpiMXZAxpInLdXOJ4MIVgPof4q1Wx7+YZQZUcRx/0pN2ksZVzgfu2nrlbwH5Zg38NMezjCNKitPbFd18WvtVBXL7q6r41Ag2vcypqYBIHQEz8hNZLuc+MtBpy25ut5qRlH80egNartEoKkGkvZ7Dlwbje07ZZ+6jMBPWc1RWzweLQIBMeYq4lwHcQaUd3XzJyq7TR3RSu1jGXfqPrVyzi1bjB5GtbRYooooCiiigKKKKAooooCiiigK5dwBJMVDjMWLYkxuJ1MAAbyTwFeN9rO3WIxTm3gX7u0JDX48T8Psh7i/e3neCOKZiI3adR3li+SuON2nT0rb3bPCYXS9etoYnKTLRzFtZcj0rB7V/bLYki1avXeRJWyh8plvmtYbD9lFdpZrrOxEliCWJO8+EknzNer7M7A2bJBS1bUge1Ev/MZNbw5+LeJmJm2vpH5uLByK5t+T2ZvB9sdq4n/AKXZ9tB8d4uVHqTb+etaXZOF2w4m9dwFsfctXrh/zqPrVvZ993dslpu6RiqA+HNl0LbtZO7TdT2ztCNLiMnWMw+Y1+lW2WP6aRH+fu7Gvm+4fCXQBnuW2PNbbKD6G4aq47GGyGLlSBxEjX1P+9Kg232lVAVtEM0SWnwoObEf8kwBJNYu293GXAqAtB97RQeLNvk/loOFcLRlY7Rd9iArIO5IIYwRmAUmBJ1kwJqbstiYJttvUldehipcT2bFlQ73WdhowURCkQ0aEzlLR1pLexQXFPkYGIBYRDEAaiCREZag9RtmQK6pBsjbisAGMGmq41DxqotVy50quccnOlm1tuIqwpk0CrtLiwAdaS29uNh2tpklQozHKSVYzmmCNzTVa/jM+ItBzozgcIE7pnSM0T0mnlns+L+Z0ulToEzAEMAN/XN7WnxUU7wG0O+ClCkHiZOuu4cfnwNXb+EuEHJcRTwJtlo9O8Fec32u4S6Q4yzvK+y3GRybjP5itjsPtMrgLdIBjwvuVxz6HmOH1MC7a2E2ugmxdwFwcntXrZ9Idh9RWYxna3a2G1xOAtXF+KyXg+qtc68BXpl3aQMi2j3OoEL8z+YBpHtLEXEIdrTd2SBcUeKAdM24bt+7dNc9csf1Uif8fZnXzZHZf7ZbWgvWL1vWDkK3VHnOVvkK3fZ/txhMXAtXkZvh1V9N/wBmwDesUo2l2Fs3zLWrbT7xENH4hBFeT4/seqO0G4CjsBBEgqxE+zIMjnUzZ+JSImZmm/rH5uvm5FcOvP7v0mjgiQZrqvDOy3bnE4NlTGM16ydBdibtsbpcf91RxOrb9+6vaNnY9bqhlIIIDAqQVYESCpG8EViJrMbrO47x+/u5ceSuSN1na3RRRRsUUUUBUd66FUk1JSXtPtBbNprjezbVnI5wNAOpOnrUmdHowP7Sdr94RhVY6kNeg6RErbboZDEfh4GCk2VgABu61QwbNduNdu6u7Fjyk6wOnCtBhzXmudybXtMRPR5PxHl2yWnU9Eow44adf6Vs9pdpbaYJrxKFwsd2zZS1zdlHHru3a153tXbYtyieK5x+Ffxcz0/Ks7eus5zOxY8zw8hwFXgXy4tz7S9L8JeA8vNb8bLHlxTr19ba7fL5z9NvWsN+0TA5RJuIY9k2ySPVZH1pzsftJhcVpauKW+BgVfzCtqR1FeE1yxiCNCDII0II3EHga+lHMvvrD3WT4d481nyWtE/Sf9R93s3a/YKvbzqIIILRoCN0tzABmeFX8DsoWEW1ZOUn2nA1IHtR8InTjqfM1l/2c9r3ut/ZsS2Z4JtuxEtG9G+Jo1B3kAzurcYeytssOB1EmYUCMo5AbwOvnXepeLxuHluVxb8bJOO/8wgx4C2iFXdqOEnqQOJ6VkdnbNt27zWrqpF4ZrcjQH3rYPThu0IrW2LWdzcYIcuiMEIYAzoWbUiCN0DWlG2gitluAd3owzZ1AOuuf2frWnXF3szbGtsXEPRi49Q0/IEVnVxdzvGRB3mVisg5SYJE5TMaqRvO7qKv4nalxGXubxg+HKWDrI1Ug6yrLv10KndXOzWZ7yZ7WVgcp0jNoScpGkwd450gUsTjLqXFtundljEsRoOJjy5kVorXZq2TL9456nIvyEH6mqO3WIxJKW8+oXRZXXmdw/0qOxti6zEXbhWDGUMqg5p3ngqqGMyDoBxikiTamzLTXEsoFBTx3Mo1VYIAJ5seHIE8K0mzVzWodRJ3gaxrwMDoaUbIys2W3GQyxKl2BOmuc+GfWnGJtZXV1VAdxYoWaBuAZdRpO/SgrY7ZQvK1q8cx323I1AO6T70HQ+nMUu7J9nggZnHvmJ1Hh8Mrw1M+LiIrR4i2LmUAn4iQY8JER5N+k7wKw/7RO17WT/ZsM2VxBuOu9BvCLyJEEngPPTN7xSNy7HF4t+TkjHT+Iava/aHDYXS9cVWiQigs8fhWSB1MCk139ouBg63W6C2ZPzgfM15CbhYlmJYnUkkkk8yTvNFdG3LvvpD1OL4d48Vjz2mZ+kf6n7vadh9p7dzCd94VIzjugwLAhmCqfNQp3bjWOe3JJbeSSepOp+tYm3cZTmRip5j9eY860Oy9uhyEuQr8D7reXI9K+bz75csVmPSHifi3wHl4v/bBHmxRuenrX+/eI7x9XzaeADDdTP8AZxtbuXOFZoBJazO4EyXUcgdTHPNzrm+azu0kZWFy2crqQynkwMg/MVng8m2O2t9HlPDuVbHaNz0e+4e9mUGpaz3Y/aoxFlLoEd4slfhYGGX0YEelaGvTRO429dE76wKKKKoKwX7WLhGGI1hntA+jZtekqK3tZXt9s04iw9pfbK5l/EjBlHSYj1rGWJmkxHZjLWbUtEdpeS4G7FWNqbU7tIU+Nt3QcW/p1NJsPf8ATpxHQ0uxGKzux6wPIaf1PrXn68fzX3Ps+d4J4XTl8yPxY/616zHftH79l1D867DVSS7U9qWIVQWZiAqqCSSdwAG+uzNX65TLWI7RCxmqXA4W5fbJYttcbkgmOOp3Ddxredlv2dbrmO1O8WFOg/vGG89FMcyd1arYqr3zOigKFbIqgBe7XuxbygaAaufNzXYx8WZ626Pj8vx+lJ8uGPNPf2/V5jhOxeNKi6AlsAyCbniBUnUBAxkFZ9Jr2HAM7WlW4wN1QpLAQGMe0ByJkEeYqng0P9lyW21VmTNEnKXK5gI1bKZHCelSYVGAdB+8tapJ4ESATxB0B6+VdvHirT0ee5nPy8rX4munaF/AOSCHMuD4hERygfDpoennVHbWEQkMztbJEAgwNCTrw486lbFpIF77O4NzTpr8LRBE8COG6jaGBuXVAW6BBkNl147yGAjXgBurkdFjtoYTKYKqWBB7xFIB/EQP1MH1BfWMbbvRkADDPBiQMojxA8fFH6irdnY7gZWa3B35U1J+YE9TNZHZmzGL3O7YkoxBjiJjUDX3adYVqMRtG3bQTEwjEqoC+M5ZUCdY4a7tTSHB7PLsWCqC5JDOAconTKDPzkT5AVT2rg2VkLGPEAMx5SYCgzAAPzrWtsNgAqm3G/xLqDzG8b+gqdZEuxMGiksrtcMQWJkakHThw50wxzEKMphp8MCZMHSOVQbOwT2lIa4GJMliDyA0k9OPOuVxSBiEPe3D1BiOZ3KNd30qo6xFxrabwbrSZ4A8THwrp9BvNeP43sXjoa8wS7LSxD+IliNSHC7ywPrXq+KtsQqMZuXdWgxCgSVU8I114n6R4tG/suS42rOqZog5RcC5iODBRJ4T0rjyYq39Xd4fOy8WZnHrr3h4njsHcsNkv22ttycRy3Hcd43HjUOava9sQL6uwBUqucMARkbvBczA6EaIY+4KzXaj9nKkG5gvA+82WPgb8BPsHofD+Gupk4sx1rO3oeJ8QVvPlzV8vzj0/R5uWrhzO+vmIVkZkdWR1MMrCCDyI/3vqu92uvFZfZtmrMb3uGl2RtTOpRz414n3hz8+B/1qPG3pmszbxWR1bkdfI6H/AH0pnisRAmutfjxW+4935L494VTi8zzYo1W/WI7T7x/b3+unp37IrxNlxwW84HKClto+ZJ9a9GrG/s52acPYto4h2U3GHEFzOU9QuUHqK2VffxRMUiJd7DWa46xPYUUUVyOQUmxjTcJ5aU4JpGDMnnUlYYPt32PVhcxVhhbfe6EHI7FgMwI9ljOuhBOuhkny5dj4lSFa08mIiGmd27j0r2btztIBUw66l2Uv91Qcw9SwHoDzFItk2s+Lsr98N/IC/wD7a4Zw1ncuXjZf+Pa1qRHX1Z3ZP7P8ddIz2xYXi11ln0RSST5x516j2W7JWMEMyS90iGuvv8kXci9BqeJMU4Z6js4sMQBPGlcdaufNzs2aPLM6jtCfaF0rauMN4Ro84MfWKrbLtgMUA9y6oG6Qt9kj5Za+7WP2cD3ntL87qA/Sajs3YuWX4G5irR/ivEj624/irkh1Eez8WTcYnw270m1wICwgMcNwYfiFTogs5XHPLcJ3sxO/qQ2nrHCuMdgpVm0DL7J3BVTQL0kfVhvy18wwS/kuucyZdEMZQ49on0gj+I+QS4uzeZslsoloiSx1Jn7vE+ZFSYXAhAAzANr4rQNoHzQEqfPXyHEwl9Qe5Y9UkkNHwt16ct/ECvc2ZdJM3LaTuC2gR0JJInhpQXcRdu2xvVwdAx0I0OrACCNN4jyqvgtg2haRdWYSe9BhyzGWaRuk8PSoNkXHS4bd2CVHCYhj4XUfDoV5gzvG55Zt5dOEn61UKsT2fsm3cUyC6wbhMuOIIY8iAY3aVNg7t1xlBUZYBuQSW03qp3T13dav3knThSXbNx3dbdrQkGd8QDqWA90ezHEmNBQWcRgw4IVszfHcm4B5JIWeoAHnUWEs3lbJcNt7QBIYAqVj7vA+RNR29m3QRFy28bw1oAdYIJjjU+KxCk9yp6uQSWjkvXpy3cAYqJrYvZnP4bZG9GBOvQltPSOOsW0MWe8UjxJZg3eMq0oTHHeW/hrrFZMPnuocq5dUHslz7JHWJJH4T5mz8F4EbQu/tcQyvoVPPKPqp3ZqCTalsFghHuWlPGA15U/LNVnZ94tatsd5RZ84E/WaqX7s3Lz8Bcwtsfw3lJPzuR/DXeyT9nB4PdX5XXA+kUkUO0/ZaxjV+0BW4ohbqQHHQzoy6nQ8zETNeXbX/Z5jrRPdqt9eDWyFaPvI5EHyLV7FfxYUkHlXSXK47Y629Xbw83NhjVZ6dpfnG5sfElmQWXzCQQRlgjeDmI1r0nsH2OBCYnEMHKk5bag5VZWIzMT7RkSBEbt9S9orWTGPGmYqw/iAn/EGpp2K2kM1zDtvDZk6ggZh5zr6nlSMNY1Lh5WaeRNZvEdPRrcM0OD1j506pE1O0aQD0rmhwy6oooqohxjwjHpSDFYoW15k7hz/AKDmaZbRvzpwG+lr4PMpdt53Dko3D8z61JVh9r2i10E6mcxNMew9rNfvPGiIqjzdidP5PrU2JwRLnThFM9gYXuM2YwHyjXcCJgeuY/ICoHF1qp4mx3V1eoB+e/60ww1vM4HAamue0VvRW5Gmugq7VuQLX99aB9XH6xSxrJuW3RZzpibwWdILE3QSeAiSPSrW17kopG/K7jztgOB/hNCXAMTcUareVbiDdJENqfvSy+SmoqdScSlptO7fW6OLFAIXyPEclPOo8Y62buYmLd0+KN6uNe8A5DSeGvnHOzS1touHS/454JcJkjy19daY4fD+JmceIysHXKgPs9Z9o8yegoOcNg0RGDGZ8Tux38cwPBRvHLzmjB7XtlzaZteBbQkciDr6wJqjZv5GNtVNy2AGjeUE6Gd+8EiNYE1dwuCsukIish1IbVieZY6k7tZmgnx+BZtUMNlZZIkhWjNHAnTSfrVvB3CyKWEMVEjkY1HoaR95esMQSxthWKsVLDQTlaNzcNND8wJNl4+7ct5wo8WsaiD0HXf69aId3XyqTyBPyqjs/BMom5GYgAxxCkx66mec8KqbRx11LZcqPD4o1MxwPrVVb97Ei2FZlVkVnZVKhZGqqTrm4a7t/KQv47a9sOLQbXc2XUjoANZ8gYoxODR0AQxGqOp9njmJ4g8efnFR3tnYe3bysiKm+APHPxZt4b70z1qpisRmKoyMlo+KNxcDfJ3zrJnWN2sUV1hSt67m/wC3aPhB952E94w3QeHCQOkya4dbp07tNbQ4hnBlI5DeByYcqt37HiV0GohYEDMh9303jkR1NL9olrjEIdLPjng9wHMF14aemlBUFk27aIZzvibIaNZKEXSQeUQT60y2VckXP766B6Of1mqrXP8A8m2vu2Va443wTLGD92FXyautjP4TO/KjnzcG4R/ioJbVnvbxHDX6bvrVq0edfezqSXfnpUuNt5X6Nr/WrrojH9ubMPZuAfEp9CCv5tSbZlmLxI0Jggjh1rYbdsi8Ao1CEz+LTTzA/OlGHwJDDmKDQYPF94uujDeP1HQ0+wDyg6aUhtYHKoZdWH1HEf74gUx2fiI/C1WA1oooqoSMoMzu4zy41Ww20bItKr3QxyjNJ8UxqWA3Grj2gyspMZgRPKRE0nu7ebulcWDmuABTmGSTpm5xrO71rLS1f2Tbc51uMHgFSG8PqvEHjx6ipMTjbdsC3d8TMNVVGuSNxlQCY9Kyuwc7OlsWyCAZdCsrHE+ERrGknfEVq8JhmXMXYM7ESQI0CgAb928/xGiLWwBGfQgTKgzIXgDO7WdOAgdKtbWSbfrXGzV1b0qzjVlG8qqMyWg2AeF7IR0dHX9RVWxad8OmX97ZIGo18OYpHKfZ/jqTbJyqH5Nbb1V1P5TRh8SExd1T7DkKehM5T0MLP1qNLbOL6LBhXHeBvhjeAT7wcxHw+dS4XGF5tXIFwaH4bg5qeEj/AHpVezb7m6bbaW3aUY6w8DMPJtTH5RVzFYXMAICuCNdJUSJ8wQD9N1QfcEmQHPAdjmb13DyAgaab6+vaScytlbiVI18xuPnXwXmy5btovG4rr6jiNKq3LtkyAjyJzAZjHOZB0oLeK2i9lM7AOACfDIfQSYAkGB1rjA7TGUDu2XoKhbFd0vhssFkLEnexgAKTvk8BprXdrFPAzIZjXrQSY7aIKEZGMg6GurG03uILgy20O4vObfG4wPrUTX3AJVDMceFQrfVxmazGXQncyxzgzujXrVFtLCyGZszcCxGnkNw/OvuKXvFhTLjxL0YbvTh61SOKsKAzqwB3SWAPkYEirS4glctm0VB95tB58z9agjxOMyRatwbhED4bY5k9N2nQVGrrYRpMqg7wsfencCR7xcRHwk8qnwuFyyCAzEnxaeIcPwgf7njUv2++ui2uttDLsNJuZTljouhj+tBTvWnTDPm/e3yRpv8AFBeecez/AAVbD64iON3Io6KiL+hqHEYgPi7Sj2EJUdSIzHqYafrXzY7Zlzc2uP6s7R9IqjSbGtwnr+VQdoVJVQs75MaErxAPAmruz1i2PnUW0x7NVkow2NtXPsklWAJCujW9BpoCBI8q+Wdjopzu7F951hY5BeQ+em+p8Vhi0FWCsplWIzRoQdJGkHnyrJ7da4jm33TuWE94xSOI0MHSeGnlrNRWpbaNnIVF1VOXwkmNSNCOevKpMOoyLG7KInlAilezNvM1n9wWZBBMqFOUDXmJ00jjTiyoyLBkRMjjOsjoZpKuu/bnRXyKKbQu7U4ru8Lcj2nHdr5voSOoXMfSqt68twWLKe4qs0cMkfmYHrUPae5nuInBBnP4m0A8wAf5q57PYbKl66d9xgBv3ID+pPyqKc7GsAB2j2mI9B//AFPyq89RbNH2SdRm/m8X61JcNBa2auhPM1bYSIqHBpCD51PW2WN2na7xjY4QQenAGuNnYTvVJYwzrbtvxyXbOcZj5ggekcatWvFfuPzP61Rw5azibhWSrmWQa5pBbw/eiSBxyPxEHKmNu6L9oo4+0TwuBq3hPtLzKnlvE79BVvZ+MzRbuEZ1A1BBDDgwPI0txOGBIxGGMkakKZLCZPHeJOm/hyiyuJs3x7So+8g6eLmDvB6g+c0Eu2tlXL6hBcCpMtGZS2/wkifBrqOMDWltrsgsglwsbjbHiHkTuPoamxmGxIX7LxnhJUj56Gu1t3Ag725kMgkhhJAIOXKBMHUaMPOir2OxKIDoWcDQxmb/AE5+ldXNo/dNLTjwq/ZiF18b6z+EcfTSlL466RNk51Gg0APLnqNDu+tEahNoH4aiwmJt3vC4GYGYIgnUkEA6MvLeKztvHXdTc8AHtEQflB08yPSm1vFq6Q4zKB7SaFR1HAecig+bQ7NZ7jXO8BLcHEQBuAI4Dy/Ou9jbBew5K3FCN7SeIrPxKNMp58/lBdFxlHcuGga+LxH+Fhp6GKrYXDYsz3sIJMEFRp138KBptHGhB3aEZ20zEwFHMngBVW5dFi0ET94/hQHRvEfabkWPPcOWtfVv2sOpLOrP5yJExLHUkT/QCq+FwwE4nEtEiYY5coBBHlu19BzkIto4TuVVlMsi3LacM929kEjyAI9Y4UYC13TLZ3ggAHmRpUd/NexNtmlVtmVQ6ZTGbxD4ssEjhnTiYFzGCLlt/hNBqrawAOQqvtFfDPI1ZBqPFJKkdK0hclVNsWgVVj7pj0Ygfnl+Rq1bNc7QH2T9FJ9QJH1FYaJNm31s3LttveUsvXQ6edWOymJz4YKd9sm2fIar/hKj0qp2iwYy27o3qcp8iQPpM+lc9nWyXmX3biyPxLr/AJS3yFBoooomvtBncQuZnbmx+nhH0Aq5j1Fq2qclE+ZLT9ZqLA2vFaU+Z9BmM+unrUvaRdCR8I/NqBrhRFtByVRp5CvqrmYD/cUHQRyq1s61oW57vKkErgri80KTyBruqW1rkJHFiB/WtskOD3E9TVa/fHfRrCqBcce5JBRv4Wg8oY9av4O3AM8zVKyAMNdunfdzNr8J3D5VmFTHDlnZrJCX1/epuS5yaOu8N6HXdXvX7DkjEWzbucTAk9RO/wAxSW3jQVHes6G2It4hdSg+C7xKdfnzM/8A9x3UGS8LN9DuYEEHzB/1qi6dm2B4kxDDprr0Ov5RSt8KHbIme4Twk69ImAOpqBMT3hZrFiQPaIH2a+c+EHpvp9sdO4c2rWW5fbW48+C2OABjQchEsdYgaQU+0mAu27KFyMrEIQn/AG9Dl8xIA03dRrVDZTgLo8T7Q1gnnHOtLtjZN66hBuq3HJkgN93MX0J5xWNugoYuBgfigqw/FqCDRTbHOhQ53ZgNySYnrO6vvZLBvcS5kuKGtwMhn3gx1PujgN/smkz4hPdl23CZMctZ+grS9mtk3kUuCLeaPbDFmGpkrIyzO467t1ELjghbbI+e0eQMAeQ3Feopomz7J1bEMRHsnNp5a7/OpNvKzBVvgBpPd3VMqD8NwESAdN/ECDIrPXMT3Zm9aBUGMw/dk+Y8M+dBoLV3Do32Fs3bnCRMfKrJw5DLcxEPdY/ZWZ8Ktvk843k6xE6mDSUdpLjeDDrZtLxZiFAHQAfpUF3GwjG07XLjCGxDaCDvWwOX3vzNUOcRiWS6jEBrTTb7ziHzeJ4+AtCxwCAzAq3jR4ao7MXvsEycVEfL/ir2bPZVuLBSfPSR85qSNLhHlFPQVLVDY7+Er8J+h3VfrSFV1crEeornEibbjmrD5g1c2hakZuI/KqttqxLUKQti6oQ7mU+kqRP1pLJSGOhRlJ9DDD5SKcbP0KeUH+U/0qvtOx4nHxCfmP6g0DjJXysV/ar3xD5UU0NRgbf2hPIQPUj+lcY1pLA/HbT+bJ/85qzgx43HRfzaluCYuQ/B7jXPNde7/wAIt0DcKWYAcabIsCBwqps+3pm57vKrlahJFKtpNLgch+dNGMCaRZpJPM0khHet+F1HFTHmRFKsXcjAL5D8pq9tTFspVLQDXXnKGnKqjezxw4AbyT0JFLbFhlwbqxBZCpYjQajgOFSAm2Uaf4LZlgmTZtE79UXfzOmp61m9kPIrV7LbdVHztPjRZw1wqNywAN3ICOU1n+xqi5cB0i2A5jeWeVWeY8LnzUVpu0WB72ywG+sB2K2n3GKuWnAy3Mq5uKspbID90hiOhI61B6kDVfFYG3c/eIrcJI1Hkd4rnMRUqPNRVfCbIsWmzJbUMNx1YjyLEkVdJqO40VCXJoM722TKFvDdHdsDyMlT/mH8Qo7D43vMOwPusV14jh6Rp6Un/aTtnwrhkgkspuH4eKqPvHQnpHPR92LwHd2ZO9iPyqwizjdlWAJ7m1P4F/pv60h2udK1e0OArKbcEA1Q07KXPs7p6T9Ku7IBNm3PHM3oWYg+oIpF2aDNhb2XexW2p6sQJ9Jmn2yrzAm1cCq6ARl3MmgDKDujcRrGnMVA02e0XI5iKbUhYwZHDWnltpAPOrBL6RNKXTK0fKm9VdoWpWRvH5UlII7NyHX+8ZfLS4R+QHrU20V8SnmCPl/zVDaJKlyPdyXtOIUgkeuRh601xonKev5j/SstFH9hopt3dFVFfFEqXUaNcyKvQtnE+gBb0rnDx3rW10yKigcgxIH+T6V9xDI7hjcAa2NAhDEkjiOIg/XfVzZ2Hh/F7RJZjzMCPkIEdOO+gbqsADlX2iitIr49oQ/KlC7qY7WbwgczVBKkrBNgsUn9uui4YaFVJ5BQd/Usx9am21ltm6HPhv2io6uJAA4TDiPLpXzbux++Ae2QLqezPstHuty8xunjSGz2kxLJkIClCVb4gV0g8iN1Qc4HCNhmC34MgAlJYAka8N0yJp3sfGA3CgMR8QIkHdE75rHbTu3R9oWaRrMnStVhsFi7lpO97oPHvE508iAdek0GsIkVik7P2jjby3AYdFKmdN5B09QJ8hxFObGMu2NLylk4XFEj+IDVfXTrVzFWkvoLluCwEgjWQd403g/8QYNBBs2+0G1cM3LehJ98e6/qN/WelXbLQay20drBALjHJdtmBn0F5DGkjfy81mBpWhwOIS8qPbMq0a8R0PIiirN9tYqrj8UbaSozOxyovNjunoN56A1PfhcxYgKJJYmAAN5J5VmcPt62925dBDd34LVsasSfeI4A7/IAbxUEG1+z6ZrFsgvda5ne5PHUkkRrJ/MVtcLhwigcqo7Nw+UG9e0YjSfdHXqePoNwEQYraVy6Iw6SD77eFP5uI/CDVRztzHhCsAmTEAEzO4CN5pJjLf8AaHFpDB95mBhfTST0q9eweLS25tm2zwY1YFumohfnWP2XcuP9rnbMd+p06RwoNj2as5FXDN+8R3a5lmNCcrTyPhia62zik/tmH7sy4OVgOKtIM9ADm/hpNd7SYi2jKQGBEA+8PKN5p3sPYptE3LpButvA9lJ3gHievn6g2NNNmtKDppSxqu7JbRh1qwSYV8Ir7RVRm8SsXkB94OpHOII+hNdWE1t2t5tnXnCplUnzDD1BqztjDhmAHtSGQ7ocA6/KR5GqlhlW53heXaUZXISIBIIA8onXfM6VlTXuqKqf/UD8K/8A7bf9aKBTs/ftH8Z/8Ypzgv3reZ/WvtFA2ooorSF+19y+ZqklFFSVh3WDP/U4n+8avtFSBHtr9w3pXoBoopI+rS7YHt3f71/0oopAS9sfYPr+Zqr+zL/v/it/rRRRTL9oX/SP+O3/AJxSfsfuX8X9K+UURq+1PsJ/eW/8wpk++iikjkV57sj3/wAb/wCc0UUEmM/eWf721/5Fre0UUkcNVvZG9vSiikEmVFFFaQm2v7Y/Fb/OlG2f3dj8bf8AjeiisqrUUUUH/9k=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28800" y="214409"/>
            <a:ext cx="526830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000" dirty="0">
                <a:latin typeface="Tahoma" pitchFamily="34" charset="0"/>
              </a:rPr>
              <a:t>The Shoulder Joint</a:t>
            </a:r>
          </a:p>
          <a:p>
            <a:r>
              <a:rPr lang="en-GB" sz="4000" dirty="0">
                <a:latin typeface="Tahoma" pitchFamily="34" charset="0"/>
              </a:rPr>
              <a:t>(Ball and Socket Joint)</a:t>
            </a:r>
          </a:p>
        </p:txBody>
      </p:sp>
      <p:pic>
        <p:nvPicPr>
          <p:cNvPr id="5122" name="Picture 2" descr="https://62e528761d0685343e1c-f3d1b99a743ffa4142d9d7f1978d9686.ssl.cf2.rackcdn.com/files/55368/area14mp/nb83vyrh-1406771839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1700808"/>
            <a:ext cx="3252220" cy="279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francokastrati.pe.edutronic.net/wp-content/uploads/sites/5/2015/01/670px-Do-Gymnastics-Jumps-Step-4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360" y="1805226"/>
            <a:ext cx="3794876" cy="284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728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91248" y="5013176"/>
            <a:ext cx="915352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dirty="0">
                <a:latin typeface="Tahoma" pitchFamily="34" charset="0"/>
              </a:rPr>
              <a:t>Movement</a:t>
            </a:r>
            <a:r>
              <a:rPr lang="en-GB" sz="2800" dirty="0">
                <a:latin typeface="Tahoma" pitchFamily="34" charset="0"/>
              </a:rPr>
              <a:t> </a:t>
            </a:r>
            <a:r>
              <a:rPr lang="en-GB" sz="2800" b="1" dirty="0">
                <a:latin typeface="Tahoma" pitchFamily="34" charset="0"/>
              </a:rPr>
              <a:t>Possible</a:t>
            </a:r>
          </a:p>
          <a:p>
            <a:pPr>
              <a:spcBef>
                <a:spcPts val="1200"/>
              </a:spcBef>
            </a:pPr>
            <a:r>
              <a:rPr lang="en-GB" sz="2800" dirty="0">
                <a:latin typeface="Tahoma" pitchFamily="34" charset="0"/>
              </a:rPr>
              <a:t>Abduction </a:t>
            </a:r>
            <a:r>
              <a:rPr lang="en-GB" sz="2800" dirty="0">
                <a:latin typeface="Tahoma" pitchFamily="34" charset="0"/>
              </a:rPr>
              <a:t>(arms away</a:t>
            </a:r>
            <a:r>
              <a:rPr lang="en-GB" sz="2800" dirty="0">
                <a:latin typeface="Tahoma" pitchFamily="34" charset="0"/>
              </a:rPr>
              <a:t>)		Adduction </a:t>
            </a:r>
            <a:r>
              <a:rPr lang="en-GB" sz="2800" dirty="0">
                <a:latin typeface="Tahoma" pitchFamily="34" charset="0"/>
              </a:rPr>
              <a:t>(arms to middle</a:t>
            </a:r>
            <a:r>
              <a:rPr lang="en-GB" sz="2800" dirty="0">
                <a:latin typeface="Tahoma" pitchFamily="34" charset="0"/>
              </a:rPr>
              <a:t>)</a:t>
            </a:r>
          </a:p>
        </p:txBody>
      </p:sp>
      <p:sp>
        <p:nvSpPr>
          <p:cNvPr id="2" name="AutoShape 2" descr="data:image/jpeg;base64,/9j/4AAQSkZJRgABAQAAAQABAAD/2wCEAAkGBxQTEhUUEhQVFhUXGRgYGBcVGBYXGBcaGhgXGBwaFxgaHSggGRolGxgYITEhJSkrLjAvFyEzODMsNygtLisBCgoKDg0OFxAQFiwcHyQsLCwsMCwrLSw3LCwsLCwsMjcxMS8sLCwtLywsLCwsNy4sLDcvLjc3NywwNywsLywrLP/AABEIAOEA4QMBIgACEQEDEQH/xAAcAAACAwEBAQEAAAAAAAAAAAAABQMEBgIHAQj/xABGEAACAQIDBQUFBQUHAwMFAAABAhEAAwQSIQUxQVFhBhMicYEyQlKRoSNicrHBBzOCktEUc6Ky4fDxNEOzY8LSFRYkk+L/xAAbAQEBAQADAQEAAAAAAAAAAAAAAQIDBAYFB//EAC8RAQACAgECBAQFBAMAAAAAAAABAgMRBCFRBRIxQQZhgbET0eHw8UJxocEUIiP/2gAMAwEAAhEDEQA/APcaKKKAooooCiiigKKKKAooooCiil22Ns2sOs3GA5DiTyAGpPlQMaKwGK7Y33J7m1A4FzH+Ef8AyqidoY1zJYgcRbCKP5mDkVNj00GivM22hjbZ3kjhmCkecgA1bw3bDEJHe2sw4lCQfRWmf5hTY9BopXsXblrErKHUaEHQg8iDqD/sU0qgooooCiiigKKKKAooooCiiigKKKKAooooCiiigKKKKAooooCiiigp7W2gti01xzAA+fIDmSdPWvPrFi5ibne3tWO4cEHIfqePyAb9qbxv4hbI9hIdup1Cj01PqOVNdm4QACpKqmD2SOVM/wCwADTSNeW6r1pa7dZBqKXNgZ3ySedLsXsoVowKjuJQee4vCXLDi7aOVh8mHwtzFb3Ye01xFlbi6SNQd4I0IPUGRS/aGGDAyKTdnLhw+JNufBdkgcnA1+aj/AKQjc0UUVpBRRRQFFFFAUUUUBRRRQFFFFAUUUUBRRRQFFFFAUUUUBXF1oBPIV3UGO9hqDCWb+bEXjx7yP5VVf0rT4BtKwWAuZcRiB/610/N2NbzZIkTWVNEFfX3V8DcB/oN31r6wPMfL/Wg+gaV8YV9E1y5oF2NOlZbHX8t6yf/AFFH8xy/+6tPtPRZrC7buS9sDeXWP5hQeo4d5UHpUlVsAfAPWrNaQUUUUBRRRQFFFFAUUUUBRRRQFFFFAUUUUBRRRQFFQXsUq8ZPIVTuY1ju0H1psMXuAbyBVTFYtCpEzpwFUck76+93WdrpiMXZAxpInLdXOJ4MIVgPof4q1Wx7+YZQZUcRx/0pN2ksZVzgfu2nrlbwH5Zg38NMezjCNKitPbFd18WvtVBXL7q6r41Ag2vcypqYBIHQEz8hNZLuc+MtBpy25ut5qRlH80egNartEoKkGkvZ7Dlwbje07ZZ+6jMBPWc1RWzweLQIBMeYq4lwHcQaUd3XzJyq7TR3RSu1jGXfqPrVyzi1bjB5GtbRYooooCiiigKKKKAooooCiiigK5dwBJMVDjMWLYkxuJ1MAAbyTwFeN9rO3WIxTm3gX7u0JDX48T8Psh7i/e3neCOKZiI3adR3li+SuON2nT0rb3bPCYXS9etoYnKTLRzFtZcj0rB7V/bLYki1avXeRJWyh8plvmtYbD9lFdpZrrOxEliCWJO8+EknzNer7M7A2bJBS1bUge1Ev/MZNbw5+LeJmJm2vpH5uLByK5t+T2ZvB9sdq4n/AKXZ9tB8d4uVHqTb+etaXZOF2w4m9dwFsfctXrh/zqPrVvZ993dslpu6RiqA+HNl0LbtZO7TdT2ztCNLiMnWMw+Y1+lW2WP6aRH+fu7Gvm+4fCXQBnuW2PNbbKD6G4aq47GGyGLlSBxEjX1P+9Kg232lVAVtEM0SWnwoObEf8kwBJNYu293GXAqAtB97RQeLNvk/loOFcLRlY7Rd9iArIO5IIYwRmAUmBJ1kwJqbstiYJttvUldehipcT2bFlQ73WdhowURCkQ0aEzlLR1pLexQXFPkYGIBYRDEAaiCREZag9RtmQK6pBsjbisAGMGmq41DxqotVy50quccnOlm1tuIqwpk0CrtLiwAdaS29uNh2tpklQozHKSVYzmmCNzTVa/jM+ItBzozgcIE7pnSM0T0mnlns+L+Z0ulToEzAEMAN/XN7WnxUU7wG0O+ClCkHiZOuu4cfnwNXb+EuEHJcRTwJtlo9O8Fec32u4S6Q4yzvK+y3GRybjP5itjsPtMrgLdIBjwvuVxz6HmOH1MC7a2E2ugmxdwFwcntXrZ9Idh9RWYxna3a2G1xOAtXF+KyXg+qtc68BXpl3aQMi2j3OoEL8z+YBpHtLEXEIdrTd2SBcUeKAdM24bt+7dNc9csf1Uif8fZnXzZHZf7ZbWgvWL1vWDkK3VHnOVvkK3fZ/txhMXAtXkZvh1V9N/wBmwDesUo2l2Fs3zLWrbT7xENH4hBFeT4/seqO0G4CjsBBEgqxE+zIMjnUzZ+JSImZmm/rH5uvm5FcOvP7v0mjgiQZrqvDOy3bnE4NlTGM16ydBdibtsbpcf91RxOrb9+6vaNnY9bqhlIIIDAqQVYESCpG8EViJrMbrO47x+/u5ceSuSN1na3RRRRsUUUUBUd66FUk1JSXtPtBbNprjezbVnI5wNAOpOnrUmdHowP7Sdr94RhVY6kNeg6RErbboZDEfh4GCk2VgABu61QwbNduNdu6u7Fjyk6wOnCtBhzXmudybXtMRPR5PxHl2yWnU9Eow44adf6Vs9pdpbaYJrxKFwsd2zZS1zdlHHru3a153tXbYtyieK5x+Ffxcz0/Ks7eus5zOxY8zw8hwFXgXy4tz7S9L8JeA8vNb8bLHlxTr19ba7fL5z9NvWsN+0TA5RJuIY9k2ySPVZH1pzsftJhcVpauKW+BgVfzCtqR1FeE1yxiCNCDII0II3EHga+lHMvvrD3WT4d481nyWtE/Sf9R93s3a/YKvbzqIIILRoCN0tzABmeFX8DsoWEW1ZOUn2nA1IHtR8InTjqfM1l/2c9r3ut/ZsS2Z4JtuxEtG9G+Jo1B3kAzurcYeytssOB1EmYUCMo5AbwOvnXepeLxuHluVxb8bJOO/8wgx4C2iFXdqOEnqQOJ6VkdnbNt27zWrqpF4ZrcjQH3rYPThu0IrW2LWdzcYIcuiMEIYAzoWbUiCN0DWlG2gitluAd3owzZ1AOuuf2frWnXF3szbGtsXEPRi49Q0/IEVnVxdzvGRB3mVisg5SYJE5TMaqRvO7qKv4nalxGXubxg+HKWDrI1Ug6yrLv10KndXOzWZ7yZ7WVgcp0jNoScpGkwd450gUsTjLqXFtundljEsRoOJjy5kVorXZq2TL9456nIvyEH6mqO3WIxJKW8+oXRZXXmdw/0qOxti6zEXbhWDGUMqg5p3ngqqGMyDoBxikiTamzLTXEsoFBTx3Mo1VYIAJ5seHIE8K0mzVzWodRJ3gaxrwMDoaUbIys2W3GQyxKl2BOmuc+GfWnGJtZXV1VAdxYoWaBuAZdRpO/SgrY7ZQvK1q8cx323I1AO6T70HQ+nMUu7J9nggZnHvmJ1Hh8Mrw1M+LiIrR4i2LmUAn4iQY8JER5N+k7wKw/7RO17WT/ZsM2VxBuOu9BvCLyJEEngPPTN7xSNy7HF4t+TkjHT+Iava/aHDYXS9cVWiQigs8fhWSB1MCk139ouBg63W6C2ZPzgfM15CbhYlmJYnUkkkk8yTvNFdG3LvvpD1OL4d48Vjz2mZ+kf6n7vadh9p7dzCd94VIzjugwLAhmCqfNQp3bjWOe3JJbeSSepOp+tYm3cZTmRip5j9eY860Oy9uhyEuQr8D7reXI9K+bz75csVmPSHifi3wHl4v/bBHmxRuenrX+/eI7x9XzaeADDdTP8AZxtbuXOFZoBJazO4EyXUcgdTHPNzrm+azu0kZWFy2crqQynkwMg/MVng8m2O2t9HlPDuVbHaNz0e+4e9mUGpaz3Y/aoxFlLoEd4slfhYGGX0YEelaGvTRO429dE76wKKKKoKwX7WLhGGI1hntA+jZtekqK3tZXt9s04iw9pfbK5l/EjBlHSYj1rGWJmkxHZjLWbUtEdpeS4G7FWNqbU7tIU+Nt3QcW/p1NJsPf8ATpxHQ0uxGKzux6wPIaf1PrXn68fzX3Ps+d4J4XTl8yPxY/616zHftH79l1D867DVSS7U9qWIVQWZiAqqCSSdwAG+uzNX65TLWI7RCxmqXA4W5fbJYttcbkgmOOp3Ddxredlv2dbrmO1O8WFOg/vGG89FMcyd1arYqr3zOigKFbIqgBe7XuxbygaAaufNzXYx8WZ626Pj8vx+lJ8uGPNPf2/V5jhOxeNKi6AlsAyCbniBUnUBAxkFZ9Jr2HAM7WlW4wN1QpLAQGMe0ByJkEeYqng0P9lyW21VmTNEnKXK5gI1bKZHCelSYVGAdB+8tapJ4ESATxB0B6+VdvHirT0ee5nPy8rX4munaF/AOSCHMuD4hERygfDpoennVHbWEQkMztbJEAgwNCTrw486lbFpIF77O4NzTpr8LRBE8COG6jaGBuXVAW6BBkNl147yGAjXgBurkdFjtoYTKYKqWBB7xFIB/EQP1MH1BfWMbbvRkADDPBiQMojxA8fFH6irdnY7gZWa3B35U1J+YE9TNZHZmzGL3O7YkoxBjiJjUDX3adYVqMRtG3bQTEwjEqoC+M5ZUCdY4a7tTSHB7PLsWCqC5JDOAconTKDPzkT5AVT2rg2VkLGPEAMx5SYCgzAAPzrWtsNgAqm3G/xLqDzG8b+gqdZEuxMGiksrtcMQWJkakHThw50wxzEKMphp8MCZMHSOVQbOwT2lIa4GJMliDyA0k9OPOuVxSBiEPe3D1BiOZ3KNd30qo6xFxrabwbrSZ4A8THwrp9BvNeP43sXjoa8wS7LSxD+IliNSHC7ywPrXq+KtsQqMZuXdWgxCgSVU8I114n6R4tG/suS42rOqZog5RcC5iODBRJ4T0rjyYq39Xd4fOy8WZnHrr3h4njsHcsNkv22ttycRy3Hcd43HjUOava9sQL6uwBUqucMARkbvBczA6EaIY+4KzXaj9nKkG5gvA+82WPgb8BPsHofD+Gupk4sx1rO3oeJ8QVvPlzV8vzj0/R5uWrhzO+vmIVkZkdWR1MMrCCDyI/3vqu92uvFZfZtmrMb3uGl2RtTOpRz414n3hz8+B/1qPG3pmszbxWR1bkdfI6H/AH0pnisRAmutfjxW+4935L494VTi8zzYo1W/WI7T7x/b3+unp37IrxNlxwW84HKClto+ZJ9a9GrG/s52acPYto4h2U3GHEFzOU9QuUHqK2VffxRMUiJd7DWa46xPYUUUVyOQUmxjTcJ5aU4JpGDMnnUlYYPt32PVhcxVhhbfe6EHI7FgMwI9ljOuhBOuhkny5dj4lSFa08mIiGmd27j0r2btztIBUw66l2Uv91Qcw9SwHoDzFItk2s+Lsr98N/IC/wD7a4Zw1ncuXjZf+Pa1qRHX1Z3ZP7P8ddIz2xYXi11ln0RSST5x516j2W7JWMEMyS90iGuvv8kXci9BqeJMU4Z6js4sMQBPGlcdaufNzs2aPLM6jtCfaF0rauMN4Ro84MfWKrbLtgMUA9y6oG6Qt9kj5Za+7WP2cD3ntL87qA/Sajs3YuWX4G5irR/ivEj624/irkh1Eez8WTcYnw270m1wICwgMcNwYfiFTogs5XHPLcJ3sxO/qQ2nrHCuMdgpVm0DL7J3BVTQL0kfVhvy18wwS/kuucyZdEMZQ49on0gj+I+QS4uzeZslsoloiSx1Jn7vE+ZFSYXAhAAzANr4rQNoHzQEqfPXyHEwl9Qe5Y9UkkNHwt16ct/ECvc2ZdJM3LaTuC2gR0JJInhpQXcRdu2xvVwdAx0I0OrACCNN4jyqvgtg2haRdWYSe9BhyzGWaRuk8PSoNkXHS4bd2CVHCYhj4XUfDoV5gzvG55Zt5dOEn61UKsT2fsm3cUyC6wbhMuOIIY8iAY3aVNg7t1xlBUZYBuQSW03qp3T13dav3knThSXbNx3dbdrQkGd8QDqWA90ezHEmNBQWcRgw4IVszfHcm4B5JIWeoAHnUWEs3lbJcNt7QBIYAqVj7vA+RNR29m3QRFy28bw1oAdYIJjjU+KxCk9yp6uQSWjkvXpy3cAYqJrYvZnP4bZG9GBOvQltPSOOsW0MWe8UjxJZg3eMq0oTHHeW/hrrFZMPnuocq5dUHslz7JHWJJH4T5mz8F4EbQu/tcQyvoVPPKPqp3ZqCTalsFghHuWlPGA15U/LNVnZ94tatsd5RZ84E/WaqX7s3Lz8Bcwtsfw3lJPzuR/DXeyT9nB4PdX5XXA+kUkUO0/ZaxjV+0BW4ohbqQHHQzoy6nQ8zETNeXbX/Z5jrRPdqt9eDWyFaPvI5EHyLV7FfxYUkHlXSXK47Y629Xbw83NhjVZ6dpfnG5sfElmQWXzCQQRlgjeDmI1r0nsH2OBCYnEMHKk5bag5VZWIzMT7RkSBEbt9S9orWTGPGmYqw/iAn/EGpp2K2kM1zDtvDZk6ggZh5zr6nlSMNY1Lh5WaeRNZvEdPRrcM0OD1j506pE1O0aQD0rmhwy6oooqohxjwjHpSDFYoW15k7hz/AKDmaZbRvzpwG+lr4PMpdt53Dko3D8z61JVh9r2i10E6mcxNMew9rNfvPGiIqjzdidP5PrU2JwRLnThFM9gYXuM2YwHyjXcCJgeuY/ICoHF1qp4mx3V1eoB+e/60ww1vM4HAamue0VvRW5Gmugq7VuQLX99aB9XH6xSxrJuW3RZzpibwWdILE3QSeAiSPSrW17kopG/K7jztgOB/hNCXAMTcUareVbiDdJENqfvSy+SmoqdScSlptO7fW6OLFAIXyPEclPOo8Y62buYmLd0+KN6uNe8A5DSeGvnHOzS1touHS/454JcJkjy19daY4fD+JmceIysHXKgPs9Z9o8yegoOcNg0RGDGZ8Tux38cwPBRvHLzmjB7XtlzaZteBbQkciDr6wJqjZv5GNtVNy2AGjeUE6Gd+8EiNYE1dwuCsukIish1IbVieZY6k7tZmgnx+BZtUMNlZZIkhWjNHAnTSfrVvB3CyKWEMVEjkY1HoaR95esMQSxthWKsVLDQTlaNzcNND8wJNl4+7ct5wo8WsaiD0HXf69aId3XyqTyBPyqjs/BMom5GYgAxxCkx66mec8KqbRx11LZcqPD4o1MxwPrVVb97Ei2FZlVkVnZVKhZGqqTrm4a7t/KQv47a9sOLQbXc2XUjoANZ8gYoxODR0AQxGqOp9njmJ4g8efnFR3tnYe3bysiKm+APHPxZt4b70z1qpisRmKoyMlo+KNxcDfJ3zrJnWN2sUV1hSt67m/wC3aPhB952E94w3QeHCQOkya4dbp07tNbQ4hnBlI5DeByYcqt37HiV0GohYEDMh9303jkR1NL9olrjEIdLPjng9wHMF14aemlBUFk27aIZzvibIaNZKEXSQeUQT60y2VckXP766B6Of1mqrXP8A8m2vu2Va443wTLGD92FXyautjP4TO/KjnzcG4R/ioJbVnvbxHDX6bvrVq0edfezqSXfnpUuNt5X6Nr/WrrojH9ubMPZuAfEp9CCv5tSbZlmLxI0Jggjh1rYbdsi8Ao1CEz+LTTzA/OlGHwJDDmKDQYPF94uujDeP1HQ0+wDyg6aUhtYHKoZdWH1HEf74gUx2fiI/C1WA1oooqoSMoMzu4zy41Ww20bItKr3QxyjNJ8UxqWA3Grj2gyspMZgRPKRE0nu7ebulcWDmuABTmGSTpm5xrO71rLS1f2Tbc51uMHgFSG8PqvEHjx6ipMTjbdsC3d8TMNVVGuSNxlQCY9Kyuwc7OlsWyCAZdCsrHE+ERrGknfEVq8JhmXMXYM7ESQI0CgAb928/xGiLWwBGfQgTKgzIXgDO7WdOAgdKtbWSbfrXGzV1b0qzjVlG8qqMyWg2AeF7IR0dHX9RVWxad8OmX97ZIGo18OYpHKfZ/jqTbJyqH5Nbb1V1P5TRh8SExd1T7DkKehM5T0MLP1qNLbOL6LBhXHeBvhjeAT7wcxHw+dS4XGF5tXIFwaH4bg5qeEj/AHpVezb7m6bbaW3aUY6w8DMPJtTH5RVzFYXMAICuCNdJUSJ8wQD9N1QfcEmQHPAdjmb13DyAgaab6+vaScytlbiVI18xuPnXwXmy5btovG4rr6jiNKq3LtkyAjyJzAZjHOZB0oLeK2i9lM7AOACfDIfQSYAkGB1rjA7TGUDu2XoKhbFd0vhssFkLEnexgAKTvk8BprXdrFPAzIZjXrQSY7aIKEZGMg6GurG03uILgy20O4vObfG4wPrUTX3AJVDMceFQrfVxmazGXQncyxzgzujXrVFtLCyGZszcCxGnkNw/OvuKXvFhTLjxL0YbvTh61SOKsKAzqwB3SWAPkYEirS4glctm0VB95tB58z9agjxOMyRatwbhED4bY5k9N2nQVGrrYRpMqg7wsfencCR7xcRHwk8qnwuFyyCAzEnxaeIcPwgf7njUv2++ui2uttDLsNJuZTljouhj+tBTvWnTDPm/e3yRpv8AFBeecez/AAVbD64iON3Io6KiL+hqHEYgPi7Sj2EJUdSIzHqYafrXzY7Zlzc2uP6s7R9IqjSbGtwnr+VQdoVJVQs75MaErxAPAmruz1i2PnUW0x7NVkow2NtXPsklWAJCujW9BpoCBI8q+Wdjopzu7F951hY5BeQ+em+p8Vhi0FWCsplWIzRoQdJGkHnyrJ7da4jm33TuWE94xSOI0MHSeGnlrNRWpbaNnIVF1VOXwkmNSNCOevKpMOoyLG7KInlAilezNvM1n9wWZBBMqFOUDXmJ00jjTiyoyLBkRMjjOsjoZpKuu/bnRXyKKbQu7U4ru8Lcj2nHdr5voSOoXMfSqt68twWLKe4qs0cMkfmYHrUPae5nuInBBnP4m0A8wAf5q57PYbKl66d9xgBv3ID+pPyqKc7GsAB2j2mI9B//AFPyq89RbNH2SdRm/m8X61JcNBa2auhPM1bYSIqHBpCD51PW2WN2na7xjY4QQenAGuNnYTvVJYwzrbtvxyXbOcZj5ggekcatWvFfuPzP61Rw5azibhWSrmWQa5pBbw/eiSBxyPxEHKmNu6L9oo4+0TwuBq3hPtLzKnlvE79BVvZ+MzRbuEZ1A1BBDDgwPI0txOGBIxGGMkakKZLCZPHeJOm/hyiyuJs3x7So+8g6eLmDvB6g+c0Eu2tlXL6hBcCpMtGZS2/wkifBrqOMDWltrsgsglwsbjbHiHkTuPoamxmGxIX7LxnhJUj56Gu1t3Ag725kMgkhhJAIOXKBMHUaMPOir2OxKIDoWcDQxmb/AE5+ldXNo/dNLTjwq/ZiF18b6z+EcfTSlL466RNk51Gg0APLnqNDu+tEahNoH4aiwmJt3vC4GYGYIgnUkEA6MvLeKztvHXdTc8AHtEQflB08yPSm1vFq6Q4zKB7SaFR1HAecig+bQ7NZ7jXO8BLcHEQBuAI4Dy/Ou9jbBew5K3FCN7SeIrPxKNMp58/lBdFxlHcuGga+LxH+Fhp6GKrYXDYsz3sIJMEFRp138KBptHGhB3aEZ20zEwFHMngBVW5dFi0ET94/hQHRvEfabkWPPcOWtfVv2sOpLOrP5yJExLHUkT/QCq+FwwE4nEtEiYY5coBBHlu19BzkIto4TuVVlMsi3LacM929kEjyAI9Y4UYC13TLZ3ggAHmRpUd/NexNtmlVtmVQ6ZTGbxD4ssEjhnTiYFzGCLlt/hNBqrawAOQqvtFfDPI1ZBqPFJKkdK0hclVNsWgVVj7pj0Ygfnl+Rq1bNc7QH2T9FJ9QJH1FYaJNm31s3LttveUsvXQ6edWOymJz4YKd9sm2fIar/hKj0qp2iwYy27o3qcp8iQPpM+lc9nWyXmX3biyPxLr/AJS3yFBoooomvtBncQuZnbmx+nhH0Aq5j1Fq2qclE+ZLT9ZqLA2vFaU+Z9BmM+unrUvaRdCR8I/NqBrhRFtByVRp5CvqrmYD/cUHQRyq1s61oW57vKkErgri80KTyBruqW1rkJHFiB/WtskOD3E9TVa/fHfRrCqBcce5JBRv4Wg8oY9av4O3AM8zVKyAMNdunfdzNr8J3D5VmFTHDlnZrJCX1/epuS5yaOu8N6HXdXvX7DkjEWzbucTAk9RO/wAxSW3jQVHes6G2It4hdSg+C7xKdfnzM/8A9x3UGS8LN9DuYEEHzB/1qi6dm2B4kxDDprr0Ov5RSt8KHbIme4Twk69ImAOpqBMT3hZrFiQPaIH2a+c+EHpvp9sdO4c2rWW5fbW48+C2OABjQchEsdYgaQU+0mAu27KFyMrEIQn/AG9Dl8xIA03dRrVDZTgLo8T7Q1gnnHOtLtjZN66hBuq3HJkgN93MX0J5xWNugoYuBgfigqw/FqCDRTbHOhQ53ZgNySYnrO6vvZLBvcS5kuKGtwMhn3gx1PujgN/smkz4hPdl23CZMctZ+grS9mtk3kUuCLeaPbDFmGpkrIyzO467t1ELjghbbI+e0eQMAeQ3Feopomz7J1bEMRHsnNp5a7/OpNvKzBVvgBpPd3VMqD8NwESAdN/ECDIrPXMT3Zm9aBUGMw/dk+Y8M+dBoLV3Do32Fs3bnCRMfKrJw5DLcxEPdY/ZWZ8Ktvk843k6xE6mDSUdpLjeDDrZtLxZiFAHQAfpUF3GwjG07XLjCGxDaCDvWwOX3vzNUOcRiWS6jEBrTTb7ziHzeJ4+AtCxwCAzAq3jR4ao7MXvsEycVEfL/ir2bPZVuLBSfPSR85qSNLhHlFPQVLVDY7+Er8J+h3VfrSFV1crEeornEibbjmrD5g1c2hakZuI/KqttqxLUKQti6oQ7mU+kqRP1pLJSGOhRlJ9DDD5SKcbP0KeUH+U/0qvtOx4nHxCfmP6g0DjJXysV/ar3xD5UU0NRgbf2hPIQPUj+lcY1pLA/HbT+bJ/85qzgx43HRfzaluCYuQ/B7jXPNde7/wAIt0DcKWYAcabIsCBwqps+3pm57vKrlahJFKtpNLgch+dNGMCaRZpJPM0khHet+F1HFTHmRFKsXcjAL5D8pq9tTFspVLQDXXnKGnKqjezxw4AbyT0JFLbFhlwbqxBZCpYjQajgOFSAm2Uaf4LZlgmTZtE79UXfzOmp61m9kPIrV7LbdVHztPjRZw1wqNywAN3ICOU1n+xqi5cB0i2A5jeWeVWeY8LnzUVpu0WB72ywG+sB2K2n3GKuWnAy3Mq5uKspbID90hiOhI61B6kDVfFYG3c/eIrcJI1Hkd4rnMRUqPNRVfCbIsWmzJbUMNx1YjyLEkVdJqO40VCXJoM722TKFvDdHdsDyMlT/mH8Qo7D43vMOwPusV14jh6Rp6Un/aTtnwrhkgkspuH4eKqPvHQnpHPR92LwHd2ZO9iPyqwizjdlWAJ7m1P4F/pv60h2udK1e0OArKbcEA1Q07KXPs7p6T9Ku7IBNm3PHM3oWYg+oIpF2aDNhb2XexW2p6sQJ9Jmn2yrzAm1cCq6ARl3MmgDKDujcRrGnMVA02e0XI5iKbUhYwZHDWnltpAPOrBL6RNKXTK0fKm9VdoWpWRvH5UlII7NyHX+8ZfLS4R+QHrU20V8SnmCPl/zVDaJKlyPdyXtOIUgkeuRh601xonKev5j/SstFH9hopt3dFVFfFEqXUaNcyKvQtnE+gBb0rnDx3rW10yKigcgxIH+T6V9xDI7hjcAa2NAhDEkjiOIg/XfVzZ2Hh/F7RJZjzMCPkIEdOO+gbqsADlX2iitIr49oQ/KlC7qY7WbwgczVBKkrBNgsUn9uui4YaFVJ5BQd/Usx9am21ltm6HPhv2io6uJAA4TDiPLpXzbux++Ae2QLqezPstHuty8xunjSGz2kxLJkIClCVb4gV0g8iN1Qc4HCNhmC34MgAlJYAka8N0yJp3sfGA3CgMR8QIkHdE75rHbTu3R9oWaRrMnStVhsFi7lpO97oPHvE508iAdek0GsIkVik7P2jjby3AYdFKmdN5B09QJ8hxFObGMu2NLylk4XFEj+IDVfXTrVzFWkvoLluCwEgjWQd403g/8QYNBBs2+0G1cM3LehJ98e6/qN/WelXbLQay20drBALjHJdtmBn0F5DGkjfy81mBpWhwOIS8qPbMq0a8R0PIiirN9tYqrj8UbaSozOxyovNjunoN56A1PfhcxYgKJJYmAAN5J5VmcPt62925dBDd34LVsasSfeI4A7/IAbxUEG1+z6ZrFsgvda5ne5PHUkkRrJ/MVtcLhwigcqo7Nw+UG9e0YjSfdHXqePoNwEQYraVy6Iw6SD77eFP5uI/CDVRztzHhCsAmTEAEzO4CN5pJjLf8AaHFpDB95mBhfTST0q9eweLS25tm2zwY1YFumohfnWP2XcuP9rnbMd+p06RwoNj2as5FXDN+8R3a5lmNCcrTyPhia62zik/tmH7sy4OVgOKtIM9ADm/hpNd7SYi2jKQGBEA+8PKN5p3sPYptE3LpButvA9lJ3gHievn6g2NNNmtKDppSxqu7JbRh1qwSYV8Ir7RVRm8SsXkB94OpHOII+hNdWE1t2t5tnXnCplUnzDD1BqztjDhmAHtSGQ7ocA6/KR5GqlhlW53heXaUZXISIBIIA8onXfM6VlTXuqKqf/UD8K/8A7bf9aKBTs/ftH8Z/8Ypzgv3reZ/WvtFA2ooorSF+19y+ZqklFFSVh3WDP/U4n+8avtFSBHtr9w3pXoBoopI+rS7YHt3f71/0oopAS9sfYPr+Zqr+zL/v/it/rRRRTL9oX/SP+O3/AJxSfsfuX8X9K+UURq+1PsJ/eW/8wpk++iikjkV57sj3/wAb/wCc0UUEmM/eWf721/5Fre0UUkcNVvZG9vSiikEmVFFFaQm2v7Y/Fb/OlG2f3dj8bf8AjeiisqrUUUUH/9k=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767015" y="166248"/>
            <a:ext cx="526830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000" dirty="0">
                <a:latin typeface="Tahoma" pitchFamily="34" charset="0"/>
              </a:rPr>
              <a:t>The Shoulder Joint</a:t>
            </a:r>
          </a:p>
          <a:p>
            <a:r>
              <a:rPr lang="en-GB" sz="4000" dirty="0">
                <a:latin typeface="Tahoma" pitchFamily="34" charset="0"/>
              </a:rPr>
              <a:t>(Ball and Socket Joint)</a:t>
            </a:r>
          </a:p>
        </p:txBody>
      </p:sp>
      <p:pic>
        <p:nvPicPr>
          <p:cNvPr id="7170" name="Picture 2" descr="https://s-media-cache-ak0.pinimg.com/736x/d0/53/df/d053df0a55299c204d9468541791c543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844824"/>
            <a:ext cx="3862803" cy="257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-media-cache-ak0.pinimg.com/736x/d3/1c/3e/d31c3ed96260c30f14dbda79c0e94a68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1844824"/>
            <a:ext cx="4306804" cy="257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972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hQVFhUXGRgYGBcVGBYXGBcaGhgXGBwaFxgaHSggGRolGxgYITEhJSkrLjAvFyEzODMsNygtLisBCgoKDg0OFxAQFiwcHyQsLCwsMCwrLSw3LCwsLCwsMjcxMS8sLCwtLywsLCwsNy4sLDcvLjc3NywwNywsLywrLP/AABEIAOEA4QMBIgACEQEDEQH/xAAcAAACAwEBAQEAAAAAAAAAAAAABQMEBgIHAQj/xABGEAACAQIDBQUFBQUHAwMFAAABAhEAAwQSIQUxQVFhBhMicYEyQlKRoSNicrHBBzOCktEUc6Ky4fDxNEOzY8LSFRYkk+L/xAAbAQEBAQADAQEAAAAAAAAAAAAAAQIDBAYFB//EAC8RAQACAgECBAQFBAMAAAAAAAABAgMRBCFRBRIxQQZhgbET0eHw8UJxocEUIiP/2gAMAwEAAhEDEQA/APcaKKKAooooCiiigKKKKAooooCiil22Ns2sOs3GA5DiTyAGpPlQMaKwGK7Y33J7m1A4FzH+Ef8AyqidoY1zJYgcRbCKP5mDkVNj00GivM22hjbZ3kjhmCkecgA1bw3bDEJHe2sw4lCQfRWmf5hTY9BopXsXblrErKHUaEHQg8iDqD/sU0qgooooCiiigKKKKAooooCiiigKKKKAooooCiiigKKKKAooooCiiigp7W2gti01xzAA+fIDmSdPWvPrFi5ibne3tWO4cEHIfqePyAb9qbxv4hbI9hIdup1Cj01PqOVNdm4QACpKqmD2SOVM/wCwADTSNeW6r1pa7dZBqKXNgZ3ySedLsXsoVowKjuJQee4vCXLDi7aOVh8mHwtzFb3Ye01xFlbi6SNQd4I0IPUGRS/aGGDAyKTdnLhw+JNufBdkgcnA1+aj/AKQjc0UUVpBRRRQFFFFAUUUUBRRRQFFFFAUUUUBRRRQFFFFAUUUUBXF1oBPIV3UGO9hqDCWb+bEXjx7yP5VVf0rT4BtKwWAuZcRiB/610/N2NbzZIkTWVNEFfX3V8DcB/oN31r6wPMfL/Wg+gaV8YV9E1y5oF2NOlZbHX8t6yf/AFFH8xy/+6tPtPRZrC7buS9sDeXWP5hQeo4d5UHpUlVsAfAPWrNaQUUUUBRRRQFFFFAUUUUBRRRQFFFFAUUUUBRRRQFFQXsUq8ZPIVTuY1ju0H1psMXuAbyBVTFYtCpEzpwFUck76+93WdrpiMXZAxpInLdXOJ4MIVgPof4q1Wx7+YZQZUcRx/0pN2ksZVzgfu2nrlbwH5Zg38NMezjCNKitPbFd18WvtVBXL7q6r41Ag2vcypqYBIHQEz8hNZLuc+MtBpy25ut5qRlH80egNartEoKkGkvZ7Dlwbje07ZZ+6jMBPWc1RWzweLQIBMeYq4lwHcQaUd3XzJyq7TR3RSu1jGXfqPrVyzi1bjB5GtbRYooooCiiigKKKKAooooCiiigK5dwBJMVDjMWLYkxuJ1MAAbyTwFeN9rO3WIxTm3gX7u0JDX48T8Psh7i/e3neCOKZiI3adR3li+SuON2nT0rb3bPCYXS9etoYnKTLRzFtZcj0rB7V/bLYki1avXeRJWyh8plvmtYbD9lFdpZrrOxEliCWJO8+EknzNer7M7A2bJBS1bUge1Ev/MZNbw5+LeJmJm2vpH5uLByK5t+T2ZvB9sdq4n/AKXZ9tB8d4uVHqTb+etaXZOF2w4m9dwFsfctXrh/zqPrVvZ993dslpu6RiqA+HNl0LbtZO7TdT2ztCNLiMnWMw+Y1+lW2WP6aRH+fu7Gvm+4fCXQBnuW2PNbbKD6G4aq47GGyGLlSBxEjX1P+9Kg232lVAVtEM0SWnwoObEf8kwBJNYu293GXAqAtB97RQeLNvk/loOFcLRlY7Rd9iArIO5IIYwRmAUmBJ1kwJqbstiYJttvUldehipcT2bFlQ73WdhowURCkQ0aEzlLR1pLexQXFPkYGIBYRDEAaiCREZag9RtmQK6pBsjbisAGMGmq41DxqotVy50quccnOlm1tuIqwpk0CrtLiwAdaS29uNh2tpklQozHKSVYzmmCNzTVa/jM+ItBzozgcIE7pnSM0T0mnlns+L+Z0ulToEzAEMAN/XN7WnxUU7wG0O+ClCkHiZOuu4cfnwNXb+EuEHJcRTwJtlo9O8Fec32u4S6Q4yzvK+y3GRybjP5itjsPtMrgLdIBjwvuVxz6HmOH1MC7a2E2ugmxdwFwcntXrZ9Idh9RWYxna3a2G1xOAtXF+KyXg+qtc68BXpl3aQMi2j3OoEL8z+YBpHtLEXEIdrTd2SBcUeKAdM24bt+7dNc9csf1Uif8fZnXzZHZf7ZbWgvWL1vWDkK3VHnOVvkK3fZ/txhMXAtXkZvh1V9N/wBmwDesUo2l2Fs3zLWrbT7xENH4hBFeT4/seqO0G4CjsBBEgqxE+zIMjnUzZ+JSImZmm/rH5uvm5FcOvP7v0mjgiQZrqvDOy3bnE4NlTGM16ydBdibtsbpcf91RxOrb9+6vaNnY9bqhlIIIDAqQVYESCpG8EViJrMbrO47x+/u5ceSuSN1na3RRRRsUUUUBUd66FUk1JSXtPtBbNprjezbVnI5wNAOpOnrUmdHowP7Sdr94RhVY6kNeg6RErbboZDEfh4GCk2VgABu61QwbNduNdu6u7Fjyk6wOnCtBhzXmudybXtMRPR5PxHl2yWnU9Eow44adf6Vs9pdpbaYJrxKFwsd2zZS1zdlHHru3a153tXbYtyieK5x+Ffxcz0/Ks7eus5zOxY8zw8hwFXgXy4tz7S9L8JeA8vNb8bLHlxTr19ba7fL5z9NvWsN+0TA5RJuIY9k2ySPVZH1pzsftJhcVpauKW+BgVfzCtqR1FeE1yxiCNCDII0II3EHga+lHMvvrD3WT4d481nyWtE/Sf9R93s3a/YKvbzqIIILRoCN0tzABmeFX8DsoWEW1ZOUn2nA1IHtR8InTjqfM1l/2c9r3ut/ZsS2Z4JtuxEtG9G+Jo1B3kAzurcYeytssOB1EmYUCMo5AbwOvnXepeLxuHluVxb8bJOO/8wgx4C2iFXdqOEnqQOJ6VkdnbNt27zWrqpF4ZrcjQH3rYPThu0IrW2LWdzcYIcuiMEIYAzoWbUiCN0DWlG2gitluAd3owzZ1AOuuf2frWnXF3szbGtsXEPRi49Q0/IEVnVxdzvGRB3mVisg5SYJE5TMaqRvO7qKv4nalxGXubxg+HKWDrI1Ug6yrLv10KndXOzWZ7yZ7WVgcp0jNoScpGkwd450gUsTjLqXFtundljEsRoOJjy5kVorXZq2TL9456nIvyEH6mqO3WIxJKW8+oXRZXXmdw/0qOxti6zEXbhWDGUMqg5p3ngqqGMyDoBxikiTamzLTXEsoFBTx3Mo1VYIAJ5seHIE8K0mzVzWodRJ3gaxrwMDoaUbIys2W3GQyxKl2BOmuc+GfWnGJtZXV1VAdxYoWaBuAZdRpO/SgrY7ZQvK1q8cx323I1AO6T70HQ+nMUu7J9nggZnHvmJ1Hh8Mrw1M+LiIrR4i2LmUAn4iQY8JER5N+k7wKw/7RO17WT/ZsM2VxBuOu9BvCLyJEEngPPTN7xSNy7HF4t+TkjHT+Iava/aHDYXS9cVWiQigs8fhWSB1MCk139ouBg63W6C2ZPzgfM15CbhYlmJYnUkkkk8yTvNFdG3LvvpD1OL4d48Vjz2mZ+kf6n7vadh9p7dzCd94VIzjugwLAhmCqfNQp3bjWOe3JJbeSSepOp+tYm3cZTmRip5j9eY860Oy9uhyEuQr8D7reXI9K+bz75csVmPSHifi3wHl4v/bBHmxRuenrX+/eI7x9XzaeADDdTP8AZxtbuXOFZoBJazO4EyXUcgdTHPNzrm+azu0kZWFy2crqQynkwMg/MVng8m2O2t9HlPDuVbHaNz0e+4e9mUGpaz3Y/aoxFlLoEd4slfhYGGX0YEelaGvTRO429dE76wKKKKoKwX7WLhGGI1hntA+jZtekqK3tZXt9s04iw9pfbK5l/EjBlHSYj1rGWJmkxHZjLWbUtEdpeS4G7FWNqbU7tIU+Nt3QcW/p1NJsPf8ATpxHQ0uxGKzux6wPIaf1PrXn68fzX3Ps+d4J4XTl8yPxY/616zHftH79l1D867DVSS7U9qWIVQWZiAqqCSSdwAG+uzNX65TLWI7RCxmqXA4W5fbJYttcbkgmOOp3Ddxredlv2dbrmO1O8WFOg/vGG89FMcyd1arYqr3zOigKFbIqgBe7XuxbygaAaufNzXYx8WZ626Pj8vx+lJ8uGPNPf2/V5jhOxeNKi6AlsAyCbniBUnUBAxkFZ9Jr2HAM7WlW4wN1QpLAQGMe0ByJkEeYqng0P9lyW21VmTNEnKXK5gI1bKZHCelSYVGAdB+8tapJ4ESATxB0B6+VdvHirT0ee5nPy8rX4munaF/AOSCHMuD4hERygfDpoennVHbWEQkMztbJEAgwNCTrw486lbFpIF77O4NzTpr8LRBE8COG6jaGBuXVAW6BBkNl147yGAjXgBurkdFjtoYTKYKqWBB7xFIB/EQP1MH1BfWMbbvRkADDPBiQMojxA8fFH6irdnY7gZWa3B35U1J+YE9TNZHZmzGL3O7YkoxBjiJjUDX3adYVqMRtG3bQTEwjEqoC+M5ZUCdY4a7tTSHB7PLsWCqC5JDOAconTKDPzkT5AVT2rg2VkLGPEAMx5SYCgzAAPzrWtsNgAqm3G/xLqDzG8b+gqdZEuxMGiksrtcMQWJkakHThw50wxzEKMphp8MCZMHSOVQbOwT2lIa4GJMliDyA0k9OPOuVxSBiEPe3D1BiOZ3KNd30qo6xFxrabwbrSZ4A8THwrp9BvNeP43sXjoa8wS7LSxD+IliNSHC7ywPrXq+KtsQqMZuXdWgxCgSVU8I114n6R4tG/suS42rOqZog5RcC5iODBRJ4T0rjyYq39Xd4fOy8WZnHrr3h4njsHcsNkv22ttycRy3Hcd43HjUOava9sQL6uwBUqucMARkbvBczA6EaIY+4KzXaj9nKkG5gvA+82WPgb8BPsHofD+Gupk4sx1rO3oeJ8QVvPlzV8vzj0/R5uWrhzO+vmIVkZkdWR1MMrCCDyI/3vqu92uvFZfZtmrMb3uGl2RtTOpRz414n3hz8+B/1qPG3pmszbxWR1bkdfI6H/AH0pnisRAmutfjxW+4935L494VTi8zzYo1W/WI7T7x/b3+unp37IrxNlxwW84HKClto+ZJ9a9GrG/s52acPYto4h2U3GHEFzOU9QuUHqK2VffxRMUiJd7DWa46xPYUUUVyOQUmxjTcJ5aU4JpGDMnnUlYYPt32PVhcxVhhbfe6EHI7FgMwI9ljOuhBOuhkny5dj4lSFa08mIiGmd27j0r2btztIBUw66l2Uv91Qcw9SwHoDzFItk2s+Lsr98N/IC/wD7a4Zw1ncuXjZf+Pa1qRHX1Z3ZP7P8ddIz2xYXi11ln0RSST5x516j2W7JWMEMyS90iGuvv8kXci9BqeJMU4Z6js4sMQBPGlcdaufNzs2aPLM6jtCfaF0rauMN4Ro84MfWKrbLtgMUA9y6oG6Qt9kj5Za+7WP2cD3ntL87qA/Sajs3YuWX4G5irR/ivEj624/irkh1Eez8WTcYnw270m1wICwgMcNwYfiFTogs5XHPLcJ3sxO/qQ2nrHCuMdgpVm0DL7J3BVTQL0kfVhvy18wwS/kuucyZdEMZQ49on0gj+I+QS4uzeZslsoloiSx1Jn7vE+ZFSYXAhAAzANr4rQNoHzQEqfPXyHEwl9Qe5Y9UkkNHwt16ct/ECvc2ZdJM3LaTuC2gR0JJInhpQXcRdu2xvVwdAx0I0OrACCNN4jyqvgtg2haRdWYSe9BhyzGWaRuk8PSoNkXHS4bd2CVHCYhj4XUfDoV5gzvG55Zt5dOEn61UKsT2fsm3cUyC6wbhMuOIIY8iAY3aVNg7t1xlBUZYBuQSW03qp3T13dav3knThSXbNx3dbdrQkGd8QDqWA90ezHEmNBQWcRgw4IVszfHcm4B5JIWeoAHnUWEs3lbJcNt7QBIYAqVj7vA+RNR29m3QRFy28bw1oAdYIJjjU+KxCk9yp6uQSWjkvXpy3cAYqJrYvZnP4bZG9GBOvQltPSOOsW0MWe8UjxJZg3eMq0oTHHeW/hrrFZMPnuocq5dUHslz7JHWJJH4T5mz8F4EbQu/tcQyvoVPPKPqp3ZqCTalsFghHuWlPGA15U/LNVnZ94tatsd5RZ84E/WaqX7s3Lz8Bcwtsfw3lJPzuR/DXeyT9nB4PdX5XXA+kUkUO0/ZaxjV+0BW4ohbqQHHQzoy6nQ8zETNeXbX/Z5jrRPdqt9eDWyFaPvI5EHyLV7FfxYUkHlXSXK47Y629Xbw83NhjVZ6dpfnG5sfElmQWXzCQQRlgjeDmI1r0nsH2OBCYnEMHKk5bag5VZWIzMT7RkSBEbt9S9orWTGPGmYqw/iAn/EGpp2K2kM1zDtvDZk6ggZh5zr6nlSMNY1Lh5WaeRNZvEdPRrcM0OD1j506pE1O0aQD0rmhwy6oooqohxjwjHpSDFYoW15k7hz/AKDmaZbRvzpwG+lr4PMpdt53Dko3D8z61JVh9r2i10E6mcxNMew9rNfvPGiIqjzdidP5PrU2JwRLnThFM9gYXuM2YwHyjXcCJgeuY/ICoHF1qp4mx3V1eoB+e/60ww1vM4HAamue0VvRW5Gmugq7VuQLX99aB9XH6xSxrJuW3RZzpibwWdILE3QSeAiSPSrW17kopG/K7jztgOB/hNCXAMTcUareVbiDdJENqfvSy+SmoqdScSlptO7fW6OLFAIXyPEclPOo8Y62buYmLd0+KN6uNe8A5DSeGvnHOzS1touHS/454JcJkjy19daY4fD+JmceIysHXKgPs9Z9o8yegoOcNg0RGDGZ8Tux38cwPBRvHLzmjB7XtlzaZteBbQkciDr6wJqjZv5GNtVNy2AGjeUE6Gd+8EiNYE1dwuCsukIish1IbVieZY6k7tZmgnx+BZtUMNlZZIkhWjNHAnTSfrVvB3CyKWEMVEjkY1HoaR95esMQSxthWKsVLDQTlaNzcNND8wJNl4+7ct5wo8WsaiD0HXf69aId3XyqTyBPyqjs/BMom5GYgAxxCkx66mec8KqbRx11LZcqPD4o1MxwPrVVb97Ei2FZlVkVnZVKhZGqqTrm4a7t/KQv47a9sOLQbXc2XUjoANZ8gYoxODR0AQxGqOp9njmJ4g8efnFR3tnYe3bysiKm+APHPxZt4b70z1qpisRmKoyMlo+KNxcDfJ3zrJnWN2sUV1hSt67m/wC3aPhB952E94w3QeHCQOkya4dbp07tNbQ4hnBlI5DeByYcqt37HiV0GohYEDMh9303jkR1NL9olrjEIdLPjng9wHMF14aemlBUFk27aIZzvibIaNZKEXSQeUQT60y2VckXP766B6Of1mqrXP8A8m2vu2Va443wTLGD92FXyautjP4TO/KjnzcG4R/ioJbVnvbxHDX6bvrVq0edfezqSXfnpUuNt5X6Nr/WrrojH9ubMPZuAfEp9CCv5tSbZlmLxI0Jggjh1rYbdsi8Ao1CEz+LTTzA/OlGHwJDDmKDQYPF94uujDeP1HQ0+wDyg6aUhtYHKoZdWH1HEf74gUx2fiI/C1WA1oooqoSMoMzu4zy41Ww20bItKr3QxyjNJ8UxqWA3Grj2gyspMZgRPKRE0nu7ebulcWDmuABTmGSTpm5xrO71rLS1f2Tbc51uMHgFSG8PqvEHjx6ipMTjbdsC3d8TMNVVGuSNxlQCY9Kyuwc7OlsWyCAZdCsrHE+ERrGknfEVq8JhmXMXYM7ESQI0CgAb928/xGiLWwBGfQgTKgzIXgDO7WdOAgdKtbWSbfrXGzV1b0qzjVlG8qqMyWg2AeF7IR0dHX9RVWxad8OmX97ZIGo18OYpHKfZ/jqTbJyqH5Nbb1V1P5TRh8SExd1T7DkKehM5T0MLP1qNLbOL6LBhXHeBvhjeAT7wcxHw+dS4XGF5tXIFwaH4bg5qeEj/AHpVezb7m6bbaW3aUY6w8DMPJtTH5RVzFYXMAICuCNdJUSJ8wQD9N1QfcEmQHPAdjmb13DyAgaab6+vaScytlbiVI18xuPnXwXmy5btovG4rr6jiNKq3LtkyAjyJzAZjHOZB0oLeK2i9lM7AOACfDIfQSYAkGB1rjA7TGUDu2XoKhbFd0vhssFkLEnexgAKTvk8BprXdrFPAzIZjXrQSY7aIKEZGMg6GurG03uILgy20O4vObfG4wPrUTX3AJVDMceFQrfVxmazGXQncyxzgzujXrVFtLCyGZszcCxGnkNw/OvuKXvFhTLjxL0YbvTh61SOKsKAzqwB3SWAPkYEirS4glctm0VB95tB58z9agjxOMyRatwbhED4bY5k9N2nQVGrrYRpMqg7wsfencCR7xcRHwk8qnwuFyyCAzEnxaeIcPwgf7njUv2++ui2uttDLsNJuZTljouhj+tBTvWnTDPm/e3yRpv8AFBeecez/AAVbD64iON3Io6KiL+hqHEYgPi7Sj2EJUdSIzHqYafrXzY7Zlzc2uP6s7R9IqjSbGtwnr+VQdoVJVQs75MaErxAPAmruz1i2PnUW0x7NVkow2NtXPsklWAJCujW9BpoCBI8q+Wdjopzu7F951hY5BeQ+em+p8Vhi0FWCsplWIzRoQdJGkHnyrJ7da4jm33TuWE94xSOI0MHSeGnlrNRWpbaNnIVF1VOXwkmNSNCOevKpMOoyLG7KInlAilezNvM1n9wWZBBMqFOUDXmJ00jjTiyoyLBkRMjjOsjoZpKuu/bnRXyKKbQu7U4ru8Lcj2nHdr5voSOoXMfSqt68twWLKe4qs0cMkfmYHrUPae5nuInBBnP4m0A8wAf5q57PYbKl66d9xgBv3ID+pPyqKc7GsAB2j2mI9B//AFPyq89RbNH2SdRm/m8X61JcNBa2auhPM1bYSIqHBpCD51PW2WN2na7xjY4QQenAGuNnYTvVJYwzrbtvxyXbOcZj5ggekcatWvFfuPzP61Rw5azibhWSrmWQa5pBbw/eiSBxyPxEHKmNu6L9oo4+0TwuBq3hPtLzKnlvE79BVvZ+MzRbuEZ1A1BBDDgwPI0txOGBIxGGMkakKZLCZPHeJOm/hyiyuJs3x7So+8g6eLmDvB6g+c0Eu2tlXL6hBcCpMtGZS2/wkifBrqOMDWltrsgsglwsbjbHiHkTuPoamxmGxIX7LxnhJUj56Gu1t3Ag725kMgkhhJAIOXKBMHUaMPOir2OxKIDoWcDQxmb/AE5+ldXNo/dNLTjwq/ZiF18b6z+EcfTSlL466RNk51Gg0APLnqNDu+tEahNoH4aiwmJt3vC4GYGYIgnUkEA6MvLeKztvHXdTc8AHtEQflB08yPSm1vFq6Q4zKB7SaFR1HAecig+bQ7NZ7jXO8BLcHEQBuAI4Dy/Ou9jbBew5K3FCN7SeIrPxKNMp58/lBdFxlHcuGga+LxH+Fhp6GKrYXDYsz3sIJMEFRp138KBptHGhB3aEZ20zEwFHMngBVW5dFi0ET94/hQHRvEfabkWPPcOWtfVv2sOpLOrP5yJExLHUkT/QCq+FwwE4nEtEiYY5coBBHlu19BzkIto4TuVVlMsi3LacM929kEjyAI9Y4UYC13TLZ3ggAHmRpUd/NexNtmlVtmVQ6ZTGbxD4ssEjhnTiYFzGCLlt/hNBqrawAOQqvtFfDPI1ZBqPFJKkdK0hclVNsWgVVj7pj0Ygfnl+Rq1bNc7QH2T9FJ9QJH1FYaJNm31s3LttveUsvXQ6edWOymJz4YKd9sm2fIar/hKj0qp2iwYy27o3qcp8iQPpM+lc9nWyXmX3biyPxLr/AJS3yFBoooomvtBncQuZnbmx+nhH0Aq5j1Fq2qclE+ZLT9ZqLA2vFaU+Z9BmM+unrUvaRdCR8I/NqBrhRFtByVRp5CvqrmYD/cUHQRyq1s61oW57vKkErgri80KTyBruqW1rkJHFiB/WtskOD3E9TVa/fHfRrCqBcce5JBRv4Wg8oY9av4O3AM8zVKyAMNdunfdzNr8J3D5VmFTHDlnZrJCX1/epuS5yaOu8N6HXdXvX7DkjEWzbucTAk9RO/wAxSW3jQVHes6G2It4hdSg+C7xKdfnzM/8A9x3UGS8LN9DuYEEHzB/1qi6dm2B4kxDDprr0Ov5RSt8KHbIme4Twk69ImAOpqBMT3hZrFiQPaIH2a+c+EHpvp9sdO4c2rWW5fbW48+C2OABjQchEsdYgaQU+0mAu27KFyMrEIQn/AG9Dl8xIA03dRrVDZTgLo8T7Q1gnnHOtLtjZN66hBuq3HJkgN93MX0J5xWNugoYuBgfigqw/FqCDRTbHOhQ53ZgNySYnrO6vvZLBvcS5kuKGtwMhn3gx1PujgN/smkz4hPdl23CZMctZ+grS9mtk3kUuCLeaPbDFmGpkrIyzO467t1ELjghbbI+e0eQMAeQ3Feopomz7J1bEMRHsnNp5a7/OpNvKzBVvgBpPd3VMqD8NwESAdN/ECDIrPXMT3Zm9aBUGMw/dk+Y8M+dBoLV3Do32Fs3bnCRMfKrJw5DLcxEPdY/ZWZ8Ktvk843k6xE6mDSUdpLjeDDrZtLxZiFAHQAfpUF3GwjG07XLjCGxDaCDvWwOX3vzNUOcRiWS6jEBrTTb7ziHzeJ4+AtCxwCAzAq3jR4ao7MXvsEycVEfL/ir2bPZVuLBSfPSR85qSNLhHlFPQVLVDY7+Er8J+h3VfrSFV1crEeornEibbjmrD5g1c2hakZuI/KqttqxLUKQti6oQ7mU+kqRP1pLJSGOhRlJ9DDD5SKcbP0KeUH+U/0qvtOx4nHxCfmP6g0DjJXysV/ar3xD5UU0NRgbf2hPIQPUj+lcY1pLA/HbT+bJ/85qzgx43HRfzaluCYuQ/B7jXPNde7/wAIt0DcKWYAcabIsCBwqps+3pm57vKrlahJFKtpNLgch+dNGMCaRZpJPM0khHet+F1HFTHmRFKsXcjAL5D8pq9tTFspVLQDXXnKGnKqjezxw4AbyT0JFLbFhlwbqxBZCpYjQajgOFSAm2Uaf4LZlgmTZtE79UXfzOmp61m9kPIrV7LbdVHztPjRZw1wqNywAN3ICOU1n+xqi5cB0i2A5jeWeVWeY8LnzUVpu0WB72ywG+sB2K2n3GKuWnAy3Mq5uKspbID90hiOhI61B6kDVfFYG3c/eIrcJI1Hkd4rnMRUqPNRVfCbIsWmzJbUMNx1YjyLEkVdJqO40VCXJoM722TKFvDdHdsDyMlT/mH8Qo7D43vMOwPusV14jh6Rp6Un/aTtnwrhkgkspuH4eKqPvHQnpHPR92LwHd2ZO9iPyqwizjdlWAJ7m1P4F/pv60h2udK1e0OArKbcEA1Q07KXPs7p6T9Ku7IBNm3PHM3oWYg+oIpF2aDNhb2XexW2p6sQJ9Jmn2yrzAm1cCq6ARl3MmgDKDujcRrGnMVA02e0XI5iKbUhYwZHDWnltpAPOrBL6RNKXTK0fKm9VdoWpWRvH5UlII7NyHX+8ZfLS4R+QHrU20V8SnmCPl/zVDaJKlyPdyXtOIUgkeuRh601xonKev5j/SstFH9hopt3dFVFfFEqXUaNcyKvQtnE+gBb0rnDx3rW10yKigcgxIH+T6V9xDI7hjcAa2NAhDEkjiOIg/XfVzZ2Hh/F7RJZjzMCPkIEdOO+gbqsADlX2iitIr49oQ/KlC7qY7WbwgczVBKkrBNgsUn9uui4YaFVJ5BQd/Usx9am21ltm6HPhv2io6uJAA4TDiPLpXzbux++Ae2QLqezPstHuty8xunjSGz2kxLJkIClCVb4gV0g8iN1Qc4HCNhmC34MgAlJYAka8N0yJp3sfGA3CgMR8QIkHdE75rHbTu3R9oWaRrMnStVhsFi7lpO97oPHvE508iAdek0GsIkVik7P2jjby3AYdFKmdN5B09QJ8hxFObGMu2NLylk4XFEj+IDVfXTrVzFWkvoLluCwEgjWQd403g/8QYNBBs2+0G1cM3LehJ98e6/qN/WelXbLQay20drBALjHJdtmBn0F5DGkjfy81mBpWhwOIS8qPbMq0a8R0PIiirN9tYqrj8UbaSozOxyovNjunoN56A1PfhcxYgKJJYmAAN5J5VmcPt62925dBDd34LVsasSfeI4A7/IAbxUEG1+z6ZrFsgvda5ne5PHUkkRrJ/MVtcLhwigcqo7Nw+UG9e0YjSfdHXqePoNwEQYraVy6Iw6SD77eFP5uI/CDVRztzHhCsAmTEAEzO4CN5pJjLf8AaHFpDB95mBhfTST0q9eweLS25tm2zwY1YFumohfnWP2XcuP9rnbMd+p06RwoNj2as5FXDN+8R3a5lmNCcrTyPhia62zik/tmH7sy4OVgOKtIM9ADm/hpNd7SYi2jKQGBEA+8PKN5p3sPYptE3LpButvA9lJ3gHievn6g2NNNmtKDppSxqu7JbRh1qwSYV8Ir7RVRm8SsXkB94OpHOII+hNdWE1t2t5tnXnCplUnzDD1BqztjDhmAHtSGQ7ocA6/KR5GqlhlW53heXaUZXISIBIIA8onXfM6VlTXuqKqf/UD8K/8A7bf9aKBTs/ftH8Z/8Ypzgv3reZ/WvtFA2ooorSF+19y+ZqklFFSVh3WDP/U4n+8avtFSBHtr9w3pXoBoopI+rS7YHt3f71/0oopAS9sfYPr+Zqr+zL/v/it/rRRRTL9oX/SP+O3/AJxSfsfuX8X9K+UURq+1PsJ/eW/8wpk++iikjkV57sj3/wAb/wCc0UUEmM/eWf721/5Fre0UUkcNVvZG9vSiikEmVFFFaQm2v7Y/Fb/OlG2f3dj8bf8AjeiisqrUUUUH/9k=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828800" y="5042118"/>
            <a:ext cx="851567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atin typeface="Tahoma" pitchFamily="34" charset="0"/>
              </a:rPr>
              <a:t>Movement Possible</a:t>
            </a:r>
            <a:endParaRPr lang="en-GB" sz="2800" dirty="0">
              <a:latin typeface="Tahoma" pitchFamily="34" charset="0"/>
            </a:endParaRPr>
          </a:p>
          <a:p>
            <a:pPr algn="ctr"/>
            <a:endParaRPr lang="en-GB" sz="2800" dirty="0">
              <a:latin typeface="Tahoma" pitchFamily="34" charset="0"/>
            </a:endParaRPr>
          </a:p>
          <a:p>
            <a:r>
              <a:rPr lang="en-GB" sz="2800" dirty="0">
                <a:latin typeface="Tahoma" pitchFamily="34" charset="0"/>
              </a:rPr>
              <a:t>	Circumduction (arm rotates all the way round)</a:t>
            </a:r>
          </a:p>
          <a:p>
            <a:r>
              <a:rPr lang="en-GB" sz="2800" dirty="0">
                <a:latin typeface="Tahoma" pitchFamily="34" charset="0"/>
              </a:rPr>
              <a:t>			</a:t>
            </a:r>
            <a:endParaRPr lang="en-GB" sz="2800" dirty="0">
              <a:latin typeface="Tahoma" pitchFamily="34" charset="0"/>
            </a:endParaRPr>
          </a:p>
        </p:txBody>
      </p:sp>
      <p:sp>
        <p:nvSpPr>
          <p:cNvPr id="3" name="AutoShape 2" descr="data:image/jpeg;base64,/9j/4AAQSkZJRgABAQAAAQABAAD/2wCEAAkGBxQSEhUUExQWFhUXGRoYGRgXFxkeGxsdGRoYGBgYGRkeICghGholHhceJDEiJSorLi4wGB8zODQsNyouLisBCgoKDg0OGhAQGDckHyUsLCw1NzcsLC8xLSw3NC4sLC80LywtNTUsNSw0LCw0NDc3MDEsLDQtNSw0LC8zNzU0L//AABEIAOEA4QMBIgACEQEDEQH/xAAbAAEAAgMBAQAAAAAAAAAAAAAABQYDBAcCAf/EAEgQAAIBAgQDBQMHCAgFBQAAAAECEQADBBIhMQVBUQYTImFxMoGRBxQjQlKhsTM0YnKCwdHwFXODkpOistJDs8LD4SQlNWPx/8QAGQEBAAMBAQAAAAAAAAAAAAAAAAEDBQQC/8QAJBEBAQACAgEDBAMAAAAAAAAAAAECAxEhBAUSMUFxgcETUWH/2gAMAwEAAhEDEQA/AO40pSgUpSgUpSgUpSgUpSgUpSgUrDfxKpvJJ2ABJ/8AA8zWL5yxiF05g/8AifhQbdK1jivL+fTes6ODqDNB6pSlApSlApSlApSlApSlApSlApSlApSlApSlApSlApSlApSlArBjcR3azBJ0AA5k6D3fwrPUfxIyyCdAGY6egH3FqDDYOvVj4j9255eQ6CpCypj+fj6Vi4evhDHdtfjrH89K2QKDUxE7kevSsVu+FIYbTDeXKfUH7prfdARB2NQXHUZDKnRwQR5gaEdDE7dBQWCleLJ8I9B+Fe6BSlKBSlKBSlKBSlKBSlKBSlKBSlKBSlKBSlKBSlKBSlKBUPxg+KQCTlKxpBnUCN/uqYrTxdoZg3u/D+FBs2hoPQV6r4mwrHexKJGdgs7EmB8dqDLWlxexntxpIIInyratXQwlSCOo2rziNqD7hWlB6R8NP3VlrzbWABXqgUpSgUpSgUpSgUpSgUpSgUpSgUpSgUpSgUpSgUpSgUpSgVjvpmUjQyDvWSlBisNKisV7FFdBbdvQD8WIFULEdtzg8Tf+cS2HF4pnUeK1Me0N2STGgkE85q74TGWMVaW4pt3bbaqdGU+nn94oM+GxJYkFHSPtRB9CCZrKdT6VHca4zZwdo3LrBFGg01J5Ki7sfIVUOw3aK9jce1xiyWjYfu7M6AC5b+kfkXMxOwA00MkOiUpSgUpSgUpSgUpSgUpSgUpSgUpSgUpSgUpSgUpSgUpSgUpURjO0uHtsUDm5cBgpZVrjA/phARb9XIFBL1p8T4lbw65rjR0UasxHJV3Y/wA7VA4rjeIvCLCCyNczOUa4P1UBKj9YlhyiqH2utYrMypbutpL3QC7MJMBWEmN9RoBoIJ0DUuXRj1xwK5S7XCokGCfFaIPMyvLn1FVrgKXbeHa4t24hJEBbjKAGAJ2O50+Aqdw9s4S7htfDcsojCNAyhAD65mjX7XlWO9g1tWr6Rr32mnJxKhSANBEbfVoITiPDbj4zus7uWKhGuMWIDRJJOwBn3Cr9wnjWH4fjVD5hbFg25VZyDNaykqDMHuzsCfLpCYCGxK3gRC4dGLGAM0Mra9YJ/kVG8TN0BMWJl7hEESAkEICCNJIGnnG9B37h+PtX0FyzcW4h+spBE8wY2I6bitmuT9nOHXLqjEWEfDXDoWXQNl+0p9tZncdatGC7R4q2cmIs2rmX69u6iMekW3bKT1OcDyG1BcKVF4LtBYuELnyOTGS54STvCzo/qpIqUoFKUoFKUoFKUoFKUoFKUoFKiO1WEu3cOUs/lM9ojxFdFuozgkFSQVBESJmJEzUZ/R2OS9bFu8DZVAPFr4vpC2aSTlEoF9owsEjUsFqpVQucJxTLYYtdL2roZla+gLTYuW2IZUAy53B1G2aANBXrG4LiB+cZbhllu92VdAMzXEOGKAp4QiBg8+0eRkQFtpVWfC47vsPlYmwut0XHQu2c3MyHKApCg240JIBkgjxYcLwzEJgxaW1lZcU9xUV0C902Ie8qdICMEyjYgRoJoLfWDG4tLNtrlxgqKJJP8NyTsANSTFRWFsYr547ux+blfCpZdDlt6AAa+IPvrruRAFW+UXiDXMRbwo0RFF5+jMxIQafZykx1ZelBhxvFL2MZixZbR9m0DAy9XjRyehJXp1O9wu73dsKoyqNgIAHoBoKiuGWyZP1fT7v56VvX8QZCj2m0B6dWjoBr8BzqLeHrHG5XiJFOIZm9nNlMHXQGNBp9bXlt8J9HEHUMdtIOwHTTU6ab1qoy2k0MAcz9/qx3J8611LXDmIyr05n16DyqjLO1ra/Fwk+Py3MXgMLiLX0iDfKCpMgkgZlbcEHn5a1S7/AL14qq5e8GdGBJVS1kkELM+1mLCfqiZmri9xSACNNIjy2Cjr6VJ8L4XbN1r4Jzls7IdlYoEYjnB1/vH0r1js46rj8nx/Z3HO+HcCukiwFGZiQ0nwhLJKtmYRK52K+Yb31auGYW2uiutwg6SGUCPrGZZtZ1nWpVeFWrNowGfwgZpOZlUkqCOYliTGp89K18VZR7edRMDRlMERpodwdKZZ3npPj6Mcpzm+cTwlx0OW7440BUZDrMdRtEzULw7ikObVxclwCYPPkSp5jz5TXp+IXLftFivNun638dPdWPiGHF5QQYceJG6H+B2PlXjHbw7dnge7H/AH6JTFMjrldEIOmqg6Vp4Pj9zANleXw+kqCTlUmM9qdQAN0200jWcfC8Z3ilWHjXRl00YawPI7ieRFaXE7IKzqf4dIOxn9/U10sayy8V1i1cDAMpBUgEEbEHUEeVeqqXyZYwvhO6bU2Ha2D1XR09wVwv7NW2iClKUClKUClKUClKUEV2kx12zaDWVDOXVYKO/tGDohBHrsOdQeC7T4l79m0cOwVyy3HNi6FXS+bbgk7fRoCCB+VENuBbb1oMIM/ssyn4qQawPw1CCD3hB0IN25BHQjNQV7FcbxVq2wyi663LqlltXCCVUOloJbkoWzZQ5kDJrmJEyHBuKXruIxFu4oVLbFV+juKWGW0wYMfAwDO6GNzbkaGK3MJwWzaQW7Sm2i+yiO6qOeihgBWb5gvW5/i3f91BtUrV+YL1uf4t3/dT5gvW5/i3f91BtVyntszDiTnqloc5gBtveTXTPmC9bn+Ld/3VzHtvw9U4gYLnNatvBuOdZuJuWmItg/Gg9I+2w5mDWXCXFX6Q6lhCKPay+nU7n3TtVR4ljGOUIrtaOrPmfxdMgJ1jeR0+M7wm5bcSrtOxhmB02Gsk6cuVUbbfhq+nasbLl9f0mkssxz3N/qpyXzPU+dZDdZjCQerfVH+4+lajYRDvmb9Z3P8AlmPurasCDz97MR8CSKp6aOUy/pu2cOF1JzNzJ393QeVS/CxNwmd020nzNQguyaluDSXnkFPPnpBjrp99erOY4vIl9ttZSQEUaAdIn91QmOSCSrEEzO+U/rDb9/rUm6nLEAQSOQj0HIfxrVezJGp9Z1n4Qa9VGnjHtCluTDK387HmNa0chtGUHgnxL081HP0+Gu81icNpBkj0/mD51G3LLKYVvjVVaevKZRpY3EqpGJtsCQIdR9ZRv+0p1+I51JYu4rJnB0Ikx5/W+/Wqtxu8EcZGm4xPhUaN+tsPf5nWveBN+yq51Xu9wVM5J5axKa8tvQadGm2zhkep6sMcplL3fmftcvkwuxfxVudMtp13k63VbygAIK6FXOvk1sn51iG6W7f+Znj/AEda6LVzLKUpQKUpQKUpQKUpQKUpQKUpQKUpQK5J2+uLiMflk5Vy2SBs2QNdfMRqVl8kbe1O9dbJrjfBGF3EG4BoVzzpOa8xuvI66r6SRQfeMYfRR0HKqm1/LfjVZCksJMZiRr5aelXXjo8YjkB++Kptuxc78uoWSuZBPtIGNkg9Dns3PgD6k45XG8y9rHgbl7YMpO4AkZhyIbUH7oqZwV/ENtZ/vMo+/MarWDt2XKZQLdwjNoMrKdpjmPPYyaufAMUSGVxldYBjYiNHHQGDp1Bqv+LF2z1DdxxeL+HxLOJb6lpNNy5b7gB+NTfBMM1shnct4WEBQFH1pjU7Dr7unpNtdPcKyWL+WDqcpJjw9DueQ9K9TCRRs8nZnOLenjieEzAtbifgD6x+OsVBYpLygkIpjeLgH4gSP/FWy64qNxDqAefKKi4Sp1+Vs19Sqi93EGYtgeZdf4/uqIxj3ZK3rqWlGpyMWaOW6iCTMaHb3VZOJB20X6NRHinM59xEL6mfQb1XMd3Fu4Mlou68wmY5m2z3DoD6nz5VE1YrsvUN9nEvH2iv4fDxixuMySM0lvaA184O3LarxhcPmtRMnXl8Kp14OuOHeaMbc5QdBLGATzPh38/fV14a+kVY4rbbzT5NW7vGva1hrJI5AFHXw9dc5IHKGrqFcswI7viWHeYBeP8AEVkiB1JHv9K6nRBSlKBSlKBSlKBSlKBSlKBSlKBSlKDS43f7vD3n+xadv7qk/urkXATkZ+RDkafoqqAfAV0jt1xRLOFZWPivfRqo3OYhWMfZAbU+YG5Fc3xF3ubuJkGQ7kCNTIDQB7x8aDJxXFbzrv7451G8YstZbAXVEm5hF8HM/SXrpPID8qNOWok71n+Z3HtC4MzTKWgIBuOIzOOQUMQAR9cpymrZ8pHZ8JhMK6kxhclpm+t3bZbeaeoYKfe3nQVPCFb6sLZh1JZCRBDHUqf0dSPQirfwa6Db7yAGjLGkggwV9FIIn+NU7haHOY/KWo/tFJn79Y6EHlV5warOYaB1zHTyAP3AfCg1DxbN5a9NR5HlW7wXiBuOQyarygjTb31r8JxFuzmbLmYn2ucHpPs/vivVjGd5egM5IB1aNQSNt49KDf4lxZbQyMDPmDEctY10qP8A6WUgwRqNAZ/kmmLgXIuEkxvHLpl5cvh8fOKtYfu2PhDAGIMSeWmxHoJoPnEbji0e61dtF8urEbkCZqBxt5MKiJlzMSSBzZti7N6mS3npyFWf5wtu07HKIGpjXXkBzM6RzmqDxTFvm7yBnc5UU65VXXWN4mSebMOVBFtYuPdv3mMmxbV3I2lrqIV1+qqXCfdVuw17mN/uqa7DdmR/Rt5v+Ji0bK2kgQRbM9SSX/aA5VGLYD2reItD6N/aXc27n1kj7M6D4fZkPN7Gi29u62WFuW2YmQEVXV3Y9AEVj7q6xXJ2wxuBgw8PdXCN5JGS3z5ZXafMDzm1fJ1xvvbPzdye9sBR4t2Q6I08yIg+6d6C3UpSgUpSgUpSgUpSgUpSgUpSgV8ZgASTAGpJ5V9qr9veJZLVrDjVsVcFqJ/4YBe8fTKuX1uCgq/abEHELdxEEKUZbfUWxJVvIt7XIiVB9kVJ8X4JZe2127FsM6PdbmUXLA011ygaQTmrS7QXFWw2YEroCBuQTBA8zMD1rPwnjbYu7dt3wptXrRCIAMognMgO7FkcGT9gkQIoMVm8mIv2mCFFW5Ytrb0GUJcW6sBToCQpj9EAjTXoOOwq3rb2nEo6lGHUMIP41WOzvB1tuqhjcZWDOzKPZRXW0P1peSdCSh2ECrdQcXwNgpcAPtWXaxcPocgP94KfIOauVu0dugJ+Iqs3UzY7EkR3T3nUiY5ZGPqWB16MOdWiz+TIaCQpBMakjcgTtOvvoK/a4e4UM1xYPMMx1B2I019Jms3Zy0TcZy2wyxJg7ak9NK07VlY2BG/u0re7OmLrKohSv3gjX7/uoPvaPCu19DbWQUI9qNQdddum5qPuYK6AT4TEfXBEtpBGvmI8qkeNYspdA2Ma+vIjpp0qMu3tPD4Y1g7abSKCyYPChshubKM2+kjqOfP41T+L2TirxuIQAzCzbjTchVYAdXMz0C1crFkvaGpUMIJB1hhBg+/eq/xZQMXh1RQttMRhgAsRPf240/h1oOo4TDLatpbQQqKFUdAogD4CuecNuLhrl/vCCj37yspMgL3jhCQd4BE+/cgV0mqD2j4GrXrwzG21x1uCB7aMqq4B+0HVjPLvF0iIDe/o5VIZWZ1bMPEVYAMp0BAEqY3JOw13NVfCO9gYfGWx4gih1j2gVGdPfAj9IKeVWQcat2LyWCsIqBZA8KltEXy0G501iZionhbgW3sP9Qlf7uin1Kwf2qDo2HvrcRXQhlYBlI2IIkEeoNZKq3YDG5rL2TvZbQc8j+JfQZs6jySrTQKUpQKUpQKUpQKUpQKUpQK592gIvcUE7Ye0w22dsh06Stzf9A1f7twKCzGAASSeQGpNcwt8QVVv4p5UNr56lrmWOoe6U/YFBr9ocR3ly3YXXUXH0mAD4AfVh/lNS2Cwy2RbLDUOI8tCJHuJFR3ZfDEB8Rd0dzPkBsoHkB++pPDoMZet21Oa0QSTyKD249ZC/tzyoLZwKxAuPHtsCp6oFAU9IJzEeRFbvEcYtm1cuvOW2jO0AkwoLGANSdNhWcCKr3ygORgL2Xcm2sEb57ttCPeGieU0FM4FhCVzudZkn9InM59JNT/CrmZXMmczDX7ue37qhOEY5FtBS084jqeXUa1J8DUxd10LafDf30EZY4A2yXVLbkMpA5aSCdN9Y6Vl4DgnW47NAjQBZMztPQc/hWdOLAMQwEbSvUEg6bit3A4tXZobedCRyPIbjeaCH7R2T34YCQygAyBBljqTGhrRXg15lzF7YBEwHDETOmmumk686sPFLi5wG3y7ctJ/kVHril2B39PcPuoJcYsW7BnkIB6aHWOulVvi1lgMwMEw4I3DAgg68wRIqZx0/N29dTrpoZMek1G3LdzELFu2wt5dbjAgecT7WnIUHQezvEvnOGt3iMpYEMIIhlJRwJ5ZlMHmINeO0WANy2GWc9o5lAGrCCGTzkbD7QXpWn2CsLbwSIuwe9/mv3Gn35p99WGg5I9wXb+IYGRnCqSJBUW0ERqCsyQPPzrFbvC1fkzlunckmHAiBPIgaDkVPlUh2gwIw2KuIAAl099b02zQLiz5MPcHUVsdwl23qoIIGbr5NPJgedBl7OYnuMcs6JfXIT+kCDbk9JLKPO5XQ65PetuVe2x+ltgFXAG+rW7i9DmUejL6V0jgHEfnOHtXtAXUEgbBtmA8gwNBIUpSgUpSgUpSgUpSgUpSgrHbrGfRph11N9oYDfuk8VwRzzeG3/aVzq6rXmW1mACvlzToz6tcumN1TxN5sfITO9pccXxV9lPiB7m2QfZRFButGwKuWAJ+sy9Iqu3oW2APBmTM+wKWBlyIejXDlMbwUmNwEnicWcQqWMN4A4KoZgLZTQ3GPJSFkeS9dK6D2R4WLNkGILBQJEMLaz3YYb5iCWM7F2HKqh2V7Ps1yHXVgrX+Qt29Gt4RRzLZVzA7IoB1YE9MoFU/5T+JC1hMsSz3LTAdFt3bbu58hAHqwq4VyT5S7v8A6nEAnVrNhV12AuMx9PaNBDY8lrLsqktavhlmZKvDEeci41XTszfHdhRHj8QPXQdap/DzmuX7THwtbXWRofEs+ugqYwGIK2w4AhiZAPsPJ723ryLhip5gjpQZccLPzl1ugiSCGXlInb1nr76keGcOFt+8tuXUDLLFZg5eQ32qJ44yu6Poc6mAecGQfL2j8K18GhR1cGNQN56SD5aUFnxfDEvXVzOySp1B3jkJH3jpWLGYHD22Fm2hzPuSxMLoTpOkxAioviOM+kOdgBqBEjQGI091euFYhFuFiV8Kaknzga+k0Erxa6tqyVImdeX4HQ8qgeP9oy1m2kybrKraAeEAMwBGkEKV2iPWtbGYo4kXb8fQ2VYjo7JOVR1GaJ9y66xG8RtkNhk3yyfghX/qoL18lvEjcGLQ/UuqZnXxW1EREAeDedSToI1vVcj7AXzZxtoL/wAc37NwDqufE2nPooKj9euuUFd7bcFOIsq9sTdsnOgESw2e3+0NRt4lWdJqjW+J90oYAFBGceInKRqw6ZRqVjrtFdbqjds+B5G7+2BlLS42Csfrb+yxiejQ2xagjOKOAEuIQwgw2bTISDmnfwmJ8vOpv5OMQBaezBXKc4UxIzEhxHXOrN/aCqPhrndMbBEWrzfQzAFu5BDW2EyqtJAHKY5GJzsq5s4q05BAZTZuKeWcqLbn9LOi2m6HJ1oOm0pSgUpSgUpSgUpSgV5uOFBJMACSegG5rFjMRkWdJOwO0+fQDmap/F+0wEqrEjncOi+4aKB9/wCNBp43s+4R7wCuzZ3Ns5RmzO90oxkAAu0HqDljnUdw3gl5bge6k3C6lQ0FbmIdS+dgI+isrnOXQ6NAG1euH4u6/e4pi6WFWBlBOeGWXK6BoP2up6VZex3Gfnlx2aCbKgAgQD3hMnfeEHxNBY+GYEWbYQEsd2dvadjqztGkk66QBsAAAK2qUoFcn+UXDE49Rp4+5IH6K94xJ8pQj3fHrFUPtHaRuKrm9pcKuhO+e5dylfNcjeuYUFQs31t4+0GiHVlgbaRE+fiPwqWvWmTG5FjJeGdlIlTkGVlg9ZQ+oJ3qsdpHy4hHUxkGaf2wunnE+sVceNsTYTEJvbi4DGkRFz3ZSTH6IoI7jXDM6sbBJNtjKanbUhGPtR9nfcSaiMNivZ10kfzAq4YXLYsKWbXVsxIGZiZZjygnWTtUNheG2sazPh2VIcZlIgEkZiyjfKT+87RQQ/EMRmuudNWYe7NpHn51sXOGpbQPiGYLIGVASxzEABmGiLJ1O5E6jnvcW4CcH9Kzd6xbwqg1A3L9TABEelSDC1i8PAggqRp0IiQaDRx1hs9rDqqpZdkhVGi5GFxvNi0ASep61p8SXNxFU+zbbQaxLDl+z99SXZIO4e7e3sr3CyN2X23HKCQP8M1XuDXZ4ib06MzqI5qndRPoc2mtBK4KbHE8OdYa4F2MFiDbDeUrc+CV2KuccbwyLjsI51U3bZkSfFJRT6ZmH/5XR6BXm5bDAqwBBBBBEgg6EEcxXqlBzTj/AGXKXDZys1q7GR9SyxoCTzuKSDJ1ZZ3OcnY4JhFUW2uXBdvrPht6lj4SrvJhRCq2sSVB30Nn7aYg28HecEhlXwlYkHYHXTnzqgcHtXzaDopN23qVJJ7xT45zH64JO5k0HU7GLVtCYb7J0PqOo8xWxVC4P2utOMrkDqrTKnmGX6pFWrAY1ZAVsyN7JnY/ZnmDy9COgoJOlKUClKUCvNxwoJJgDevVanEcK1xQFfIQQZK5hp5SKCq9qMWxgF2RSQGbKWbxSVVEGpyiJbYanXWI5eFYRGUNYuvc5G/cAQnzIfL5xlPpFWzGcMC2mZjnuwozkRoHD5QBssjUc41mtAXWR8rLmAXMWRRpqR7JJJnKdtdNqDbt4WbRVyCrCCF0QCICqByA5/hsIP5LOEtat3rh9m4VVfMJmOb0Of7qnPntkiS4giRy01Pl051L4K2FQACBvHqZoM9KUoFcs7VYj/3K/p7K21/yK3/XXU64527tMuPxDDTMbZ93dIs/FTQRXELXfXLzQIyLb9Dq3xh1qy9i8eLuHey2rATl9Jze7cfCoLs0huWLh0JLE/flWfQAV9wufB4pbh/J3DBMRDHn5TAHuFBnt2jcuCxckph1JYGYeNbTefhWT+kfKpX5M+FpduO9xQ4a1nhtQRdclCRsTlSPLXqawdqrws57oOj2nWf0gCyfGX+6rJ8nlvJcvJ9mzhhsP/uH4g0EP2z4J82xC3cOsB0JCDbNbjPbj9NCCByNpjzMw97Erh/p7MG1eUkLOguMPCB0z7esdTXRu2dsd1acx4Ly6+ThrX4uPhXOMJaIxYwhH0aXO+EjTLuo9zn4IKCa4pcGC4eE9q4RJ28TtM+8kn+9VMawbBsEe0Ccx3kvqT72X76nu11/vcQqL9Txnpp7I9dJ/ZNavaDC5bIPPwsBGnhIP37e+gz4rixbuXiO7ZHB/q2DR91dlrgmAxAa9atkE5riLHLxOoI6c499d7oFKUoNLjWDF6xctsJDKdOvMffUBgcB3dtdwwWDkI1jwiJ5mBv5Va2WRHWq5buFMoI1LFBGoJWZPUAhSdaCLx/Zw3fGy255hlLTvA7wZWX3VqcPwhw95oGS2Moc94blts0wCW8aGRz08xOsz87uuqMi5VdgpLiWAhtcswDIAgk76jlUxwhI7wHUyNdNRG2nv+NBlwGKnQyeYbkR/H8a3a1rWAtK2dbaq3UADy5c40mtmgUpSgUpSgwY72G/nnUKv5a5/Vp/3KUoPVv8gv8AV/8AbFTy7UpUQfaUpUhXL+3H53if6qz+JpSgiex/5C56n/W1bHbP83+NKUGDtx/8cf1U/FaufYX8tf8A6rD/AOrEUpQSfbj81/tbH/Pt1UT+fv8A1C/63pSggL/5zif1V/C5Up2w/Nz6D/UlfaUFd4N+c4f+vsf8xa7zSlApSlAquYz8ta/Xb/rpSgx8V/N2/W/7q1n7KfX9B/zL1KUFgpSlApSlB//Z"/>
          <p:cNvSpPr>
            <a:spLocks noChangeAspect="1" noChangeArrowheads="1"/>
          </p:cNvSpPr>
          <p:nvPr/>
        </p:nvSpPr>
        <p:spPr bwMode="auto">
          <a:xfrm>
            <a:off x="1676400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2" descr="data:image/jpeg;base64,/9j/4AAQSkZJRgABAQAAAQABAAD/2wCEAAkGBxMQEhUUEhQUFBUVFBYUFxUXFBUVFRcYFBQWFxgVFRcYHCggGBolHBQVITEhJSkrLi4uFx8zODMsNygtLisBCgoKDg0OGhAQGywkHCQsLCwsLCwsLCwsLCwsLCwsLCwsLCwsLCwsLCwsLCwsLCwsLCwsLCwsLCwsLCwsLCwsLP/AABEIAOsA1gMBIgACEQEDEQH/xAAcAAAABwEBAAAAAAAAAAAAAAAAAQIDBAUGBwj/xABFEAABAwIDBAUICQIFAwUAAAABAAIDBBEFEiEGMUFREyJhcbEyM3KBkZKh0QcUF0JSVMHh8CNiJEOCsvEVU6IWJUST0v/EABoBAAIDAQEAAAAAAAAAAAAAAAAEAQIDBQb/xAAqEQACAgICAQQCAQQDAAAAAAAAAQIRAwQSITETIkFRBTIUYXGBsSMzQv/aAAwDAQACEQMRAD8A7dK+wWTq/pDoI3uY6qiDmmxBduKv8XP9N3cfBeQ3HxKAPS/2lYd+bh95D7SsO/Nw+8vM6CmiT0wPpKw4/wDyofeVlDtVC/yX5u4O+S8t0LbyN7wfYuiUGIkWA0WWXJw8F4Y+R2hmONO65/0u+Sdbit9zX+675LmlDi5abX1/YLXUFYSAUu9mX0Wni4l9/wBSP4H+675JX1934H+475KA+R2XNbRVDdoDci6q9qS+Ax4XPwab6+78D/cd8kzU40IgXPDmgaklrgPBU8e0Rbo7duCibR4iHRHkVMdlt1RM8EoeR77TMO/Nw+8h9peHfm4feXmivjyyvbye4fEqOU6YHp/7TMO/Nw+8h9peHfm4feXl8okAeoftLw783D7yH2l4d+bh95eXURQB6j+0vDvzcPvIfaZh35uH3l5bKCAPUn2mYd+bh95D7TMO/Nw+8vLSCAPUv2mYd+bh95D7TMO/Nw+8vLKCAPU32mYd+bh95PUn0h4fI8MbVRFzjYDNvK8pIigD21FJmFwgq/Az/SZ6DfAIIAXjHkO7j4LyGV68xjyHdx8F5CKlAGgiCU3eO9SSTKOne1zXOa4NduJBAPcVq6V4AukbQPDms/t6NrRyGU7k1SRue2wSeT3DmNKDot8NlMkwA3ArpNF1WhY3ZugyAOO9a9r7BYcTPPPk+jUOqWiD1WsuSS1ZbOQeJJW9M2Zu/RYzaXDyHZmjfvPYqyiaak1F9g6cu1uo+JYgQwtKjCUsGotwsqfGKm90Yoe4Y2ZJwMPiLs0rz/cVGIUuWnc4Pkt1Q6xPIncopXSRy30IKJKRFSQJRI0EAJKJKKJABIkpEgAkSUiKACSSlJLtyAPZOB+aZ6DfAIIYH5lnoN8AggBzGPId3HwXkIr17jHkO7j4LyCpQBgowiCMBSSaKpmzRRu7WeBCu8KltZZCCr/plh5gt9R3K+wuXRqXlE1k7dm2pKrjdXFNWZt6x0dRl9is4a+wCXcCrNFT1e8cEisxGO1jqVnX4nZx3qNWVfFRwJTFYjI1x0WXxuYdY8ArKqqdVncbls09pW0I0EpN+SA+p/pOA0zPvbu/4UFLvoP5vSUwkUkxBCSQnEgqSohEllJQARRJSIoASgjKJABFEUZRIAJJduS0l25AHsjA/Ms9BvgEEMC80z0G+AQQA5jHkO7j4LyCvX+MeQ7uPgvIQapQACNABKAUgJKucOqdB3hVNlNwxlyO8H2LLL4NsK5OjVNnDhbmVaSUxAFlUUUV3sH9wHxW2lpEqpF8+PhRkKklrhfiolVKTbvA+KudoqWxaOy/xWcrGEZbcXeAKspl4YXKKY7M8CxPPxWextxcQBu3lT6xzvZZVUr7krWHbMssOIwQklOFJIWwuISE4UghACSkpaSQgkSkpRSUAAokaJABIFGiQASS7clJLtyAPZGBeZZ6LfAIIYH5pnoN8AggB3GPId3HwXkUBeucY8h3cfBeSAFKAKyMBGjCkgIBXeBQdUHsPxOiqoYS9wa0XLjYDvW9oMH6JovvsPaNwS2xNJUO6WJzk2heBUhfPG219bn1arpFNhGa19FWbAYNq6Y8ixvt1P6LZMb17cAlEzXapzr6MFtvg4je2xv1B4lYrEKElrbfit7f+V0L6QmuE0T9SCwtI7Wm/gSqOroi6O7RewDx223qvKpDuHHeFM53jjRHpyH7fNUNlo9rmWlsNxa0+0lZ8hP4v1s5O0/fQ3ZEQnCEkhaiw2QkEJ0pBQA3ZEQllJQAghJSykoAQglFEUAJKJGggkJJduSkl25AHsfA/NM9BvgEEMD8yz0W+AQQA7jHkO7j4LyRZetsY8h3cfBeTY4i42aCSeABJUh5EgKXh2HSVDwyJpcfgO0ngtLgOw8kpDpj0bfwjVx/QLoeF4PFTsyxtDRxPE9pPEpXLtRj0u2O4NGc+59Izuz+zEdI3M8h8pGpt5I5N+asTCZHBrASTpYeAT1bLd2Vo42va/w4lbDZfBnM677AcBvd6zw7gkblklZ2cnp6uLotMDoTDCAbZragbh2BSKSxOnr0UuS1kmADgLLVx9yR59zbtsxu2zm5g0kEix7Qf3Cq6LcLcN3aOSn7ZNAkOZutrg/ibfd3hNUdI1zMzHfz9CsJv3HoNZqOvGznf0l4QWFszB/TPVdp5JvcX7NVg16CqqRs8bopW3DhYhcc2r2YkoX8XREnK+27+13Ip3Vypri/Jyd7A+XNeCgSSEpEnDmmg2MoKSql6CoimLy2V4kZOGNAjjLw3IWHXqkXupeC4NS1dPNUQ0VbNkliiFPHPnks9j3OkLmxHq3DRbLx3ql2axUUdQJi0vAZIywsPORuYNT6V09s9jUMFJLTTtqSJJ45Q+nkbG4GONzMpLgb3zE27EElrQbMxyuqv/b65rqeCF7aQyu6d7pJi1zg4Q3y5SDbKfJPPSTT7F0756Jr4qqmNQagPpJXgz2ghdI2RjsgIa4gN1bvGiozj8MUdUynFX/iYomCSaVrntdFNnJzMA6uUAWHapmF7ZMElJLUwyy1FMJIulY4Z5YJIXsY1+bUvYXkh3EIAZr8CiBia+hrsPEk0cZqKmQuiaHHraOiYL2434J7a/ZyClik/wANV0z45A2KSR3TwVTC4gu6RjA2N1rOsCRrZV82K0jHRujjrJnxyMcYquSOWF7Rq5r4w29yN3epNbtJTMpainpY6toqst2VErXQwhkgktA1oFzuGY2sEAZFEUqyIhACCglWRIASkv3FLSX7j3IJPYuBeaZ6LfAIIYH5pnot8AggBzGfNu7j4LimDU0UPkNAPM/y5Xa8Z8270T4LkcWCyDhc9l7e1KbTaSo6n4xQbfIv6SYW5nt/QDcpElRoqOkL2dVxA+J9isTlA4nv08VzmdpwiHQR55RlaXEnRo395P3R2rotHGWsANhYbhuHzWH2enAfYHfwaLk97it4zcOC3wtHH/Jybmk/AzUutv3fFHSnRIqGlx0Nra3SGyAD1IT7sQUbVGb2yka7qnym6kcRf7wPJVGC9Uix0PBStp6hr3tv5Q0a/gWn7rlXU7XMPMcwspu2eg1IP0OLNdNRXbcb+XPtBVNWxMka5j2hwOha4eI/VEzGS1h4/wA+BVNXYqXnT28R61Vv6K4dbI21LwYnafYroyX02rdSYz5Q9E8R2LFSMIJBBBG8HeuvS1hdv38/mqPGcKjqdXCz/wAQ3+vmnMO011Mx2fxHJcsXn6GdgomS4dV07w29VUtp43G3VkNNJJEQTuu+No9atMIpGwwYbTlo6SLE6YzXGvSVEEsxYeeVjom97SsxT7N4g1uSnOZgmZOMpaLSx+Q831BF07Ng+Mtd0hbKXGcVWYZHHpmtLRJbnlJFt3YnVki/k4c8U4OpKmWklLDVUFPRvDWSzzV7qeY9W00dQQ2J5/A8Oc3sIapG1Ln0TKyogaGVLG4fAX5QXwxvgBeWgjqEvaGlyyzsBq5qOaWV7mNonhwjkaWOvUPBc6NwG/NY/qFWjaasE7qjp39M9oY9xDSHtAsGvaRlcNOIVrMzc7G1Tqz6hVVVnTtq6qBk5aM8kLaF77utbpMj9A71Kux2rDsKlf8AW5MSbJNFG17qcRfVHsdmJfdxeM4NhwOqydTtLWSTMndM4yRBzYyGsa1geC1wYxoDWghxvooFHXSwsljjeWsmaGStsCHtabgG44HUEaqQIgRFLsisgBFkRCXZFZACbJMm49ycSJNx7kAewsD80z0W+AQQwPzTPRb4BBBIvGvNu9E+Cj/VwB5Kk415t3onwVfhLZmsDZXB7uY/dK7PwbYnRm8cwyQHM29uTWqidC/mdOBsFvsUkLGm97LLw0jJukIdewvcfJIzidnT2W+pCcAqix4GUHXfcLoVPNmC5tg9KBJ1ejkN9ztD8l0Gkc4N8nLpu0t6rKYGP5JKUrG657hct3Df6+SrqvEBG05jpZScQmIiP90gHsH7LJY/VXadJL82jRWSEsSuSRTVdcDISw6HW37J6lrQOY7vluVPmcDa2bvGq0eAYf0zg0gt7iFm49nfWSMYd+A6Wi+susCPVcLQQ7Gi2pV9RYPHCNN/M2v4JVXisUBAe8AncOKv6aj+xy8v5HI3/wAfgzlTsO0i7XEO5X0PcVDg2JeHAuN28hvWtfj1O1tzI2yWzFM1ssbyOdiPEK3HE/kzj+Q2kqsYwjBGU/k8d+qsJ4wRawSGzuP3C0cyQPgs9jG0nRuIY6EkcCHk/BRKuNIXSy5p35ZaVuGxyQSRzNDmPsC0i+g5rg+1+xQheXU+reDb3HqO8dxXVK7HZH0BkIAcajJpmtYMvfVY2SR0lzx77j1q7yvHxr6H9bR9RS5/dHJXsIJBFiNLJBC3uO4EJ7kANlG7g1/YfmsNKwtcWuBBBsQd4I4J3FlU10c3Z1pYJU/HwxkhEQllJK1FhBRJRRFABJEm49xS7JMm49xQB7AwPzTPQb4IIYH5pnoN8EEEi8a8270T4JFGQ8AjknMZ8270T4LPbH4jenjc78Df9oS+f4NcfhstNpGlsd2nXfbgbcCsdSTs6OV46pdoRxaRvVztTimo4CxA799vWsLHUG7jrlcbOHI8CkslPwdPSh1bJdO/NJrYu4O3ep3b2roWE1J6PW4IGoO8eviFzMNyu5j+e0Lc4LPmiGuYWIv94dh5qImm92kyXi9WBCwDeXl3j81n6up04evX4Kx2gmGSJoOoBJt3rO4hJ1SN3ifkFqro52Je4qpK0ufv9QA8Vu9hIybuJtwtxXOB1TYau8B2rVbL4v0bXa62tfgBzCzunZ08yvFSOgVdW0ktvu39/JMzUEGXpZWNswF13AGwGpKzGC1Zmlv90H296n7c4g0QdEHavFzrwG4es+C0tP3SOasLclBGDxHbaXp+kjhjMbCREx9w3Q+Xlb97v3LQ4V9JMcwDKqMxOOhe0ktB58wsFMy503DQfNRpQDpb9z8lSzqvUxtI6jieJuDerLmYdzmuzD1hY+okc9+/Me/X4rPQVL4dxuOI4fsrPDcXa1+YWv8Ah/YqjizfEljNdUMLcNhBBaXTvcfVcKuhivY8fZ7VP2hxT/BUlwB0nSOt6/3VNRVRBAdq06B3LsPzRmi7X9kU18tJ/wB3/snVFKHixHqH6cisNtpg5c3pmjrs8u33mfi7xx7O5dHy2Guo/T9lV4hTgmxFw4W7Df5quKbhKzTPjjnxuLOKoKZjVD0Ez2cAbt9E6j5epQV2E7Vnl5RcW0w0myNEUEBJEm49xS0iXce4qQPYGB+aZ6DfBBDA/NM9BvgggBzGfNu7j4LE7HG1HH2A/AlbbGfNu7j4LA7HSf4fLye8fFLbDqhjEvY/8DG1M2YObxsHDxVJhjgbng7yh4p3aqUh4cOHVPiFEpGZSHDyT8OxJs6uuqiTQ0M0Pk/dPLsWlwF1mkHQ8f7hz71mavUacfj+6vdlZ+kjLSdW7r77KIk7X/WKxWIMcMvEC/is/W1TnEtZw3ngO8q8xdln219vNZ+ocCbNFmj1D/lavqIjrL3EWUhrS0cd7uf7IYc48Odm/wD6PYkVMRdfg0cUjDXZn2Gg3dwWaR0ZfqbbZ7qRl24W0PZz8SsjVYm6oke87ibN9EaBX+J1PR0zgNC4ZB/q08FnoqPKAArSfVGGrHtzZHLL6KJJEAdPb+gVuaZJ+pjfz3cyVnY/yKIxKJURFx6oJO4cNez5rRPp7XAsPxO5DsVfQuBcXDQeS0dl+HaVaLKydlxtJXgU2HRh7XFkBbJr1g+7N/Lik0JuC2/D9f8AhZnaGXUDjwU7CcRzAHiN48Qr5LkrF8dL2o3VDNmbY/zgo1U27SL6g2B8D7VEoa0adun6pypm6x13i/sS9djEOjC/SBDd0coFszbHvOvjmWPW922ZmhJ5OuP9VneJKwS6eu7gcPejWVv7CKJGURWwoBIk3HuKUkSbj3FSB7BwLzTPQb4BBDA/NM9BvgggBzGfNu9E+C5NsviQa2RpP+Zf3gLfEFdaxfzbvRPgvOODV9pCLjrtIHY5vWb8Rb1pbYV0OaqtNGixOrzyOB3EJ/DHWGU8PiP2VP0oc8O4Xsey6toW9uoSjOpFUhda+3VOl9x4H5FXmyzDxvqNDz71nqme+hF+Y/VaDZt2Rtmnqndxt3fJRFFNl1jDxp9pCBrbRU2a51OY8/uju5lO47LeQ7z2DedFXxF3G3y7FrLwKay+RWJP0yj/AIHb2qPhsga8D+aqRMwWPtJVVSP65Ps/RZxHZ/qzSYpOHOiZyu8+A/VPR2Ky8dXmle6+7qj/AE6eOqvKGW+g9aiaIxxqJP6DMezkkTttwuToB/NwT/1gNFhv+AVLiGIm5bEMzjpfh6zwaqJGsSBj9QTanj1c/wAq3LkOQT1FQ9E3XV3PgOxqcw+kbFd18z3eW88f7W8mqXj0T6ZrHPAtIzOyxBBHq47lolfSKznXk5/jE3SVZZwaANDxtc+KmR0skRzMOYcRuJ+ZVBHLerLj951/b/wuk0VM17QmMq4pIQ18nKTbKuOsu0PadDvH4Xdqm/W84uN4/lkziGDuZd0fHeOBVRHUOZw0vYpek/B0lPrsc2gnzROH9oPsP7rGkK+xOfMDrpr8VSWTuBdHI3nc0NWREJ0tSbLYSG7JEg0PcU7ZIlGh7j4KQPX2B+aZ6DfBBHgfmmeg3wCCAF4x5Du4+C8sU8cgIcGuGU5r2tuK9T4x5Du4+C8+TVNxYm9/5uWGZ1Q9pRuxcJBIPB4v7VZP3DmN37qowf70buHXZ3cR6t6thJYWKUaH0xh019RoRv8A2WiwKYEXA1Frgbj224LOdHmeMujuH85LW4BFYaizrG6EZbT9hTYjJ1zv1PDf3XVd0xJsDrxI3DsCnYizM52tm3Nzx7lXQOA3Cw4K0jLV8EydnUtw4rP1tV0bXP4+S3vPFaGTr7zYce4LMVTfrDzp/TGjRuJ/u71WP9Rpu1RApaogjVaWhxENHEnlv9qz7sDeNWXcPw3sR80QY9uhBHZYjwV5JMiMmumaWfEi7yjlH4W6uP6BNsqxu8lvIeUe9UTXkcD4Jbp38G27VXgX9VIu5a+w/COXEq5dKa/CZYxrNRHpmDiYXXzD1an1BYhhJ4lx7N3tVxsjjYoa6J0hHRvvDKPu9HLYG45Ahp9S2xRpiezK42zC1GkjCP5Y/uumYHIcoI3cQsZt3gZoKt8HCOTqE8Y3i7D7NO8FaDZmvDbNcbX8k8COR7VbYVoX1X2zZCzx2qlxLDcrszQLHf8ANT5HttmYbEJAxAE2dodxHAhI9o6sPopqzBWlhs0EgEnTWx4hYOpgLHFp4fy66xSkEll9QLxn8Q4sPashtlhdgJWjTcezs9RTGvkqXFi29guHNfBkCEmycsiKeOQNlqbmHVPcfBPJubyT3HwQB65wPzTPRb4BBDA/NM9Fv+0IKQHMZ8h3cfBeec3YPYvQ2MeQ7uPgvPvRN/uHqBS+x8HQ0f8A0M9YODhvbqPkrSeTMwPbuPwPFqilmmjh4Jls5juHDqO324H8SW8jzryWVCLnMNSOHMdi1Dqg5AWmxI+CxmHSvZJl7b/uOxaCaYtG7eLadqsoiOzKyPPZxN919yqZ3HPa2nL9FOa52tt5+9y7e9VVVOWHQdYjqg7wOLndpVpIjWY7iVUbdGOI6xHAfhUQW03juSqeJ3K/PmTzTjoXfhKzZ0IiekI3E+xK+vP4694Rsidyt608Kbn4qAZBlq3cAB6goZYXHUk96unUjf4FCqWW3KyZm0huwY3S25CfAqWSF1UcQAj6ZsB/wkpIe+N0gb5WoytdruVfiE9mkc9E2a1n/TXwX/qGvjnDbHzbaWWMuvu8pwFu1NYl8nN2X3RZ7QUUcggfX4meklpopGA0skhbE6+RuZpANrO4X1TuHYdTspqeWorGxCoEhY3oJH2EchYXZgdDcX3cVaP2izQ0zIMUjpWx0sUT4nUxkOdoIcc3RnmBv4KFhm2hoYqCKB7JWw/WOmYY22eDOSzK97czLsNxlItpdXkk12Ywk0+iydhhphUfWqpsbaeZkGcRvkzGRmdpsCLC1vamaalZUGV0dSDDBGJHzCJ5cMzg0NbGDd2p5qxo8VijFW2nrzG6epjnbLLE6R5bkdmY67T1gSBfsUCKYCeST/qLhO6NuSpZG5sYLXHNFNEGi4Lba5T61i4QscjlyfZDxJwiLOjnZMyRvSMey7SNSLOadWOBG5S6GrFSx8Un3wQexx3OHrUXaKqjqnxCN7Jp2MInnji6Jsrs3V6thchuhdYXupE2zz4GdMHakNJHJYzhT6HIZrglP5MHURGNzmO3tJae8aJoq52njvKJP+40O9YAafAKnITkXas4+SPGbQhNzeSe4+CeTc/ku7j4KxQ9b4H5pnoN8Aghgfmmeg3wCCkBzGfNu7j4LikUN94BXa8Z8270T4LilDNb99yW2fge0/kTNQjgq+egOo/cK8fIOXsVfNJrof0StnRTQjA4w85D5yLUHm2+nsWjqotLnTRZmKR0crJQPJNndrTob/zgtbVyty30ta4WqOfsL3Gbkkaxri7c3U9vYs+1jpXGR17u3dg4BWeNEyODG7r5nfoE3Gy2hIVpvotrx+Q6eld2+sqWKXtUumiFt/wT0jQBuWFjllcIgEvMEUrvUm86EWBNIq+pKlyGyp8UqsrStIqzDI6VlNic13G24LX45srFPDh31Vgjkk6CGoI4mogEomdfk1kvurBl19/FaKDbCojEmUMAkpI6Q6E2ETS1kreTw1zxy6ydSpUcmcuTbNDNgFPLib3U9K6SkhomVfQMa5xlLo/6cdhc5nuc0+orJbeYP9Sq5Y2BzWECeIOBa4RyjM1pB1Bbq2x/CpFXtVO+ExNAiuIGukjLmvLaaMsYzMDoNS4jmnoNr39C2CogiqmCMxOMjpBI9ol6ZgMjTmGR17WOtyCpKmoxiipqM1UwgZJknhp4Yn5uiYXU0cz5HtBGbyrAE2vdTMEoqesfSz/V42Z3VMMsV3CIvipzKx4u7qt5i9gQFiP/AFhK6WofPHFNFUua+WA5msBjGWN0TmEOYWiwuDqBqr+h2ic4xOjjjjjhZKyOJpcWjpmFr3Oc4lz3kHeTwWcqQxjbkqRoaPD2RsZLLBSRSySNELqWQvbKwX6bN1nNIb1ON9VqnUjZIbOHC3tGi5nsriToL077Pic9jwHeVG9txnZ3g2I7F1amcHR3Bvosm0y84Sg+zjW09CctgNYze3Yd/gslddZ2zpgyWJwGj7g+06LBY3gpY3pYx1CTmH4SDr6vmpxTr2stsY3NLJEo03P5Lu4+CcSJh1T3HwTAietcC80z0G+ARIYH5pnoN/2hBSSTKyDO0g8QR7VzSTYGZrjlezLc2uHXtyK6miLVWUFLyXhklD9TlbthZ/xsHdmTR2BnO98Z7w7xXWA0I8oVPQga/wArL9nKRsHMBbOy3+pODYmoyBvSM0uPvbl1LKEMoUrFFFJZpy8nJaf6Ppm3Jewk9jkk/R9UXuJI/Y6665lCGUKXjiwjmnHwzlsWxNQN8jPYfklSbFTn77P/AC+S6hlCGUKvoQ+i/wDKyfZyZ2wE5++z/wAkBsBP+Nnscus5QhlCPRgH8rJ9nIpPo9qD/mR+xyqq36J6mT/PjH+hx/VdyyhDKFZQjHwUlmnJU2cCP0NVP5iL/wCt/wA0ofQ7U/mIvcd813vKEMoVzI4N9j1T/wB+L3HfNF9jtT/34vcf813rKEMoQBwX7Han8xF7j/mpOH/RVVQ/58RF92R/zXccoQyhQ0n0y0ZOLtHG5fo2qS4OErBbsctjhWFzxMyvyOIFrglv6LZ5QiyhUWOKLzzzkqZznaPZSeq6PK5jMjidbm97cgkQbHSiJ8bix2ZweDrobZSCLaghdKyhFlCj0okrYyRjxT6OGVv0PzOeTHMxjT90tc63r00TUX0MzuID6iPKdHWY69uNrnfZd4DQhlC0Rk3bsj0NP0bA0cAB7AgpSCkg/9k="/>
          <p:cNvSpPr>
            <a:spLocks noChangeAspect="1" noChangeArrowheads="1"/>
          </p:cNvSpPr>
          <p:nvPr/>
        </p:nvSpPr>
        <p:spPr bwMode="auto">
          <a:xfrm>
            <a:off x="1828800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767015" y="166248"/>
            <a:ext cx="526830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000" dirty="0">
                <a:latin typeface="Tahoma" pitchFamily="34" charset="0"/>
              </a:rPr>
              <a:t>The Shoulder Joint</a:t>
            </a:r>
          </a:p>
          <a:p>
            <a:r>
              <a:rPr lang="en-GB" sz="4000" dirty="0">
                <a:latin typeface="Tahoma" pitchFamily="34" charset="0"/>
              </a:rPr>
              <a:t>(Ball and Socket Joint)</a:t>
            </a:r>
          </a:p>
        </p:txBody>
      </p:sp>
      <p:pic>
        <p:nvPicPr>
          <p:cNvPr id="8194" name="Picture 2" descr="http://p.imgci.com/db/PICTURES/CMS/62300/62322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1776633"/>
            <a:ext cx="3600400" cy="307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126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lipartbest.com/cliparts/xcg/oye/xcgoyeEAi.jpe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404664"/>
            <a:ext cx="834778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843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536" y="548680"/>
            <a:ext cx="5688632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For the </a:t>
            </a:r>
            <a:r>
              <a:rPr lang="en-GB" dirty="0" smtClean="0"/>
              <a:t>shooting arm…….</a:t>
            </a:r>
          </a:p>
          <a:p>
            <a:pPr marL="0" indent="0">
              <a:buNone/>
            </a:pPr>
            <a:endParaRPr lang="en-GB" dirty="0"/>
          </a:p>
          <a:p>
            <a:pPr marL="514350" indent="-514350">
              <a:buAutoNum type="arabicPeriod"/>
            </a:pPr>
            <a:r>
              <a:rPr lang="en-GB" dirty="0" smtClean="0"/>
              <a:t>What type of joint is the elbow?</a:t>
            </a:r>
          </a:p>
          <a:p>
            <a:pPr marL="514350" indent="-514350">
              <a:buAutoNum type="arabicPeriod"/>
            </a:pPr>
            <a:r>
              <a:rPr lang="en-GB" dirty="0" smtClean="0"/>
              <a:t>What movement </a:t>
            </a:r>
            <a:r>
              <a:rPr lang="en-GB" dirty="0"/>
              <a:t>is </a:t>
            </a:r>
            <a:r>
              <a:rPr lang="en-GB" dirty="0" smtClean="0"/>
              <a:t>occurring at the elbow?</a:t>
            </a:r>
            <a:endParaRPr lang="en-GB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dirty="0" smtClean="0"/>
              <a:t>What type of joint is the wrist?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dirty="0" smtClean="0"/>
              <a:t>What movement is occurring at the wrist?</a:t>
            </a:r>
            <a:endParaRPr lang="en-GB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dirty="0" smtClean="0"/>
              <a:t>What type of joint is the shoulder?</a:t>
            </a:r>
          </a:p>
          <a:p>
            <a:pPr marL="0" indent="0">
              <a:buNone/>
            </a:pPr>
            <a:endParaRPr lang="en-GB" dirty="0" smtClean="0"/>
          </a:p>
          <a:p>
            <a:pPr marL="514350" indent="-514350">
              <a:buAutoNum type="arabicPeriod"/>
            </a:pPr>
            <a:endParaRPr lang="en-GB" dirty="0" smtClean="0"/>
          </a:p>
          <a:p>
            <a:pPr marL="514350" indent="-514350">
              <a:buAutoNum type="arabicPeriod"/>
            </a:pPr>
            <a:endParaRPr lang="en-GB" dirty="0"/>
          </a:p>
        </p:txBody>
      </p:sp>
      <p:pic>
        <p:nvPicPr>
          <p:cNvPr id="2050" name="Picture 2" descr="http://basketball.isport.com/userfiles/Guide/image/Basketball/Basketball_Shot-Free-Throw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839" y="2276872"/>
            <a:ext cx="2905505" cy="244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199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548680"/>
            <a:ext cx="5328592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For the </a:t>
            </a:r>
            <a:r>
              <a:rPr lang="en-GB" dirty="0" smtClean="0"/>
              <a:t>shooting arm…….</a:t>
            </a:r>
          </a:p>
          <a:p>
            <a:pPr marL="0" indent="0">
              <a:buNone/>
            </a:pPr>
            <a:endParaRPr lang="en-GB" dirty="0"/>
          </a:p>
          <a:p>
            <a:pPr marL="514350" indent="-514350">
              <a:buAutoNum type="arabicPeriod"/>
            </a:pPr>
            <a:r>
              <a:rPr lang="en-GB" dirty="0" smtClean="0"/>
              <a:t>What type of joint is the elbow? </a:t>
            </a:r>
            <a:r>
              <a:rPr lang="en-GB" dirty="0" smtClean="0">
                <a:solidFill>
                  <a:srgbClr val="FF0000"/>
                </a:solidFill>
              </a:rPr>
              <a:t>Hinge</a:t>
            </a:r>
          </a:p>
          <a:p>
            <a:pPr marL="514350" indent="-514350">
              <a:buAutoNum type="arabicPeriod"/>
            </a:pPr>
            <a:r>
              <a:rPr lang="en-GB" dirty="0" smtClean="0"/>
              <a:t>What movement </a:t>
            </a:r>
            <a:r>
              <a:rPr lang="en-GB" dirty="0"/>
              <a:t>is occurring </a:t>
            </a:r>
            <a:r>
              <a:rPr lang="en-GB" dirty="0" smtClean="0"/>
              <a:t>at the elbow? </a:t>
            </a:r>
            <a:r>
              <a:rPr lang="en-GB" dirty="0" smtClean="0">
                <a:solidFill>
                  <a:srgbClr val="FF0000"/>
                </a:solidFill>
              </a:rPr>
              <a:t>Flexion</a:t>
            </a:r>
            <a:endParaRPr lang="en-GB" dirty="0">
              <a:solidFill>
                <a:srgbClr val="FF0000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dirty="0" smtClean="0"/>
              <a:t>What type of joint is the wrist?  </a:t>
            </a:r>
            <a:r>
              <a:rPr lang="en-GB" dirty="0" smtClean="0">
                <a:solidFill>
                  <a:srgbClr val="FF0000"/>
                </a:solidFill>
              </a:rPr>
              <a:t>Condyloid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dirty="0" smtClean="0"/>
              <a:t>What movement is occurring at the wrist? </a:t>
            </a:r>
            <a:r>
              <a:rPr lang="en-GB" dirty="0" smtClean="0">
                <a:solidFill>
                  <a:srgbClr val="FF0000"/>
                </a:solidFill>
              </a:rPr>
              <a:t>Extension</a:t>
            </a:r>
            <a:endParaRPr lang="en-GB" dirty="0">
              <a:solidFill>
                <a:srgbClr val="FF0000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dirty="0" smtClean="0"/>
              <a:t>What type of joint is the shoulder?  </a:t>
            </a:r>
            <a:r>
              <a:rPr lang="en-GB" dirty="0" smtClean="0">
                <a:solidFill>
                  <a:srgbClr val="FF0000"/>
                </a:solidFill>
              </a:rPr>
              <a:t>Ball and Socket</a:t>
            </a:r>
          </a:p>
          <a:p>
            <a:pPr marL="0" indent="0">
              <a:buNone/>
            </a:pPr>
            <a:endParaRPr lang="en-GB" dirty="0" smtClean="0"/>
          </a:p>
          <a:p>
            <a:pPr marL="514350" indent="-514350">
              <a:buAutoNum type="arabicPeriod"/>
            </a:pPr>
            <a:endParaRPr lang="en-GB" dirty="0" smtClean="0"/>
          </a:p>
          <a:p>
            <a:pPr marL="514350" indent="-514350">
              <a:buAutoNum type="arabicPeriod"/>
            </a:pPr>
            <a:endParaRPr lang="en-GB" dirty="0"/>
          </a:p>
        </p:txBody>
      </p:sp>
      <p:pic>
        <p:nvPicPr>
          <p:cNvPr id="2050" name="Picture 2" descr="http://basketball.isport.com/userfiles/Guide/image/Basketball/Basketball_Shot-Free-Throw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96" y="3212977"/>
            <a:ext cx="3625585" cy="271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61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528" y="476672"/>
            <a:ext cx="8496944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For the throwing arm…….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endParaRPr lang="en-GB" dirty="0" smtClean="0"/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endParaRPr lang="en-GB" dirty="0" smtClean="0"/>
          </a:p>
          <a:p>
            <a:pPr marL="514350" indent="-514350">
              <a:buAutoNum type="arabicPeriod"/>
            </a:pPr>
            <a:r>
              <a:rPr lang="en-GB" dirty="0" smtClean="0"/>
              <a:t>What type of joint is the shoulder?</a:t>
            </a:r>
          </a:p>
          <a:p>
            <a:pPr marL="514350" indent="-514350">
              <a:buAutoNum type="arabicPeriod"/>
            </a:pPr>
            <a:r>
              <a:rPr lang="en-GB" dirty="0" smtClean="0"/>
              <a:t>What movement </a:t>
            </a:r>
            <a:r>
              <a:rPr lang="en-GB" dirty="0"/>
              <a:t>is occurring </a:t>
            </a:r>
            <a:r>
              <a:rPr lang="en-GB" dirty="0" smtClean="0"/>
              <a:t>at the shoulder?</a:t>
            </a:r>
            <a:endParaRPr lang="en-GB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dirty="0" smtClean="0"/>
              <a:t>What type of joint is the elbow?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dirty="0" smtClean="0"/>
              <a:t>What movement is occurring at the elbow?</a:t>
            </a:r>
            <a:endParaRPr lang="en-GB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dirty="0" smtClean="0"/>
              <a:t>What movement is occurring at the wrist?</a:t>
            </a:r>
          </a:p>
          <a:p>
            <a:pPr marL="0" indent="0">
              <a:buNone/>
            </a:pPr>
            <a:endParaRPr lang="en-GB" dirty="0" smtClean="0"/>
          </a:p>
          <a:p>
            <a:pPr marL="514350" indent="-514350">
              <a:buAutoNum type="arabicPeriod"/>
            </a:pPr>
            <a:endParaRPr lang="en-GB" dirty="0" smtClean="0"/>
          </a:p>
          <a:p>
            <a:pPr marL="514350" indent="-514350">
              <a:buAutoNum type="arabicPeriod"/>
            </a:pPr>
            <a:endParaRPr lang="en-GB" dirty="0"/>
          </a:p>
        </p:txBody>
      </p:sp>
      <p:pic>
        <p:nvPicPr>
          <p:cNvPr id="5" name="Picture 2" descr="https://62e528761d0685343e1c-f3d1b99a743ffa4142d9d7f1978d9686.ssl.cf2.rackcdn.com/files/55368/area14mp/nb83vyrh-1406771839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404664"/>
            <a:ext cx="3252220" cy="279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5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Theory Content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4533" t="42135" r="20851" b="24196"/>
          <a:stretch/>
        </p:blipFill>
        <p:spPr>
          <a:xfrm>
            <a:off x="937209" y="1825625"/>
            <a:ext cx="10908753" cy="37808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077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528" y="476672"/>
            <a:ext cx="8496944" cy="60486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For the throwing arm…….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endParaRPr lang="en-GB" dirty="0" smtClean="0"/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endParaRPr lang="en-GB" dirty="0" smtClean="0"/>
          </a:p>
          <a:p>
            <a:pPr marL="514350" indent="-514350">
              <a:buAutoNum type="arabicPeriod"/>
            </a:pPr>
            <a:endParaRPr lang="en-GB" dirty="0" smtClean="0"/>
          </a:p>
          <a:p>
            <a:pPr marL="514350" indent="-514350">
              <a:buAutoNum type="arabicPeriod"/>
            </a:pPr>
            <a:endParaRPr lang="en-GB" dirty="0" smtClean="0"/>
          </a:p>
          <a:p>
            <a:pPr marL="514350" indent="-514350">
              <a:buAutoNum type="arabicPeriod"/>
            </a:pPr>
            <a:r>
              <a:rPr lang="en-GB" dirty="0" smtClean="0"/>
              <a:t>What type of joint is the shoulder? </a:t>
            </a:r>
            <a:r>
              <a:rPr lang="en-GB" dirty="0" smtClean="0">
                <a:solidFill>
                  <a:srgbClr val="FF0000"/>
                </a:solidFill>
              </a:rPr>
              <a:t>Ball and Socket</a:t>
            </a:r>
          </a:p>
          <a:p>
            <a:pPr marL="514350" indent="-514350">
              <a:buAutoNum type="arabicPeriod"/>
            </a:pPr>
            <a:r>
              <a:rPr lang="en-GB" dirty="0" smtClean="0"/>
              <a:t>What movement </a:t>
            </a:r>
            <a:r>
              <a:rPr lang="en-GB" dirty="0"/>
              <a:t>is occurring </a:t>
            </a:r>
            <a:r>
              <a:rPr lang="en-GB" dirty="0" smtClean="0"/>
              <a:t>at the shoulder? </a:t>
            </a:r>
            <a:r>
              <a:rPr lang="en-GB" dirty="0" smtClean="0">
                <a:solidFill>
                  <a:srgbClr val="FF0000"/>
                </a:solidFill>
              </a:rPr>
              <a:t>Extension</a:t>
            </a:r>
            <a:endParaRPr lang="en-GB" dirty="0">
              <a:solidFill>
                <a:srgbClr val="FF0000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dirty="0" smtClean="0"/>
              <a:t>What type of joint is the elbow? </a:t>
            </a:r>
            <a:r>
              <a:rPr lang="en-GB" dirty="0" smtClean="0">
                <a:solidFill>
                  <a:srgbClr val="FF0000"/>
                </a:solidFill>
              </a:rPr>
              <a:t>Hinge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dirty="0" smtClean="0"/>
              <a:t>What movement is occurring at the elbow? </a:t>
            </a:r>
            <a:r>
              <a:rPr lang="en-GB" dirty="0" smtClean="0">
                <a:solidFill>
                  <a:srgbClr val="FF0000"/>
                </a:solidFill>
              </a:rPr>
              <a:t>Extension</a:t>
            </a:r>
            <a:endParaRPr lang="en-GB" dirty="0">
              <a:solidFill>
                <a:srgbClr val="FF0000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dirty="0" smtClean="0"/>
              <a:t>What movement is occurring at the wrist?  </a:t>
            </a:r>
            <a:r>
              <a:rPr lang="en-GB" dirty="0" smtClean="0">
                <a:solidFill>
                  <a:srgbClr val="FF0000"/>
                </a:solidFill>
              </a:rPr>
              <a:t>Extension</a:t>
            </a:r>
            <a:endParaRPr lang="en-GB" dirty="0" smtClean="0"/>
          </a:p>
          <a:p>
            <a:pPr marL="514350" indent="-514350">
              <a:buAutoNum type="arabicPeriod"/>
            </a:pPr>
            <a:endParaRPr lang="en-GB" dirty="0" smtClean="0"/>
          </a:p>
          <a:p>
            <a:pPr marL="514350" indent="-514350">
              <a:buAutoNum type="arabicPeriod"/>
            </a:pPr>
            <a:endParaRPr lang="en-GB" dirty="0"/>
          </a:p>
        </p:txBody>
      </p:sp>
      <p:pic>
        <p:nvPicPr>
          <p:cNvPr id="5" name="Picture 2" descr="https://62e528761d0685343e1c-f3d1b99a743ffa4142d9d7f1978d9686.ssl.cf2.rackcdn.com/files/55368/area14mp/nb83vyrh-1406771839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404664"/>
            <a:ext cx="3252220" cy="279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17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6000" dirty="0"/>
              <a:t>Socio-cultural Issues in Physical Activity and Sport</a:t>
            </a:r>
            <a:endParaRPr lang="en-GB" sz="6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240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24875" y="959644"/>
            <a:ext cx="3266174" cy="1500187"/>
          </a:xfrm>
        </p:spPr>
        <p:txBody>
          <a:bodyPr>
            <a:noAutofit/>
          </a:bodyPr>
          <a:lstStyle/>
          <a:p>
            <a:r>
              <a:rPr lang="en-GB" sz="3600" dirty="0" smtClean="0"/>
              <a:t>Try to fill in the dates; give yourself 5 points if you are within 5 years either side, 10 points if you are within 1 year either side (or correct)</a:t>
            </a:r>
            <a:endParaRPr lang="en-GB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879498"/>
              </p:ext>
            </p:extLst>
          </p:nvPr>
        </p:nvGraphicFramePr>
        <p:xfrm>
          <a:off x="4507832" y="228684"/>
          <a:ext cx="7256400" cy="645285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647384">
                  <a:extLst>
                    <a:ext uri="{9D8B030D-6E8A-4147-A177-3AD203B41FA5}">
                      <a16:colId xmlns:a16="http://schemas.microsoft.com/office/drawing/2014/main" val="3733682592"/>
                    </a:ext>
                  </a:extLst>
                </a:gridCol>
                <a:gridCol w="1609016">
                  <a:extLst>
                    <a:ext uri="{9D8B030D-6E8A-4147-A177-3AD203B41FA5}">
                      <a16:colId xmlns:a16="http://schemas.microsoft.com/office/drawing/2014/main" val="1200791307"/>
                    </a:ext>
                  </a:extLst>
                </a:gridCol>
              </a:tblGrid>
              <a:tr h="3478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009900" algn="l"/>
                        </a:tabLst>
                      </a:pPr>
                      <a:r>
                        <a:rPr lang="en-GB" sz="2000">
                          <a:effectLst/>
                        </a:rPr>
                        <a:t>	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06" marR="418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Date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06" marR="41806" marT="0" marB="0"/>
                </a:tc>
                <a:extLst>
                  <a:ext uri="{0D108BD9-81ED-4DB2-BD59-A6C34878D82A}">
                    <a16:rowId xmlns:a16="http://schemas.microsoft.com/office/drawing/2014/main" val="456768920"/>
                  </a:ext>
                </a:extLst>
              </a:tr>
              <a:tr h="3358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First University Boat Race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06" marR="418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06" marR="41806" marT="0" marB="0"/>
                </a:tc>
                <a:extLst>
                  <a:ext uri="{0D108BD9-81ED-4DB2-BD59-A6C34878D82A}">
                    <a16:rowId xmlns:a16="http://schemas.microsoft.com/office/drawing/2014/main" val="1845055053"/>
                  </a:ext>
                </a:extLst>
              </a:tr>
              <a:tr h="3358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First rules for Cricket issued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06" marR="418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06" marR="41806" marT="0" marB="0"/>
                </a:tc>
                <a:extLst>
                  <a:ext uri="{0D108BD9-81ED-4DB2-BD59-A6C34878D82A}">
                    <a16:rowId xmlns:a16="http://schemas.microsoft.com/office/drawing/2014/main" val="3058289519"/>
                  </a:ext>
                </a:extLst>
              </a:tr>
              <a:tr h="3358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First FA Cup competed for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06" marR="418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06" marR="41806" marT="0" marB="0"/>
                </a:tc>
                <a:extLst>
                  <a:ext uri="{0D108BD9-81ED-4DB2-BD59-A6C34878D82A}">
                    <a16:rowId xmlns:a16="http://schemas.microsoft.com/office/drawing/2014/main" val="1609769429"/>
                  </a:ext>
                </a:extLst>
              </a:tr>
              <a:tr h="3478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First Wimbledon 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06" marR="418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06" marR="41806" marT="0" marB="0"/>
                </a:tc>
                <a:extLst>
                  <a:ext uri="{0D108BD9-81ED-4DB2-BD59-A6C34878D82A}">
                    <a16:rowId xmlns:a16="http://schemas.microsoft.com/office/drawing/2014/main" val="3383144339"/>
                  </a:ext>
                </a:extLst>
              </a:tr>
              <a:tr h="3358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Uruguay win the first World Cup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06" marR="418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06" marR="41806" marT="0" marB="0"/>
                </a:tc>
                <a:extLst>
                  <a:ext uri="{0D108BD9-81ED-4DB2-BD59-A6C34878D82A}">
                    <a16:rowId xmlns:a16="http://schemas.microsoft.com/office/drawing/2014/main" val="811456351"/>
                  </a:ext>
                </a:extLst>
              </a:tr>
              <a:tr h="3358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First Modern Olympic Games held in Athens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06" marR="418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06" marR="41806" marT="0" marB="0"/>
                </a:tc>
                <a:extLst>
                  <a:ext uri="{0D108BD9-81ED-4DB2-BD59-A6C34878D82A}">
                    <a16:rowId xmlns:a16="http://schemas.microsoft.com/office/drawing/2014/main" val="1903171831"/>
                  </a:ext>
                </a:extLst>
              </a:tr>
              <a:tr h="3478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London hosted their first Olympic Games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06" marR="418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06" marR="41806" marT="0" marB="0"/>
                </a:tc>
                <a:extLst>
                  <a:ext uri="{0D108BD9-81ED-4DB2-BD59-A6C34878D82A}">
                    <a16:rowId xmlns:a16="http://schemas.microsoft.com/office/drawing/2014/main" val="1546184367"/>
                  </a:ext>
                </a:extLst>
              </a:tr>
              <a:tr h="3358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London hosted their second Olympic Games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06" marR="418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06" marR="41806" marT="0" marB="0"/>
                </a:tc>
                <a:extLst>
                  <a:ext uri="{0D108BD9-81ED-4DB2-BD59-A6C34878D82A}">
                    <a16:rowId xmlns:a16="http://schemas.microsoft.com/office/drawing/2014/main" val="1704870074"/>
                  </a:ext>
                </a:extLst>
              </a:tr>
              <a:tr h="3358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London hosted their third Olympic Games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06" marR="418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06" marR="41806" marT="0" marB="0"/>
                </a:tc>
                <a:extLst>
                  <a:ext uri="{0D108BD9-81ED-4DB2-BD59-A6C34878D82A}">
                    <a16:rowId xmlns:a16="http://schemas.microsoft.com/office/drawing/2014/main" val="2555427318"/>
                  </a:ext>
                </a:extLst>
              </a:tr>
              <a:tr h="3358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Henry VIII played real tennis 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06" marR="418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06" marR="41806" marT="0" marB="0"/>
                </a:tc>
                <a:extLst>
                  <a:ext uri="{0D108BD9-81ED-4DB2-BD59-A6C34878D82A}">
                    <a16:rowId xmlns:a16="http://schemas.microsoft.com/office/drawing/2014/main" val="2126029139"/>
                  </a:ext>
                </a:extLst>
              </a:tr>
              <a:tr h="3478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England won the World Cup at Football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06" marR="418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06" marR="41806" marT="0" marB="0"/>
                </a:tc>
                <a:extLst>
                  <a:ext uri="{0D108BD9-81ED-4DB2-BD59-A6C34878D82A}">
                    <a16:rowId xmlns:a16="http://schemas.microsoft.com/office/drawing/2014/main" val="1169299198"/>
                  </a:ext>
                </a:extLst>
              </a:tr>
              <a:tr h="3358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Overarm bowling allowed in cricket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06" marR="418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06" marR="41806" marT="0" marB="0"/>
                </a:tc>
                <a:extLst>
                  <a:ext uri="{0D108BD9-81ED-4DB2-BD59-A6C34878D82A}">
                    <a16:rowId xmlns:a16="http://schemas.microsoft.com/office/drawing/2014/main" val="2031031793"/>
                  </a:ext>
                </a:extLst>
              </a:tr>
              <a:tr h="3358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First ‘Ashes’ series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06" marR="418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06" marR="41806" marT="0" marB="0"/>
                </a:tc>
                <a:extLst>
                  <a:ext uri="{0D108BD9-81ED-4DB2-BD59-A6C34878D82A}">
                    <a16:rowId xmlns:a16="http://schemas.microsoft.com/office/drawing/2014/main" val="2009426142"/>
                  </a:ext>
                </a:extLst>
              </a:tr>
              <a:tr h="3358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World War 1 ends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06" marR="418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06" marR="41806" marT="0" marB="0"/>
                </a:tc>
                <a:extLst>
                  <a:ext uri="{0D108BD9-81ED-4DB2-BD59-A6C34878D82A}">
                    <a16:rowId xmlns:a16="http://schemas.microsoft.com/office/drawing/2014/main" val="1220650757"/>
                  </a:ext>
                </a:extLst>
              </a:tr>
              <a:tr h="3478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World War 2 ends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06" marR="418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06" marR="41806" marT="0" marB="0"/>
                </a:tc>
                <a:extLst>
                  <a:ext uri="{0D108BD9-81ED-4DB2-BD59-A6C34878D82A}">
                    <a16:rowId xmlns:a16="http://schemas.microsoft.com/office/drawing/2014/main" val="4010931199"/>
                  </a:ext>
                </a:extLst>
              </a:tr>
              <a:tr h="3358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Rugby Football Union (RFU) founded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06" marR="418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06" marR="41806" marT="0" marB="0"/>
                </a:tc>
                <a:extLst>
                  <a:ext uri="{0D108BD9-81ED-4DB2-BD59-A6C34878D82A}">
                    <a16:rowId xmlns:a16="http://schemas.microsoft.com/office/drawing/2014/main" val="3762192565"/>
                  </a:ext>
                </a:extLst>
              </a:tr>
              <a:tr h="3358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Compulsory Schooling for all children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06" marR="418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06" marR="41806" marT="0" marB="0"/>
                </a:tc>
                <a:extLst>
                  <a:ext uri="{0D108BD9-81ED-4DB2-BD59-A6C34878D82A}">
                    <a16:rowId xmlns:a16="http://schemas.microsoft.com/office/drawing/2014/main" val="2948064560"/>
                  </a:ext>
                </a:extLst>
              </a:tr>
              <a:tr h="3478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Eton School founded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06" marR="418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06" marR="41806" marT="0" marB="0"/>
                </a:tc>
                <a:extLst>
                  <a:ext uri="{0D108BD9-81ED-4DB2-BD59-A6C34878D82A}">
                    <a16:rowId xmlns:a16="http://schemas.microsoft.com/office/drawing/2014/main" val="261439704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6474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852393"/>
              </p:ext>
            </p:extLst>
          </p:nvPr>
        </p:nvGraphicFramePr>
        <p:xfrm>
          <a:off x="1434163" y="0"/>
          <a:ext cx="8078805" cy="685799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287430">
                  <a:extLst>
                    <a:ext uri="{9D8B030D-6E8A-4147-A177-3AD203B41FA5}">
                      <a16:colId xmlns:a16="http://schemas.microsoft.com/office/drawing/2014/main" val="4253548786"/>
                    </a:ext>
                  </a:extLst>
                </a:gridCol>
                <a:gridCol w="1791375">
                  <a:extLst>
                    <a:ext uri="{9D8B030D-6E8A-4147-A177-3AD203B41FA5}">
                      <a16:colId xmlns:a16="http://schemas.microsoft.com/office/drawing/2014/main" val="3807860503"/>
                    </a:ext>
                  </a:extLst>
                </a:gridCol>
              </a:tblGrid>
              <a:tr h="360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009900" algn="l"/>
                        </a:tabLst>
                      </a:pPr>
                      <a:r>
                        <a:rPr lang="en-GB" sz="2200">
                          <a:effectLst/>
                        </a:rPr>
                        <a:t>	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06" marR="418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Date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06" marR="41806" marT="0" marB="0"/>
                </a:tc>
                <a:extLst>
                  <a:ext uri="{0D108BD9-81ED-4DB2-BD59-A6C34878D82A}">
                    <a16:rowId xmlns:a16="http://schemas.microsoft.com/office/drawing/2014/main" val="3923422472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First University Boat Race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06" marR="418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1829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06" marR="41806" marT="0" marB="0"/>
                </a:tc>
                <a:extLst>
                  <a:ext uri="{0D108BD9-81ED-4DB2-BD59-A6C34878D82A}">
                    <a16:rowId xmlns:a16="http://schemas.microsoft.com/office/drawing/2014/main" val="2039318608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First rules for Cricket issued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06" marR="418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1774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06" marR="41806" marT="0" marB="0"/>
                </a:tc>
                <a:extLst>
                  <a:ext uri="{0D108BD9-81ED-4DB2-BD59-A6C34878D82A}">
                    <a16:rowId xmlns:a16="http://schemas.microsoft.com/office/drawing/2014/main" val="351832867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First FA Cup competed for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06" marR="418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1863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06" marR="41806" marT="0" marB="0"/>
                </a:tc>
                <a:extLst>
                  <a:ext uri="{0D108BD9-81ED-4DB2-BD59-A6C34878D82A}">
                    <a16:rowId xmlns:a16="http://schemas.microsoft.com/office/drawing/2014/main" val="3733405215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First Wimbledon 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06" marR="418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1877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06" marR="41806" marT="0" marB="0"/>
                </a:tc>
                <a:extLst>
                  <a:ext uri="{0D108BD9-81ED-4DB2-BD59-A6C34878D82A}">
                    <a16:rowId xmlns:a16="http://schemas.microsoft.com/office/drawing/2014/main" val="4201448121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Uruguay win the first World Cup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06" marR="418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1930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06" marR="41806" marT="0" marB="0"/>
                </a:tc>
                <a:extLst>
                  <a:ext uri="{0D108BD9-81ED-4DB2-BD59-A6C34878D82A}">
                    <a16:rowId xmlns:a16="http://schemas.microsoft.com/office/drawing/2014/main" val="406529135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First Modern Olympic Games held in Athens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06" marR="418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1896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06" marR="41806" marT="0" marB="0"/>
                </a:tc>
                <a:extLst>
                  <a:ext uri="{0D108BD9-81ED-4DB2-BD59-A6C34878D82A}">
                    <a16:rowId xmlns:a16="http://schemas.microsoft.com/office/drawing/2014/main" val="4201448352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London hosted their first Olympic Games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06" marR="418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1908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06" marR="41806" marT="0" marB="0"/>
                </a:tc>
                <a:extLst>
                  <a:ext uri="{0D108BD9-81ED-4DB2-BD59-A6C34878D82A}">
                    <a16:rowId xmlns:a16="http://schemas.microsoft.com/office/drawing/2014/main" val="765378090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London hosted their second Olympic Games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06" marR="418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1948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06" marR="41806" marT="0" marB="0"/>
                </a:tc>
                <a:extLst>
                  <a:ext uri="{0D108BD9-81ED-4DB2-BD59-A6C34878D82A}">
                    <a16:rowId xmlns:a16="http://schemas.microsoft.com/office/drawing/2014/main" val="142531748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London hosted their third Olympic Games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06" marR="418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2012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06" marR="41806" marT="0" marB="0"/>
                </a:tc>
                <a:extLst>
                  <a:ext uri="{0D108BD9-81ED-4DB2-BD59-A6C34878D82A}">
                    <a16:rowId xmlns:a16="http://schemas.microsoft.com/office/drawing/2014/main" val="1401687985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Henry VIII played real tennis 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06" marR="418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1510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06" marR="41806" marT="0" marB="0"/>
                </a:tc>
                <a:extLst>
                  <a:ext uri="{0D108BD9-81ED-4DB2-BD59-A6C34878D82A}">
                    <a16:rowId xmlns:a16="http://schemas.microsoft.com/office/drawing/2014/main" val="2126557085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England won the World Cup at Football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06" marR="418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1966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06" marR="41806" marT="0" marB="0"/>
                </a:tc>
                <a:extLst>
                  <a:ext uri="{0D108BD9-81ED-4DB2-BD59-A6C34878D82A}">
                    <a16:rowId xmlns:a16="http://schemas.microsoft.com/office/drawing/2014/main" val="2563474880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Overarm bowling allowed in cricket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06" marR="418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1864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06" marR="41806" marT="0" marB="0"/>
                </a:tc>
                <a:extLst>
                  <a:ext uri="{0D108BD9-81ED-4DB2-BD59-A6C34878D82A}">
                    <a16:rowId xmlns:a16="http://schemas.microsoft.com/office/drawing/2014/main" val="4066208261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First ‘Ashes’ series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06" marR="418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1883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06" marR="41806" marT="0" marB="0"/>
                </a:tc>
                <a:extLst>
                  <a:ext uri="{0D108BD9-81ED-4DB2-BD59-A6C34878D82A}">
                    <a16:rowId xmlns:a16="http://schemas.microsoft.com/office/drawing/2014/main" val="1044592177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World War 1 ends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06" marR="418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1918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06" marR="41806" marT="0" marB="0"/>
                </a:tc>
                <a:extLst>
                  <a:ext uri="{0D108BD9-81ED-4DB2-BD59-A6C34878D82A}">
                    <a16:rowId xmlns:a16="http://schemas.microsoft.com/office/drawing/2014/main" val="3269656040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World War 2 ends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06" marR="418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1945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06" marR="41806" marT="0" marB="0"/>
                </a:tc>
                <a:extLst>
                  <a:ext uri="{0D108BD9-81ED-4DB2-BD59-A6C34878D82A}">
                    <a16:rowId xmlns:a16="http://schemas.microsoft.com/office/drawing/2014/main" val="1222619676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Rugby Football Union (RFU) founded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06" marR="418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1871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06" marR="41806" marT="0" marB="0"/>
                </a:tc>
                <a:extLst>
                  <a:ext uri="{0D108BD9-81ED-4DB2-BD59-A6C34878D82A}">
                    <a16:rowId xmlns:a16="http://schemas.microsoft.com/office/drawing/2014/main" val="68063146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Compulsory Schooling for all children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06" marR="418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1870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06" marR="41806" marT="0" marB="0"/>
                </a:tc>
                <a:extLst>
                  <a:ext uri="{0D108BD9-81ED-4DB2-BD59-A6C34878D82A}">
                    <a16:rowId xmlns:a16="http://schemas.microsoft.com/office/drawing/2014/main" val="4225764182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</a:rPr>
                        <a:t>Eton School founded</a:t>
                      </a:r>
                      <a:endParaRPr lang="en-GB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06" marR="418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1440</a:t>
                      </a:r>
                      <a:endParaRPr lang="en-GB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06" marR="41806" marT="0" marB="0"/>
                </a:tc>
                <a:extLst>
                  <a:ext uri="{0D108BD9-81ED-4DB2-BD59-A6C34878D82A}">
                    <a16:rowId xmlns:a16="http://schemas.microsoft.com/office/drawing/2014/main" val="109086750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6542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695" y="144869"/>
            <a:ext cx="10327105" cy="132556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is going on here (how is your knowledge of contemporary sporting issues….?)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663727"/>
            <a:ext cx="3384376" cy="223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7" y="4365105"/>
            <a:ext cx="2924213" cy="216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4077072"/>
            <a:ext cx="3384376" cy="225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621" y="1663727"/>
            <a:ext cx="3931214" cy="259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418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62100" y="2807855"/>
            <a:ext cx="9791700" cy="336910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Lance Armstrong won the Tour de France 7 times, after having overcome cancer throughout his body and brain</a:t>
            </a:r>
          </a:p>
          <a:p>
            <a:r>
              <a:rPr lang="en-GB" dirty="0" smtClean="0"/>
              <a:t>He was one of the most drug-tested athletes around</a:t>
            </a:r>
          </a:p>
          <a:p>
            <a:r>
              <a:rPr lang="en-GB" dirty="0" smtClean="0"/>
              <a:t>He always passed and was supposedly clean</a:t>
            </a:r>
          </a:p>
          <a:p>
            <a:r>
              <a:rPr lang="en-GB" dirty="0" smtClean="0"/>
              <a:t>However, one of his teammates outed him as a drugs cheat and he went on the Oprah Winfrey show (the biggest talk show host in America) to confess all</a:t>
            </a:r>
          </a:p>
          <a:p>
            <a:r>
              <a:rPr lang="en-GB" dirty="0" smtClean="0"/>
              <a:t>He was stripped of all his titles and is now disgraced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431" y="365125"/>
            <a:ext cx="3383573" cy="22313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405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62100" y="2937163"/>
            <a:ext cx="9791700" cy="3239799"/>
          </a:xfrm>
        </p:spPr>
        <p:txBody>
          <a:bodyPr/>
          <a:lstStyle/>
          <a:p>
            <a:r>
              <a:rPr lang="en-GB" dirty="0" smtClean="0"/>
              <a:t>This is the amount of money the Premier League receives from the various TV companies for the right to show their games</a:t>
            </a:r>
          </a:p>
          <a:p>
            <a:r>
              <a:rPr lang="en-GB" dirty="0" smtClean="0"/>
              <a:t>It was about £45m in the late 80’s</a:t>
            </a:r>
          </a:p>
          <a:p>
            <a:r>
              <a:rPr lang="en-GB" dirty="0" smtClean="0"/>
              <a:t>This shows one of the reasons why there is so much money at the top level of English football and why so much of the game is run as a business, with the huge potential financial gains you an achieve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426" y="0"/>
            <a:ext cx="4179809" cy="27584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511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62100" y="2687781"/>
            <a:ext cx="9791700" cy="3489181"/>
          </a:xfrm>
        </p:spPr>
        <p:txBody>
          <a:bodyPr/>
          <a:lstStyle/>
          <a:p>
            <a:r>
              <a:rPr lang="en-GB" dirty="0" smtClean="0"/>
              <a:t>This represents the importance of technology in sport</a:t>
            </a:r>
          </a:p>
          <a:p>
            <a:r>
              <a:rPr lang="en-GB" dirty="0" smtClean="0"/>
              <a:t>There are a number of ways technology and sport science impacts sport, in terms of performance, safety, training, analysis of performers and performances</a:t>
            </a:r>
          </a:p>
          <a:p>
            <a:r>
              <a:rPr lang="en-GB" dirty="0" smtClean="0"/>
              <a:t>This particular piece of technology is called a ‘</a:t>
            </a:r>
            <a:r>
              <a:rPr lang="en-GB" dirty="0" err="1" smtClean="0"/>
              <a:t>springlite</a:t>
            </a:r>
            <a:r>
              <a:rPr lang="en-GB" dirty="0" smtClean="0"/>
              <a:t>’ prosthetic leg and it’s enabled some disabled performers to perform competitively in athletics and in some cases, compete with able bodied athletes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75" y="225509"/>
            <a:ext cx="3384376" cy="225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275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62100" y="2650835"/>
            <a:ext cx="9791700" cy="3526127"/>
          </a:xfrm>
        </p:spPr>
        <p:txBody>
          <a:bodyPr/>
          <a:lstStyle/>
          <a:p>
            <a:r>
              <a:rPr lang="en-GB" dirty="0" smtClean="0"/>
              <a:t>The infamous Luis Suarez biting incident on Giorgio </a:t>
            </a:r>
            <a:r>
              <a:rPr lang="en-GB" dirty="0" err="1" smtClean="0"/>
              <a:t>Chiellini</a:t>
            </a:r>
            <a:endParaRPr lang="en-GB" dirty="0" smtClean="0"/>
          </a:p>
          <a:p>
            <a:r>
              <a:rPr lang="en-GB" dirty="0" smtClean="0"/>
              <a:t>Violence has been a part of sport for hundreds of years</a:t>
            </a:r>
          </a:p>
          <a:p>
            <a:r>
              <a:rPr lang="en-GB" dirty="0" smtClean="0"/>
              <a:t>We look at the various causes (provocation, emotional intensity, nature of the game), effects of violence, solutions (Suarez got a 4 month ban for this particular incident)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572" y="284109"/>
            <a:ext cx="2920237" cy="21703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081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6000" dirty="0"/>
              <a:t>Psychological Factors Affecting Performance</a:t>
            </a:r>
            <a:endParaRPr lang="en-GB" sz="6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90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Non-Exam Assessment (Coursework)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4633" t="39196" r="32598" b="19911"/>
          <a:stretch/>
        </p:blipFill>
        <p:spPr>
          <a:xfrm>
            <a:off x="1920241" y="1542992"/>
            <a:ext cx="9036792" cy="48578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638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59596" y="465019"/>
            <a:ext cx="76328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 smtClean="0"/>
              <a:t>Information Processing</a:t>
            </a:r>
          </a:p>
          <a:p>
            <a:endParaRPr lang="en-GB" dirty="0"/>
          </a:p>
          <a:p>
            <a:r>
              <a:rPr lang="en-GB" dirty="0" smtClean="0"/>
              <a:t>Have a read through this article, then have a go at the game at the bottom</a:t>
            </a:r>
          </a:p>
          <a:p>
            <a:endParaRPr lang="en-GB" dirty="0"/>
          </a:p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www.teachpe.com/sports-psychology/information-processing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2279576" y="5301209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http://</a:t>
            </a:r>
            <a:r>
              <a:rPr lang="en-GB" dirty="0">
                <a:hlinkClick r:id="rId4"/>
              </a:rPr>
              <a:t>www.bbc.co.uk/science/humanbody/sleep/sheep/reaction_version5.swf</a:t>
            </a:r>
            <a:endParaRPr lang="en-GB" dirty="0"/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739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62100" y="1825624"/>
            <a:ext cx="9791700" cy="4803775"/>
          </a:xfrm>
        </p:spPr>
        <p:txBody>
          <a:bodyPr>
            <a:normAutofit/>
          </a:bodyPr>
          <a:lstStyle/>
          <a:p>
            <a:r>
              <a:rPr lang="en-GB" dirty="0" smtClean="0"/>
              <a:t>Cardio-respiratory system</a:t>
            </a:r>
          </a:p>
          <a:p>
            <a:r>
              <a:rPr lang="en-GB" dirty="0" smtClean="0"/>
              <a:t>Neuromuscular system</a:t>
            </a:r>
          </a:p>
          <a:p>
            <a:r>
              <a:rPr lang="en-GB" dirty="0" err="1" smtClean="0"/>
              <a:t>Musculo</a:t>
            </a:r>
            <a:r>
              <a:rPr lang="en-GB" dirty="0" smtClean="0"/>
              <a:t>-skeletal system</a:t>
            </a:r>
          </a:p>
          <a:p>
            <a:r>
              <a:rPr lang="en-GB" dirty="0" smtClean="0"/>
              <a:t>Energy systems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Section 1 – Applied Anatomy and Physiology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89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Skills, continuums and transfer of skills</a:t>
            </a:r>
          </a:p>
          <a:p>
            <a:r>
              <a:rPr lang="en-GB" dirty="0" smtClean="0"/>
              <a:t>Impact of skill classification</a:t>
            </a:r>
          </a:p>
          <a:p>
            <a:r>
              <a:rPr lang="en-GB" dirty="0" smtClean="0"/>
              <a:t>Theories of learning</a:t>
            </a:r>
          </a:p>
          <a:p>
            <a:r>
              <a:rPr lang="en-GB" dirty="0" smtClean="0"/>
              <a:t>Guidance and feedback</a:t>
            </a:r>
          </a:p>
          <a:p>
            <a:r>
              <a:rPr lang="en-GB" dirty="0" smtClean="0"/>
              <a:t>Memory models – information processing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Section 2 – Skill Acquisition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673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Pre-industrial sports</a:t>
            </a:r>
          </a:p>
          <a:p>
            <a:r>
              <a:rPr lang="en-GB" dirty="0" smtClean="0"/>
              <a:t>Industrial and post-industrial sports</a:t>
            </a:r>
          </a:p>
          <a:p>
            <a:r>
              <a:rPr lang="en-GB" dirty="0" smtClean="0"/>
              <a:t>Post World War II</a:t>
            </a:r>
          </a:p>
          <a:p>
            <a:r>
              <a:rPr lang="en-GB" dirty="0" smtClean="0"/>
              <a:t>Impact of sport on society and society on sport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Section 3 – Sport and Society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640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Diet and nutrition</a:t>
            </a:r>
          </a:p>
          <a:p>
            <a:r>
              <a:rPr lang="en-GB" dirty="0" smtClean="0"/>
              <a:t>Training methods</a:t>
            </a:r>
          </a:p>
          <a:p>
            <a:r>
              <a:rPr lang="en-GB" dirty="0" smtClean="0"/>
              <a:t>Injury prevention</a:t>
            </a:r>
          </a:p>
          <a:p>
            <a:r>
              <a:rPr lang="en-GB" dirty="0" smtClean="0"/>
              <a:t>Biomechanical principles</a:t>
            </a:r>
          </a:p>
          <a:p>
            <a:r>
              <a:rPr lang="en-GB" dirty="0" smtClean="0"/>
              <a:t>Levers, motion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Section 4 – Exercise Physiology and Biomechanics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516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62100" y="1476103"/>
            <a:ext cx="9791700" cy="470086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Personality and attitudes</a:t>
            </a:r>
          </a:p>
          <a:p>
            <a:r>
              <a:rPr lang="en-GB" dirty="0" smtClean="0"/>
              <a:t>Arousal, anxiety, aggression</a:t>
            </a:r>
          </a:p>
          <a:p>
            <a:r>
              <a:rPr lang="en-GB" dirty="0" smtClean="0"/>
              <a:t>Motivation</a:t>
            </a:r>
          </a:p>
          <a:p>
            <a:r>
              <a:rPr lang="en-GB" dirty="0" smtClean="0"/>
              <a:t>Social facilitation</a:t>
            </a:r>
          </a:p>
          <a:p>
            <a:r>
              <a:rPr lang="en-GB" dirty="0" smtClean="0"/>
              <a:t>Group dynamics</a:t>
            </a:r>
          </a:p>
          <a:p>
            <a:r>
              <a:rPr lang="en-GB" dirty="0" smtClean="0"/>
              <a:t>Goal setting</a:t>
            </a:r>
          </a:p>
          <a:p>
            <a:r>
              <a:rPr lang="en-GB" dirty="0" smtClean="0"/>
              <a:t>Attribution theory</a:t>
            </a:r>
          </a:p>
          <a:p>
            <a:r>
              <a:rPr lang="en-GB" dirty="0" smtClean="0"/>
              <a:t>Confidence</a:t>
            </a:r>
          </a:p>
          <a:p>
            <a:r>
              <a:rPr lang="en-GB" dirty="0" smtClean="0"/>
              <a:t>Leadership</a:t>
            </a:r>
          </a:p>
          <a:p>
            <a:r>
              <a:rPr lang="en-GB" dirty="0" smtClean="0"/>
              <a:t>Stress management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Section 5 – Sport Psychology 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586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Cloud skipper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oud skipper design template" id="{30DBBF30-EDA2-4408-9702-3B0A8AED6F12}" vid="{0F128B79-39D4-4007-9EC6-E245A2CC91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A1AFEDE-5CAF-4D05-AC35-0F55C5366E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Cloud skipper design slides</Template>
  <TotalTime>0</TotalTime>
  <Words>1524</Words>
  <Application>Microsoft Office PowerPoint</Application>
  <PresentationFormat>Widescreen</PresentationFormat>
  <Paragraphs>248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Cambria</vt:lpstr>
      <vt:lpstr>Tahoma</vt:lpstr>
      <vt:lpstr>Times New Roman</vt:lpstr>
      <vt:lpstr>Cloud skipper design template</vt:lpstr>
      <vt:lpstr>A Level PE</vt:lpstr>
      <vt:lpstr>The Course</vt:lpstr>
      <vt:lpstr>Theory Content</vt:lpstr>
      <vt:lpstr>Non-Exam Assessment (Coursework)</vt:lpstr>
      <vt:lpstr>Section 1 – Applied Anatomy and Physiology</vt:lpstr>
      <vt:lpstr>Section 2 – Skill Acquisition</vt:lpstr>
      <vt:lpstr>Section 3 – Sport and Society</vt:lpstr>
      <vt:lpstr>Section 4 – Exercise Physiology and Biomechanics</vt:lpstr>
      <vt:lpstr>Section 5 – Sport Psychology </vt:lpstr>
      <vt:lpstr>Section 6 – Sport and Society and Technology </vt:lpstr>
      <vt:lpstr>Non-exam Assessment (NEA) – Performance Aspect</vt:lpstr>
      <vt:lpstr>Marking grid example</vt:lpstr>
      <vt:lpstr>NEA – Performance Analysis</vt:lpstr>
      <vt:lpstr>The assessments</vt:lpstr>
      <vt:lpstr>Attitude</vt:lpstr>
      <vt:lpstr>Reflection on this year’s results…</vt:lpstr>
      <vt:lpstr>Taster Lesson   Physiological Factors Affecting Performance   </vt:lpstr>
      <vt:lpstr>Lesson Objective</vt:lpstr>
      <vt:lpstr>Joints in the Arm – what are they?</vt:lpstr>
      <vt:lpstr>Joints in the Arm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going on here (how is your knowledge of contemporary sporting issues….?)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2016-09-05T19:42:57Z</dcterms:created>
  <dcterms:modified xsi:type="dcterms:W3CDTF">2020-04-03T14:26:44Z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TC034605089991</vt:lpwstr>
  </property>
</Properties>
</file>