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86" r:id="rId2"/>
    <p:sldId id="259" r:id="rId3"/>
    <p:sldId id="436" r:id="rId4"/>
    <p:sldId id="391" r:id="rId5"/>
    <p:sldId id="521" r:id="rId6"/>
    <p:sldId id="522" r:id="rId7"/>
    <p:sldId id="523" r:id="rId8"/>
    <p:sldId id="524" r:id="rId9"/>
    <p:sldId id="525" r:id="rId10"/>
    <p:sldId id="518" r:id="rId11"/>
    <p:sldId id="520" r:id="rId12"/>
    <p:sldId id="519" r:id="rId13"/>
    <p:sldId id="437" r:id="rId14"/>
    <p:sldId id="258" r:id="rId15"/>
    <p:sldId id="386"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2FA"/>
    <a:srgbClr val="009D38"/>
    <a:srgbClr val="649BD7"/>
    <a:srgbClr val="D2EE6E"/>
    <a:srgbClr val="1A83C6"/>
    <a:srgbClr val="E1E8ED"/>
    <a:srgbClr val="99AAB5"/>
    <a:srgbClr val="E8460E"/>
    <a:srgbClr val="DA1568"/>
    <a:srgbClr val="F415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9"/>
    <p:restoredTop sz="77636"/>
  </p:normalViewPr>
  <p:slideViewPr>
    <p:cSldViewPr snapToGrid="0" snapToObjects="1">
      <p:cViewPr varScale="1">
        <p:scale>
          <a:sx n="52" d="100"/>
          <a:sy n="52" d="100"/>
        </p:scale>
        <p:origin x="1436" y="32"/>
      </p:cViewPr>
      <p:guideLst>
        <p:guide orient="horz" pos="2160"/>
        <p:guide pos="2880"/>
      </p:guideLst>
    </p:cSldViewPr>
  </p:slideViewPr>
  <p:notesTextViewPr>
    <p:cViewPr>
      <p:scale>
        <a:sx n="100" d="100"/>
        <a:sy n="100" d="100"/>
      </p:scale>
      <p:origin x="0" y="0"/>
    </p:cViewPr>
  </p:notesTextViewPr>
  <p:sorterViewPr>
    <p:cViewPr>
      <p:scale>
        <a:sx n="81" d="100"/>
        <a:sy n="81" d="100"/>
      </p:scale>
      <p:origin x="0" y="0"/>
    </p:cViewPr>
  </p:sorterViewPr>
  <p:notesViewPr>
    <p:cSldViewPr snapToGrid="0" snapToObjects="1">
      <p:cViewPr varScale="1">
        <p:scale>
          <a:sx n="84" d="100"/>
          <a:sy n="84" d="100"/>
        </p:scale>
        <p:origin x="-10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z Coe" userId="33dce8b0-20b7-4564-ba3f-2d1de026c56c" providerId="ADAL" clId="{F9855644-C74A-4D35-9822-C1802E73301F}"/>
    <pc:docChg chg="delSld">
      <pc:chgData name="Shez Coe" userId="33dce8b0-20b7-4564-ba3f-2d1de026c56c" providerId="ADAL" clId="{F9855644-C74A-4D35-9822-C1802E73301F}" dt="2023-07-19T15:03:51.366" v="0" actId="2696"/>
      <pc:docMkLst>
        <pc:docMk/>
      </pc:docMkLst>
      <pc:sldChg chg="del">
        <pc:chgData name="Shez Coe" userId="33dce8b0-20b7-4564-ba3f-2d1de026c56c" providerId="ADAL" clId="{F9855644-C74A-4D35-9822-C1802E73301F}" dt="2023-07-19T15:03:51.366" v="0" actId="2696"/>
        <pc:sldMkLst>
          <pc:docMk/>
          <pc:sldMk cId="77638147" sldId="4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6E9E7B-BA22-4FCA-8019-5F24B39629EE}" type="datetimeFigureOut">
              <a:rPr lang="en-GB" smtClean="0"/>
              <a:t>19/07/2023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C9EAC4-DC2F-4837-AC26-716609D0ADA5}" type="slidenum">
              <a:rPr lang="en-GB" smtClean="0"/>
              <a:t>‹#›</a:t>
            </a:fld>
            <a:endParaRPr lang="en-GB" dirty="0"/>
          </a:p>
        </p:txBody>
      </p:sp>
    </p:spTree>
    <p:extLst>
      <p:ext uri="{BB962C8B-B14F-4D97-AF65-F5344CB8AC3E}">
        <p14:creationId xmlns:p14="http://schemas.microsoft.com/office/powerpoint/2010/main" val="128235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7926-6CFF-AA4E-9C58-BD96517F89CB}" type="datetimeFigureOut">
              <a:rPr lang="en-US" smtClean="0"/>
              <a:t>7/19/2023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BA7AA-C25B-AD44-A8F3-01733925CA77}" type="slidenum">
              <a:rPr lang="en-GB" smtClean="0"/>
              <a:t>‹#›</a:t>
            </a:fld>
            <a:endParaRPr lang="en-GB" dirty="0"/>
          </a:p>
        </p:txBody>
      </p:sp>
    </p:spTree>
    <p:extLst>
      <p:ext uri="{BB962C8B-B14F-4D97-AF65-F5344CB8AC3E}">
        <p14:creationId xmlns:p14="http://schemas.microsoft.com/office/powerpoint/2010/main" val="896953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a:t>TEACHER NOTES &amp; IDEAS</a:t>
            </a:r>
          </a:p>
          <a:p>
            <a:pPr marL="171450" indent="-171450" eaLnBrk="1" hangingPunct="1">
              <a:spcBef>
                <a:spcPct val="0"/>
              </a:spcBef>
              <a:buFontTx/>
              <a:buChar char="-"/>
            </a:pPr>
            <a:r>
              <a:rPr lang="en-US" dirty="0">
                <a:latin typeface="Calibri" charset="0"/>
                <a:ea typeface="MS PGothic" charset="0"/>
              </a:rPr>
              <a:t>Remind students of the learning journey (What theme you are doing – Possibly recap what they can remember from last lesson.</a:t>
            </a:r>
          </a:p>
          <a:p>
            <a:pPr marL="171450" indent="-171450" eaLnBrk="1" hangingPunct="1">
              <a:spcBef>
                <a:spcPct val="0"/>
              </a:spcBef>
              <a:buFontTx/>
              <a:buChar char="-"/>
            </a:pPr>
            <a:endParaRPr lang="en-US" dirty="0">
              <a:latin typeface="Calibri" charset="0"/>
              <a:ea typeface="MS PGothic" charset="0"/>
            </a:endParaRPr>
          </a:p>
          <a:p>
            <a:pPr marL="171450" indent="-171450" eaLnBrk="1" hangingPunct="1">
              <a:spcBef>
                <a:spcPct val="0"/>
              </a:spcBef>
              <a:buFontTx/>
              <a:buChar char="-"/>
            </a:pPr>
            <a:r>
              <a:rPr lang="en-US" dirty="0">
                <a:latin typeface="Calibri" charset="0"/>
                <a:ea typeface="MS PGothic" charset="0"/>
              </a:rPr>
              <a:t>ATTRIBUTION AND COPYRIGHT</a:t>
            </a:r>
          </a:p>
          <a:p>
            <a:pPr marL="171450" indent="-171450" eaLnBrk="1" hangingPunct="1">
              <a:spcBef>
                <a:spcPct val="0"/>
              </a:spcBef>
              <a:buFontTx/>
              <a:buChar char="-"/>
            </a:pPr>
            <a:r>
              <a:rPr lang="en-US" dirty="0">
                <a:latin typeface="Calibri" charset="0"/>
                <a:ea typeface="MS PGothic" charset="0"/>
              </a:rPr>
              <a:t>CDI ICONS HAVE COME FROM THE CDI FRAMEWORK WITH PERMISSION AND CAN BE FOUND HERE https://</a:t>
            </a:r>
            <a:r>
              <a:rPr lang="en-US" dirty="0" err="1">
                <a:latin typeface="Calibri" charset="0"/>
                <a:ea typeface="MS PGothic" charset="0"/>
              </a:rPr>
              <a:t>www.thecdi.net</a:t>
            </a:r>
            <a:r>
              <a:rPr lang="en-US" dirty="0">
                <a:latin typeface="Calibri" charset="0"/>
                <a:ea typeface="MS PGothic" charset="0"/>
              </a:rPr>
              <a:t>/New-Career-Development-Framework  </a:t>
            </a:r>
          </a:p>
          <a:p>
            <a:pPr eaLnBrk="1" hangingPunct="1">
              <a:spcBef>
                <a:spcPct val="0"/>
              </a:spcBef>
            </a:pPr>
            <a:r>
              <a:rPr lang="en-US" dirty="0">
                <a:latin typeface="Calibri" charset="0"/>
                <a:ea typeface="MS PGothic" charset="0"/>
              </a:rPr>
              <a:t> – All other icons and logos for Cre8tive Curriculum are created Inhouse by Michael Gillman ©</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All images are sourced correctly – mainly through the following sites </a:t>
            </a:r>
          </a:p>
          <a:p>
            <a:r>
              <a:rPr lang="en-GB" dirty="0"/>
              <a:t>either Premium licence at https://www.freepik.com/ or www.Pixabay.com or https://www.pixelscrapper.com/help</a:t>
            </a:r>
          </a:p>
          <a:p>
            <a:r>
              <a:rPr lang="en-GB" dirty="0"/>
              <a:t>Some image have purchased also. </a:t>
            </a:r>
          </a:p>
          <a:p>
            <a:endParaRPr lang="en-GB" dirty="0"/>
          </a:p>
          <a:p>
            <a:r>
              <a:rPr lang="en-GB" dirty="0"/>
              <a:t>Factual information is not copyrighted. </a:t>
            </a:r>
          </a:p>
          <a:p>
            <a:endParaRPr lang="en-GB" dirty="0"/>
          </a:p>
          <a:p>
            <a:r>
              <a:rPr lang="en-GB" dirty="0"/>
              <a:t>Where information has been taken from reliable 3</a:t>
            </a:r>
            <a:r>
              <a:rPr lang="en-GB" baseline="30000" dirty="0"/>
              <a:t>rd</a:t>
            </a:r>
            <a:r>
              <a:rPr lang="en-GB" dirty="0"/>
              <a:t> party websites – it is done so for analytical purposes in small pieces of text and for educational purposes.</a:t>
            </a:r>
          </a:p>
          <a:p>
            <a:endParaRPr lang="en-GB" dirty="0"/>
          </a:p>
          <a:p>
            <a:r>
              <a:rPr lang="en-GB" dirty="0"/>
              <a:t>Always check the content of any lesson and videos linked before teaching to ensure suitability for your classroom and your school</a:t>
            </a:r>
          </a:p>
          <a:p>
            <a:endParaRPr lang="en-GB" dirty="0"/>
          </a:p>
          <a:p>
            <a:r>
              <a:rPr lang="en-GB" dirty="0"/>
              <a:t>Further Terms and Condition regarding Copyright and our terms of use  can be found on our website here https://cre8tiveresources.com/terms-of-use/ </a:t>
            </a:r>
            <a:endParaRPr lang="en-US"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1667DBA-0B7E-DD48-B1FF-18AE4A13C2D4}" type="slidenum">
              <a:rPr lang="en-GB" sz="1200"/>
              <a:pPr/>
              <a:t>1</a:t>
            </a:fld>
            <a:endParaRPr lang="en-GB"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10</a:t>
            </a:fld>
            <a:endParaRPr lang="en-GB" dirty="0"/>
          </a:p>
        </p:txBody>
      </p:sp>
    </p:spTree>
    <p:extLst>
      <p:ext uri="{BB962C8B-B14F-4D97-AF65-F5344CB8AC3E}">
        <p14:creationId xmlns:p14="http://schemas.microsoft.com/office/powerpoint/2010/main" val="112741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11</a:t>
            </a:fld>
            <a:endParaRPr lang="en-GB" dirty="0"/>
          </a:p>
        </p:txBody>
      </p:sp>
    </p:spTree>
    <p:extLst>
      <p:ext uri="{BB962C8B-B14F-4D97-AF65-F5344CB8AC3E}">
        <p14:creationId xmlns:p14="http://schemas.microsoft.com/office/powerpoint/2010/main" val="2370642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12</a:t>
            </a:fld>
            <a:endParaRPr lang="en-GB" dirty="0"/>
          </a:p>
        </p:txBody>
      </p:sp>
    </p:spTree>
    <p:extLst>
      <p:ext uri="{BB962C8B-B14F-4D97-AF65-F5344CB8AC3E}">
        <p14:creationId xmlns:p14="http://schemas.microsoft.com/office/powerpoint/2010/main" val="335921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13</a:t>
            </a:fld>
            <a:endParaRPr lang="en-GB" dirty="0"/>
          </a:p>
        </p:txBody>
      </p:sp>
    </p:spTree>
    <p:extLst>
      <p:ext uri="{BB962C8B-B14F-4D97-AF65-F5344CB8AC3E}">
        <p14:creationId xmlns:p14="http://schemas.microsoft.com/office/powerpoint/2010/main" val="1185413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a:t>TEACHER NOTES &amp; IDEAS</a:t>
            </a:r>
          </a:p>
          <a:p>
            <a:pPr marL="171450" indent="-171450">
              <a:buFontTx/>
              <a:buChar char="-"/>
            </a:pPr>
            <a:r>
              <a:rPr lang="en-US" dirty="0"/>
              <a:t>This could be done by writing a number down in the books – Compare to the start of the lesson </a:t>
            </a:r>
          </a:p>
          <a:p>
            <a:pPr marL="171450" indent="-171450">
              <a:buFontTx/>
              <a:buChar char="-"/>
            </a:pPr>
            <a:r>
              <a:rPr lang="en-US" dirty="0"/>
              <a:t>Show of fingers in the air or use Red Amber Green Cards </a:t>
            </a:r>
          </a:p>
          <a:p>
            <a:pPr marL="171450" indent="-171450">
              <a:buFontTx/>
              <a:buChar char="-"/>
            </a:pPr>
            <a:r>
              <a:rPr lang="en-US" dirty="0"/>
              <a:t>Quick Partner Discussion &amp; reflect on before the lesson and progress made </a:t>
            </a:r>
          </a:p>
          <a:p>
            <a:pPr marL="171450" indent="-171450">
              <a:buFontTx/>
              <a:buChar char="-"/>
            </a:pPr>
            <a:r>
              <a:rPr lang="en-US" dirty="0"/>
              <a:t>Print off the Assessment Opportunity Sheet – Fill in the Confidence Checker / Compare with the baseline </a:t>
            </a:r>
          </a:p>
          <a:p>
            <a:endParaRPr lang="en-US" dirty="0">
              <a:latin typeface="Calibri" charset="0"/>
              <a:ea typeface="MS PGothic" charset="0"/>
            </a:endParaRPr>
          </a:p>
          <a:p>
            <a:r>
              <a:rPr lang="en-US" dirty="0">
                <a:latin typeface="Calibri" charset="0"/>
                <a:ea typeface="MS PGothic" charset="0"/>
              </a:rPr>
              <a:t>Author Attribution :https://pixabay.com/en/traffic-lights-traffic-light-phases-2147790/</a:t>
            </a:r>
          </a:p>
          <a:p>
            <a:endParaRPr lang="en-US" dirty="0">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9577EE6-0B49-F740-9DF8-8E8B8EC39867}" type="slidenum">
              <a:rPr lang="en-GB" sz="1200">
                <a:latin typeface="Calibri" charset="0"/>
              </a:rPr>
              <a:pPr/>
              <a:t>14</a:t>
            </a:fld>
            <a:endParaRPr lang="en-GB" sz="1200" dirty="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Teachers should add in specific local signposting to charities, careers organisations / Connections or Careers officer at school. If RSE topics the local NHS services in their area</a:t>
            </a:r>
          </a:p>
          <a:p>
            <a:r>
              <a:rPr lang="en-US" dirty="0"/>
              <a:t>Add / adapt or remove any suggested sites. </a:t>
            </a:r>
          </a:p>
          <a:p>
            <a:r>
              <a:rPr lang="en-US" dirty="0"/>
              <a:t>Print this slide and leave on door notice board after the lesson </a:t>
            </a:r>
          </a:p>
        </p:txBody>
      </p:sp>
      <p:sp>
        <p:nvSpPr>
          <p:cNvPr id="4" name="Slide Number Placeholder 3"/>
          <p:cNvSpPr>
            <a:spLocks noGrp="1"/>
          </p:cNvSpPr>
          <p:nvPr>
            <p:ph type="sldNum" sz="quarter" idx="5"/>
          </p:nvPr>
        </p:nvSpPr>
        <p:spPr/>
        <p:txBody>
          <a:bodyPr/>
          <a:lstStyle/>
          <a:p>
            <a:fld id="{995BA7AA-C25B-AD44-A8F3-01733925CA77}" type="slidenum">
              <a:rPr lang="en-GB" smtClean="0"/>
              <a:t>15</a:t>
            </a:fld>
            <a:endParaRPr lang="en-GB" dirty="0"/>
          </a:p>
        </p:txBody>
      </p:sp>
    </p:spTree>
    <p:extLst>
      <p:ext uri="{BB962C8B-B14F-4D97-AF65-F5344CB8AC3E}">
        <p14:creationId xmlns:p14="http://schemas.microsoft.com/office/powerpoint/2010/main" val="301186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r>
              <a:rPr lang="en-US" dirty="0"/>
              <a:t>: Have students pick either 1/2/3 tickets depending on their ability and tell a partner </a:t>
            </a:r>
          </a:p>
          <a:p>
            <a:r>
              <a:rPr lang="en-US" dirty="0"/>
              <a:t>Pick a few students at random to feedback to the class</a:t>
            </a:r>
          </a:p>
          <a:p>
            <a:r>
              <a:rPr lang="en-US" dirty="0"/>
              <a:t>As students leave the room have them tell you their reflection on the way out</a:t>
            </a:r>
          </a:p>
        </p:txBody>
      </p:sp>
      <p:sp>
        <p:nvSpPr>
          <p:cNvPr id="4" name="Slide Number Placeholder 3"/>
          <p:cNvSpPr>
            <a:spLocks noGrp="1"/>
          </p:cNvSpPr>
          <p:nvPr>
            <p:ph type="sldNum" sz="quarter" idx="5"/>
          </p:nvPr>
        </p:nvSpPr>
        <p:spPr/>
        <p:txBody>
          <a:bodyPr/>
          <a:lstStyle/>
          <a:p>
            <a:fld id="{995BA7AA-C25B-AD44-A8F3-01733925CA77}" type="slidenum">
              <a:rPr lang="en-GB" smtClean="0"/>
              <a:t>16</a:t>
            </a:fld>
            <a:endParaRPr lang="en-GB" dirty="0"/>
          </a:p>
        </p:txBody>
      </p:sp>
    </p:spTree>
    <p:extLst>
      <p:ext uri="{BB962C8B-B14F-4D97-AF65-F5344CB8AC3E}">
        <p14:creationId xmlns:p14="http://schemas.microsoft.com/office/powerpoint/2010/main" val="121271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This is a teacher reference slide -   Icons will be used throughout Cre8tive Curriculum lessons to denote what students can do.</a:t>
            </a:r>
          </a:p>
          <a:p>
            <a:r>
              <a:rPr lang="en-US" dirty="0"/>
              <a:t>Could be printed and laminated on A3 and stuck up in the classroom</a:t>
            </a:r>
          </a:p>
        </p:txBody>
      </p:sp>
      <p:sp>
        <p:nvSpPr>
          <p:cNvPr id="4" name="Slide Number Placeholder 3"/>
          <p:cNvSpPr>
            <a:spLocks noGrp="1"/>
          </p:cNvSpPr>
          <p:nvPr>
            <p:ph type="sldNum" sz="quarter" idx="5"/>
          </p:nvPr>
        </p:nvSpPr>
        <p:spPr/>
        <p:txBody>
          <a:bodyPr/>
          <a:lstStyle/>
          <a:p>
            <a:fld id="{995BA7AA-C25B-AD44-A8F3-01733925CA77}" type="slidenum">
              <a:rPr lang="en-GB" smtClean="0"/>
              <a:t>2</a:t>
            </a:fld>
            <a:endParaRPr lang="en-GB" dirty="0"/>
          </a:p>
        </p:txBody>
      </p:sp>
    </p:spTree>
    <p:extLst>
      <p:ext uri="{BB962C8B-B14F-4D97-AF65-F5344CB8AC3E}">
        <p14:creationId xmlns:p14="http://schemas.microsoft.com/office/powerpoint/2010/main" val="416881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pPr marL="171450" indent="-171450">
              <a:buFontTx/>
              <a:buChar char="-"/>
            </a:pPr>
            <a:r>
              <a:rPr lang="en-US" dirty="0"/>
              <a:t>This could be done by writing a number down in the books</a:t>
            </a:r>
          </a:p>
          <a:p>
            <a:pPr marL="171450" indent="-171450">
              <a:buFontTx/>
              <a:buChar char="-"/>
            </a:pPr>
            <a:r>
              <a:rPr lang="en-US" dirty="0"/>
              <a:t>Show of fingers in the air. /Red amber Green Cards </a:t>
            </a:r>
          </a:p>
          <a:p>
            <a:pPr marL="171450" indent="-171450">
              <a:buFontTx/>
              <a:buChar char="-"/>
            </a:pPr>
            <a:r>
              <a:rPr lang="en-US" dirty="0"/>
              <a:t>Quick Partner Discussion</a:t>
            </a:r>
          </a:p>
          <a:p>
            <a:pPr marL="171450" indent="-171450">
              <a:buFontTx/>
              <a:buChar char="-"/>
            </a:pPr>
            <a:r>
              <a:rPr lang="en-US" dirty="0"/>
              <a:t>Print off the Assessment Opportunity Sheet – Fill in the Baseline Confidence Checker </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3</a:t>
            </a:fld>
            <a:endParaRPr lang="en-GB" dirty="0"/>
          </a:p>
        </p:txBody>
      </p:sp>
    </p:spTree>
    <p:extLst>
      <p:ext uri="{BB962C8B-B14F-4D97-AF65-F5344CB8AC3E}">
        <p14:creationId xmlns:p14="http://schemas.microsoft.com/office/powerpoint/2010/main" val="22740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4</a:t>
            </a:fld>
            <a:endParaRPr lang="en-GB" dirty="0"/>
          </a:p>
        </p:txBody>
      </p:sp>
    </p:spTree>
    <p:extLst>
      <p:ext uri="{BB962C8B-B14F-4D97-AF65-F5344CB8AC3E}">
        <p14:creationId xmlns:p14="http://schemas.microsoft.com/office/powerpoint/2010/main" val="366988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5</a:t>
            </a:fld>
            <a:endParaRPr lang="en-GB" dirty="0"/>
          </a:p>
        </p:txBody>
      </p:sp>
    </p:spTree>
    <p:extLst>
      <p:ext uri="{BB962C8B-B14F-4D97-AF65-F5344CB8AC3E}">
        <p14:creationId xmlns:p14="http://schemas.microsoft.com/office/powerpoint/2010/main" val="3864065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6</a:t>
            </a:fld>
            <a:endParaRPr lang="en-GB" dirty="0"/>
          </a:p>
        </p:txBody>
      </p:sp>
    </p:spTree>
    <p:extLst>
      <p:ext uri="{BB962C8B-B14F-4D97-AF65-F5344CB8AC3E}">
        <p14:creationId xmlns:p14="http://schemas.microsoft.com/office/powerpoint/2010/main" val="19781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7</a:t>
            </a:fld>
            <a:endParaRPr lang="en-GB" dirty="0"/>
          </a:p>
        </p:txBody>
      </p:sp>
    </p:spTree>
    <p:extLst>
      <p:ext uri="{BB962C8B-B14F-4D97-AF65-F5344CB8AC3E}">
        <p14:creationId xmlns:p14="http://schemas.microsoft.com/office/powerpoint/2010/main" val="186630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8</a:t>
            </a:fld>
            <a:endParaRPr lang="en-GB" dirty="0"/>
          </a:p>
        </p:txBody>
      </p:sp>
    </p:spTree>
    <p:extLst>
      <p:ext uri="{BB962C8B-B14F-4D97-AF65-F5344CB8AC3E}">
        <p14:creationId xmlns:p14="http://schemas.microsoft.com/office/powerpoint/2010/main" val="184953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9</a:t>
            </a:fld>
            <a:endParaRPr lang="en-GB" dirty="0"/>
          </a:p>
        </p:txBody>
      </p:sp>
    </p:spTree>
    <p:extLst>
      <p:ext uri="{BB962C8B-B14F-4D97-AF65-F5344CB8AC3E}">
        <p14:creationId xmlns:p14="http://schemas.microsoft.com/office/powerpoint/2010/main" val="3285177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3"/>
          <p:cNvSpPr txBox="1">
            <a:spLocks/>
          </p:cNvSpPr>
          <p:nvPr userDrawn="1"/>
        </p:nvSpPr>
        <p:spPr bwMode="auto">
          <a:xfrm>
            <a:off x="6755233" y="246976"/>
            <a:ext cx="2157601" cy="48007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fld id="{D80BAAEA-C947-BF45-AB1F-465E73554441}" type="datetime2">
              <a:rPr lang="en-GB" sz="1400" u="sng">
                <a:latin typeface="+mj-lt"/>
                <a:cs typeface="Levenim MT" pitchFamily="2" charset="-79"/>
              </a:rPr>
              <a:pPr algn="ctr" eaLnBrk="1" hangingPunct="1"/>
              <a:t>Wednesday, 19 July 2023</a:t>
            </a:fld>
            <a:endParaRPr lang="en-GB" sz="1100" u="sng" dirty="0">
              <a:latin typeface="+mj-lt"/>
              <a:cs typeface="Levenim MT" pitchFamily="2" charset="-79"/>
            </a:endParaRPr>
          </a:p>
        </p:txBody>
      </p:sp>
      <p:pic>
        <p:nvPicPr>
          <p:cNvPr id="5" name="Picture 4">
            <a:extLst>
              <a:ext uri="{FF2B5EF4-FFF2-40B4-BE49-F238E27FC236}">
                <a16:creationId xmlns:a16="http://schemas.microsoft.com/office/drawing/2014/main" id="{5ED09C9A-5FCC-7344-9EDE-9C5D056DA9F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8532" y="246976"/>
            <a:ext cx="1573764" cy="48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4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22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9DC5-3849-B74A-8AD8-E192C17F481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898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00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match up">
    <p:spTree>
      <p:nvGrpSpPr>
        <p:cNvPr id="1" name=""/>
        <p:cNvGrpSpPr/>
        <p:nvPr/>
      </p:nvGrpSpPr>
      <p:grpSpPr>
        <a:xfrm>
          <a:off x="0" y="0"/>
          <a:ext cx="0" cy="0"/>
          <a:chOff x="0" y="0"/>
          <a:chExt cx="0" cy="0"/>
        </a:xfrm>
      </p:grpSpPr>
      <p:pic>
        <p:nvPicPr>
          <p:cNvPr id="26" name="Picture 25" descr="WORD DOC IMAG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7219" y="5750977"/>
            <a:ext cx="931333" cy="958328"/>
          </a:xfrm>
          <a:prstGeom prst="rect">
            <a:avLst/>
          </a:prstGeom>
        </p:spPr>
      </p:pic>
      <p:sp>
        <p:nvSpPr>
          <p:cNvPr id="27" name="Rectangle 26"/>
          <p:cNvSpPr>
            <a:spLocks noChangeArrowheads="1"/>
          </p:cNvSpPr>
          <p:nvPr userDrawn="1"/>
        </p:nvSpPr>
        <p:spPr bwMode="auto">
          <a:xfrm>
            <a:off x="2302937" y="233358"/>
            <a:ext cx="6605589"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2000" dirty="0">
                <a:solidFill>
                  <a:schemeClr val="dk1"/>
                </a:solidFill>
                <a:latin typeface="Calibri"/>
                <a:ea typeface="+mn-ea"/>
                <a:cs typeface="Calibri"/>
              </a:rPr>
              <a:t>Match the key word with its correct meaning</a:t>
            </a:r>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8018" y="233359"/>
            <a:ext cx="1949449" cy="590563"/>
          </a:xfrm>
          <a:prstGeom prst="rect">
            <a:avLst/>
          </a:prstGeom>
          <a:ln w="19050" cmpd="sng">
            <a:solidFill>
              <a:srgbClr val="0C1B24"/>
            </a:solidFill>
          </a:ln>
        </p:spPr>
      </p:pic>
    </p:spTree>
    <p:extLst>
      <p:ext uri="{BB962C8B-B14F-4D97-AF65-F5344CB8AC3E}">
        <p14:creationId xmlns:p14="http://schemas.microsoft.com/office/powerpoint/2010/main" val="417448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lenary Wheel">
    <p:spTree>
      <p:nvGrpSpPr>
        <p:cNvPr id="1" name=""/>
        <p:cNvGrpSpPr/>
        <p:nvPr/>
      </p:nvGrpSpPr>
      <p:grpSpPr>
        <a:xfrm>
          <a:off x="0" y="0"/>
          <a:ext cx="0" cy="0"/>
          <a:chOff x="0" y="0"/>
          <a:chExt cx="0" cy="0"/>
        </a:xfrm>
      </p:grpSpPr>
      <p:pic>
        <p:nvPicPr>
          <p:cNvPr id="43" name="Picture 13">
            <a:extLst>
              <a:ext uri="{FF2B5EF4-FFF2-40B4-BE49-F238E27FC236}">
                <a16:creationId xmlns:a16="http://schemas.microsoft.com/office/drawing/2014/main" id="{BBB451EA-48C9-224E-BA91-0F9ABC48280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3674" y="221659"/>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68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 Learning objectives">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3083142" y="201084"/>
            <a:ext cx="4621308" cy="806616"/>
          </a:xfrm>
          <a:prstGeom prst="rect">
            <a:avLst/>
          </a:prstGeom>
          <a:gradFill rotWithShape="1">
            <a:gsLst>
              <a:gs pos="0">
                <a:srgbClr val="F0EAF9"/>
              </a:gs>
              <a:gs pos="64999">
                <a:schemeClr val="accent2">
                  <a:lumMod val="40000"/>
                  <a:lumOff val="60000"/>
                </a:schemeClr>
              </a:gs>
              <a:gs pos="100000">
                <a:schemeClr val="accent2">
                  <a:lumMod val="60000"/>
                  <a:lumOff val="40000"/>
                </a:schemeClr>
              </a:gs>
            </a:gsLst>
            <a:lin ang="54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l" eaLnBrk="1" hangingPunct="1">
              <a:defRPr/>
            </a:pPr>
            <a:r>
              <a:rPr lang="en-GB" sz="6000" b="1" dirty="0">
                <a:solidFill>
                  <a:schemeClr val="dk1"/>
                </a:solidFill>
                <a:latin typeface="+mj-lt"/>
                <a:ea typeface="+mn-ea"/>
              </a:rPr>
              <a:t> STOP</a:t>
            </a:r>
            <a:r>
              <a:rPr lang="en-GB" sz="4000" b="1" dirty="0">
                <a:solidFill>
                  <a:schemeClr val="dk1"/>
                </a:solidFill>
                <a:latin typeface="+mj-lt"/>
                <a:ea typeface="+mn-ea"/>
              </a:rPr>
              <a:t>!</a:t>
            </a:r>
            <a:endParaRPr lang="en-GB" sz="4000" dirty="0">
              <a:solidFill>
                <a:schemeClr val="dk1"/>
              </a:solidFill>
              <a:latin typeface="+mj-lt"/>
              <a:ea typeface="+mn-ea"/>
            </a:endParaRPr>
          </a:p>
        </p:txBody>
      </p:sp>
      <p:sp>
        <p:nvSpPr>
          <p:cNvPr id="11" name="Rectangle 4"/>
          <p:cNvSpPr txBox="1">
            <a:spLocks noChangeArrowheads="1"/>
          </p:cNvSpPr>
          <p:nvPr userDrawn="1"/>
        </p:nvSpPr>
        <p:spPr bwMode="auto">
          <a:xfrm>
            <a:off x="210402" y="1116014"/>
            <a:ext cx="6495518" cy="669654"/>
          </a:xfrm>
          <a:prstGeom prst="rect">
            <a:avLst/>
          </a:prstGeom>
          <a:gradFill rotWithShape="1">
            <a:gsLst>
              <a:gs pos="0">
                <a:srgbClr val="F5FFE6"/>
              </a:gs>
              <a:gs pos="64999">
                <a:srgbClr val="E4FDC2"/>
              </a:gs>
              <a:gs pos="100000">
                <a:srgbClr val="DAFDA7"/>
              </a:gs>
            </a:gsLst>
            <a:lin ang="54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lvl1pPr defTabSz="457200">
              <a:defRPr sz="3200">
                <a:solidFill>
                  <a:schemeClr val="tx1"/>
                </a:solidFill>
                <a:latin typeface="Arial" charset="0"/>
                <a:ea typeface="MS PGothic" charset="0"/>
                <a:cs typeface="Arial" charset="0"/>
              </a:defRPr>
            </a:lvl1pPr>
            <a:lvl2pPr defTabSz="457200">
              <a:defRPr sz="2800">
                <a:solidFill>
                  <a:schemeClr val="tx1"/>
                </a:solidFill>
                <a:latin typeface="Arial" charset="0"/>
                <a:ea typeface="Arial" charset="0"/>
                <a:cs typeface="Arial" charset="0"/>
              </a:defRPr>
            </a:lvl2pPr>
            <a:lvl3pPr defTabSz="457200">
              <a:defRPr sz="2400">
                <a:solidFill>
                  <a:schemeClr val="tx1"/>
                </a:solidFill>
                <a:latin typeface="Arial" charset="0"/>
                <a:ea typeface="Arial" charset="0"/>
                <a:cs typeface="Arial" charset="0"/>
              </a:defRPr>
            </a:lvl3pPr>
            <a:lvl4pPr defTabSz="457200">
              <a:defRPr sz="2000">
                <a:solidFill>
                  <a:schemeClr val="tx1"/>
                </a:solidFill>
                <a:latin typeface="Arial" charset="0"/>
                <a:ea typeface="Arial" charset="0"/>
                <a:cs typeface="Arial" charset="0"/>
              </a:defRPr>
            </a:lvl4pPr>
            <a:lvl5pPr defTabSz="457200">
              <a:defRPr sz="2000">
                <a:solidFill>
                  <a:schemeClr val="tx1"/>
                </a:solidFill>
                <a:latin typeface="Arial" charset="0"/>
                <a:ea typeface="Arial" charset="0"/>
                <a:cs typeface="Arial" charset="0"/>
              </a:defRPr>
            </a:lvl5pPr>
            <a:lvl6pPr defTabSz="457200" eaLnBrk="0" hangingPunct="0">
              <a:defRPr sz="2000">
                <a:solidFill>
                  <a:schemeClr val="tx1"/>
                </a:solidFill>
                <a:latin typeface="Arial" charset="0"/>
                <a:ea typeface="Arial" charset="0"/>
                <a:cs typeface="Arial" charset="0"/>
              </a:defRPr>
            </a:lvl6pPr>
            <a:lvl7pPr defTabSz="457200" eaLnBrk="0" hangingPunct="0">
              <a:defRPr sz="2000">
                <a:solidFill>
                  <a:schemeClr val="tx1"/>
                </a:solidFill>
                <a:latin typeface="Arial" charset="0"/>
                <a:ea typeface="Arial" charset="0"/>
                <a:cs typeface="Arial" charset="0"/>
              </a:defRPr>
            </a:lvl7pPr>
            <a:lvl8pPr defTabSz="457200" eaLnBrk="0" hangingPunct="0">
              <a:defRPr sz="2000">
                <a:solidFill>
                  <a:schemeClr val="tx1"/>
                </a:solidFill>
                <a:latin typeface="Arial" charset="0"/>
                <a:ea typeface="Arial" charset="0"/>
                <a:cs typeface="Arial" charset="0"/>
              </a:defRPr>
            </a:lvl8pPr>
            <a:lvl9pPr defTabSz="457200" eaLnBrk="0" hangingPunct="0">
              <a:defRPr sz="2000">
                <a:solidFill>
                  <a:schemeClr val="tx1"/>
                </a:solidFill>
                <a:latin typeface="Arial" charset="0"/>
                <a:ea typeface="Arial" charset="0"/>
                <a:cs typeface="Arial" charset="0"/>
              </a:defRPr>
            </a:lvl9pPr>
          </a:lstStyle>
          <a:p>
            <a:r>
              <a:rPr lang="en-GB" sz="2000" b="1" u="sng" kern="1200" dirty="0">
                <a:solidFill>
                  <a:schemeClr val="tx1"/>
                </a:solidFill>
                <a:latin typeface="Arial" charset="0"/>
                <a:ea typeface="MS PGothic" charset="0"/>
                <a:cs typeface="Arial" charset="0"/>
              </a:rPr>
              <a:t>Let us review our learning outcomes for this lesson</a:t>
            </a:r>
          </a:p>
          <a:p>
            <a:r>
              <a:rPr lang="en-GB" sz="2000" b="1" u="sng" kern="1200" dirty="0">
                <a:solidFill>
                  <a:schemeClr val="tx1"/>
                </a:solidFill>
                <a:latin typeface="Arial" charset="0"/>
                <a:ea typeface="MS PGothic" charset="0"/>
                <a:cs typeface="Arial" charset="0"/>
              </a:rPr>
              <a:t>Knowledge, Skills &amp; Actions</a:t>
            </a:r>
            <a:endParaRPr lang="en-GB" sz="2400" b="1" u="sng" kern="1200" dirty="0">
              <a:solidFill>
                <a:schemeClr val="tx1"/>
              </a:solidFill>
              <a:latin typeface="Arial" charset="0"/>
              <a:ea typeface="MS PGothic" charset="0"/>
              <a:cs typeface="Arial" charset="0"/>
            </a:endParaRPr>
          </a:p>
        </p:txBody>
      </p:sp>
      <p:pic>
        <p:nvPicPr>
          <p:cNvPr id="26" name="Picture 18">
            <a:extLst>
              <a:ext uri="{FF2B5EF4-FFF2-40B4-BE49-F238E27FC236}">
                <a16:creationId xmlns:a16="http://schemas.microsoft.com/office/drawing/2014/main" id="{301698AC-A957-C644-9387-8B36DA6E351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0401" y="196919"/>
            <a:ext cx="2709714" cy="8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0E393AF1-CA27-4F4A-BF9A-06A4CAB5A89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00020" y="1130066"/>
            <a:ext cx="2128826" cy="6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traffic-lights-2147790_960_720.png">
            <a:extLst>
              <a:ext uri="{FF2B5EF4-FFF2-40B4-BE49-F238E27FC236}">
                <a16:creationId xmlns:a16="http://schemas.microsoft.com/office/drawing/2014/main" id="{10D3CD41-7FA7-CD4F-9900-A0F8A54E4DA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316721" y="5884364"/>
            <a:ext cx="419196" cy="838753"/>
          </a:xfrm>
          <a:prstGeom prst="rect">
            <a:avLst/>
          </a:prstGeom>
        </p:spPr>
      </p:pic>
      <p:pic>
        <p:nvPicPr>
          <p:cNvPr id="29" name="Picture 28" descr="traffic-lights-2147790_960_720.png">
            <a:extLst>
              <a:ext uri="{FF2B5EF4-FFF2-40B4-BE49-F238E27FC236}">
                <a16:creationId xmlns:a16="http://schemas.microsoft.com/office/drawing/2014/main" id="{9388A061-6A32-B242-8265-932FD086D6E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9623" y="5882610"/>
            <a:ext cx="419196" cy="838753"/>
          </a:xfrm>
          <a:prstGeom prst="rect">
            <a:avLst/>
          </a:prstGeom>
        </p:spPr>
      </p:pic>
      <p:pic>
        <p:nvPicPr>
          <p:cNvPr id="30" name="Picture 29" descr="traffic-lights-2147790_960_720.png">
            <a:extLst>
              <a:ext uri="{FF2B5EF4-FFF2-40B4-BE49-F238E27FC236}">
                <a16:creationId xmlns:a16="http://schemas.microsoft.com/office/drawing/2014/main" id="{49340769-AE97-9D41-BF00-0BC47DE255B3}"/>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914127" y="5963001"/>
            <a:ext cx="419196" cy="838753"/>
          </a:xfrm>
          <a:prstGeom prst="rect">
            <a:avLst/>
          </a:prstGeom>
        </p:spPr>
      </p:pic>
      <p:pic>
        <p:nvPicPr>
          <p:cNvPr id="31" name="Picture 30" descr="traffic-lights-2147790_960_720.png">
            <a:extLst>
              <a:ext uri="{FF2B5EF4-FFF2-40B4-BE49-F238E27FC236}">
                <a16:creationId xmlns:a16="http://schemas.microsoft.com/office/drawing/2014/main" id="{522BC2B0-7A6F-C94E-979D-0F4C454791C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716829" y="5882610"/>
            <a:ext cx="419196" cy="838753"/>
          </a:xfrm>
          <a:prstGeom prst="rect">
            <a:avLst/>
          </a:prstGeom>
        </p:spPr>
      </p:pic>
      <p:pic>
        <p:nvPicPr>
          <p:cNvPr id="32" name="Picture 31" descr="traffic-lights-2147790_960_720.png">
            <a:extLst>
              <a:ext uri="{FF2B5EF4-FFF2-40B4-BE49-F238E27FC236}">
                <a16:creationId xmlns:a16="http://schemas.microsoft.com/office/drawing/2014/main" id="{9D51B256-89C8-1642-94AA-2381F37B072F}"/>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5508110" y="5882610"/>
            <a:ext cx="419196" cy="838753"/>
          </a:xfrm>
          <a:prstGeom prst="rect">
            <a:avLst/>
          </a:prstGeom>
        </p:spPr>
      </p:pic>
      <p:sp>
        <p:nvSpPr>
          <p:cNvPr id="33" name="Rectangle 3">
            <a:extLst>
              <a:ext uri="{FF2B5EF4-FFF2-40B4-BE49-F238E27FC236}">
                <a16:creationId xmlns:a16="http://schemas.microsoft.com/office/drawing/2014/main" id="{7D60BE79-61A6-DF49-B70C-406E5013038D}"/>
              </a:ext>
            </a:extLst>
          </p:cNvPr>
          <p:cNvSpPr txBox="1">
            <a:spLocks noChangeArrowheads="1"/>
          </p:cNvSpPr>
          <p:nvPr userDrawn="1"/>
        </p:nvSpPr>
        <p:spPr bwMode="auto">
          <a:xfrm>
            <a:off x="7704449" y="5984692"/>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34" name="Rectangle 3">
            <a:extLst>
              <a:ext uri="{FF2B5EF4-FFF2-40B4-BE49-F238E27FC236}">
                <a16:creationId xmlns:a16="http://schemas.microsoft.com/office/drawing/2014/main" id="{C7CE549B-67AB-7545-9F32-66B5740458AD}"/>
              </a:ext>
            </a:extLst>
          </p:cNvPr>
          <p:cNvSpPr txBox="1">
            <a:spLocks noChangeArrowheads="1"/>
          </p:cNvSpPr>
          <p:nvPr userDrawn="1"/>
        </p:nvSpPr>
        <p:spPr bwMode="auto">
          <a:xfrm>
            <a:off x="5907780" y="5982938"/>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35" name="Rectangle 4">
            <a:extLst>
              <a:ext uri="{FF2B5EF4-FFF2-40B4-BE49-F238E27FC236}">
                <a16:creationId xmlns:a16="http://schemas.microsoft.com/office/drawing/2014/main" id="{D8B3FCE5-1BB1-EE47-BBF6-F748E5920C4E}"/>
              </a:ext>
            </a:extLst>
          </p:cNvPr>
          <p:cNvSpPr txBox="1">
            <a:spLocks noChangeArrowheads="1"/>
          </p:cNvSpPr>
          <p:nvPr userDrawn="1"/>
        </p:nvSpPr>
        <p:spPr bwMode="auto">
          <a:xfrm>
            <a:off x="4111189" y="5982938"/>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36" name="TextBox 3">
            <a:extLst>
              <a:ext uri="{FF2B5EF4-FFF2-40B4-BE49-F238E27FC236}">
                <a16:creationId xmlns:a16="http://schemas.microsoft.com/office/drawing/2014/main" id="{B7065746-1458-494A-A172-2BAB04603E46}"/>
              </a:ext>
            </a:extLst>
          </p:cNvPr>
          <p:cNvSpPr>
            <a:spLocks noChangeArrowheads="1"/>
          </p:cNvSpPr>
          <p:nvPr userDrawn="1"/>
        </p:nvSpPr>
        <p:spPr bwMode="auto">
          <a:xfrm>
            <a:off x="2303177" y="6028055"/>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37" name="Rectangle 4">
            <a:extLst>
              <a:ext uri="{FF2B5EF4-FFF2-40B4-BE49-F238E27FC236}">
                <a16:creationId xmlns:a16="http://schemas.microsoft.com/office/drawing/2014/main" id="{115961CB-48FA-FA4A-937E-2B8DA153F7AF}"/>
              </a:ext>
            </a:extLst>
          </p:cNvPr>
          <p:cNvSpPr txBox="1">
            <a:spLocks noChangeArrowheads="1"/>
          </p:cNvSpPr>
          <p:nvPr userDrawn="1"/>
        </p:nvSpPr>
        <p:spPr bwMode="auto">
          <a:xfrm>
            <a:off x="500614" y="5982938"/>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38" name="Straight Arrow Connector 37">
            <a:extLst>
              <a:ext uri="{FF2B5EF4-FFF2-40B4-BE49-F238E27FC236}">
                <a16:creationId xmlns:a16="http://schemas.microsoft.com/office/drawing/2014/main" id="{DA49742A-441E-5949-88CD-6E236FD117B7}"/>
              </a:ext>
            </a:extLst>
          </p:cNvPr>
          <p:cNvCxnSpPr>
            <a:cxnSpLocks/>
          </p:cNvCxnSpPr>
          <p:nvPr userDrawn="1"/>
        </p:nvCxnSpPr>
        <p:spPr>
          <a:xfrm flipH="1">
            <a:off x="151248" y="5730133"/>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15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1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3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38000">
                <a:srgbClr val="00B050"/>
              </a:gs>
              <a:gs pos="18000">
                <a:schemeClr val="accent6">
                  <a:lumMod val="75000"/>
                </a:schemeClr>
              </a:gs>
              <a:gs pos="0">
                <a:schemeClr val="accent6">
                  <a:lumMod val="60000"/>
                  <a:lumOff val="40000"/>
                </a:schemeClr>
              </a:gs>
              <a:gs pos="62000">
                <a:srgbClr val="0070C0"/>
              </a:gs>
              <a:gs pos="80000">
                <a:srgbClr val="7030A0"/>
              </a:gs>
              <a:gs pos="100000">
                <a:srgbClr val="FF0000"/>
              </a:gs>
            </a:gsLst>
            <a:lin ang="5400000" scaled="1"/>
          </a:gra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07504" y="116632"/>
            <a:ext cx="8928992" cy="662473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949DDAA5-6C0F-9B48-9C74-DFE90DB7111C}"/>
              </a:ext>
            </a:extLst>
          </p:cNvPr>
          <p:cNvSpPr txBox="1"/>
          <p:nvPr userDrawn="1"/>
        </p:nvSpPr>
        <p:spPr>
          <a:xfrm>
            <a:off x="2926080" y="6700872"/>
            <a:ext cx="5257800" cy="215444"/>
          </a:xfrm>
          <a:prstGeom prst="rect">
            <a:avLst/>
          </a:prstGeom>
          <a:noFill/>
        </p:spPr>
        <p:txBody>
          <a:bodyPr wrap="square" rtlCol="0">
            <a:spAutoFit/>
          </a:bodyPr>
          <a:lstStyle/>
          <a:p>
            <a:r>
              <a:rPr lang="en-GB" sz="800" b="0" i="0" u="none" strike="noStrike" kern="1200" dirty="0">
                <a:solidFill>
                  <a:schemeClr val="bg1"/>
                </a:solidFill>
                <a:effectLst/>
                <a:latin typeface="+mn-lt"/>
                <a:ea typeface="+mn-ea"/>
                <a:cs typeface="+mn-cs"/>
              </a:rPr>
              <a:t>© </a:t>
            </a:r>
            <a:r>
              <a:rPr lang="en-US" sz="800" dirty="0">
                <a:solidFill>
                  <a:schemeClr val="bg1"/>
                </a:solidFill>
              </a:rPr>
              <a:t>CRE8TIVE RESOURCES 2021 – Designed by Cre8tive Resources CIC</a:t>
            </a:r>
          </a:p>
        </p:txBody>
      </p:sp>
    </p:spTree>
    <p:extLst>
      <p:ext uri="{BB962C8B-B14F-4D97-AF65-F5344CB8AC3E}">
        <p14:creationId xmlns:p14="http://schemas.microsoft.com/office/powerpoint/2010/main" val="33858258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5" r:id="rId5"/>
    <p:sldLayoutId id="2147483652" r:id="rId6"/>
    <p:sldLayoutId id="2147483653" r:id="rId7"/>
    <p:sldLayoutId id="2147483654" r:id="rId8"/>
    <p:sldLayoutId id="2147483658" r:id="rId9"/>
    <p:sldLayoutId id="214748366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image" Target="../media/image76.png"/></Relationships>
</file>

<file path=ppt/slides/_rels/slide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6.png"/><Relationship Id="rId7"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jpeg"/></Relationships>
</file>

<file path=ppt/slides/_rels/slide14.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0.jpeg"/><Relationship Id="rId3" Type="http://schemas.openxmlformats.org/officeDocument/2006/relationships/image" Target="../media/image54.png"/><Relationship Id="rId7" Type="http://schemas.openxmlformats.org/officeDocument/2006/relationships/image" Target="../media/image85.png"/><Relationship Id="rId12" Type="http://schemas.openxmlformats.org/officeDocument/2006/relationships/image" Target="../media/image89.jpeg"/><Relationship Id="rId2" Type="http://schemas.openxmlformats.org/officeDocument/2006/relationships/notesSlide" Target="../notesSlides/notesSlide14.xml"/><Relationship Id="rId16" Type="http://schemas.openxmlformats.org/officeDocument/2006/relationships/image" Target="../media/image92.jpe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88.jpeg"/><Relationship Id="rId5" Type="http://schemas.openxmlformats.org/officeDocument/2006/relationships/image" Target="../media/image56.png"/><Relationship Id="rId15" Type="http://schemas.openxmlformats.org/officeDocument/2006/relationships/image" Target="../media/image91.jpeg"/><Relationship Id="rId10" Type="http://schemas.openxmlformats.org/officeDocument/2006/relationships/image" Target="../media/image16.png"/><Relationship Id="rId4" Type="http://schemas.openxmlformats.org/officeDocument/2006/relationships/image" Target="../media/image55.png"/><Relationship Id="rId9" Type="http://schemas.openxmlformats.org/officeDocument/2006/relationships/image" Target="../media/image87.png"/><Relationship Id="rId14" Type="http://schemas.openxmlformats.org/officeDocument/2006/relationships/image" Target="../media/image63.jpeg"/></Relationships>
</file>

<file path=ppt/slides/_rels/slide15.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6.png"/><Relationship Id="rId18" Type="http://schemas.openxmlformats.org/officeDocument/2006/relationships/image" Target="../media/image101.png"/><Relationship Id="rId3" Type="http://schemas.openxmlformats.org/officeDocument/2006/relationships/image" Target="../media/image93.png"/><Relationship Id="rId21" Type="http://schemas.openxmlformats.org/officeDocument/2006/relationships/image" Target="../media/image104.jpeg"/><Relationship Id="rId7" Type="http://schemas.openxmlformats.org/officeDocument/2006/relationships/image" Target="../media/image95.png"/><Relationship Id="rId12" Type="http://schemas.openxmlformats.org/officeDocument/2006/relationships/image" Target="../media/image100.png"/><Relationship Id="rId17" Type="http://schemas.openxmlformats.org/officeDocument/2006/relationships/hyperlink" Target="https://www.climateemergency.uk/" TargetMode="External"/><Relationship Id="rId2" Type="http://schemas.openxmlformats.org/officeDocument/2006/relationships/notesSlide" Target="../notesSlides/notesSlide15.xml"/><Relationship Id="rId16" Type="http://schemas.openxmlformats.org/officeDocument/2006/relationships/hyperlink" Target="https://www.unep.org/explore-topics/climate-action/facts-about-climate-emergency" TargetMode="External"/><Relationship Id="rId20" Type="http://schemas.openxmlformats.org/officeDocument/2006/relationships/image" Target="../media/image103.jpe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99.png"/><Relationship Id="rId5" Type="http://schemas.openxmlformats.org/officeDocument/2006/relationships/image" Target="../media/image94.png"/><Relationship Id="rId15" Type="http://schemas.openxmlformats.org/officeDocument/2006/relationships/hyperlink" Target="https://www.bbc.co.uk/news/world-europe-49918719" TargetMode="External"/><Relationship Id="rId10" Type="http://schemas.openxmlformats.org/officeDocument/2006/relationships/image" Target="../media/image98.png"/><Relationship Id="rId19" Type="http://schemas.openxmlformats.org/officeDocument/2006/relationships/image" Target="../media/image102.jpeg"/><Relationship Id="rId4" Type="http://schemas.microsoft.com/office/2007/relationships/hdphoto" Target="../media/hdphoto2.wdp"/><Relationship Id="rId9" Type="http://schemas.openxmlformats.org/officeDocument/2006/relationships/image" Target="../media/image97.png"/><Relationship Id="rId14" Type="http://schemas.openxmlformats.org/officeDocument/2006/relationships/hyperlink" Target="https://www.bbc.co.uk/teach/nine-astonishing-ways-david-attenborough-shaped-your-world/z4k2kmn" TargetMode="External"/><Relationship Id="rId22" Type="http://schemas.openxmlformats.org/officeDocument/2006/relationships/image" Target="../media/image105.png"/></Relationships>
</file>

<file path=ppt/slides/_rels/slide1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18" Type="http://schemas.openxmlformats.org/officeDocument/2006/relationships/image" Target="../media/image58.png"/><Relationship Id="rId3" Type="http://schemas.openxmlformats.org/officeDocument/2006/relationships/image" Target="../media/image50.png"/><Relationship Id="rId21" Type="http://schemas.openxmlformats.org/officeDocument/2006/relationships/image" Target="../media/image61.png"/><Relationship Id="rId7" Type="http://schemas.openxmlformats.org/officeDocument/2006/relationships/image" Target="../media/image14.png"/><Relationship Id="rId12" Type="http://schemas.openxmlformats.org/officeDocument/2006/relationships/image" Target="../media/image11.png"/><Relationship Id="rId17" Type="http://schemas.openxmlformats.org/officeDocument/2006/relationships/image" Target="../media/image57.png"/><Relationship Id="rId25" Type="http://schemas.openxmlformats.org/officeDocument/2006/relationships/image" Target="../media/image65.png"/><Relationship Id="rId2" Type="http://schemas.openxmlformats.org/officeDocument/2006/relationships/notesSlide" Target="../notesSlides/notesSlide3.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0.xml"/><Relationship Id="rId6" Type="http://schemas.openxmlformats.org/officeDocument/2006/relationships/image" Target="../media/image53.png"/><Relationship Id="rId11" Type="http://schemas.openxmlformats.org/officeDocument/2006/relationships/image" Target="../media/image10.png"/><Relationship Id="rId24" Type="http://schemas.openxmlformats.org/officeDocument/2006/relationships/image" Target="../media/image64.png"/><Relationship Id="rId5" Type="http://schemas.openxmlformats.org/officeDocument/2006/relationships/image" Target="../media/image52.png"/><Relationship Id="rId15" Type="http://schemas.openxmlformats.org/officeDocument/2006/relationships/image" Target="../media/image55.png"/><Relationship Id="rId23" Type="http://schemas.openxmlformats.org/officeDocument/2006/relationships/image" Target="../media/image63.jpeg"/><Relationship Id="rId10" Type="http://schemas.openxmlformats.org/officeDocument/2006/relationships/image" Target="../media/image9.png"/><Relationship Id="rId19" Type="http://schemas.openxmlformats.org/officeDocument/2006/relationships/image" Target="../media/image59.png"/><Relationship Id="rId4" Type="http://schemas.openxmlformats.org/officeDocument/2006/relationships/image" Target="../media/image51.png"/><Relationship Id="rId9" Type="http://schemas.openxmlformats.org/officeDocument/2006/relationships/image" Target="../media/image8.png"/><Relationship Id="rId14" Type="http://schemas.openxmlformats.org/officeDocument/2006/relationships/image" Target="../media/image54.png"/><Relationship Id="rId22" Type="http://schemas.openxmlformats.org/officeDocument/2006/relationships/image" Target="../media/image6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9.png"/><Relationship Id="rId11" Type="http://schemas.openxmlformats.org/officeDocument/2006/relationships/image" Target="../media/image72.png"/><Relationship Id="rId5" Type="http://schemas.openxmlformats.org/officeDocument/2006/relationships/image" Target="../media/image68.png"/><Relationship Id="rId10" Type="http://schemas.openxmlformats.org/officeDocument/2006/relationships/image" Target="../media/image71.png"/><Relationship Id="rId4" Type="http://schemas.openxmlformats.org/officeDocument/2006/relationships/image" Target="../media/image67.png"/><Relationship Id="rId9" Type="http://schemas.openxmlformats.org/officeDocument/2006/relationships/hyperlink" Target="https://www.youtube.com/watch?v=hufN8qjfOf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73.jpeg"/><Relationship Id="rId7"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68.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2640023" y="1818797"/>
            <a:ext cx="6260695" cy="311326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dirty="0">
              <a:latin typeface="Basic sans fc"/>
              <a:cs typeface="Basic sans fc"/>
            </a:endParaRPr>
          </a:p>
        </p:txBody>
      </p:sp>
      <p:pic>
        <p:nvPicPr>
          <p:cNvPr id="1026" name="Picture 2" descr="Redefining Green Jobs for a Sustainable Economy">
            <a:extLst>
              <a:ext uri="{FF2B5EF4-FFF2-40B4-BE49-F238E27FC236}">
                <a16:creationId xmlns:a16="http://schemas.microsoft.com/office/drawing/2014/main" id="{F5A89166-9778-4DED-B365-0AEFB1A2033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8621" y="1908361"/>
            <a:ext cx="5806311" cy="2894083"/>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2">
            <a:extLst>
              <a:ext uri="{FF2B5EF4-FFF2-40B4-BE49-F238E27FC236}">
                <a16:creationId xmlns:a16="http://schemas.microsoft.com/office/drawing/2014/main" id="{B2A12F84-7DF4-3C49-87C7-494DBEAE6521}"/>
              </a:ext>
            </a:extLst>
          </p:cNvPr>
          <p:cNvSpPr txBox="1">
            <a:spLocks/>
          </p:cNvSpPr>
          <p:nvPr/>
        </p:nvSpPr>
        <p:spPr>
          <a:xfrm>
            <a:off x="264678" y="3031068"/>
            <a:ext cx="2255021" cy="2404532"/>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925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GB" sz="1600" dirty="0">
                <a:latin typeface="+mj-lt"/>
              </a:rPr>
              <a:t>To understand what green careers are.</a:t>
            </a:r>
          </a:p>
          <a:p>
            <a:endParaRPr lang="en-GB" sz="1600" dirty="0">
              <a:latin typeface="+mj-lt"/>
            </a:endParaRPr>
          </a:p>
          <a:p>
            <a:r>
              <a:rPr lang="en-GB" sz="1600" dirty="0">
                <a:latin typeface="+mj-lt"/>
              </a:rPr>
              <a:t>To consider how this effects the national and global economy.</a:t>
            </a:r>
          </a:p>
          <a:p>
            <a:endParaRPr lang="en-GB" sz="1600" dirty="0">
              <a:latin typeface="+mj-lt"/>
            </a:endParaRPr>
          </a:p>
          <a:p>
            <a:r>
              <a:rPr lang="en-GB" sz="1600" dirty="0">
                <a:latin typeface="+mj-lt"/>
              </a:rPr>
              <a:t>To consider how we can prepare for the changes green careers will present.</a:t>
            </a:r>
          </a:p>
        </p:txBody>
      </p:sp>
      <p:sp>
        <p:nvSpPr>
          <p:cNvPr id="6" name="Title 1"/>
          <p:cNvSpPr txBox="1">
            <a:spLocks/>
          </p:cNvSpPr>
          <p:nvPr/>
        </p:nvSpPr>
        <p:spPr>
          <a:xfrm>
            <a:off x="1295400" y="819496"/>
            <a:ext cx="6604000" cy="855961"/>
          </a:xfrm>
          <a:prstGeom prst="rect">
            <a:avLst/>
          </a:prstGeom>
          <a:gradFill>
            <a:gsLst>
              <a:gs pos="0">
                <a:srgbClr val="FFEFD1"/>
              </a:gs>
              <a:gs pos="64999">
                <a:srgbClr val="F0EBD5"/>
              </a:gs>
              <a:gs pos="100000">
                <a:srgbClr val="D1C39F"/>
              </a:gs>
            </a:gsLst>
            <a:lin ang="5400000" scaled="0"/>
          </a:gradFill>
        </p:spPr>
        <p:style>
          <a:lnRef idx="2">
            <a:schemeClr val="accent5"/>
          </a:lnRef>
          <a:fillRef idx="1">
            <a:schemeClr val="lt1"/>
          </a:fillRef>
          <a:effectRef idx="0">
            <a:schemeClr val="accent5"/>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200" b="1" dirty="0">
              <a:latin typeface="Comic Sans MS" charset="0"/>
              <a:ea typeface="MS PGothic" charset="0"/>
            </a:endParaRPr>
          </a:p>
          <a:p>
            <a:r>
              <a:rPr lang="en-GB" sz="2800" b="1" dirty="0">
                <a:latin typeface="Comic Sans MS" charset="0"/>
                <a:ea typeface="MS PGothic" charset="0"/>
              </a:rPr>
              <a:t>Green Careers &amp; the Economy</a:t>
            </a:r>
          </a:p>
        </p:txBody>
      </p:sp>
      <p:sp>
        <p:nvSpPr>
          <p:cNvPr id="7" name="Subtitle 2"/>
          <p:cNvSpPr txBox="1">
            <a:spLocks/>
          </p:cNvSpPr>
          <p:nvPr/>
        </p:nvSpPr>
        <p:spPr>
          <a:xfrm>
            <a:off x="264678" y="1818798"/>
            <a:ext cx="2255021" cy="1212270"/>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b="1" dirty="0">
              <a:latin typeface="+mj-lt"/>
            </a:endParaRPr>
          </a:p>
          <a:p>
            <a:endParaRPr lang="en-GB" sz="1800" b="1" dirty="0">
              <a:latin typeface="+mj-lt"/>
            </a:endParaRPr>
          </a:p>
          <a:p>
            <a:r>
              <a:rPr lang="en-GB" sz="1800" b="1" u="sng" dirty="0">
                <a:latin typeface="+mj-lt"/>
              </a:rPr>
              <a:t>Knowledge, Skills &amp; Actions</a:t>
            </a:r>
            <a:endParaRPr lang="en-GB" sz="1300" b="1" u="sng" dirty="0">
              <a:latin typeface="+mj-lt"/>
            </a:endParaRPr>
          </a:p>
          <a:p>
            <a:endParaRPr lang="en-GB" sz="1300" b="1" u="sng" dirty="0">
              <a:latin typeface="+mj-lt"/>
            </a:endParaRPr>
          </a:p>
        </p:txBody>
      </p:sp>
      <p:sp>
        <p:nvSpPr>
          <p:cNvPr id="22" name="Subtitle 2">
            <a:extLst>
              <a:ext uri="{FF2B5EF4-FFF2-40B4-BE49-F238E27FC236}">
                <a16:creationId xmlns:a16="http://schemas.microsoft.com/office/drawing/2014/main" id="{98787DC2-00D1-0C42-B2FE-580F0676430E}"/>
              </a:ext>
            </a:extLst>
          </p:cNvPr>
          <p:cNvSpPr txBox="1">
            <a:spLocks/>
          </p:cNvSpPr>
          <p:nvPr/>
        </p:nvSpPr>
        <p:spPr>
          <a:xfrm>
            <a:off x="241777" y="5604341"/>
            <a:ext cx="2277922" cy="100112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lnSpc>
                <a:spcPct val="90000"/>
              </a:lnSpc>
              <a:spcBef>
                <a:spcPct val="20000"/>
              </a:spcBef>
              <a:defRPr/>
            </a:pPr>
            <a:r>
              <a:rPr lang="en-GB" sz="1600" b="1" dirty="0">
                <a:latin typeface="+mj-lt"/>
              </a:rPr>
              <a:t>New Vocabulary</a:t>
            </a:r>
          </a:p>
          <a:p>
            <a:pPr algn="ctr" eaLnBrk="1" hangingPunct="1">
              <a:lnSpc>
                <a:spcPct val="90000"/>
              </a:lnSpc>
              <a:spcBef>
                <a:spcPct val="20000"/>
              </a:spcBef>
              <a:defRPr/>
            </a:pPr>
            <a:r>
              <a:rPr lang="en-GB" sz="1600" dirty="0">
                <a:latin typeface="+mj-lt"/>
              </a:rPr>
              <a:t>Green economy, green careers, career resilience</a:t>
            </a:r>
          </a:p>
        </p:txBody>
      </p:sp>
      <p:pic>
        <p:nvPicPr>
          <p:cNvPr id="37" name="Picture 18">
            <a:extLst>
              <a:ext uri="{FF2B5EF4-FFF2-40B4-BE49-F238E27FC236}">
                <a16:creationId xmlns:a16="http://schemas.microsoft.com/office/drawing/2014/main" id="{DF830DE7-8BB6-7447-A77F-957E3795CBC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277" y="1875924"/>
            <a:ext cx="1492550" cy="45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Chevron 37">
            <a:extLst>
              <a:ext uri="{FF2B5EF4-FFF2-40B4-BE49-F238E27FC236}">
                <a16:creationId xmlns:a16="http://schemas.microsoft.com/office/drawing/2014/main" id="{5D69240A-C47E-D44E-9206-5B3F2C95CD9E}"/>
              </a:ext>
            </a:extLst>
          </p:cNvPr>
          <p:cNvSpPr/>
          <p:nvPr/>
        </p:nvSpPr>
        <p:spPr>
          <a:xfrm>
            <a:off x="1855299" y="1932101"/>
            <a:ext cx="382796" cy="32525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9" name="Chevron 38">
            <a:extLst>
              <a:ext uri="{FF2B5EF4-FFF2-40B4-BE49-F238E27FC236}">
                <a16:creationId xmlns:a16="http://schemas.microsoft.com/office/drawing/2014/main" id="{223C0C00-45CC-1C4A-9C14-AD4125C06680}"/>
              </a:ext>
            </a:extLst>
          </p:cNvPr>
          <p:cNvSpPr/>
          <p:nvPr/>
        </p:nvSpPr>
        <p:spPr>
          <a:xfrm>
            <a:off x="2231876" y="1974851"/>
            <a:ext cx="230396" cy="251815"/>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 name="Rounded Rectangle 2">
            <a:extLst>
              <a:ext uri="{FF2B5EF4-FFF2-40B4-BE49-F238E27FC236}">
                <a16:creationId xmlns:a16="http://schemas.microsoft.com/office/drawing/2014/main" id="{7D82C7E2-A729-8D4C-9995-217D20530B88}"/>
              </a:ext>
            </a:extLst>
          </p:cNvPr>
          <p:cNvSpPr/>
          <p:nvPr/>
        </p:nvSpPr>
        <p:spPr>
          <a:xfrm>
            <a:off x="4267528" y="5064013"/>
            <a:ext cx="4633189" cy="1481295"/>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They say money makes the world go round. But there has to be other important things, right? Speak to the person next to you and discuss what else is important to you. There are no right answers!</a:t>
            </a:r>
          </a:p>
        </p:txBody>
      </p:sp>
      <p:pic>
        <p:nvPicPr>
          <p:cNvPr id="40" name="Picture 18" descr="C:\Users\Optic Group111\Desktop\Task.png">
            <a:extLst>
              <a:ext uri="{FF2B5EF4-FFF2-40B4-BE49-F238E27FC236}">
                <a16:creationId xmlns:a16="http://schemas.microsoft.com/office/drawing/2014/main" id="{283DF4A0-2E76-184A-8BCE-59CA85C4F55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26610" y="5075558"/>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A0BE0020-C9D5-854B-A89A-FE0018A1BAF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12313" y="6102548"/>
            <a:ext cx="1534892" cy="4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7">
            <a:extLst>
              <a:ext uri="{FF2B5EF4-FFF2-40B4-BE49-F238E27FC236}">
                <a16:creationId xmlns:a16="http://schemas.microsoft.com/office/drawing/2014/main" id="{89BA7208-70C9-7940-BBAA-49AC1FD2BB65}"/>
              </a:ext>
            </a:extLst>
          </p:cNvPr>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33397" y="3868853"/>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Rounded Rectangle 22">
            <a:extLst>
              <a:ext uri="{FF2B5EF4-FFF2-40B4-BE49-F238E27FC236}">
                <a16:creationId xmlns:a16="http://schemas.microsoft.com/office/drawing/2014/main" id="{71F59942-6796-944F-B563-88AF6638B5E7}"/>
              </a:ext>
            </a:extLst>
          </p:cNvPr>
          <p:cNvSpPr/>
          <p:nvPr/>
        </p:nvSpPr>
        <p:spPr>
          <a:xfrm>
            <a:off x="7311697" y="4750640"/>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pic>
        <p:nvPicPr>
          <p:cNvPr id="24" name="Picture 5" descr="C:\Users\Optic Group111\Desktop\Writing Act.png">
            <a:extLst>
              <a:ext uri="{FF2B5EF4-FFF2-40B4-BE49-F238E27FC236}">
                <a16:creationId xmlns:a16="http://schemas.microsoft.com/office/drawing/2014/main" id="{633BC800-53B4-0443-9CF8-CEC93105CFB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23361" y="802674"/>
            <a:ext cx="855961" cy="85596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995969E-BDE6-1044-8A1D-4BF545B68578}"/>
              </a:ext>
            </a:extLst>
          </p:cNvPr>
          <p:cNvSpPr txBox="1"/>
          <p:nvPr/>
        </p:nvSpPr>
        <p:spPr>
          <a:xfrm>
            <a:off x="8215927" y="1186802"/>
            <a:ext cx="796323" cy="523220"/>
          </a:xfrm>
          <a:prstGeom prst="rect">
            <a:avLst/>
          </a:prstGeom>
          <a:noFill/>
        </p:spPr>
        <p:txBody>
          <a:bodyPr wrap="square" rtlCol="0">
            <a:spAutoFit/>
          </a:bodyPr>
          <a:lstStyle/>
          <a:p>
            <a:pPr algn="ctr"/>
            <a:r>
              <a:rPr lang="en-GB" sz="1400" dirty="0"/>
              <a:t>Copy </a:t>
            </a:r>
          </a:p>
          <a:p>
            <a:pPr algn="ctr"/>
            <a:r>
              <a:rPr lang="en-GB" sz="1400" dirty="0"/>
              <a:t>title</a:t>
            </a:r>
          </a:p>
        </p:txBody>
      </p:sp>
      <p:sp>
        <p:nvSpPr>
          <p:cNvPr id="28" name="TextBox 27">
            <a:extLst>
              <a:ext uri="{FF2B5EF4-FFF2-40B4-BE49-F238E27FC236}">
                <a16:creationId xmlns:a16="http://schemas.microsoft.com/office/drawing/2014/main" id="{631A67C5-AC53-B54F-A9CC-4B97B6D19431}"/>
              </a:ext>
            </a:extLst>
          </p:cNvPr>
          <p:cNvSpPr txBox="1"/>
          <p:nvPr/>
        </p:nvSpPr>
        <p:spPr>
          <a:xfrm>
            <a:off x="3140765" y="5651271"/>
            <a:ext cx="594367" cy="307777"/>
          </a:xfrm>
          <a:prstGeom prst="rect">
            <a:avLst/>
          </a:prstGeom>
          <a:noFill/>
        </p:spPr>
        <p:txBody>
          <a:bodyPr wrap="square" rtlCol="0">
            <a:spAutoFit/>
          </a:bodyPr>
          <a:lstStyle/>
          <a:p>
            <a:pPr algn="ctr"/>
            <a:r>
              <a:rPr lang="en-GB" sz="1400" dirty="0"/>
              <a:t>Tasks</a:t>
            </a:r>
          </a:p>
        </p:txBody>
      </p:sp>
      <p:pic>
        <p:nvPicPr>
          <p:cNvPr id="8" name="Picture 7">
            <a:extLst>
              <a:ext uri="{FF2B5EF4-FFF2-40B4-BE49-F238E27FC236}">
                <a16:creationId xmlns:a16="http://schemas.microsoft.com/office/drawing/2014/main" id="{80341822-588A-8647-9F05-FFA6A155462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46795" y="135811"/>
            <a:ext cx="659516" cy="659516"/>
          </a:xfrm>
          <a:prstGeom prst="rect">
            <a:avLst/>
          </a:prstGeom>
        </p:spPr>
      </p:pic>
      <p:pic>
        <p:nvPicPr>
          <p:cNvPr id="10" name="Picture 9">
            <a:extLst>
              <a:ext uri="{FF2B5EF4-FFF2-40B4-BE49-F238E27FC236}">
                <a16:creationId xmlns:a16="http://schemas.microsoft.com/office/drawing/2014/main" id="{046323B6-A7E5-C54A-ADDE-368F4E53DE5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23921" y="135811"/>
            <a:ext cx="659516" cy="659516"/>
          </a:xfrm>
          <a:prstGeom prst="rect">
            <a:avLst/>
          </a:prstGeom>
        </p:spPr>
      </p:pic>
      <p:pic>
        <p:nvPicPr>
          <p:cNvPr id="12" name="Picture 11">
            <a:extLst>
              <a:ext uri="{FF2B5EF4-FFF2-40B4-BE49-F238E27FC236}">
                <a16:creationId xmlns:a16="http://schemas.microsoft.com/office/drawing/2014/main" id="{FB8D12C5-4B1B-1347-9686-A0F36D0BDEA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78173" y="135811"/>
            <a:ext cx="659516" cy="659516"/>
          </a:xfrm>
          <a:prstGeom prst="rect">
            <a:avLst/>
          </a:prstGeom>
        </p:spPr>
      </p:pic>
      <p:pic>
        <p:nvPicPr>
          <p:cNvPr id="15" name="Picture 14">
            <a:extLst>
              <a:ext uri="{FF2B5EF4-FFF2-40B4-BE49-F238E27FC236}">
                <a16:creationId xmlns:a16="http://schemas.microsoft.com/office/drawing/2014/main" id="{2BCCFE80-B08B-CD41-99C4-F312BA7C690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01047" y="135811"/>
            <a:ext cx="659516" cy="659516"/>
          </a:xfrm>
          <a:prstGeom prst="rect">
            <a:avLst/>
          </a:prstGeom>
        </p:spPr>
      </p:pic>
      <p:pic>
        <p:nvPicPr>
          <p:cNvPr id="17" name="Picture 16">
            <a:extLst>
              <a:ext uri="{FF2B5EF4-FFF2-40B4-BE49-F238E27FC236}">
                <a16:creationId xmlns:a16="http://schemas.microsoft.com/office/drawing/2014/main" id="{4103B290-EC73-8842-AD97-F52A0AE86E6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55299" y="135811"/>
            <a:ext cx="659516" cy="659516"/>
          </a:xfrm>
          <a:prstGeom prst="rect">
            <a:avLst/>
          </a:prstGeom>
        </p:spPr>
      </p:pic>
      <p:pic>
        <p:nvPicPr>
          <p:cNvPr id="29" name="Picture 28">
            <a:extLst>
              <a:ext uri="{FF2B5EF4-FFF2-40B4-BE49-F238E27FC236}">
                <a16:creationId xmlns:a16="http://schemas.microsoft.com/office/drawing/2014/main" id="{D2E2816A-C2D3-1140-A35C-BF87F34B84A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4497" y="729921"/>
            <a:ext cx="1060103" cy="1060103"/>
          </a:xfrm>
          <a:prstGeom prst="rect">
            <a:avLst/>
          </a:prstGeom>
        </p:spPr>
      </p:pic>
      <p:pic>
        <p:nvPicPr>
          <p:cNvPr id="42" name="Picture 41">
            <a:extLst>
              <a:ext uri="{FF2B5EF4-FFF2-40B4-BE49-F238E27FC236}">
                <a16:creationId xmlns:a16="http://schemas.microsoft.com/office/drawing/2014/main" id="{8DEC59F3-252C-2046-B3CA-4935D36D14E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24605" y="147532"/>
            <a:ext cx="659517" cy="659517"/>
          </a:xfrm>
          <a:prstGeom prst="rect">
            <a:avLst/>
          </a:prstGeom>
        </p:spPr>
      </p:pic>
      <p:sp>
        <p:nvSpPr>
          <p:cNvPr id="26" name="Oval 25">
            <a:extLst>
              <a:ext uri="{FF2B5EF4-FFF2-40B4-BE49-F238E27FC236}">
                <a16:creationId xmlns:a16="http://schemas.microsoft.com/office/drawing/2014/main" id="{1FD1664C-DE74-49C0-9147-7FD7AD0D4370}"/>
              </a:ext>
            </a:extLst>
          </p:cNvPr>
          <p:cNvSpPr/>
          <p:nvPr/>
        </p:nvSpPr>
        <p:spPr>
          <a:xfrm>
            <a:off x="3501047" y="102811"/>
            <a:ext cx="659516" cy="6836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4A289DC-6D4E-48E0-BB40-FE786E764A36}"/>
              </a:ext>
            </a:extLst>
          </p:cNvPr>
          <p:cNvSpPr/>
          <p:nvPr/>
        </p:nvSpPr>
        <p:spPr>
          <a:xfrm>
            <a:off x="5926747" y="102811"/>
            <a:ext cx="659516" cy="6836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6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EA9537-27EE-4D08-A889-60D00DBCE6B9}"/>
              </a:ext>
            </a:extLst>
          </p:cNvPr>
          <p:cNvSpPr>
            <a:spLocks noChangeArrowheads="1"/>
          </p:cNvSpPr>
          <p:nvPr/>
        </p:nvSpPr>
        <p:spPr bwMode="auto">
          <a:xfrm>
            <a:off x="275043" y="264893"/>
            <a:ext cx="8593914"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What ar</a:t>
            </a:r>
            <a:r>
              <a:rPr lang="en-GB" sz="3200" b="1" dirty="0">
                <a:solidFill>
                  <a:schemeClr val="dk1"/>
                </a:solidFill>
                <a:latin typeface="+mj-lt"/>
              </a:rPr>
              <a:t>e the LMI predictions?</a:t>
            </a:r>
            <a:endParaRPr lang="en-GB" sz="3200" b="1" dirty="0">
              <a:solidFill>
                <a:schemeClr val="dk1"/>
              </a:solidFill>
              <a:latin typeface="+mj-lt"/>
              <a:ea typeface="+mn-ea"/>
              <a:cs typeface="+mn-cs"/>
            </a:endParaRPr>
          </a:p>
        </p:txBody>
      </p:sp>
      <p:sp>
        <p:nvSpPr>
          <p:cNvPr id="8" name="Rectangle: Rounded Corners 20">
            <a:extLst>
              <a:ext uri="{FF2B5EF4-FFF2-40B4-BE49-F238E27FC236}">
                <a16:creationId xmlns:a16="http://schemas.microsoft.com/office/drawing/2014/main" id="{2AAB63D5-368D-409F-B751-E7EAF291D7B9}"/>
              </a:ext>
            </a:extLst>
          </p:cNvPr>
          <p:cNvSpPr/>
          <p:nvPr/>
        </p:nvSpPr>
        <p:spPr>
          <a:xfrm>
            <a:off x="255752" y="1187034"/>
            <a:ext cx="8613205" cy="1025437"/>
          </a:xfrm>
          <a:prstGeom prst="roundRect">
            <a:avLst>
              <a:gd name="adj" fmla="val 14282"/>
            </a:avLst>
          </a:prstGeom>
          <a:solidFill>
            <a:srgbClr val="EEF2FA"/>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LMI stands for Labour Market Information. It gives us information about job roles now and in the future. For example, it tells us how much you can earn in each job, how many hours you might work and what industries are growing/declining.</a:t>
            </a:r>
            <a:endParaRPr lang="en-US" dirty="0">
              <a:solidFill>
                <a:schemeClr val="tx1"/>
              </a:solidFill>
            </a:endParaRPr>
          </a:p>
        </p:txBody>
      </p:sp>
      <p:sp>
        <p:nvSpPr>
          <p:cNvPr id="17" name="Rectangle: Rounded Corners 20">
            <a:extLst>
              <a:ext uri="{FF2B5EF4-FFF2-40B4-BE49-F238E27FC236}">
                <a16:creationId xmlns:a16="http://schemas.microsoft.com/office/drawing/2014/main" id="{FBCA43B7-862A-4483-AE32-48EAABD8C3B8}"/>
              </a:ext>
            </a:extLst>
          </p:cNvPr>
          <p:cNvSpPr/>
          <p:nvPr/>
        </p:nvSpPr>
        <p:spPr>
          <a:xfrm>
            <a:off x="275043" y="2281694"/>
            <a:ext cx="8613205" cy="616781"/>
          </a:xfrm>
          <a:prstGeom prst="roundRect">
            <a:avLst>
              <a:gd name="adj" fmla="val 14282"/>
            </a:avLst>
          </a:prstGeom>
          <a:solidFill>
            <a:srgbClr val="EEF2FA"/>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As you can imagine, the Green industry is set to grow! Here are some key LMI facts…</a:t>
            </a:r>
          </a:p>
        </p:txBody>
      </p:sp>
      <p:sp>
        <p:nvSpPr>
          <p:cNvPr id="28" name="Rectangle: Rounded Corners 20">
            <a:extLst>
              <a:ext uri="{FF2B5EF4-FFF2-40B4-BE49-F238E27FC236}">
                <a16:creationId xmlns:a16="http://schemas.microsoft.com/office/drawing/2014/main" id="{A23A7652-90D8-4B43-A07A-6500DEB151EF}"/>
              </a:ext>
            </a:extLst>
          </p:cNvPr>
          <p:cNvSpPr/>
          <p:nvPr/>
        </p:nvSpPr>
        <p:spPr>
          <a:xfrm>
            <a:off x="1082978" y="3059465"/>
            <a:ext cx="7766687"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By 2030, there could be 694,000 green jobs in the low-carbon and renewable energy sector across England, rising to more than 1.18m by 2050. </a:t>
            </a:r>
          </a:p>
        </p:txBody>
      </p:sp>
      <p:pic>
        <p:nvPicPr>
          <p:cNvPr id="2054" name="Picture 6" descr="Download Earth Globe Europe Africa Emoji Image in PNG | Emoji Island">
            <a:extLst>
              <a:ext uri="{FF2B5EF4-FFF2-40B4-BE49-F238E27FC236}">
                <a16:creationId xmlns:a16="http://schemas.microsoft.com/office/drawing/2014/main" id="{CE711974-4DB0-4B80-B6D9-D788474449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461" y="3059465"/>
            <a:ext cx="1016068" cy="10385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20">
            <a:extLst>
              <a:ext uri="{FF2B5EF4-FFF2-40B4-BE49-F238E27FC236}">
                <a16:creationId xmlns:a16="http://schemas.microsoft.com/office/drawing/2014/main" id="{2B68A459-0C64-4973-9B91-9115FC223D61}"/>
              </a:ext>
            </a:extLst>
          </p:cNvPr>
          <p:cNvSpPr/>
          <p:nvPr/>
        </p:nvSpPr>
        <p:spPr>
          <a:xfrm>
            <a:off x="1102269" y="4158910"/>
            <a:ext cx="7766687"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Research by the Institute for Public Policy Research suggests that more than 200,000 jobs could be created in energy efficiency by 2030, and 70,000 jobs in offshore wind alone as soon as 2023.</a:t>
            </a:r>
          </a:p>
        </p:txBody>
      </p:sp>
      <p:pic>
        <p:nvPicPr>
          <p:cNvPr id="12" name="Picture 6" descr="Download Earth Globe Europe Africa Emoji Image in PNG | Emoji Island">
            <a:extLst>
              <a:ext uri="{FF2B5EF4-FFF2-40B4-BE49-F238E27FC236}">
                <a16:creationId xmlns:a16="http://schemas.microsoft.com/office/drawing/2014/main" id="{7BE94BBA-88C5-4447-903A-E63E4AA19C0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752" y="4158910"/>
            <a:ext cx="1016068" cy="103857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20">
            <a:extLst>
              <a:ext uri="{FF2B5EF4-FFF2-40B4-BE49-F238E27FC236}">
                <a16:creationId xmlns:a16="http://schemas.microsoft.com/office/drawing/2014/main" id="{EB21BAA3-148D-4F1A-97CF-E2B42DFCAB12}"/>
              </a:ext>
            </a:extLst>
          </p:cNvPr>
          <p:cNvSpPr/>
          <p:nvPr/>
        </p:nvSpPr>
        <p:spPr>
          <a:xfrm>
            <a:off x="1082978" y="5258355"/>
            <a:ext cx="7766687"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By 2035, new diesel, petrol and hybrid cars will no longer be sold in the UK. This means the people working in the automotive industry may need to retrain to keep their jobs.</a:t>
            </a:r>
          </a:p>
        </p:txBody>
      </p:sp>
      <p:pic>
        <p:nvPicPr>
          <p:cNvPr id="14" name="Picture 6" descr="Download Earth Globe Europe Africa Emoji Image in PNG | Emoji Island">
            <a:extLst>
              <a:ext uri="{FF2B5EF4-FFF2-40B4-BE49-F238E27FC236}">
                <a16:creationId xmlns:a16="http://schemas.microsoft.com/office/drawing/2014/main" id="{64A44DD5-DDF0-45FA-AC5F-36964506DD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461" y="5258355"/>
            <a:ext cx="1016068" cy="103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40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EA9537-27EE-4D08-A889-60D00DBCE6B9}"/>
              </a:ext>
            </a:extLst>
          </p:cNvPr>
          <p:cNvSpPr>
            <a:spLocks noChangeArrowheads="1"/>
          </p:cNvSpPr>
          <p:nvPr/>
        </p:nvSpPr>
        <p:spPr bwMode="auto">
          <a:xfrm>
            <a:off x="275043" y="264893"/>
            <a:ext cx="8593914"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Why do </a:t>
            </a:r>
            <a:r>
              <a:rPr lang="en-GB" sz="3200" b="1" dirty="0">
                <a:solidFill>
                  <a:schemeClr val="dk1"/>
                </a:solidFill>
                <a:latin typeface="+mj-lt"/>
              </a:rPr>
              <a:t>Green Careers</a:t>
            </a:r>
            <a:r>
              <a:rPr lang="en-GB" sz="3200" b="1" dirty="0">
                <a:solidFill>
                  <a:schemeClr val="dk1"/>
                </a:solidFill>
                <a:latin typeface="+mj-lt"/>
                <a:ea typeface="+mn-ea"/>
                <a:cs typeface="+mn-cs"/>
              </a:rPr>
              <a:t> matter?</a:t>
            </a:r>
          </a:p>
        </p:txBody>
      </p:sp>
      <p:sp>
        <p:nvSpPr>
          <p:cNvPr id="24" name="Rectangle: Rounded Corners 20">
            <a:extLst>
              <a:ext uri="{FF2B5EF4-FFF2-40B4-BE49-F238E27FC236}">
                <a16:creationId xmlns:a16="http://schemas.microsoft.com/office/drawing/2014/main" id="{5CE82D9A-2BD1-4967-9402-BB60215ABC86}"/>
              </a:ext>
            </a:extLst>
          </p:cNvPr>
          <p:cNvSpPr/>
          <p:nvPr/>
        </p:nvSpPr>
        <p:spPr>
          <a:xfrm>
            <a:off x="275043" y="2119012"/>
            <a:ext cx="2460136" cy="4436503"/>
          </a:xfrm>
          <a:prstGeom prst="roundRect">
            <a:avLst>
              <a:gd name="adj" fmla="val 14282"/>
            </a:avLst>
          </a:prstGeom>
          <a:solidFill>
            <a:schemeClr val="accent3">
              <a:lumMod val="40000"/>
              <a:lumOff val="60000"/>
            </a:schemeClr>
          </a:solidFill>
          <a:ln w="38100">
            <a:solidFill>
              <a:schemeClr val="accent3">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For people</a:t>
            </a:r>
          </a:p>
          <a:p>
            <a:pPr algn="ctr"/>
            <a:endParaRPr lang="en-GB" dirty="0">
              <a:solidFill>
                <a:schemeClr val="tx1"/>
              </a:solidFill>
            </a:endParaRPr>
          </a:p>
          <a:p>
            <a:pPr algn="ctr"/>
            <a:r>
              <a:rPr lang="en-GB" dirty="0">
                <a:solidFill>
                  <a:schemeClr val="tx1"/>
                </a:solidFill>
              </a:rPr>
              <a:t>We know these jobs are needed for our future. If we do not act now, there might not be a planet left to save!</a:t>
            </a:r>
          </a:p>
          <a:p>
            <a:pPr algn="ctr"/>
            <a:r>
              <a:rPr lang="en-GB" dirty="0">
                <a:solidFill>
                  <a:schemeClr val="tx1"/>
                </a:solidFill>
              </a:rPr>
              <a:t>People who do not consider green careers may be “left behind” as they won’t have the skills they need for the jobs that are available.</a:t>
            </a:r>
          </a:p>
        </p:txBody>
      </p:sp>
      <p:sp>
        <p:nvSpPr>
          <p:cNvPr id="25" name="Rectangle: Rounded Corners 20">
            <a:extLst>
              <a:ext uri="{FF2B5EF4-FFF2-40B4-BE49-F238E27FC236}">
                <a16:creationId xmlns:a16="http://schemas.microsoft.com/office/drawing/2014/main" id="{3181D30F-8430-441B-8A78-2BBFDFC10C69}"/>
              </a:ext>
            </a:extLst>
          </p:cNvPr>
          <p:cNvSpPr/>
          <p:nvPr/>
        </p:nvSpPr>
        <p:spPr>
          <a:xfrm>
            <a:off x="3204411" y="2156604"/>
            <a:ext cx="2585104" cy="4436503"/>
          </a:xfrm>
          <a:prstGeom prst="roundRect">
            <a:avLst>
              <a:gd name="adj" fmla="val 14282"/>
            </a:avLst>
          </a:prstGeom>
          <a:solidFill>
            <a:schemeClr val="accent3">
              <a:lumMod val="60000"/>
              <a:lumOff val="40000"/>
            </a:schemeClr>
          </a:solidFill>
          <a:ln w="38100">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For businesses</a:t>
            </a:r>
          </a:p>
          <a:p>
            <a:pPr algn="ctr"/>
            <a:endParaRPr lang="en-GB" sz="2000" b="1" dirty="0">
              <a:solidFill>
                <a:schemeClr val="tx1"/>
              </a:solidFill>
            </a:endParaRPr>
          </a:p>
          <a:p>
            <a:pPr algn="ctr"/>
            <a:r>
              <a:rPr lang="en-GB" dirty="0">
                <a:solidFill>
                  <a:schemeClr val="tx1"/>
                </a:solidFill>
              </a:rPr>
              <a:t>The government are putting lots of resource into the movement to green careers. If companies do not amend their processes to suit, they risk going out of business. </a:t>
            </a:r>
          </a:p>
          <a:p>
            <a:pPr algn="ctr"/>
            <a:r>
              <a:rPr lang="en-GB" dirty="0">
                <a:solidFill>
                  <a:schemeClr val="tx1"/>
                </a:solidFill>
              </a:rPr>
              <a:t>For example, if a car company doesn’t make an electric vehicle, from 2030, they will have nothing to sell!</a:t>
            </a:r>
          </a:p>
        </p:txBody>
      </p:sp>
      <p:sp>
        <p:nvSpPr>
          <p:cNvPr id="28" name="Rectangle: Rounded Corners 20">
            <a:extLst>
              <a:ext uri="{FF2B5EF4-FFF2-40B4-BE49-F238E27FC236}">
                <a16:creationId xmlns:a16="http://schemas.microsoft.com/office/drawing/2014/main" id="{A23A7652-90D8-4B43-A07A-6500DEB151EF}"/>
              </a:ext>
            </a:extLst>
          </p:cNvPr>
          <p:cNvSpPr/>
          <p:nvPr/>
        </p:nvSpPr>
        <p:spPr>
          <a:xfrm>
            <a:off x="6304796" y="2164477"/>
            <a:ext cx="2460136" cy="4436503"/>
          </a:xfrm>
          <a:prstGeom prst="roundRect">
            <a:avLst>
              <a:gd name="adj" fmla="val 14282"/>
            </a:avLst>
          </a:prstGeom>
          <a:solidFill>
            <a:schemeClr val="accent3">
              <a:lumMod val="75000"/>
            </a:schemeClr>
          </a:solidFill>
          <a:ln w="38100">
            <a:solidFill>
              <a:schemeClr val="accent3">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For the world</a:t>
            </a:r>
          </a:p>
          <a:p>
            <a:pPr algn="ctr"/>
            <a:endParaRPr lang="en-GB" sz="2400" b="1" dirty="0">
              <a:solidFill>
                <a:schemeClr val="tx1"/>
              </a:solidFill>
            </a:endParaRPr>
          </a:p>
          <a:p>
            <a:pPr algn="ctr"/>
            <a:r>
              <a:rPr lang="en-GB" dirty="0">
                <a:solidFill>
                  <a:schemeClr val="tx1"/>
                </a:solidFill>
              </a:rPr>
              <a:t>Our planet is dying. If we do not work towards a more sustainable society, we will not have anywhere to live.</a:t>
            </a:r>
          </a:p>
          <a:p>
            <a:pPr algn="ctr"/>
            <a:endParaRPr lang="en-GB" dirty="0">
              <a:solidFill>
                <a:schemeClr val="tx1"/>
              </a:solidFill>
            </a:endParaRPr>
          </a:p>
          <a:p>
            <a:pPr algn="ctr"/>
            <a:r>
              <a:rPr lang="en-GB" dirty="0">
                <a:solidFill>
                  <a:schemeClr val="tx1"/>
                </a:solidFill>
              </a:rPr>
              <a:t>Coral reefs, the sea, the air and the land are all suffering because of the human race.</a:t>
            </a:r>
          </a:p>
        </p:txBody>
      </p:sp>
      <p:pic>
        <p:nvPicPr>
          <p:cNvPr id="4098" name="Picture 2" descr="Person icon - Ikonate">
            <a:extLst>
              <a:ext uri="{FF2B5EF4-FFF2-40B4-BE49-F238E27FC236}">
                <a16:creationId xmlns:a16="http://schemas.microsoft.com/office/drawing/2014/main" id="{DE5F61FC-E9D2-48B4-9D99-1415BC307F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745" y="901898"/>
            <a:ext cx="1262579" cy="12625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mall Business Svg Png Icon Free Download (#453823) - OnlineWebFonts.COM">
            <a:extLst>
              <a:ext uri="{FF2B5EF4-FFF2-40B4-BE49-F238E27FC236}">
                <a16:creationId xmlns:a16="http://schemas.microsoft.com/office/drawing/2014/main" id="{49115272-F92C-4DB6-8729-08422CF9057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65673" y="1188737"/>
            <a:ext cx="1262579" cy="9302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6D478869-3E41-4C85-8385-711373DCB7E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9726" y="1207572"/>
            <a:ext cx="930275" cy="93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5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Where Did Ed&amp;#39;s Green Jobs Go? | NOT A LOT OF PEOPLE KNOW THAT">
            <a:extLst>
              <a:ext uri="{FF2B5EF4-FFF2-40B4-BE49-F238E27FC236}">
                <a16:creationId xmlns:a16="http://schemas.microsoft.com/office/drawing/2014/main" id="{BC424736-42BA-4CB5-BC96-EF9A43365CF5}"/>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4036" b="95516" l="0" r="97248">
                        <a14:foregroundMark x1="45413" y1="13004" x2="46789" y2="4484"/>
                        <a14:foregroundMark x1="13303" y1="18386" x2="7339" y2="17040"/>
                        <a14:foregroundMark x1="3670" y1="17040" x2="3670" y2="17040"/>
                        <a14:foregroundMark x1="13761" y1="92377" x2="39450" y2="71749"/>
                        <a14:foregroundMark x1="39450" y1="71749" x2="68807" y2="63229"/>
                        <a14:foregroundMark x1="68807" y1="63229" x2="86697" y2="85202"/>
                        <a14:foregroundMark x1="86697" y1="85202" x2="88073" y2="86099"/>
                        <a14:foregroundMark x1="97248" y1="75785" x2="97248" y2="75785"/>
                        <a14:foregroundMark x1="70183" y1="69058" x2="95413" y2="80717"/>
                        <a14:foregroundMark x1="95413" y1="80717" x2="74771" y2="98655"/>
                        <a14:foregroundMark x1="74771" y1="98655" x2="23853" y2="95964"/>
                        <a14:foregroundMark x1="23853" y1="95964" x2="7339" y2="86099"/>
                        <a14:foregroundMark x1="40826" y1="73094" x2="4128" y2="82063"/>
                        <a14:foregroundMark x1="39450" y1="71300" x2="12844" y2="70404"/>
                        <a14:foregroundMark x1="0" y1="77130" x2="12385" y2="70404"/>
                      </a14:backgroundRemoval>
                    </a14:imgEffect>
                  </a14:imgLayer>
                </a14:imgProps>
              </a:ext>
              <a:ext uri="{28A0092B-C50C-407E-A947-70E740481C1C}">
                <a14:useLocalDpi xmlns:a14="http://schemas.microsoft.com/office/drawing/2010/main"/>
              </a:ext>
            </a:extLst>
          </a:blip>
          <a:srcRect t="-18838"/>
          <a:stretch/>
        </p:blipFill>
        <p:spPr bwMode="auto">
          <a:xfrm>
            <a:off x="6716979" y="680999"/>
            <a:ext cx="2307253" cy="28047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EEA9537-27EE-4D08-A889-60D00DBCE6B9}"/>
              </a:ext>
            </a:extLst>
          </p:cNvPr>
          <p:cNvSpPr>
            <a:spLocks noChangeArrowheads="1"/>
          </p:cNvSpPr>
          <p:nvPr/>
        </p:nvSpPr>
        <p:spPr bwMode="auto">
          <a:xfrm>
            <a:off x="275043" y="264893"/>
            <a:ext cx="8593914"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The impact on the economy</a:t>
            </a:r>
          </a:p>
        </p:txBody>
      </p:sp>
      <p:sp>
        <p:nvSpPr>
          <p:cNvPr id="6" name="Rectangle: Rounded Corners 20">
            <a:extLst>
              <a:ext uri="{FF2B5EF4-FFF2-40B4-BE49-F238E27FC236}">
                <a16:creationId xmlns:a16="http://schemas.microsoft.com/office/drawing/2014/main" id="{A99991B8-59C3-4746-AFAE-B7997F0AD604}"/>
              </a:ext>
            </a:extLst>
          </p:cNvPr>
          <p:cNvSpPr/>
          <p:nvPr/>
        </p:nvSpPr>
        <p:spPr>
          <a:xfrm>
            <a:off x="275043" y="1179092"/>
            <a:ext cx="6626089" cy="2249907"/>
          </a:xfrm>
          <a:prstGeom prst="roundRect">
            <a:avLst>
              <a:gd name="adj" fmla="val 14282"/>
            </a:avLst>
          </a:prstGeom>
          <a:solidFill>
            <a:srgbClr val="EEF2FA"/>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We have already established that the goal of green careers are to:</a:t>
            </a:r>
          </a:p>
          <a:p>
            <a:endParaRPr lang="en-GB" dirty="0">
              <a:solidFill>
                <a:schemeClr val="tx1"/>
              </a:solidFill>
            </a:endParaRPr>
          </a:p>
          <a:p>
            <a:pPr marL="285750" indent="-285750">
              <a:buFont typeface="Arial" panose="020B0604020202020204" pitchFamily="34" charset="0"/>
              <a:buChar char="•"/>
            </a:pPr>
            <a:r>
              <a:rPr lang="en-GB" dirty="0">
                <a:solidFill>
                  <a:schemeClr val="tx1"/>
                </a:solidFill>
              </a:rPr>
              <a:t>Increase efficient consumption of energy</a:t>
            </a:r>
          </a:p>
          <a:p>
            <a:pPr marL="285750" indent="-285750">
              <a:buFont typeface="Arial" panose="020B0604020202020204" pitchFamily="34" charset="0"/>
              <a:buChar char="•"/>
            </a:pPr>
            <a:r>
              <a:rPr lang="en-GB" dirty="0">
                <a:solidFill>
                  <a:schemeClr val="tx1"/>
                </a:solidFill>
              </a:rPr>
              <a:t>Limit green house gas emissions</a:t>
            </a:r>
          </a:p>
          <a:p>
            <a:pPr marL="285750" indent="-285750">
              <a:buFont typeface="Arial" panose="020B0604020202020204" pitchFamily="34" charset="0"/>
              <a:buChar char="•"/>
            </a:pPr>
            <a:r>
              <a:rPr lang="en-GB" dirty="0">
                <a:solidFill>
                  <a:schemeClr val="tx1"/>
                </a:solidFill>
              </a:rPr>
              <a:t>Minimise waste and contamination</a:t>
            </a:r>
          </a:p>
          <a:p>
            <a:pPr marL="285750" indent="-285750">
              <a:buFont typeface="Arial" panose="020B0604020202020204" pitchFamily="34" charset="0"/>
              <a:buChar char="•"/>
            </a:pPr>
            <a:r>
              <a:rPr lang="en-GB" dirty="0">
                <a:solidFill>
                  <a:schemeClr val="tx1"/>
                </a:solidFill>
              </a:rPr>
              <a:t>Protect and restore ecosystems</a:t>
            </a:r>
          </a:p>
          <a:p>
            <a:pPr marL="285750" indent="-285750">
              <a:buFont typeface="Arial" panose="020B0604020202020204" pitchFamily="34" charset="0"/>
              <a:buChar char="•"/>
            </a:pPr>
            <a:r>
              <a:rPr lang="en-GB" dirty="0">
                <a:solidFill>
                  <a:schemeClr val="tx1"/>
                </a:solidFill>
              </a:rPr>
              <a:t>Contribute to adaption to climate change</a:t>
            </a:r>
          </a:p>
        </p:txBody>
      </p:sp>
      <p:sp>
        <p:nvSpPr>
          <p:cNvPr id="33" name="Rectangle: Rounded Corners 20">
            <a:extLst>
              <a:ext uri="{FF2B5EF4-FFF2-40B4-BE49-F238E27FC236}">
                <a16:creationId xmlns:a16="http://schemas.microsoft.com/office/drawing/2014/main" id="{CEAD742C-09D3-4357-9F23-A57A96D98EEA}"/>
              </a:ext>
            </a:extLst>
          </p:cNvPr>
          <p:cNvSpPr/>
          <p:nvPr/>
        </p:nvSpPr>
        <p:spPr>
          <a:xfrm>
            <a:off x="275043" y="3542579"/>
            <a:ext cx="4141682" cy="3050528"/>
          </a:xfrm>
          <a:prstGeom prst="roundRect">
            <a:avLst>
              <a:gd name="adj" fmla="val 14282"/>
            </a:avLst>
          </a:prstGeom>
          <a:solidFill>
            <a:schemeClr val="accent3">
              <a:lumMod val="40000"/>
              <a:lumOff val="60000"/>
            </a:schemeClr>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Another benefit of these green jobs is their effect on the global economy. </a:t>
            </a:r>
          </a:p>
          <a:p>
            <a:pPr algn="ctr"/>
            <a:endParaRPr lang="en-GB" dirty="0">
              <a:solidFill>
                <a:schemeClr val="tx1"/>
              </a:solidFill>
            </a:endParaRPr>
          </a:p>
          <a:p>
            <a:pPr algn="ctr"/>
            <a:r>
              <a:rPr lang="en-GB" dirty="0">
                <a:solidFill>
                  <a:schemeClr val="tx1"/>
                </a:solidFill>
              </a:rPr>
              <a:t>The International Labour Organisation has warned that, if nothing changes, </a:t>
            </a:r>
            <a:r>
              <a:rPr lang="en-GB" b="1" dirty="0">
                <a:solidFill>
                  <a:schemeClr val="tx1"/>
                </a:solidFill>
              </a:rPr>
              <a:t>growth in future employment will be insufficient </a:t>
            </a:r>
            <a:r>
              <a:rPr lang="en-GB" dirty="0">
                <a:solidFill>
                  <a:schemeClr val="tx1"/>
                </a:solidFill>
              </a:rPr>
              <a:t>to satisfy the growth in the workforce in emerging and developing countries. </a:t>
            </a:r>
          </a:p>
        </p:txBody>
      </p:sp>
      <p:sp>
        <p:nvSpPr>
          <p:cNvPr id="35" name="Rectangle: Rounded Corners 20">
            <a:extLst>
              <a:ext uri="{FF2B5EF4-FFF2-40B4-BE49-F238E27FC236}">
                <a16:creationId xmlns:a16="http://schemas.microsoft.com/office/drawing/2014/main" id="{9340B958-0DAF-4E6A-BD10-CEBD75C2AA50}"/>
              </a:ext>
            </a:extLst>
          </p:cNvPr>
          <p:cNvSpPr/>
          <p:nvPr/>
        </p:nvSpPr>
        <p:spPr>
          <a:xfrm>
            <a:off x="4727275" y="3542579"/>
            <a:ext cx="4141682" cy="3050528"/>
          </a:xfrm>
          <a:prstGeom prst="roundRect">
            <a:avLst>
              <a:gd name="adj" fmla="val 14282"/>
            </a:avLst>
          </a:prstGeom>
          <a:solidFill>
            <a:schemeClr val="accent3">
              <a:lumMod val="60000"/>
              <a:lumOff val="40000"/>
            </a:schemeClr>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However, the increase of green careers is set to create </a:t>
            </a:r>
            <a:r>
              <a:rPr lang="en-GB" b="1" dirty="0">
                <a:solidFill>
                  <a:schemeClr val="tx1"/>
                </a:solidFill>
              </a:rPr>
              <a:t>around 18 million jobs</a:t>
            </a:r>
            <a:r>
              <a:rPr lang="en-GB" dirty="0">
                <a:solidFill>
                  <a:schemeClr val="tx1"/>
                </a:solidFill>
              </a:rPr>
              <a:t>.</a:t>
            </a:r>
          </a:p>
          <a:p>
            <a:pPr algn="ctr"/>
            <a:endParaRPr lang="en-GB" dirty="0">
              <a:solidFill>
                <a:schemeClr val="tx1"/>
              </a:solidFill>
            </a:endParaRPr>
          </a:p>
          <a:p>
            <a:pPr algn="ctr"/>
            <a:r>
              <a:rPr lang="en-GB" dirty="0">
                <a:solidFill>
                  <a:schemeClr val="tx1"/>
                </a:solidFill>
              </a:rPr>
              <a:t>The more people who are working, the more taxes are being paid.</a:t>
            </a:r>
          </a:p>
          <a:p>
            <a:pPr algn="ctr"/>
            <a:r>
              <a:rPr lang="en-GB" dirty="0">
                <a:solidFill>
                  <a:schemeClr val="tx1"/>
                </a:solidFill>
              </a:rPr>
              <a:t>The more taxes that are paid, the more money our national economy has.</a:t>
            </a:r>
          </a:p>
          <a:p>
            <a:pPr algn="ctr"/>
            <a:r>
              <a:rPr lang="en-GB" dirty="0">
                <a:solidFill>
                  <a:schemeClr val="tx1"/>
                </a:solidFill>
              </a:rPr>
              <a:t>People having more money also means they spend more, which is also good for local economies.</a:t>
            </a:r>
          </a:p>
        </p:txBody>
      </p:sp>
    </p:spTree>
    <p:extLst>
      <p:ext uri="{BB962C8B-B14F-4D97-AF65-F5344CB8AC3E}">
        <p14:creationId xmlns:p14="http://schemas.microsoft.com/office/powerpoint/2010/main" val="257165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70798A-189A-4B4C-9207-19F57D86A82A}"/>
              </a:ext>
            </a:extLst>
          </p:cNvPr>
          <p:cNvSpPr>
            <a:spLocks noChangeArrowheads="1"/>
          </p:cNvSpPr>
          <p:nvPr/>
        </p:nvSpPr>
        <p:spPr bwMode="auto">
          <a:xfrm>
            <a:off x="275043" y="264893"/>
            <a:ext cx="8593914"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rPr>
              <a:t>How can you prepare?</a:t>
            </a:r>
          </a:p>
        </p:txBody>
      </p:sp>
      <p:sp>
        <p:nvSpPr>
          <p:cNvPr id="8" name="Rectangle: Rounded Corners 20">
            <a:extLst>
              <a:ext uri="{FF2B5EF4-FFF2-40B4-BE49-F238E27FC236}">
                <a16:creationId xmlns:a16="http://schemas.microsoft.com/office/drawing/2014/main" id="{B873F41F-6AD3-A149-85B1-C7907B623D88}"/>
              </a:ext>
            </a:extLst>
          </p:cNvPr>
          <p:cNvSpPr/>
          <p:nvPr/>
        </p:nvSpPr>
        <p:spPr>
          <a:xfrm>
            <a:off x="275043" y="1363676"/>
            <a:ext cx="8593914" cy="2286720"/>
          </a:xfrm>
          <a:prstGeom prst="roundRect">
            <a:avLst>
              <a:gd name="adj" fmla="val 14282"/>
            </a:avLst>
          </a:prstGeom>
          <a:solidFill>
            <a:srgbClr val="FFFF00"/>
          </a:solidFill>
          <a:ln w="38100">
            <a:solidFill>
              <a:srgbClr val="C1EBB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Use your worksheet to create a campaign that can be used in schools, on social media and through offline media such as posters to raise awareness of green careers and what people can do to prepare.</a:t>
            </a:r>
          </a:p>
          <a:p>
            <a:endParaRPr lang="en-US" dirty="0">
              <a:solidFill>
                <a:schemeClr val="tx1"/>
              </a:solidFill>
            </a:endParaRPr>
          </a:p>
          <a:p>
            <a:r>
              <a:rPr lang="en-US" dirty="0">
                <a:solidFill>
                  <a:schemeClr val="tx1"/>
                </a:solidFill>
              </a:rPr>
              <a:t>Consider what skills people need to build to be ready for green careers.</a:t>
            </a:r>
          </a:p>
        </p:txBody>
      </p:sp>
      <p:sp>
        <p:nvSpPr>
          <p:cNvPr id="9" name="Rectangle: Diagonal Corners Rounded 22">
            <a:extLst>
              <a:ext uri="{FF2B5EF4-FFF2-40B4-BE49-F238E27FC236}">
                <a16:creationId xmlns:a16="http://schemas.microsoft.com/office/drawing/2014/main" id="{32AE70DF-932C-9145-BD60-6ED88EE75E8C}"/>
              </a:ext>
            </a:extLst>
          </p:cNvPr>
          <p:cNvSpPr/>
          <p:nvPr/>
        </p:nvSpPr>
        <p:spPr>
          <a:xfrm>
            <a:off x="338009" y="1258941"/>
            <a:ext cx="2061757" cy="387587"/>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a:t>
            </a:r>
            <a:endParaRPr lang="en-US" sz="2000" b="1" dirty="0">
              <a:solidFill>
                <a:srgbClr val="528E90"/>
              </a:solidFill>
              <a:latin typeface="Segoe UI Semibold" panose="020B0702040204020203" pitchFamily="34" charset="0"/>
              <a:cs typeface="Segoe UI Semibold" panose="020B0702040204020203" pitchFamily="34" charset="0"/>
            </a:endParaRPr>
          </a:p>
        </p:txBody>
      </p:sp>
      <p:pic>
        <p:nvPicPr>
          <p:cNvPr id="28" name="Picture 17">
            <a:extLst>
              <a:ext uri="{FF2B5EF4-FFF2-40B4-BE49-F238E27FC236}">
                <a16:creationId xmlns:a16="http://schemas.microsoft.com/office/drawing/2014/main" id="{86A30249-BA45-4B31-982B-5720846F50E1}"/>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96035" y="458744"/>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Rounded Rectangle 59">
            <a:extLst>
              <a:ext uri="{FF2B5EF4-FFF2-40B4-BE49-F238E27FC236}">
                <a16:creationId xmlns:a16="http://schemas.microsoft.com/office/drawing/2014/main" id="{E82F2C1A-2513-4673-89EA-89B57613E5D1}"/>
              </a:ext>
            </a:extLst>
          </p:cNvPr>
          <p:cNvSpPr/>
          <p:nvPr/>
        </p:nvSpPr>
        <p:spPr>
          <a:xfrm>
            <a:off x="6384032" y="1004373"/>
            <a:ext cx="1773127"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10 Minutes</a:t>
            </a:r>
          </a:p>
        </p:txBody>
      </p:sp>
      <p:sp>
        <p:nvSpPr>
          <p:cNvPr id="30" name="Rectangle: Rounded Corners 20">
            <a:extLst>
              <a:ext uri="{FF2B5EF4-FFF2-40B4-BE49-F238E27FC236}">
                <a16:creationId xmlns:a16="http://schemas.microsoft.com/office/drawing/2014/main" id="{AEB00682-4D0A-4CDA-B118-632DE4399F59}"/>
              </a:ext>
            </a:extLst>
          </p:cNvPr>
          <p:cNvSpPr/>
          <p:nvPr/>
        </p:nvSpPr>
        <p:spPr>
          <a:xfrm>
            <a:off x="2399766" y="3755131"/>
            <a:ext cx="6469191" cy="1419502"/>
          </a:xfrm>
          <a:prstGeom prst="roundRect">
            <a:avLst>
              <a:gd name="adj" fmla="val 14282"/>
            </a:avLst>
          </a:prstGeom>
          <a:solidFill>
            <a:srgbClr val="FFFF00"/>
          </a:solidFill>
          <a:ln w="38100">
            <a:solidFill>
              <a:srgbClr val="C1EBB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Using statistics, images and catchy slogans will help your campaign to get noticed and remembered by the public.</a:t>
            </a:r>
          </a:p>
        </p:txBody>
      </p:sp>
      <p:pic>
        <p:nvPicPr>
          <p:cNvPr id="20" name="Picture 9" descr="C:\Users\Optic Group111\Desktop\Thoughts.png">
            <a:extLst>
              <a:ext uri="{FF2B5EF4-FFF2-40B4-BE49-F238E27FC236}">
                <a16:creationId xmlns:a16="http://schemas.microsoft.com/office/drawing/2014/main" id="{0345C691-62F4-2540-925F-BEB5FAA6EA1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75035" y="3406565"/>
            <a:ext cx="716405" cy="7164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Optic Group111\Desktop\Further Research.png">
            <a:extLst>
              <a:ext uri="{FF2B5EF4-FFF2-40B4-BE49-F238E27FC236}">
                <a16:creationId xmlns:a16="http://schemas.microsoft.com/office/drawing/2014/main" id="{970A05DE-7419-4C01-9CE5-B5E4EF72C1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78220" y="3406565"/>
            <a:ext cx="732032" cy="7320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Optic Group111\Desktop\Design Act.png">
            <a:extLst>
              <a:ext uri="{FF2B5EF4-FFF2-40B4-BE49-F238E27FC236}">
                <a16:creationId xmlns:a16="http://schemas.microsoft.com/office/drawing/2014/main" id="{F08EC566-26B2-4A10-BD3A-F42BD83785B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06505" y="340656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C:\Users\Optic Group111\Desktop\Task.png">
            <a:extLst>
              <a:ext uri="{FF2B5EF4-FFF2-40B4-BE49-F238E27FC236}">
                <a16:creationId xmlns:a16="http://schemas.microsoft.com/office/drawing/2014/main" id="{42B3E38F-89BD-4DC1-A283-843CF6BE3F9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13437" y="3406565"/>
            <a:ext cx="732032" cy="7320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052B1EB-123D-410F-9673-40D8601EB50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86616" y="3812160"/>
            <a:ext cx="2061757" cy="2724946"/>
          </a:xfrm>
          <a:prstGeom prst="rect">
            <a:avLst/>
          </a:prstGeom>
        </p:spPr>
      </p:pic>
      <p:pic>
        <p:nvPicPr>
          <p:cNvPr id="4" name="Picture 2" descr="Green Jobs for All report - Executive Summary - Green New Deal UK">
            <a:extLst>
              <a:ext uri="{FF2B5EF4-FFF2-40B4-BE49-F238E27FC236}">
                <a16:creationId xmlns:a16="http://schemas.microsoft.com/office/drawing/2014/main" id="{64A7E81F-8E1D-42BA-82A7-76E0D9DF44E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r="-4515"/>
          <a:stretch/>
        </p:blipFill>
        <p:spPr bwMode="auto">
          <a:xfrm>
            <a:off x="3428654" y="5217973"/>
            <a:ext cx="5015499" cy="146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6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2"/>
          <p:cNvSpPr/>
          <p:nvPr/>
        </p:nvSpPr>
        <p:spPr>
          <a:xfrm>
            <a:off x="1330447" y="191506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0" name="Chevron 19"/>
          <p:cNvSpPr/>
          <p:nvPr/>
        </p:nvSpPr>
        <p:spPr>
          <a:xfrm>
            <a:off x="775481" y="1933759"/>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3" name="Chevron 22"/>
          <p:cNvSpPr/>
          <p:nvPr/>
        </p:nvSpPr>
        <p:spPr>
          <a:xfrm>
            <a:off x="220515" y="193663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3" name="Chevron 12">
            <a:extLst>
              <a:ext uri="{FF2B5EF4-FFF2-40B4-BE49-F238E27FC236}">
                <a16:creationId xmlns:a16="http://schemas.microsoft.com/office/drawing/2014/main" id="{1721DC49-BA5C-AA4C-8BB7-ADFB44ABDBF5}"/>
              </a:ext>
            </a:extLst>
          </p:cNvPr>
          <p:cNvSpPr/>
          <p:nvPr/>
        </p:nvSpPr>
        <p:spPr>
          <a:xfrm>
            <a:off x="1330447" y="316197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5" name="Chevron 14">
            <a:extLst>
              <a:ext uri="{FF2B5EF4-FFF2-40B4-BE49-F238E27FC236}">
                <a16:creationId xmlns:a16="http://schemas.microsoft.com/office/drawing/2014/main" id="{28434556-985D-1D48-9BD5-DC74C71D59C4}"/>
              </a:ext>
            </a:extLst>
          </p:cNvPr>
          <p:cNvSpPr/>
          <p:nvPr/>
        </p:nvSpPr>
        <p:spPr>
          <a:xfrm>
            <a:off x="775481" y="3180668"/>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6" name="Chevron 15">
            <a:extLst>
              <a:ext uri="{FF2B5EF4-FFF2-40B4-BE49-F238E27FC236}">
                <a16:creationId xmlns:a16="http://schemas.microsoft.com/office/drawing/2014/main" id="{E026A799-35F7-B94A-AE99-9C0A16A906C7}"/>
              </a:ext>
            </a:extLst>
          </p:cNvPr>
          <p:cNvSpPr/>
          <p:nvPr/>
        </p:nvSpPr>
        <p:spPr>
          <a:xfrm>
            <a:off x="220515" y="318354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graphicFrame>
        <p:nvGraphicFramePr>
          <p:cNvPr id="21" name="Table 20">
            <a:extLst>
              <a:ext uri="{FF2B5EF4-FFF2-40B4-BE49-F238E27FC236}">
                <a16:creationId xmlns:a16="http://schemas.microsoft.com/office/drawing/2014/main" id="{F5B9D4BD-E233-BD4B-8911-0C53CF71A1C4}"/>
              </a:ext>
            </a:extLst>
          </p:cNvPr>
          <p:cNvGraphicFramePr>
            <a:graphicFrameLocks noGrp="1"/>
          </p:cNvGraphicFramePr>
          <p:nvPr>
            <p:extLst>
              <p:ext uri="{D42A27DB-BD31-4B8C-83A1-F6EECF244321}">
                <p14:modId xmlns:p14="http://schemas.microsoft.com/office/powerpoint/2010/main" val="1569169904"/>
              </p:ext>
            </p:extLst>
          </p:nvPr>
        </p:nvGraphicFramePr>
        <p:xfrm>
          <a:off x="4326" y="1878771"/>
          <a:ext cx="9139674" cy="3161417"/>
        </p:xfrm>
        <a:graphic>
          <a:graphicData uri="http://schemas.openxmlformats.org/drawingml/2006/table">
            <a:tbl>
              <a:tblPr firstRow="1" bandRow="1">
                <a:tableStyleId>{5C22544A-7EE6-4342-B048-85BDC9FD1C3A}</a:tableStyleId>
              </a:tblPr>
              <a:tblGrid>
                <a:gridCol w="2611334">
                  <a:extLst>
                    <a:ext uri="{9D8B030D-6E8A-4147-A177-3AD203B41FA5}">
                      <a16:colId xmlns:a16="http://schemas.microsoft.com/office/drawing/2014/main" val="2469962901"/>
                    </a:ext>
                  </a:extLst>
                </a:gridCol>
                <a:gridCol w="652834">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442889">
                <a:tc gridSpan="11">
                  <a:txBody>
                    <a:bodyPr/>
                    <a:lstStyle/>
                    <a:p>
                      <a:pPr algn="ctr"/>
                      <a:r>
                        <a:rPr lang="en-US" sz="2000" b="1" dirty="0">
                          <a:solidFill>
                            <a:schemeClr val="tx1"/>
                          </a:solidFill>
                        </a:rPr>
                        <a:t>Confidence Checker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737328">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AFTER 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433849">
                <a:tc>
                  <a:txBody>
                    <a:bodyPr/>
                    <a:lstStyle/>
                    <a:p>
                      <a:pPr>
                        <a:buFontTx/>
                        <a:buNone/>
                      </a:pPr>
                      <a:r>
                        <a:rPr lang="en-US" sz="1600" dirty="0">
                          <a:solidFill>
                            <a:schemeClr val="tx1"/>
                          </a:solidFill>
                        </a:rPr>
                        <a:t>I know what green careers 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557639">
                <a:tc>
                  <a:txBody>
                    <a:bodyPr/>
                    <a:lstStyle/>
                    <a:p>
                      <a:r>
                        <a:rPr lang="en-US" sz="1600" dirty="0">
                          <a:solidFill>
                            <a:schemeClr val="tx1"/>
                          </a:solidFill>
                        </a:rPr>
                        <a:t>I can explain the effects of green careers on the national and global economy.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433849">
                <a:tc>
                  <a:txBody>
                    <a:bodyPr/>
                    <a:lstStyle/>
                    <a:p>
                      <a:r>
                        <a:rPr lang="en-US" sz="1600" dirty="0">
                          <a:solidFill>
                            <a:schemeClr val="tx1"/>
                          </a:solidFill>
                        </a:rPr>
                        <a:t>I understand how to prepare for green careers.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2" name="Picture 10">
            <a:extLst>
              <a:ext uri="{FF2B5EF4-FFF2-40B4-BE49-F238E27FC236}">
                <a16:creationId xmlns:a16="http://schemas.microsoft.com/office/drawing/2014/main" id="{012B0609-7DCD-294A-BC82-24174D209FF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8981" y="2567423"/>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extLst>
              <a:ext uri="{FF2B5EF4-FFF2-40B4-BE49-F238E27FC236}">
                <a16:creationId xmlns:a16="http://schemas.microsoft.com/office/drawing/2014/main" id="{86CDB9BF-C342-0245-9541-5951E9D6EE6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55836" y="2564157"/>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a:extLst>
              <a:ext uri="{FF2B5EF4-FFF2-40B4-BE49-F238E27FC236}">
                <a16:creationId xmlns:a16="http://schemas.microsoft.com/office/drawing/2014/main" id="{EB247A3C-C1CE-984C-AA5F-0CE7278943A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03573" y="2567423"/>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extLst>
              <a:ext uri="{FF2B5EF4-FFF2-40B4-BE49-F238E27FC236}">
                <a16:creationId xmlns:a16="http://schemas.microsoft.com/office/drawing/2014/main" id="{79E5FA0E-E21F-AB42-9EE5-3E81D59EEB6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047" y="1878771"/>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5EF1EB5C-5C65-674D-8FEA-CA13F698B379}"/>
              </a:ext>
            </a:extLst>
          </p:cNvP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63276" y="1922827"/>
            <a:ext cx="442412" cy="3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A315946B-B4D8-5D4B-AB22-046C004FAD1E}"/>
              </a:ext>
            </a:extLst>
          </p:cNvP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79005" y="1936076"/>
            <a:ext cx="442412" cy="3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Chevron 16">
            <a:extLst>
              <a:ext uri="{FF2B5EF4-FFF2-40B4-BE49-F238E27FC236}">
                <a16:creationId xmlns:a16="http://schemas.microsoft.com/office/drawing/2014/main" id="{073BDF6F-D49C-2444-A173-81B063E04B3C}"/>
              </a:ext>
            </a:extLst>
          </p:cNvPr>
          <p:cNvSpPr/>
          <p:nvPr/>
        </p:nvSpPr>
        <p:spPr>
          <a:xfrm>
            <a:off x="5908206" y="360404"/>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8" name="Chevron 17">
            <a:extLst>
              <a:ext uri="{FF2B5EF4-FFF2-40B4-BE49-F238E27FC236}">
                <a16:creationId xmlns:a16="http://schemas.microsoft.com/office/drawing/2014/main" id="{CD51B096-DC18-4F4F-9A61-69FD561C064D}"/>
              </a:ext>
            </a:extLst>
          </p:cNvPr>
          <p:cNvSpPr/>
          <p:nvPr/>
        </p:nvSpPr>
        <p:spPr>
          <a:xfrm>
            <a:off x="5303573" y="360404"/>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9" name="Chevron 18">
            <a:extLst>
              <a:ext uri="{FF2B5EF4-FFF2-40B4-BE49-F238E27FC236}">
                <a16:creationId xmlns:a16="http://schemas.microsoft.com/office/drawing/2014/main" id="{EA1B3BC0-3B47-B54E-8C36-30AF70CB2875}"/>
              </a:ext>
            </a:extLst>
          </p:cNvPr>
          <p:cNvSpPr/>
          <p:nvPr/>
        </p:nvSpPr>
        <p:spPr>
          <a:xfrm>
            <a:off x="6512839" y="363282"/>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pic>
        <p:nvPicPr>
          <p:cNvPr id="29" name="Picture 28">
            <a:extLst>
              <a:ext uri="{FF2B5EF4-FFF2-40B4-BE49-F238E27FC236}">
                <a16:creationId xmlns:a16="http://schemas.microsoft.com/office/drawing/2014/main" id="{D0C74B5A-6ECD-C248-95EA-908C7FAF930C}"/>
              </a:ext>
            </a:extLst>
          </p:cNvPr>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485064" y="5034216"/>
            <a:ext cx="854463" cy="628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Rounded Rectangle 31">
            <a:extLst>
              <a:ext uri="{FF2B5EF4-FFF2-40B4-BE49-F238E27FC236}">
                <a16:creationId xmlns:a16="http://schemas.microsoft.com/office/drawing/2014/main" id="{FBD244F5-CA6D-F642-82C0-0EB5C3283914}"/>
              </a:ext>
            </a:extLst>
          </p:cNvPr>
          <p:cNvSpPr/>
          <p:nvPr/>
        </p:nvSpPr>
        <p:spPr>
          <a:xfrm>
            <a:off x="927881" y="5034216"/>
            <a:ext cx="5472919" cy="628081"/>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the confidence checker of where you think you are at for this lesson </a:t>
            </a:r>
            <a:r>
              <a:rPr lang="en-US" sz="1200" dirty="0">
                <a:solidFill>
                  <a:schemeClr val="tx1"/>
                </a:solidFill>
              </a:rPr>
              <a:t>(Discussion or complete sheet)</a:t>
            </a:r>
            <a:endParaRPr lang="en-US" dirty="0">
              <a:solidFill>
                <a:schemeClr val="tx1"/>
              </a:solidFill>
            </a:endParaRPr>
          </a:p>
        </p:txBody>
      </p:sp>
      <p:pic>
        <p:nvPicPr>
          <p:cNvPr id="33" name="Picture 18" descr="C:\Users\Optic Group111\Desktop\Task.png">
            <a:extLst>
              <a:ext uri="{FF2B5EF4-FFF2-40B4-BE49-F238E27FC236}">
                <a16:creationId xmlns:a16="http://schemas.microsoft.com/office/drawing/2014/main" id="{3CF579CE-68B2-A14A-929C-8C2CDBC53D3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20515" y="5010906"/>
            <a:ext cx="623102" cy="6231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7">
            <a:extLst>
              <a:ext uri="{FF2B5EF4-FFF2-40B4-BE49-F238E27FC236}">
                <a16:creationId xmlns:a16="http://schemas.microsoft.com/office/drawing/2014/main" id="{82234F0E-0BE4-7043-BD14-49EAC4903B0E}"/>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 name="Rounded Rectangle 34">
            <a:extLst>
              <a:ext uri="{FF2B5EF4-FFF2-40B4-BE49-F238E27FC236}">
                <a16:creationId xmlns:a16="http://schemas.microsoft.com/office/drawing/2014/main" id="{E665EEC5-24FF-834B-A760-A5B84645884B}"/>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pic>
        <p:nvPicPr>
          <p:cNvPr id="31" name="Picture 30">
            <a:extLst>
              <a:ext uri="{FF2B5EF4-FFF2-40B4-BE49-F238E27FC236}">
                <a16:creationId xmlns:a16="http://schemas.microsoft.com/office/drawing/2014/main" id="{179AC5B4-B980-964D-A779-5BFA2E120A5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79509" y="1764220"/>
            <a:ext cx="837578" cy="837578"/>
          </a:xfrm>
          <a:prstGeom prst="rect">
            <a:avLst/>
          </a:prstGeom>
        </p:spPr>
      </p:pic>
      <p:pic>
        <p:nvPicPr>
          <p:cNvPr id="36" name="Picture 35">
            <a:extLst>
              <a:ext uri="{FF2B5EF4-FFF2-40B4-BE49-F238E27FC236}">
                <a16:creationId xmlns:a16="http://schemas.microsoft.com/office/drawing/2014/main" id="{716691EF-5413-FA45-B76A-D7AA629AC8E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75884" y="2686583"/>
            <a:ext cx="837578" cy="837578"/>
          </a:xfrm>
          <a:prstGeom prst="rect">
            <a:avLst/>
          </a:prstGeom>
        </p:spPr>
      </p:pic>
      <p:pic>
        <p:nvPicPr>
          <p:cNvPr id="37" name="Picture 36">
            <a:extLst>
              <a:ext uri="{FF2B5EF4-FFF2-40B4-BE49-F238E27FC236}">
                <a16:creationId xmlns:a16="http://schemas.microsoft.com/office/drawing/2014/main" id="{9E8A0DF0-C152-2D4F-A4CF-FAD2A3FB31C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05234" y="4547515"/>
            <a:ext cx="837578" cy="837578"/>
          </a:xfrm>
          <a:prstGeom prst="rect">
            <a:avLst/>
          </a:prstGeom>
        </p:spPr>
      </p:pic>
      <p:pic>
        <p:nvPicPr>
          <p:cNvPr id="38" name="Picture 37">
            <a:extLst>
              <a:ext uri="{FF2B5EF4-FFF2-40B4-BE49-F238E27FC236}">
                <a16:creationId xmlns:a16="http://schemas.microsoft.com/office/drawing/2014/main" id="{B9FD8CB3-3A73-3E42-A7F9-937CA17D466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275884" y="3612062"/>
            <a:ext cx="837578" cy="837578"/>
          </a:xfrm>
          <a:prstGeom prst="rect">
            <a:avLst/>
          </a:prstGeom>
        </p:spPr>
      </p:pic>
      <p:pic>
        <p:nvPicPr>
          <p:cNvPr id="39" name="Picture 38">
            <a:extLst>
              <a:ext uri="{FF2B5EF4-FFF2-40B4-BE49-F238E27FC236}">
                <a16:creationId xmlns:a16="http://schemas.microsoft.com/office/drawing/2014/main" id="{ECFBB8EA-DE9E-EB47-8EB3-423C1A0A369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238326" y="896064"/>
            <a:ext cx="837578" cy="837578"/>
          </a:xfrm>
          <a:prstGeom prst="rect">
            <a:avLst/>
          </a:prstGeom>
        </p:spPr>
      </p:pic>
      <p:pic>
        <p:nvPicPr>
          <p:cNvPr id="40" name="Picture 39">
            <a:extLst>
              <a:ext uri="{FF2B5EF4-FFF2-40B4-BE49-F238E27FC236}">
                <a16:creationId xmlns:a16="http://schemas.microsoft.com/office/drawing/2014/main" id="{2F1C4F1B-C3DA-D344-8895-4FBC7A099E1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237456" y="-3824"/>
            <a:ext cx="837578" cy="837578"/>
          </a:xfrm>
          <a:prstGeom prst="rect">
            <a:avLst/>
          </a:prstGeom>
        </p:spPr>
      </p:pic>
    </p:spTree>
    <p:extLst>
      <p:ext uri="{BB962C8B-B14F-4D97-AF65-F5344CB8AC3E}">
        <p14:creationId xmlns:p14="http://schemas.microsoft.com/office/powerpoint/2010/main" val="2643190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1j31PFz_400x400.jpg">
            <a:extLst>
              <a:ext uri="{FF2B5EF4-FFF2-40B4-BE49-F238E27FC236}">
                <a16:creationId xmlns:a16="http://schemas.microsoft.com/office/drawing/2014/main" id="{2101FF0C-0487-2C4F-8E9D-867365E0DEF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342" b="100000" l="0" r="100000">
                        <a14:foregroundMark x1="49268" y1="98322" x2="49268" y2="98322"/>
                        <a14:backgroundMark x1="32683" y1="27852" x2="32683" y2="27852"/>
                        <a14:backgroundMark x1="28780" y1="39933" x2="28780" y2="39933"/>
                        <a14:backgroundMark x1="43902" y1="100000" x2="43902" y2="100000"/>
                      </a14:backgroundRemoval>
                    </a14:imgEffect>
                  </a14:imgLayer>
                </a14:imgProps>
              </a:ext>
              <a:ext uri="{28A0092B-C50C-407E-A947-70E740481C1C}">
                <a14:useLocalDpi xmlns:a14="http://schemas.microsoft.com/office/drawing/2010/main"/>
              </a:ext>
            </a:extLst>
          </a:blip>
          <a:srcRect/>
          <a:stretch/>
        </p:blipFill>
        <p:spPr>
          <a:xfrm>
            <a:off x="8003507" y="1245313"/>
            <a:ext cx="1023804" cy="1482663"/>
          </a:xfrm>
          <a:prstGeom prst="rect">
            <a:avLst/>
          </a:prstGeom>
        </p:spPr>
      </p:pic>
      <p:pic>
        <p:nvPicPr>
          <p:cNvPr id="6" name="Picture 5" descr="large-TWITTER ROUND SARAH LGBT.png">
            <a:extLst>
              <a:ext uri="{FF2B5EF4-FFF2-40B4-BE49-F238E27FC236}">
                <a16:creationId xmlns:a16="http://schemas.microsoft.com/office/drawing/2014/main" id="{983A4FF6-0423-A747-8112-20E8CA77D46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4011" b="100000" l="0" r="100000">
                        <a14:foregroundMark x1="55125" y1="85695" x2="55125" y2="85695"/>
                        <a14:backgroundMark x1="38781" y1="37567" x2="38781" y2="37567"/>
                      </a14:backgroundRemoval>
                    </a14:imgEffect>
                  </a14:imgLayer>
                </a14:imgProps>
              </a:ext>
              <a:ext uri="{28A0092B-C50C-407E-A947-70E740481C1C}">
                <a14:useLocalDpi xmlns:a14="http://schemas.microsoft.com/office/drawing/2010/main"/>
              </a:ext>
            </a:extLst>
          </a:blip>
          <a:srcRect/>
          <a:stretch/>
        </p:blipFill>
        <p:spPr>
          <a:xfrm>
            <a:off x="138289" y="1227068"/>
            <a:ext cx="714503" cy="1482663"/>
          </a:xfrm>
          <a:prstGeom prst="rect">
            <a:avLst/>
          </a:prstGeom>
        </p:spPr>
      </p:pic>
      <p:sp>
        <p:nvSpPr>
          <p:cNvPr id="2" name="Title 1">
            <a:extLst>
              <a:ext uri="{FF2B5EF4-FFF2-40B4-BE49-F238E27FC236}">
                <a16:creationId xmlns:a16="http://schemas.microsoft.com/office/drawing/2014/main" id="{68FC9AD3-BB1D-E24F-BF0D-C0FB42FE7D25}"/>
              </a:ext>
            </a:extLst>
          </p:cNvPr>
          <p:cNvSpPr>
            <a:spLocks noGrp="1"/>
          </p:cNvSpPr>
          <p:nvPr>
            <p:ph type="title"/>
          </p:nvPr>
        </p:nvSpPr>
        <p:spPr>
          <a:xfrm>
            <a:off x="289571" y="1659483"/>
            <a:ext cx="8583989" cy="4090154"/>
          </a:xfrm>
          <a:custGeom>
            <a:avLst/>
            <a:gdLst>
              <a:gd name="connsiteX0" fmla="*/ 0 w 8569475"/>
              <a:gd name="connsiteY0" fmla="*/ 826522 h 4959031"/>
              <a:gd name="connsiteX1" fmla="*/ 826522 w 8569475"/>
              <a:gd name="connsiteY1" fmla="*/ 0 h 4959031"/>
              <a:gd name="connsiteX2" fmla="*/ 7742953 w 8569475"/>
              <a:gd name="connsiteY2" fmla="*/ 0 h 4959031"/>
              <a:gd name="connsiteX3" fmla="*/ 8569475 w 8569475"/>
              <a:gd name="connsiteY3" fmla="*/ 826522 h 4959031"/>
              <a:gd name="connsiteX4" fmla="*/ 8569475 w 8569475"/>
              <a:gd name="connsiteY4" fmla="*/ 4132509 h 4959031"/>
              <a:gd name="connsiteX5" fmla="*/ 7742953 w 8569475"/>
              <a:gd name="connsiteY5" fmla="*/ 4959031 h 4959031"/>
              <a:gd name="connsiteX6" fmla="*/ 826522 w 8569475"/>
              <a:gd name="connsiteY6" fmla="*/ 4959031 h 4959031"/>
              <a:gd name="connsiteX7" fmla="*/ 0 w 8569475"/>
              <a:gd name="connsiteY7" fmla="*/ 4132509 h 4959031"/>
              <a:gd name="connsiteX8" fmla="*/ 0 w 8569475"/>
              <a:gd name="connsiteY8" fmla="*/ 826522 h 4959031"/>
              <a:gd name="connsiteX0" fmla="*/ 0 w 8583989"/>
              <a:gd name="connsiteY0" fmla="*/ 1218408 h 4959031"/>
              <a:gd name="connsiteX1" fmla="*/ 841036 w 8583989"/>
              <a:gd name="connsiteY1" fmla="*/ 0 h 4959031"/>
              <a:gd name="connsiteX2" fmla="*/ 7757467 w 8583989"/>
              <a:gd name="connsiteY2" fmla="*/ 0 h 4959031"/>
              <a:gd name="connsiteX3" fmla="*/ 8583989 w 8583989"/>
              <a:gd name="connsiteY3" fmla="*/ 826522 h 4959031"/>
              <a:gd name="connsiteX4" fmla="*/ 8583989 w 8583989"/>
              <a:gd name="connsiteY4" fmla="*/ 4132509 h 4959031"/>
              <a:gd name="connsiteX5" fmla="*/ 7757467 w 8583989"/>
              <a:gd name="connsiteY5" fmla="*/ 4959031 h 4959031"/>
              <a:gd name="connsiteX6" fmla="*/ 841036 w 8583989"/>
              <a:gd name="connsiteY6" fmla="*/ 4959031 h 4959031"/>
              <a:gd name="connsiteX7" fmla="*/ 14514 w 8583989"/>
              <a:gd name="connsiteY7" fmla="*/ 4132509 h 4959031"/>
              <a:gd name="connsiteX8" fmla="*/ 0 w 8583989"/>
              <a:gd name="connsiteY8"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826522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1116808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1116808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3989" h="4959031">
                <a:moveTo>
                  <a:pt x="0" y="1218408"/>
                </a:moveTo>
                <a:cubicBezTo>
                  <a:pt x="38824" y="589324"/>
                  <a:pt x="992656" y="1199700"/>
                  <a:pt x="1132829" y="996632"/>
                </a:cubicBezTo>
                <a:cubicBezTo>
                  <a:pt x="1273002" y="793564"/>
                  <a:pt x="-410632" y="59667"/>
                  <a:pt x="841036" y="0"/>
                </a:cubicBezTo>
                <a:lnTo>
                  <a:pt x="7757467" y="0"/>
                </a:lnTo>
                <a:cubicBezTo>
                  <a:pt x="8213942" y="0"/>
                  <a:pt x="6392332" y="1342504"/>
                  <a:pt x="8583989" y="1116808"/>
                </a:cubicBezTo>
                <a:lnTo>
                  <a:pt x="8583989" y="4132509"/>
                </a:lnTo>
                <a:cubicBezTo>
                  <a:pt x="8583989" y="4588984"/>
                  <a:pt x="8213942" y="4959031"/>
                  <a:pt x="7757467" y="4959031"/>
                </a:cubicBezTo>
                <a:lnTo>
                  <a:pt x="841036" y="4959031"/>
                </a:lnTo>
                <a:cubicBezTo>
                  <a:pt x="384561" y="4959031"/>
                  <a:pt x="14514" y="4588984"/>
                  <a:pt x="14514" y="4132509"/>
                </a:cubicBezTo>
                <a:cubicBezTo>
                  <a:pt x="14514" y="3030513"/>
                  <a:pt x="0" y="2320404"/>
                  <a:pt x="0" y="1218408"/>
                </a:cubicBezTo>
                <a:close/>
              </a:path>
            </a:pathLst>
          </a:custGeom>
        </p:spPr>
        <p:style>
          <a:lnRef idx="2">
            <a:schemeClr val="dk1"/>
          </a:lnRef>
          <a:fillRef idx="1">
            <a:schemeClr val="lt1"/>
          </a:fillRef>
          <a:effectRef idx="0">
            <a:schemeClr val="dk1"/>
          </a:effectRef>
          <a:fontRef idx="minor">
            <a:schemeClr val="dk1"/>
          </a:fontRef>
        </p:style>
        <p:txBody>
          <a:bodyPr/>
          <a:lstStyle/>
          <a:p>
            <a:r>
              <a:rPr lang="en-US" sz="1200" dirty="0"/>
              <a:t>                   </a:t>
            </a:r>
            <a:br>
              <a:rPr lang="en-US" sz="1200" dirty="0"/>
            </a:br>
            <a:r>
              <a:rPr lang="en-US" sz="1200" dirty="0">
                <a:latin typeface="Comic Sans MS" panose="030F0902030302020204" pitchFamily="66" charset="0"/>
              </a:rPr>
              <a:t>FOR MORE INFORMATION ABOUT THE TOPICS COVERED IN THIS UNIT </a:t>
            </a:r>
            <a:br>
              <a:rPr lang="en-US" sz="1200" dirty="0">
                <a:latin typeface="Comic Sans MS" panose="030F0902030302020204" pitchFamily="66" charset="0"/>
              </a:rPr>
            </a:br>
            <a:r>
              <a:rPr lang="en-US" sz="1200" dirty="0">
                <a:latin typeface="Comic Sans MS" panose="030F0902030302020204" pitchFamily="66" charset="0"/>
              </a:rPr>
              <a:t>WE WOULD ADVISE ONE OF THE BELOW:</a:t>
            </a:r>
            <a:br>
              <a:rPr lang="en-US" sz="1200" dirty="0">
                <a:latin typeface="Comic Sans MS" panose="030F0902030302020204" pitchFamily="66" charset="0"/>
              </a:rPr>
            </a:br>
            <a:br>
              <a:rPr lang="en-US" sz="1200" dirty="0">
                <a:latin typeface="Comic Sans MS" panose="030F0902030302020204" pitchFamily="66" charset="0"/>
              </a:rPr>
            </a:br>
            <a:r>
              <a:rPr lang="en-US" sz="1200" dirty="0">
                <a:latin typeface="Comic Sans MS" panose="030F0902030302020204" pitchFamily="66" charset="0"/>
              </a:rPr>
              <a:t>                 SPEAK TO YOUR PARENTS/GUARDIANS OR HEAD OF YEAR,</a:t>
            </a:r>
            <a:br>
              <a:rPr lang="en-US" sz="1200" dirty="0">
                <a:latin typeface="Comic Sans MS" panose="030F0902030302020204" pitchFamily="66" charset="0"/>
              </a:rPr>
            </a:br>
            <a:r>
              <a:rPr lang="en-US" sz="1200" dirty="0">
                <a:latin typeface="Comic Sans MS" panose="030F0902030302020204" pitchFamily="66" charset="0"/>
              </a:rPr>
              <a:t>TRUSTED ADULT </a:t>
            </a:r>
            <a:r>
              <a:rPr lang="en-US" sz="1000" dirty="0">
                <a:latin typeface="Comic Sans MS" panose="030F0902030302020204" pitchFamily="66" charset="0"/>
              </a:rPr>
              <a:t>OR FRIEND </a:t>
            </a:r>
            <a:r>
              <a:rPr lang="en-US" sz="1200" dirty="0">
                <a:latin typeface="Comic Sans MS" panose="030F0902030302020204" pitchFamily="66" charset="0"/>
              </a:rPr>
              <a:t>IF YOU HAVE ANY CONCERNS ABOUT </a:t>
            </a:r>
            <a:br>
              <a:rPr lang="en-US" sz="1200" dirty="0">
                <a:latin typeface="Comic Sans MS" panose="030F0902030302020204" pitchFamily="66" charset="0"/>
              </a:rPr>
            </a:br>
            <a:r>
              <a:rPr lang="en-US" sz="1200" dirty="0">
                <a:latin typeface="Comic Sans MS" panose="030F0902030302020204" pitchFamily="66" charset="0"/>
              </a:rPr>
              <a:t>YOURSELF OR SOMEONE YOU KNOW – IT IS ALWAYS IMPORTANT TO TELL SOMEONE!</a:t>
            </a:r>
            <a:br>
              <a:rPr lang="en-US" sz="1200" dirty="0">
                <a:latin typeface="Comic Sans MS" panose="030F0902030302020204" pitchFamily="66" charset="0"/>
              </a:rPr>
            </a:br>
            <a:br>
              <a:rPr lang="en-US" sz="1200" dirty="0">
                <a:latin typeface="Comic Sans MS" panose="030F0902030302020204" pitchFamily="66" charset="0"/>
              </a:rPr>
            </a:br>
            <a:br>
              <a:rPr lang="en-US" sz="1200" dirty="0">
                <a:latin typeface="Comic Sans MS" panose="030F0902030302020204" pitchFamily="66" charset="0"/>
              </a:rPr>
            </a:br>
            <a:br>
              <a:rPr lang="en-US" sz="1200" dirty="0"/>
            </a:br>
            <a:br>
              <a:rPr lang="en-US" sz="1000" dirty="0"/>
            </a:br>
            <a:br>
              <a:rPr lang="en-US" sz="1000" dirty="0"/>
            </a:br>
            <a:endParaRPr lang="en-US" sz="1000" dirty="0"/>
          </a:p>
        </p:txBody>
      </p:sp>
      <p:pic>
        <p:nvPicPr>
          <p:cNvPr id="4" name="Picture 3" descr="note-42883_960_720.png">
            <a:extLst>
              <a:ext uri="{FF2B5EF4-FFF2-40B4-BE49-F238E27FC236}">
                <a16:creationId xmlns:a16="http://schemas.microsoft.com/office/drawing/2014/main" id="{5B2A3549-9382-D743-BF48-5E1C117D3C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948" y="29152"/>
            <a:ext cx="1293919" cy="1370032"/>
          </a:xfrm>
          <a:prstGeom prst="rect">
            <a:avLst/>
          </a:prstGeom>
        </p:spPr>
      </p:pic>
      <p:pic>
        <p:nvPicPr>
          <p:cNvPr id="5" name="Picture 4" descr="IMPORTANT INFORMATION.jpg">
            <a:extLst>
              <a:ext uri="{FF2B5EF4-FFF2-40B4-BE49-F238E27FC236}">
                <a16:creationId xmlns:a16="http://schemas.microsoft.com/office/drawing/2014/main" id="{DFAFD1F2-4CC7-DD4F-A544-015E6D5827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736372">
            <a:off x="331053" y="753176"/>
            <a:ext cx="1207180" cy="365701"/>
          </a:xfrm>
          <a:prstGeom prst="rect">
            <a:avLst/>
          </a:prstGeom>
          <a:ln>
            <a:solidFill>
              <a:schemeClr val="tx1"/>
            </a:solidFill>
          </a:ln>
        </p:spPr>
      </p:pic>
      <p:pic>
        <p:nvPicPr>
          <p:cNvPr id="7" name="Picture 6" descr="note-42883_960_720.png">
            <a:extLst>
              <a:ext uri="{FF2B5EF4-FFF2-40B4-BE49-F238E27FC236}">
                <a16:creationId xmlns:a16="http://schemas.microsoft.com/office/drawing/2014/main" id="{29B8378C-FCB5-B34F-9056-22F0ED5EF52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79641" y="76256"/>
            <a:ext cx="1293919" cy="1370032"/>
          </a:xfrm>
          <a:prstGeom prst="rect">
            <a:avLst/>
          </a:prstGeom>
        </p:spPr>
      </p:pic>
      <p:pic>
        <p:nvPicPr>
          <p:cNvPr id="8" name="Picture 7" descr="IMPORTANT INFORMATION.jpg">
            <a:extLst>
              <a:ext uri="{FF2B5EF4-FFF2-40B4-BE49-F238E27FC236}">
                <a16:creationId xmlns:a16="http://schemas.microsoft.com/office/drawing/2014/main" id="{F5422CB5-462F-0E4D-92C8-1940E81A662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736372">
            <a:off x="7793623" y="616862"/>
            <a:ext cx="1207180" cy="365701"/>
          </a:xfrm>
          <a:prstGeom prst="rect">
            <a:avLst/>
          </a:prstGeom>
          <a:ln>
            <a:solidFill>
              <a:schemeClr val="tx1"/>
            </a:solidFill>
          </a:ln>
        </p:spPr>
      </p:pic>
      <p:sp>
        <p:nvSpPr>
          <p:cNvPr id="12" name="TextBox 11">
            <a:extLst>
              <a:ext uri="{FF2B5EF4-FFF2-40B4-BE49-F238E27FC236}">
                <a16:creationId xmlns:a16="http://schemas.microsoft.com/office/drawing/2014/main" id="{A4C394B5-6F60-464E-9934-F00E9B43405C}"/>
              </a:ext>
            </a:extLst>
          </p:cNvPr>
          <p:cNvSpPr txBox="1"/>
          <p:nvPr/>
        </p:nvSpPr>
        <p:spPr>
          <a:xfrm>
            <a:off x="4998951" y="264825"/>
            <a:ext cx="2519114" cy="95410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GB" sz="1400" dirty="0"/>
              <a:t>Enjoy the lesson, Challenge your perceptions and </a:t>
            </a:r>
            <a:r>
              <a:rPr lang="en-GB" sz="1400" b="1" dirty="0"/>
              <a:t>understand how to seek further advice and support </a:t>
            </a:r>
          </a:p>
        </p:txBody>
      </p:sp>
      <p:pic>
        <p:nvPicPr>
          <p:cNvPr id="11" name="Picture 9">
            <a:extLst>
              <a:ext uri="{FF2B5EF4-FFF2-40B4-BE49-F238E27FC236}">
                <a16:creationId xmlns:a16="http://schemas.microsoft.com/office/drawing/2014/main" id="{77F6DEEE-A9A9-754D-ACD5-7D460D9A1B3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50996" y="237114"/>
            <a:ext cx="3249984" cy="98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a:extLst>
              <a:ext uri="{FF2B5EF4-FFF2-40B4-BE49-F238E27FC236}">
                <a16:creationId xmlns:a16="http://schemas.microsoft.com/office/drawing/2014/main" id="{1D35A694-FB52-CC43-9DA4-9C1261042C7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86200" y="5887961"/>
            <a:ext cx="2520000" cy="76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a:extLst>
              <a:ext uri="{FF2B5EF4-FFF2-40B4-BE49-F238E27FC236}">
                <a16:creationId xmlns:a16="http://schemas.microsoft.com/office/drawing/2014/main" id="{373877CA-206E-EA40-8589-484FFC15CF2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765834" y="5890070"/>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a:extLst>
              <a:ext uri="{FF2B5EF4-FFF2-40B4-BE49-F238E27FC236}">
                <a16:creationId xmlns:a16="http://schemas.microsoft.com/office/drawing/2014/main" id="{46BB2EB3-8674-3C44-A94A-8BD444A70BEE}"/>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345468" y="5887961"/>
            <a:ext cx="2520000" cy="76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D0C9FBE8-03DF-0F4A-BC49-E55EC08ECB79}"/>
              </a:ext>
            </a:extLst>
          </p:cNvPr>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99279" y="5386547"/>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Rounded Rectangle 17">
            <a:extLst>
              <a:ext uri="{FF2B5EF4-FFF2-40B4-BE49-F238E27FC236}">
                <a16:creationId xmlns:a16="http://schemas.microsoft.com/office/drawing/2014/main" id="{6E2443F5-3BB8-4B4A-8A67-FC5512E6BB1E}"/>
              </a:ext>
            </a:extLst>
          </p:cNvPr>
          <p:cNvSpPr/>
          <p:nvPr/>
        </p:nvSpPr>
        <p:spPr>
          <a:xfrm>
            <a:off x="7265860" y="5384647"/>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sp>
        <p:nvSpPr>
          <p:cNvPr id="20" name="Rounded Rectangle 19">
            <a:extLst>
              <a:ext uri="{FF2B5EF4-FFF2-40B4-BE49-F238E27FC236}">
                <a16:creationId xmlns:a16="http://schemas.microsoft.com/office/drawing/2014/main" id="{8B803149-F702-2D4A-8DAD-E92766504FCB}"/>
              </a:ext>
            </a:extLst>
          </p:cNvPr>
          <p:cNvSpPr/>
          <p:nvPr/>
        </p:nvSpPr>
        <p:spPr>
          <a:xfrm>
            <a:off x="1261724" y="3045803"/>
            <a:ext cx="6217034" cy="2411444"/>
          </a:xfrm>
          <a:prstGeom prst="roundRect">
            <a:avLst/>
          </a:prstGeom>
          <a:solidFill>
            <a:schemeClr val="bg1"/>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Comic Sans MS" panose="030F0902030302020204" pitchFamily="66" charset="0"/>
              </a:rPr>
              <a:t>SPECIFIC FURTHER INFORMATION ON THIS TOPIC CAN BE FOUND HERE:</a:t>
            </a:r>
          </a:p>
          <a:p>
            <a:endParaRPr lang="en-US" sz="400" dirty="0">
              <a:solidFill>
                <a:schemeClr val="tx1"/>
              </a:solidFill>
              <a:latin typeface="Comic Sans MS" panose="030F0902030302020204" pitchFamily="66" charset="0"/>
            </a:endParaRPr>
          </a:p>
          <a:p>
            <a:pPr marL="171450" indent="-171450">
              <a:buFont typeface="Wingdings" pitchFamily="2" charset="2"/>
              <a:buChar char="q"/>
            </a:pPr>
            <a:r>
              <a:rPr lang="en-US" sz="1400" dirty="0">
                <a:solidFill>
                  <a:schemeClr val="tx1"/>
                </a:solidFill>
                <a:latin typeface="Comic Sans MS" panose="030F0902030302020204" pitchFamily="66" charset="0"/>
                <a:hlinkClick r:id="rId14"/>
              </a:rPr>
              <a:t>https://www.bbc.co.uk/teach/nine-astonishing-ways-david-attenborough-shaped-your-world/z4k2kmn</a:t>
            </a:r>
            <a:endParaRPr lang="en-US" sz="1400" dirty="0">
              <a:solidFill>
                <a:schemeClr val="tx1"/>
              </a:solidFill>
              <a:latin typeface="Comic Sans MS" panose="030F0902030302020204" pitchFamily="66" charset="0"/>
            </a:endParaRPr>
          </a:p>
          <a:p>
            <a:pPr marL="171450" indent="-171450">
              <a:buFont typeface="Wingdings" pitchFamily="2" charset="2"/>
              <a:buChar char="q"/>
            </a:pPr>
            <a:r>
              <a:rPr lang="en-US" sz="1400" dirty="0">
                <a:solidFill>
                  <a:schemeClr val="tx1"/>
                </a:solidFill>
                <a:hlinkClick r:id="rId15"/>
              </a:rPr>
              <a:t>https://www.bbc.co.uk/news/world-europe-49918719</a:t>
            </a:r>
            <a:endParaRPr lang="en-US" sz="1400" dirty="0">
              <a:solidFill>
                <a:schemeClr val="tx1"/>
              </a:solidFill>
            </a:endParaRPr>
          </a:p>
          <a:p>
            <a:pPr marL="171450" indent="-171450">
              <a:buFont typeface="Wingdings" pitchFamily="2" charset="2"/>
              <a:buChar char="q"/>
            </a:pPr>
            <a:r>
              <a:rPr lang="en-US" sz="1400" dirty="0">
                <a:solidFill>
                  <a:schemeClr val="tx1"/>
                </a:solidFill>
                <a:hlinkClick r:id="rId16"/>
              </a:rPr>
              <a:t>https://www.unep.org/explore-topics/climate-action/facts-about-climate-emergency</a:t>
            </a:r>
            <a:endParaRPr lang="en-US" sz="1400" dirty="0">
              <a:solidFill>
                <a:schemeClr val="tx1"/>
              </a:solidFill>
            </a:endParaRPr>
          </a:p>
          <a:p>
            <a:pPr marL="171450" indent="-171450">
              <a:buFont typeface="Wingdings" pitchFamily="2" charset="2"/>
              <a:buChar char="q"/>
            </a:pPr>
            <a:r>
              <a:rPr lang="en-US" sz="1400" dirty="0">
                <a:solidFill>
                  <a:schemeClr val="tx1"/>
                </a:solidFill>
                <a:hlinkClick r:id="rId17"/>
              </a:rPr>
              <a:t>https://www.climateemergency.uk/</a:t>
            </a:r>
            <a:endParaRPr lang="en-US" sz="1400" dirty="0">
              <a:solidFill>
                <a:schemeClr val="tx1"/>
              </a:solidFill>
            </a:endParaRPr>
          </a:p>
          <a:p>
            <a:pPr marL="171450" indent="-171450">
              <a:buFont typeface="Wingdings" pitchFamily="2" charset="2"/>
              <a:buChar char="q"/>
            </a:pPr>
            <a:endParaRPr lang="en-US" sz="1400" dirty="0">
              <a:solidFill>
                <a:schemeClr val="tx1"/>
              </a:solidFill>
            </a:endParaRPr>
          </a:p>
        </p:txBody>
      </p:sp>
      <p:pic>
        <p:nvPicPr>
          <p:cNvPr id="30" name="Picture 29">
            <a:extLst>
              <a:ext uri="{FF2B5EF4-FFF2-40B4-BE49-F238E27FC236}">
                <a16:creationId xmlns:a16="http://schemas.microsoft.com/office/drawing/2014/main" id="{221D6F8C-B658-9143-94CD-82B84089844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727790" y="3773420"/>
            <a:ext cx="737659" cy="737659"/>
          </a:xfrm>
          <a:prstGeom prst="rect">
            <a:avLst/>
          </a:prstGeom>
        </p:spPr>
      </p:pic>
      <p:pic>
        <p:nvPicPr>
          <p:cNvPr id="31" name="Picture 30">
            <a:extLst>
              <a:ext uri="{FF2B5EF4-FFF2-40B4-BE49-F238E27FC236}">
                <a16:creationId xmlns:a16="http://schemas.microsoft.com/office/drawing/2014/main" id="{FD670187-CA12-4A4B-98B2-EB30FB22CB7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28384" y="3760252"/>
            <a:ext cx="737659" cy="737659"/>
          </a:xfrm>
          <a:prstGeom prst="rect">
            <a:avLst/>
          </a:prstGeom>
        </p:spPr>
      </p:pic>
      <p:pic>
        <p:nvPicPr>
          <p:cNvPr id="33" name="Picture 32">
            <a:extLst>
              <a:ext uri="{FF2B5EF4-FFF2-40B4-BE49-F238E27FC236}">
                <a16:creationId xmlns:a16="http://schemas.microsoft.com/office/drawing/2014/main" id="{935B1451-105E-2246-AEFB-FC8BD63CD313}"/>
              </a:ext>
            </a:extLst>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7713489" y="3025914"/>
            <a:ext cx="726273" cy="734338"/>
          </a:xfrm>
          <a:custGeom>
            <a:avLst/>
            <a:gdLst>
              <a:gd name="connsiteX0" fmla="*/ 591759 w 1183518"/>
              <a:gd name="connsiteY0" fmla="*/ 0 h 1196660"/>
              <a:gd name="connsiteX1" fmla="*/ 1183518 w 1183518"/>
              <a:gd name="connsiteY1" fmla="*/ 598330 h 1196660"/>
              <a:gd name="connsiteX2" fmla="*/ 591759 w 1183518"/>
              <a:gd name="connsiteY2" fmla="*/ 1196660 h 1196660"/>
              <a:gd name="connsiteX3" fmla="*/ 0 w 1183518"/>
              <a:gd name="connsiteY3" fmla="*/ 598330 h 1196660"/>
              <a:gd name="connsiteX4" fmla="*/ 591759 w 1183518"/>
              <a:gd name="connsiteY4" fmla="*/ 0 h 119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18" h="1196660">
                <a:moveTo>
                  <a:pt x="591759" y="0"/>
                </a:moveTo>
                <a:cubicBezTo>
                  <a:pt x="918578" y="0"/>
                  <a:pt x="1183518" y="267881"/>
                  <a:pt x="1183518" y="598330"/>
                </a:cubicBezTo>
                <a:cubicBezTo>
                  <a:pt x="1183518" y="928779"/>
                  <a:pt x="918578" y="1196660"/>
                  <a:pt x="591759" y="1196660"/>
                </a:cubicBezTo>
                <a:cubicBezTo>
                  <a:pt x="264940" y="1196660"/>
                  <a:pt x="0" y="928779"/>
                  <a:pt x="0" y="598330"/>
                </a:cubicBezTo>
                <a:cubicBezTo>
                  <a:pt x="0" y="267881"/>
                  <a:pt x="264940" y="0"/>
                  <a:pt x="591759" y="0"/>
                </a:cubicBezTo>
                <a:close/>
              </a:path>
            </a:pathLst>
          </a:custGeom>
        </p:spPr>
      </p:pic>
      <p:pic>
        <p:nvPicPr>
          <p:cNvPr id="34" name="Picture 33">
            <a:extLst>
              <a:ext uri="{FF2B5EF4-FFF2-40B4-BE49-F238E27FC236}">
                <a16:creationId xmlns:a16="http://schemas.microsoft.com/office/drawing/2014/main" id="{F5F3AB04-DEBE-B347-B128-6699DFE690C1}"/>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412511" y="2996781"/>
            <a:ext cx="726273" cy="734338"/>
          </a:xfrm>
          <a:custGeom>
            <a:avLst/>
            <a:gdLst>
              <a:gd name="connsiteX0" fmla="*/ 591759 w 1183518"/>
              <a:gd name="connsiteY0" fmla="*/ 0 h 1196660"/>
              <a:gd name="connsiteX1" fmla="*/ 1183518 w 1183518"/>
              <a:gd name="connsiteY1" fmla="*/ 598330 h 1196660"/>
              <a:gd name="connsiteX2" fmla="*/ 591759 w 1183518"/>
              <a:gd name="connsiteY2" fmla="*/ 1196660 h 1196660"/>
              <a:gd name="connsiteX3" fmla="*/ 0 w 1183518"/>
              <a:gd name="connsiteY3" fmla="*/ 598330 h 1196660"/>
              <a:gd name="connsiteX4" fmla="*/ 591759 w 1183518"/>
              <a:gd name="connsiteY4" fmla="*/ 0 h 119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18" h="1196660">
                <a:moveTo>
                  <a:pt x="591759" y="0"/>
                </a:moveTo>
                <a:cubicBezTo>
                  <a:pt x="918578" y="0"/>
                  <a:pt x="1183518" y="267881"/>
                  <a:pt x="1183518" y="598330"/>
                </a:cubicBezTo>
                <a:cubicBezTo>
                  <a:pt x="1183518" y="928779"/>
                  <a:pt x="918578" y="1196660"/>
                  <a:pt x="591759" y="1196660"/>
                </a:cubicBezTo>
                <a:cubicBezTo>
                  <a:pt x="264940" y="1196660"/>
                  <a:pt x="0" y="928779"/>
                  <a:pt x="0" y="598330"/>
                </a:cubicBezTo>
                <a:cubicBezTo>
                  <a:pt x="0" y="267881"/>
                  <a:pt x="264940" y="0"/>
                  <a:pt x="591759" y="0"/>
                </a:cubicBezTo>
                <a:close/>
              </a:path>
            </a:pathLst>
          </a:custGeom>
        </p:spPr>
      </p:pic>
      <p:pic>
        <p:nvPicPr>
          <p:cNvPr id="35" name="Picture 34">
            <a:extLst>
              <a:ext uri="{FF2B5EF4-FFF2-40B4-BE49-F238E27FC236}">
                <a16:creationId xmlns:a16="http://schemas.microsoft.com/office/drawing/2014/main" id="{166D8E66-FA9C-7340-BD57-747AD379BBF7}"/>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a:xfrm>
            <a:off x="404735" y="4525276"/>
            <a:ext cx="726273" cy="734338"/>
          </a:xfrm>
          <a:custGeom>
            <a:avLst/>
            <a:gdLst>
              <a:gd name="connsiteX0" fmla="*/ 591759 w 1183518"/>
              <a:gd name="connsiteY0" fmla="*/ 0 h 1196660"/>
              <a:gd name="connsiteX1" fmla="*/ 1183518 w 1183518"/>
              <a:gd name="connsiteY1" fmla="*/ 598330 h 1196660"/>
              <a:gd name="connsiteX2" fmla="*/ 591759 w 1183518"/>
              <a:gd name="connsiteY2" fmla="*/ 1196660 h 1196660"/>
              <a:gd name="connsiteX3" fmla="*/ 0 w 1183518"/>
              <a:gd name="connsiteY3" fmla="*/ 598330 h 1196660"/>
              <a:gd name="connsiteX4" fmla="*/ 591759 w 1183518"/>
              <a:gd name="connsiteY4" fmla="*/ 0 h 119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18" h="1196660">
                <a:moveTo>
                  <a:pt x="591759" y="0"/>
                </a:moveTo>
                <a:cubicBezTo>
                  <a:pt x="918578" y="0"/>
                  <a:pt x="1183518" y="267881"/>
                  <a:pt x="1183518" y="598330"/>
                </a:cubicBezTo>
                <a:cubicBezTo>
                  <a:pt x="1183518" y="928779"/>
                  <a:pt x="918578" y="1196660"/>
                  <a:pt x="591759" y="1196660"/>
                </a:cubicBezTo>
                <a:cubicBezTo>
                  <a:pt x="264940" y="1196660"/>
                  <a:pt x="0" y="928779"/>
                  <a:pt x="0" y="598330"/>
                </a:cubicBezTo>
                <a:cubicBezTo>
                  <a:pt x="0" y="267881"/>
                  <a:pt x="264940" y="0"/>
                  <a:pt x="591759" y="0"/>
                </a:cubicBezTo>
                <a:close/>
              </a:path>
            </a:pathLst>
          </a:custGeom>
        </p:spPr>
      </p:pic>
      <p:pic>
        <p:nvPicPr>
          <p:cNvPr id="36" name="Picture 35">
            <a:extLst>
              <a:ext uri="{FF2B5EF4-FFF2-40B4-BE49-F238E27FC236}">
                <a16:creationId xmlns:a16="http://schemas.microsoft.com/office/drawing/2014/main" id="{44FEB3E2-34F0-AB46-8DC9-7E36A58A8766}"/>
              </a:ext>
            </a:extLst>
          </p:cNvPr>
          <p:cNvPicPr>
            <a:picLocks noChangeAspect="1"/>
          </p:cNvPicPr>
          <p:nvPr/>
        </p:nvPicPr>
        <p:blipFill>
          <a:blip r:embed="rId22" cstate="screen">
            <a:extLst>
              <a:ext uri="{28A0092B-C50C-407E-A947-70E740481C1C}">
                <a14:useLocalDpi xmlns:a14="http://schemas.microsoft.com/office/drawing/2010/main"/>
              </a:ext>
            </a:extLst>
          </a:blip>
          <a:srcRect/>
          <a:stretch>
            <a:fillRect/>
          </a:stretch>
        </p:blipFill>
        <p:spPr>
          <a:xfrm>
            <a:off x="7730134" y="4524247"/>
            <a:ext cx="726273" cy="734338"/>
          </a:xfrm>
          <a:custGeom>
            <a:avLst/>
            <a:gdLst>
              <a:gd name="connsiteX0" fmla="*/ 591759 w 1183518"/>
              <a:gd name="connsiteY0" fmla="*/ 0 h 1196660"/>
              <a:gd name="connsiteX1" fmla="*/ 1183518 w 1183518"/>
              <a:gd name="connsiteY1" fmla="*/ 598330 h 1196660"/>
              <a:gd name="connsiteX2" fmla="*/ 591759 w 1183518"/>
              <a:gd name="connsiteY2" fmla="*/ 1196660 h 1196660"/>
              <a:gd name="connsiteX3" fmla="*/ 0 w 1183518"/>
              <a:gd name="connsiteY3" fmla="*/ 598330 h 1196660"/>
              <a:gd name="connsiteX4" fmla="*/ 591759 w 1183518"/>
              <a:gd name="connsiteY4" fmla="*/ 0 h 119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18" h="1196660">
                <a:moveTo>
                  <a:pt x="591759" y="0"/>
                </a:moveTo>
                <a:cubicBezTo>
                  <a:pt x="918578" y="0"/>
                  <a:pt x="1183518" y="267881"/>
                  <a:pt x="1183518" y="598330"/>
                </a:cubicBezTo>
                <a:cubicBezTo>
                  <a:pt x="1183518" y="928779"/>
                  <a:pt x="918578" y="1196660"/>
                  <a:pt x="591759" y="1196660"/>
                </a:cubicBezTo>
                <a:cubicBezTo>
                  <a:pt x="264940" y="1196660"/>
                  <a:pt x="0" y="928779"/>
                  <a:pt x="0" y="598330"/>
                </a:cubicBezTo>
                <a:cubicBezTo>
                  <a:pt x="0" y="267881"/>
                  <a:pt x="264940" y="0"/>
                  <a:pt x="591759" y="0"/>
                </a:cubicBezTo>
                <a:close/>
              </a:path>
            </a:pathLst>
          </a:custGeom>
        </p:spPr>
      </p:pic>
    </p:spTree>
    <p:extLst>
      <p:ext uri="{BB962C8B-B14F-4D97-AF65-F5344CB8AC3E}">
        <p14:creationId xmlns:p14="http://schemas.microsoft.com/office/powerpoint/2010/main" val="403221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3"/>
          <p:cNvSpPr>
            <a:spLocks noChangeArrowheads="1"/>
          </p:cNvSpPr>
          <p:nvPr/>
        </p:nvSpPr>
        <p:spPr bwMode="auto">
          <a:xfrm>
            <a:off x="3383327" y="333375"/>
            <a:ext cx="2736851" cy="1008063"/>
          </a:xfrm>
          <a:prstGeom prst="roundRect">
            <a:avLst>
              <a:gd name="adj" fmla="val 16667"/>
            </a:avLst>
          </a:prstGeom>
          <a:solidFill>
            <a:srgbClr val="009D38"/>
          </a:solidFill>
          <a:ln w="9525">
            <a:solidFill>
              <a:schemeClr val="tx1"/>
            </a:solidFill>
            <a:round/>
            <a:headEnd/>
            <a:tailEnd/>
          </a:ln>
        </p:spPr>
        <p:txBody>
          <a:bodyPr wrap="none" anchor="ctr"/>
          <a:lstStyle/>
          <a:p>
            <a:pPr algn="ctr" eaLnBrk="1" hangingPunct="1"/>
            <a:r>
              <a:rPr lang="en-GB" dirty="0">
                <a:solidFill>
                  <a:schemeClr val="bg1"/>
                </a:solidFill>
                <a:cs typeface="Arial" charset="0"/>
              </a:rPr>
              <a:t>I know if I need further </a:t>
            </a:r>
          </a:p>
          <a:p>
            <a:pPr algn="ctr" eaLnBrk="1" hangingPunct="1"/>
            <a:r>
              <a:rPr lang="en-GB" dirty="0">
                <a:solidFill>
                  <a:schemeClr val="bg1"/>
                </a:solidFill>
                <a:cs typeface="Arial" charset="0"/>
              </a:rPr>
              <a:t>support or help I could </a:t>
            </a:r>
          </a:p>
          <a:p>
            <a:pPr algn="ctr" eaLnBrk="1" hangingPunct="1"/>
            <a:r>
              <a:rPr lang="en-GB" dirty="0">
                <a:solidFill>
                  <a:schemeClr val="bg1"/>
                </a:solidFill>
                <a:cs typeface="Arial" charset="0"/>
              </a:rPr>
              <a:t>speak to…. or contact…</a:t>
            </a:r>
          </a:p>
        </p:txBody>
      </p:sp>
      <p:sp>
        <p:nvSpPr>
          <p:cNvPr id="49154" name="AutoShape 4"/>
          <p:cNvSpPr>
            <a:spLocks noChangeArrowheads="1"/>
          </p:cNvSpPr>
          <p:nvPr/>
        </p:nvSpPr>
        <p:spPr bwMode="auto">
          <a:xfrm>
            <a:off x="3150655" y="1557338"/>
            <a:ext cx="2376488" cy="720725"/>
          </a:xfrm>
          <a:prstGeom prst="roundRect">
            <a:avLst>
              <a:gd name="adj" fmla="val 16667"/>
            </a:avLst>
          </a:prstGeom>
          <a:solidFill>
            <a:srgbClr val="662583"/>
          </a:solidFill>
          <a:ln w="9525">
            <a:solidFill>
              <a:schemeClr val="tx1"/>
            </a:solidFill>
            <a:round/>
            <a:headEnd/>
            <a:tailEnd/>
          </a:ln>
        </p:spPr>
        <p:txBody>
          <a:bodyPr wrap="none" anchor="ctr"/>
          <a:lstStyle/>
          <a:p>
            <a:pPr algn="ctr" eaLnBrk="1" hangingPunct="1"/>
            <a:r>
              <a:rPr lang="en-GB" dirty="0">
                <a:solidFill>
                  <a:schemeClr val="bg1"/>
                </a:solidFill>
                <a:cs typeface="Arial" charset="0"/>
              </a:rPr>
              <a:t>I supported others by…</a:t>
            </a:r>
          </a:p>
        </p:txBody>
      </p:sp>
      <p:sp>
        <p:nvSpPr>
          <p:cNvPr id="49155" name="AutoShape 5"/>
          <p:cNvSpPr>
            <a:spLocks noChangeArrowheads="1"/>
          </p:cNvSpPr>
          <p:nvPr/>
        </p:nvSpPr>
        <p:spPr bwMode="auto">
          <a:xfrm>
            <a:off x="6207974" y="260350"/>
            <a:ext cx="2665095" cy="1152525"/>
          </a:xfrm>
          <a:prstGeom prst="roundRect">
            <a:avLst>
              <a:gd name="adj" fmla="val 16667"/>
            </a:avLst>
          </a:prstGeom>
          <a:solidFill>
            <a:srgbClr val="E84610"/>
          </a:solidFill>
          <a:ln w="9525">
            <a:solidFill>
              <a:schemeClr val="tx1"/>
            </a:solidFill>
            <a:round/>
            <a:headEnd/>
            <a:tailEnd/>
          </a:ln>
        </p:spPr>
        <p:txBody>
          <a:bodyPr wrap="none" anchor="ctr"/>
          <a:lstStyle/>
          <a:p>
            <a:pPr algn="ctr"/>
            <a:r>
              <a:rPr lang="en-GB" dirty="0">
                <a:solidFill>
                  <a:schemeClr val="bg1"/>
                </a:solidFill>
                <a:cs typeface="Arial" charset="0"/>
              </a:rPr>
              <a:t>Before I could/would say </a:t>
            </a:r>
          </a:p>
          <a:p>
            <a:pPr algn="ctr"/>
            <a:r>
              <a:rPr lang="en-GB" dirty="0">
                <a:solidFill>
                  <a:schemeClr val="bg1"/>
                </a:solidFill>
                <a:cs typeface="Arial" charset="0"/>
              </a:rPr>
              <a:t>and do ... but now I feel I </a:t>
            </a:r>
          </a:p>
          <a:p>
            <a:pPr algn="ctr"/>
            <a:r>
              <a:rPr lang="en-GB" dirty="0">
                <a:solidFill>
                  <a:schemeClr val="bg1"/>
                </a:solidFill>
                <a:cs typeface="Arial" charset="0"/>
              </a:rPr>
              <a:t>am able to say</a:t>
            </a:r>
          </a:p>
        </p:txBody>
      </p:sp>
      <p:sp>
        <p:nvSpPr>
          <p:cNvPr id="49156" name="AutoShape 6"/>
          <p:cNvSpPr>
            <a:spLocks noChangeArrowheads="1"/>
          </p:cNvSpPr>
          <p:nvPr/>
        </p:nvSpPr>
        <p:spPr bwMode="auto">
          <a:xfrm>
            <a:off x="5527143" y="2492375"/>
            <a:ext cx="3276600" cy="1152525"/>
          </a:xfrm>
          <a:prstGeom prst="roundRect">
            <a:avLst>
              <a:gd name="adj" fmla="val 16667"/>
            </a:avLst>
          </a:prstGeom>
          <a:solidFill>
            <a:srgbClr val="009D38"/>
          </a:solidFill>
          <a:ln w="9525">
            <a:solidFill>
              <a:schemeClr val="tx1"/>
            </a:solidFill>
            <a:round/>
            <a:headEnd/>
            <a:tailEnd/>
          </a:ln>
        </p:spPr>
        <p:txBody>
          <a:bodyPr wrap="none" anchor="ctr"/>
          <a:lstStyle/>
          <a:p>
            <a:pPr algn="ctr" eaLnBrk="1" hangingPunct="1"/>
            <a:r>
              <a:rPr lang="en-GB" dirty="0">
                <a:solidFill>
                  <a:schemeClr val="bg1"/>
                </a:solidFill>
                <a:cs typeface="Arial" charset="0"/>
              </a:rPr>
              <a:t>The most important thing I </a:t>
            </a:r>
          </a:p>
          <a:p>
            <a:pPr algn="ctr" eaLnBrk="1" hangingPunct="1"/>
            <a:r>
              <a:rPr lang="en-GB" dirty="0">
                <a:solidFill>
                  <a:schemeClr val="bg1"/>
                </a:solidFill>
                <a:cs typeface="Arial" charset="0"/>
              </a:rPr>
              <a:t>have learnt today is…</a:t>
            </a:r>
          </a:p>
        </p:txBody>
      </p:sp>
      <p:sp>
        <p:nvSpPr>
          <p:cNvPr id="49157" name="AutoShape 7"/>
          <p:cNvSpPr>
            <a:spLocks noChangeArrowheads="1"/>
          </p:cNvSpPr>
          <p:nvPr/>
        </p:nvSpPr>
        <p:spPr bwMode="auto">
          <a:xfrm>
            <a:off x="4606049" y="4022657"/>
            <a:ext cx="2305051" cy="1046808"/>
          </a:xfrm>
          <a:prstGeom prst="roundRect">
            <a:avLst>
              <a:gd name="adj" fmla="val 16667"/>
            </a:avLst>
          </a:prstGeom>
          <a:solidFill>
            <a:srgbClr val="D91568"/>
          </a:solidFill>
          <a:ln w="9525">
            <a:solidFill>
              <a:schemeClr val="tx1"/>
            </a:solidFill>
            <a:round/>
            <a:headEnd/>
            <a:tailEnd/>
          </a:ln>
        </p:spPr>
        <p:txBody>
          <a:bodyPr wrap="none" anchor="ctr"/>
          <a:lstStyle/>
          <a:p>
            <a:pPr algn="ctr"/>
            <a:r>
              <a:rPr lang="en-GB" dirty="0">
                <a:cs typeface="Arial" charset="0"/>
              </a:rPr>
              <a:t>Before I thought that ...</a:t>
            </a:r>
          </a:p>
          <a:p>
            <a:pPr algn="ctr"/>
            <a:r>
              <a:rPr lang="en-GB" dirty="0">
                <a:cs typeface="Arial" charset="0"/>
              </a:rPr>
              <a:t> but now I realise..</a:t>
            </a:r>
          </a:p>
        </p:txBody>
      </p:sp>
      <p:sp>
        <p:nvSpPr>
          <p:cNvPr id="49158" name="AutoShape 8"/>
          <p:cNvSpPr>
            <a:spLocks noChangeArrowheads="1"/>
          </p:cNvSpPr>
          <p:nvPr/>
        </p:nvSpPr>
        <p:spPr bwMode="auto">
          <a:xfrm>
            <a:off x="229512" y="4521429"/>
            <a:ext cx="2376488" cy="454979"/>
          </a:xfrm>
          <a:prstGeom prst="roundRect">
            <a:avLst>
              <a:gd name="adj" fmla="val 16667"/>
            </a:avLst>
          </a:prstGeom>
          <a:solidFill>
            <a:srgbClr val="009D38"/>
          </a:solidFill>
          <a:ln w="9525">
            <a:solidFill>
              <a:schemeClr val="tx1"/>
            </a:solidFill>
            <a:round/>
            <a:headEnd/>
            <a:tailEnd/>
          </a:ln>
        </p:spPr>
        <p:txBody>
          <a:bodyPr wrap="none" anchor="ctr"/>
          <a:lstStyle/>
          <a:p>
            <a:pPr algn="ctr" eaLnBrk="1" hangingPunct="1"/>
            <a:r>
              <a:rPr lang="en-GB" dirty="0">
                <a:solidFill>
                  <a:schemeClr val="bg1"/>
                </a:solidFill>
                <a:cs typeface="Arial" charset="0"/>
              </a:rPr>
              <a:t>Today I have tried to…</a:t>
            </a:r>
          </a:p>
        </p:txBody>
      </p:sp>
      <p:sp>
        <p:nvSpPr>
          <p:cNvPr id="49159" name="AutoShape 9"/>
          <p:cNvSpPr>
            <a:spLocks noChangeArrowheads="1"/>
          </p:cNvSpPr>
          <p:nvPr/>
        </p:nvSpPr>
        <p:spPr bwMode="auto">
          <a:xfrm>
            <a:off x="5798428" y="1557338"/>
            <a:ext cx="3113265" cy="719137"/>
          </a:xfrm>
          <a:prstGeom prst="roundRect">
            <a:avLst>
              <a:gd name="adj" fmla="val 16667"/>
            </a:avLst>
          </a:prstGeom>
          <a:solidFill>
            <a:srgbClr val="D91568"/>
          </a:solidFill>
          <a:ln w="9525">
            <a:solidFill>
              <a:schemeClr val="tx1"/>
            </a:solidFill>
            <a:round/>
            <a:headEnd/>
            <a:tailEnd/>
          </a:ln>
        </p:spPr>
        <p:txBody>
          <a:bodyPr wrap="none" anchor="ctr"/>
          <a:lstStyle/>
          <a:p>
            <a:pPr algn="ctr" eaLnBrk="1" hangingPunct="1"/>
            <a:r>
              <a:rPr lang="en-GB" dirty="0">
                <a:solidFill>
                  <a:schemeClr val="bg1"/>
                </a:solidFill>
                <a:cs typeface="Arial" charset="0"/>
              </a:rPr>
              <a:t>One thing I didn’t </a:t>
            </a:r>
          </a:p>
          <a:p>
            <a:pPr algn="ctr" eaLnBrk="1" hangingPunct="1"/>
            <a:r>
              <a:rPr lang="en-GB" dirty="0">
                <a:solidFill>
                  <a:schemeClr val="bg1"/>
                </a:solidFill>
                <a:cs typeface="Arial" charset="0"/>
              </a:rPr>
              <a:t>realise was… now I know that…</a:t>
            </a:r>
          </a:p>
        </p:txBody>
      </p:sp>
      <p:sp>
        <p:nvSpPr>
          <p:cNvPr id="49160" name="AutoShape 10"/>
          <p:cNvSpPr>
            <a:spLocks noChangeArrowheads="1"/>
          </p:cNvSpPr>
          <p:nvPr/>
        </p:nvSpPr>
        <p:spPr bwMode="auto">
          <a:xfrm>
            <a:off x="2683931" y="3309851"/>
            <a:ext cx="2735262" cy="574675"/>
          </a:xfrm>
          <a:prstGeom prst="roundRect">
            <a:avLst>
              <a:gd name="adj" fmla="val 16667"/>
            </a:avLst>
          </a:prstGeom>
          <a:solidFill>
            <a:srgbClr val="F28D01"/>
          </a:solidFill>
          <a:ln w="9525">
            <a:solidFill>
              <a:schemeClr val="tx1"/>
            </a:solidFill>
            <a:round/>
            <a:headEnd/>
            <a:tailEnd/>
          </a:ln>
        </p:spPr>
        <p:txBody>
          <a:bodyPr wrap="none" anchor="ctr"/>
          <a:lstStyle/>
          <a:p>
            <a:pPr algn="ctr"/>
            <a:r>
              <a:rPr lang="en-GB" dirty="0">
                <a:cs typeface="Arial" charset="0"/>
              </a:rPr>
              <a:t>I used to feel ... </a:t>
            </a:r>
          </a:p>
          <a:p>
            <a:pPr algn="ctr"/>
            <a:r>
              <a:rPr lang="en-GB" dirty="0">
                <a:cs typeface="Arial" charset="0"/>
              </a:rPr>
              <a:t>but I now feel ..</a:t>
            </a:r>
          </a:p>
        </p:txBody>
      </p:sp>
      <p:sp>
        <p:nvSpPr>
          <p:cNvPr id="49161" name="AutoShape 11"/>
          <p:cNvSpPr>
            <a:spLocks noChangeArrowheads="1"/>
          </p:cNvSpPr>
          <p:nvPr/>
        </p:nvSpPr>
        <p:spPr bwMode="auto">
          <a:xfrm>
            <a:off x="3493378" y="5158661"/>
            <a:ext cx="2735262" cy="647700"/>
          </a:xfrm>
          <a:prstGeom prst="roundRect">
            <a:avLst>
              <a:gd name="adj" fmla="val 16667"/>
            </a:avLst>
          </a:prstGeom>
          <a:solidFill>
            <a:srgbClr val="F28D01"/>
          </a:solidFill>
          <a:ln w="9525">
            <a:solidFill>
              <a:schemeClr val="tx1"/>
            </a:solidFill>
            <a:round/>
            <a:headEnd/>
            <a:tailEnd/>
          </a:ln>
        </p:spPr>
        <p:txBody>
          <a:bodyPr wrap="none" anchor="ctr"/>
          <a:lstStyle/>
          <a:p>
            <a:pPr algn="ctr" eaLnBrk="1" hangingPunct="1"/>
            <a:r>
              <a:rPr lang="en-GB" dirty="0">
                <a:cs typeface="Arial" charset="0"/>
              </a:rPr>
              <a:t>Before I would have done…</a:t>
            </a:r>
          </a:p>
          <a:p>
            <a:pPr algn="ctr" eaLnBrk="1" hangingPunct="1"/>
            <a:r>
              <a:rPr lang="en-GB" dirty="0">
                <a:cs typeface="Arial" charset="0"/>
              </a:rPr>
              <a:t>Now I will …</a:t>
            </a:r>
          </a:p>
        </p:txBody>
      </p:sp>
      <p:sp>
        <p:nvSpPr>
          <p:cNvPr id="49162" name="AutoShape 12"/>
          <p:cNvSpPr>
            <a:spLocks noChangeArrowheads="1"/>
          </p:cNvSpPr>
          <p:nvPr/>
        </p:nvSpPr>
        <p:spPr bwMode="auto">
          <a:xfrm>
            <a:off x="2406118" y="2420938"/>
            <a:ext cx="2976562" cy="720725"/>
          </a:xfrm>
          <a:prstGeom prst="roundRect">
            <a:avLst>
              <a:gd name="adj" fmla="val 16667"/>
            </a:avLst>
          </a:prstGeom>
          <a:solidFill>
            <a:srgbClr val="004A99"/>
          </a:solidFill>
          <a:ln w="9525">
            <a:solidFill>
              <a:schemeClr val="tx1"/>
            </a:solidFill>
            <a:round/>
            <a:headEnd/>
            <a:tailEnd/>
          </a:ln>
        </p:spPr>
        <p:txBody>
          <a:bodyPr wrap="none" anchor="ctr"/>
          <a:lstStyle/>
          <a:p>
            <a:pPr algn="ctr"/>
            <a:r>
              <a:rPr lang="en-GB" dirty="0">
                <a:solidFill>
                  <a:schemeClr val="bg1"/>
                </a:solidFill>
                <a:cs typeface="Arial" charset="0"/>
              </a:rPr>
              <a:t>I always knew ... but now</a:t>
            </a:r>
          </a:p>
          <a:p>
            <a:pPr algn="ctr"/>
            <a:r>
              <a:rPr lang="en-GB" dirty="0">
                <a:solidFill>
                  <a:schemeClr val="bg1"/>
                </a:solidFill>
                <a:cs typeface="Arial" charset="0"/>
              </a:rPr>
              <a:t> I can see how it connects to… </a:t>
            </a:r>
          </a:p>
        </p:txBody>
      </p:sp>
      <p:sp>
        <p:nvSpPr>
          <p:cNvPr id="49163" name="AutoShape 13"/>
          <p:cNvSpPr>
            <a:spLocks noChangeArrowheads="1"/>
          </p:cNvSpPr>
          <p:nvPr/>
        </p:nvSpPr>
        <p:spPr bwMode="auto">
          <a:xfrm>
            <a:off x="7040574" y="3793801"/>
            <a:ext cx="1869007" cy="1293423"/>
          </a:xfrm>
          <a:prstGeom prst="roundRect">
            <a:avLst>
              <a:gd name="adj" fmla="val 16667"/>
            </a:avLst>
          </a:prstGeom>
          <a:solidFill>
            <a:srgbClr val="004A99"/>
          </a:solidFill>
          <a:ln w="9525">
            <a:solidFill>
              <a:schemeClr val="tx1"/>
            </a:solidFill>
            <a:round/>
            <a:headEnd/>
            <a:tailEnd/>
          </a:ln>
        </p:spPr>
        <p:txBody>
          <a:bodyPr wrap="none" anchor="ctr"/>
          <a:lstStyle/>
          <a:p>
            <a:pPr algn="ctr" eaLnBrk="1" hangingPunct="1"/>
            <a:r>
              <a:rPr lang="en-GB" dirty="0">
                <a:solidFill>
                  <a:schemeClr val="bg1"/>
                </a:solidFill>
                <a:cs typeface="Arial" charset="0"/>
              </a:rPr>
              <a:t>One assumption of </a:t>
            </a:r>
          </a:p>
          <a:p>
            <a:pPr algn="ctr" eaLnBrk="1" hangingPunct="1"/>
            <a:r>
              <a:rPr lang="en-GB" dirty="0">
                <a:solidFill>
                  <a:schemeClr val="bg1"/>
                </a:solidFill>
                <a:cs typeface="Arial" charset="0"/>
              </a:rPr>
              <a:t>mine that was </a:t>
            </a:r>
          </a:p>
          <a:p>
            <a:pPr algn="ctr" eaLnBrk="1" hangingPunct="1"/>
            <a:r>
              <a:rPr lang="en-GB" dirty="0">
                <a:solidFill>
                  <a:schemeClr val="bg1"/>
                </a:solidFill>
                <a:cs typeface="Arial" charset="0"/>
              </a:rPr>
              <a:t>challenged was…</a:t>
            </a:r>
          </a:p>
        </p:txBody>
      </p:sp>
      <p:sp>
        <p:nvSpPr>
          <p:cNvPr id="49164" name="AutoShape 14"/>
          <p:cNvSpPr>
            <a:spLocks noChangeArrowheads="1"/>
          </p:cNvSpPr>
          <p:nvPr/>
        </p:nvSpPr>
        <p:spPr bwMode="auto">
          <a:xfrm>
            <a:off x="229513" y="1412875"/>
            <a:ext cx="2735262" cy="719138"/>
          </a:xfrm>
          <a:prstGeom prst="roundRect">
            <a:avLst>
              <a:gd name="adj" fmla="val 16667"/>
            </a:avLst>
          </a:prstGeom>
          <a:solidFill>
            <a:srgbClr val="E84610"/>
          </a:solidFill>
          <a:ln w="9525">
            <a:solidFill>
              <a:schemeClr val="tx1"/>
            </a:solidFill>
            <a:round/>
            <a:headEnd/>
            <a:tailEnd/>
          </a:ln>
        </p:spPr>
        <p:txBody>
          <a:bodyPr wrap="none" anchor="ctr"/>
          <a:lstStyle/>
          <a:p>
            <a:pPr algn="ctr"/>
            <a:r>
              <a:rPr lang="en-GB" dirty="0">
                <a:solidFill>
                  <a:schemeClr val="bg1"/>
                </a:solidFill>
                <a:cs typeface="Arial" charset="0"/>
              </a:rPr>
              <a:t>Before I only knew ... </a:t>
            </a:r>
          </a:p>
          <a:p>
            <a:pPr algn="ctr"/>
            <a:r>
              <a:rPr lang="en-GB" dirty="0">
                <a:solidFill>
                  <a:schemeClr val="bg1"/>
                </a:solidFill>
                <a:cs typeface="Arial" charset="0"/>
              </a:rPr>
              <a:t>now I also know ... </a:t>
            </a:r>
          </a:p>
        </p:txBody>
      </p:sp>
      <p:sp>
        <p:nvSpPr>
          <p:cNvPr id="49165" name="AutoShape 15"/>
          <p:cNvSpPr>
            <a:spLocks noChangeArrowheads="1"/>
          </p:cNvSpPr>
          <p:nvPr/>
        </p:nvSpPr>
        <p:spPr bwMode="auto">
          <a:xfrm>
            <a:off x="234418" y="4052714"/>
            <a:ext cx="2305050" cy="357899"/>
          </a:xfrm>
          <a:prstGeom prst="roundRect">
            <a:avLst>
              <a:gd name="adj" fmla="val 16667"/>
            </a:avLst>
          </a:prstGeom>
          <a:solidFill>
            <a:srgbClr val="009D38"/>
          </a:solidFill>
          <a:ln w="9525">
            <a:solidFill>
              <a:schemeClr val="tx1"/>
            </a:solidFill>
            <a:round/>
            <a:headEnd/>
            <a:tailEnd/>
          </a:ln>
        </p:spPr>
        <p:txBody>
          <a:bodyPr wrap="none" anchor="ctr"/>
          <a:lstStyle/>
          <a:p>
            <a:pPr algn="ctr" eaLnBrk="1" hangingPunct="1"/>
            <a:r>
              <a:rPr lang="en-GB" dirty="0">
                <a:solidFill>
                  <a:schemeClr val="bg1"/>
                </a:solidFill>
                <a:cs typeface="Arial" charset="0"/>
              </a:rPr>
              <a:t>I would like to learn…</a:t>
            </a:r>
          </a:p>
        </p:txBody>
      </p:sp>
      <p:sp>
        <p:nvSpPr>
          <p:cNvPr id="49166" name="AutoShape 16"/>
          <p:cNvSpPr>
            <a:spLocks noChangeArrowheads="1"/>
          </p:cNvSpPr>
          <p:nvPr/>
        </p:nvSpPr>
        <p:spPr bwMode="auto">
          <a:xfrm>
            <a:off x="388072" y="5087224"/>
            <a:ext cx="2817967" cy="647700"/>
          </a:xfrm>
          <a:prstGeom prst="roundRect">
            <a:avLst>
              <a:gd name="adj" fmla="val 16667"/>
            </a:avLst>
          </a:prstGeom>
          <a:solidFill>
            <a:srgbClr val="004A99"/>
          </a:solidFill>
          <a:ln w="9525">
            <a:solidFill>
              <a:schemeClr val="tx1"/>
            </a:solidFill>
            <a:round/>
            <a:headEnd/>
            <a:tailEnd/>
          </a:ln>
        </p:spPr>
        <p:txBody>
          <a:bodyPr wrap="none" anchor="ctr"/>
          <a:lstStyle/>
          <a:p>
            <a:pPr algn="ctr" eaLnBrk="1" hangingPunct="1"/>
            <a:r>
              <a:rPr lang="en-GB" dirty="0">
                <a:solidFill>
                  <a:schemeClr val="bg1"/>
                </a:solidFill>
                <a:cs typeface="Arial" charset="0"/>
              </a:rPr>
              <a:t>Next lesson I would like to..</a:t>
            </a:r>
          </a:p>
        </p:txBody>
      </p:sp>
      <p:sp>
        <p:nvSpPr>
          <p:cNvPr id="49167" name="AutoShape 17"/>
          <p:cNvSpPr>
            <a:spLocks noChangeArrowheads="1"/>
          </p:cNvSpPr>
          <p:nvPr/>
        </p:nvSpPr>
        <p:spPr bwMode="auto">
          <a:xfrm>
            <a:off x="174093" y="5950824"/>
            <a:ext cx="2887485" cy="649287"/>
          </a:xfrm>
          <a:prstGeom prst="roundRect">
            <a:avLst>
              <a:gd name="adj" fmla="val 16667"/>
            </a:avLst>
          </a:prstGeom>
          <a:solidFill>
            <a:srgbClr val="F28D01"/>
          </a:solidFill>
          <a:ln w="9525">
            <a:solidFill>
              <a:schemeClr val="tx1"/>
            </a:solidFill>
            <a:round/>
            <a:headEnd/>
            <a:tailEnd/>
          </a:ln>
        </p:spPr>
        <p:txBody>
          <a:bodyPr wrap="none" anchor="ctr"/>
          <a:lstStyle/>
          <a:p>
            <a:pPr algn="ctr"/>
            <a:r>
              <a:rPr lang="en-GB" dirty="0">
                <a:cs typeface="Arial" charset="0"/>
              </a:rPr>
              <a:t>Before I would have </a:t>
            </a:r>
          </a:p>
          <a:p>
            <a:pPr algn="ctr"/>
            <a:r>
              <a:rPr lang="en-GB" dirty="0">
                <a:cs typeface="Arial" charset="0"/>
              </a:rPr>
              <a:t>said ... but now I will say… </a:t>
            </a:r>
          </a:p>
        </p:txBody>
      </p:sp>
      <p:sp>
        <p:nvSpPr>
          <p:cNvPr id="49168" name="AutoShape 18"/>
          <p:cNvSpPr>
            <a:spLocks noChangeArrowheads="1"/>
          </p:cNvSpPr>
          <p:nvPr/>
        </p:nvSpPr>
        <p:spPr bwMode="auto">
          <a:xfrm>
            <a:off x="2691234" y="4077574"/>
            <a:ext cx="1800225" cy="914400"/>
          </a:xfrm>
          <a:prstGeom prst="roundRect">
            <a:avLst>
              <a:gd name="adj" fmla="val 16667"/>
            </a:avLst>
          </a:prstGeom>
          <a:solidFill>
            <a:srgbClr val="662583"/>
          </a:solidFill>
          <a:ln w="9525">
            <a:solidFill>
              <a:schemeClr val="tx1"/>
            </a:solidFill>
            <a:round/>
            <a:headEnd/>
            <a:tailEnd/>
          </a:ln>
        </p:spPr>
        <p:txBody>
          <a:bodyPr wrap="none" anchor="ctr"/>
          <a:lstStyle/>
          <a:p>
            <a:pPr algn="ctr" eaLnBrk="1" hangingPunct="1"/>
            <a:r>
              <a:rPr lang="en-GB" dirty="0">
                <a:solidFill>
                  <a:schemeClr val="bg1"/>
                </a:solidFill>
                <a:cs typeface="Arial" charset="0"/>
              </a:rPr>
              <a:t>A question I </a:t>
            </a:r>
          </a:p>
          <a:p>
            <a:pPr algn="ctr" eaLnBrk="1" hangingPunct="1"/>
            <a:r>
              <a:rPr lang="en-GB" dirty="0">
                <a:solidFill>
                  <a:schemeClr val="bg1"/>
                </a:solidFill>
                <a:cs typeface="Arial" charset="0"/>
              </a:rPr>
              <a:t>would like to</a:t>
            </a:r>
          </a:p>
          <a:p>
            <a:pPr algn="ctr" eaLnBrk="1" hangingPunct="1"/>
            <a:r>
              <a:rPr lang="en-GB" dirty="0">
                <a:solidFill>
                  <a:schemeClr val="bg1"/>
                </a:solidFill>
                <a:cs typeface="Arial" charset="0"/>
              </a:rPr>
              <a:t>ask is…</a:t>
            </a:r>
          </a:p>
        </p:txBody>
      </p:sp>
      <p:sp>
        <p:nvSpPr>
          <p:cNvPr id="49169" name="AutoShape 19"/>
          <p:cNvSpPr>
            <a:spLocks noChangeArrowheads="1"/>
          </p:cNvSpPr>
          <p:nvPr/>
        </p:nvSpPr>
        <p:spPr bwMode="auto">
          <a:xfrm>
            <a:off x="3277478" y="6022261"/>
            <a:ext cx="2520950" cy="576263"/>
          </a:xfrm>
          <a:prstGeom prst="roundRect">
            <a:avLst>
              <a:gd name="adj" fmla="val 16667"/>
            </a:avLst>
          </a:prstGeom>
          <a:solidFill>
            <a:srgbClr val="662583"/>
          </a:solidFill>
          <a:ln w="9525">
            <a:solidFill>
              <a:schemeClr val="tx1"/>
            </a:solidFill>
            <a:round/>
            <a:headEnd/>
            <a:tailEnd/>
          </a:ln>
        </p:spPr>
        <p:txBody>
          <a:bodyPr wrap="none" anchor="ctr"/>
          <a:lstStyle/>
          <a:p>
            <a:pPr algn="ctr" eaLnBrk="1" hangingPunct="1"/>
            <a:r>
              <a:rPr lang="en-GB" dirty="0">
                <a:solidFill>
                  <a:schemeClr val="bg1"/>
                </a:solidFill>
                <a:cs typeface="Arial" charset="0"/>
              </a:rPr>
              <a:t>A problem I overcame</a:t>
            </a:r>
          </a:p>
          <a:p>
            <a:pPr algn="ctr" eaLnBrk="1" hangingPunct="1"/>
            <a:r>
              <a:rPr lang="en-GB" dirty="0">
                <a:solidFill>
                  <a:schemeClr val="bg1"/>
                </a:solidFill>
                <a:cs typeface="Arial" charset="0"/>
              </a:rPr>
              <a:t>today was…</a:t>
            </a:r>
          </a:p>
        </p:txBody>
      </p:sp>
      <p:sp>
        <p:nvSpPr>
          <p:cNvPr id="49170" name="AutoShape 20"/>
          <p:cNvSpPr>
            <a:spLocks noChangeArrowheads="1"/>
          </p:cNvSpPr>
          <p:nvPr/>
        </p:nvSpPr>
        <p:spPr bwMode="auto">
          <a:xfrm>
            <a:off x="405712" y="3213100"/>
            <a:ext cx="2133756" cy="720725"/>
          </a:xfrm>
          <a:prstGeom prst="roundRect">
            <a:avLst>
              <a:gd name="adj" fmla="val 16667"/>
            </a:avLst>
          </a:prstGeom>
          <a:solidFill>
            <a:srgbClr val="E84610"/>
          </a:solidFill>
          <a:ln w="9525">
            <a:solidFill>
              <a:schemeClr val="tx1"/>
            </a:solidFill>
            <a:round/>
            <a:headEnd/>
            <a:tailEnd/>
          </a:ln>
        </p:spPr>
        <p:txBody>
          <a:bodyPr wrap="none" anchor="ctr"/>
          <a:lstStyle/>
          <a:p>
            <a:pPr algn="ctr" eaLnBrk="1" hangingPunct="1"/>
            <a:r>
              <a:rPr lang="en-GB" dirty="0">
                <a:solidFill>
                  <a:schemeClr val="bg1"/>
                </a:solidFill>
                <a:cs typeface="Arial" charset="0"/>
              </a:rPr>
              <a:t>I’m really proud of the </a:t>
            </a:r>
          </a:p>
          <a:p>
            <a:pPr algn="ctr" eaLnBrk="1" hangingPunct="1"/>
            <a:r>
              <a:rPr lang="en-GB" dirty="0">
                <a:solidFill>
                  <a:schemeClr val="bg1"/>
                </a:solidFill>
                <a:cs typeface="Arial" charset="0"/>
              </a:rPr>
              <a:t>way I have…</a:t>
            </a:r>
          </a:p>
        </p:txBody>
      </p:sp>
      <p:sp>
        <p:nvSpPr>
          <p:cNvPr id="49171" name="AutoShape 21"/>
          <p:cNvSpPr>
            <a:spLocks noChangeArrowheads="1"/>
          </p:cNvSpPr>
          <p:nvPr/>
        </p:nvSpPr>
        <p:spPr bwMode="auto">
          <a:xfrm>
            <a:off x="174094" y="2349500"/>
            <a:ext cx="2087562" cy="719138"/>
          </a:xfrm>
          <a:prstGeom prst="roundRect">
            <a:avLst>
              <a:gd name="adj" fmla="val 16667"/>
            </a:avLst>
          </a:prstGeom>
          <a:solidFill>
            <a:srgbClr val="D91568"/>
          </a:solidFill>
          <a:ln w="9525">
            <a:solidFill>
              <a:schemeClr val="tx1"/>
            </a:solidFill>
            <a:round/>
            <a:headEnd/>
            <a:tailEnd/>
          </a:ln>
        </p:spPr>
        <p:txBody>
          <a:bodyPr wrap="none" anchor="ctr"/>
          <a:lstStyle/>
          <a:p>
            <a:pPr algn="ctr" eaLnBrk="1" hangingPunct="1"/>
            <a:r>
              <a:rPr lang="en-GB" dirty="0">
                <a:cs typeface="Arial" charset="0"/>
              </a:rPr>
              <a:t>The key words for</a:t>
            </a:r>
          </a:p>
          <a:p>
            <a:pPr algn="ctr" eaLnBrk="1" hangingPunct="1"/>
            <a:r>
              <a:rPr lang="en-GB" dirty="0">
                <a:cs typeface="Arial" charset="0"/>
              </a:rPr>
              <a:t>this lesson are…</a:t>
            </a:r>
          </a:p>
        </p:txBody>
      </p:sp>
      <p:pic>
        <p:nvPicPr>
          <p:cNvPr id="23" name="Picture 11">
            <a:extLst>
              <a:ext uri="{FF2B5EF4-FFF2-40B4-BE49-F238E27FC236}">
                <a16:creationId xmlns:a16="http://schemas.microsoft.com/office/drawing/2014/main" id="{F1FBDB76-236A-4746-996B-A802A00D83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9512" y="208028"/>
            <a:ext cx="2987653" cy="91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a:extLst>
              <a:ext uri="{FF2B5EF4-FFF2-40B4-BE49-F238E27FC236}">
                <a16:creationId xmlns:a16="http://schemas.microsoft.com/office/drawing/2014/main" id="{9BE5A342-0205-C14D-9E59-53DF047C541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11004" y="4776427"/>
            <a:ext cx="1592739" cy="19169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Rounded Rectangle 23">
            <a:extLst>
              <a:ext uri="{FF2B5EF4-FFF2-40B4-BE49-F238E27FC236}">
                <a16:creationId xmlns:a16="http://schemas.microsoft.com/office/drawing/2014/main" id="{30F3AAC7-2CC6-784E-A9D3-72C86E93E7FC}"/>
              </a:ext>
            </a:extLst>
          </p:cNvPr>
          <p:cNvSpPr/>
          <p:nvPr/>
        </p:nvSpPr>
        <p:spPr>
          <a:xfrm>
            <a:off x="6557444" y="5814112"/>
            <a:ext cx="1307119" cy="649287"/>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spTree>
    <p:extLst>
      <p:ext uri="{BB962C8B-B14F-4D97-AF65-F5344CB8AC3E}">
        <p14:creationId xmlns:p14="http://schemas.microsoft.com/office/powerpoint/2010/main" val="317147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descr="C:\Users\Optic Group111\Desktop\Further Research.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1831"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ptic Group111\Desktop\Homework.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89834"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ptic Group111\Desktop\Writing Act.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80968"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Optic Group111\Desktop\Design Act.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02965"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ptic Group111\Desktop\Revision Act.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24962"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Optic Group111\Desktop\Self Assessmen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8956"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Optic Group111\Desktop\Thoughts.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133828"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Optic Group111\Desktop\Feelings.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646959"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Optic Group111\Desktop\Warning.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558972"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Optic Group111\Desktop\Play Video.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622550"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Optic Group111\Desktop\Teamwork.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645336"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Optic Group111\Desktop\Challenge.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567838"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Optic Group111\Desktop\Law.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156728"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Optic Group111\Desktop\Extension.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655825"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Optic Group111\Desktop\Task.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77982"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Optic Group111\Desktop\Action.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133944"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Optic Group111\Desktop\New Vocab.pn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668120"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16738" y="202207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NEW </a:t>
            </a:r>
          </a:p>
          <a:p>
            <a:pPr algn="ctr"/>
            <a:r>
              <a:rPr lang="en-GB" sz="1400" dirty="0"/>
              <a:t>VOCABULARY</a:t>
            </a:r>
          </a:p>
        </p:txBody>
      </p:sp>
      <p:sp>
        <p:nvSpPr>
          <p:cNvPr id="32" name="TextBox 31"/>
          <p:cNvSpPr txBox="1"/>
          <p:nvPr/>
        </p:nvSpPr>
        <p:spPr>
          <a:xfrm>
            <a:off x="3154116"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THE LAW </a:t>
            </a:r>
          </a:p>
          <a:p>
            <a:pPr algn="ctr"/>
            <a:r>
              <a:rPr lang="en-GB" sz="1400" dirty="0"/>
              <a:t>EXPLAINED</a:t>
            </a:r>
          </a:p>
        </p:txBody>
      </p:sp>
      <p:sp>
        <p:nvSpPr>
          <p:cNvPr id="33" name="TextBox 32"/>
          <p:cNvSpPr txBox="1"/>
          <p:nvPr/>
        </p:nvSpPr>
        <p:spPr>
          <a:xfrm>
            <a:off x="4622805"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TEAMWORK</a:t>
            </a:r>
            <a:r>
              <a:rPr lang="en-GB" sz="1400" dirty="0"/>
              <a:t> </a:t>
            </a:r>
            <a:r>
              <a:rPr lang="en-GB" sz="1400" i="1" dirty="0"/>
              <a:t>TASK</a:t>
            </a:r>
          </a:p>
        </p:txBody>
      </p:sp>
      <p:sp>
        <p:nvSpPr>
          <p:cNvPr id="34" name="TextBox 33"/>
          <p:cNvSpPr txBox="1"/>
          <p:nvPr/>
        </p:nvSpPr>
        <p:spPr>
          <a:xfrm>
            <a:off x="6091494"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PROJECT </a:t>
            </a:r>
          </a:p>
          <a:p>
            <a:pPr algn="ctr"/>
            <a:r>
              <a:rPr lang="en-GB" sz="1400" dirty="0"/>
              <a:t>WORK</a:t>
            </a:r>
          </a:p>
        </p:txBody>
      </p:sp>
      <p:sp>
        <p:nvSpPr>
          <p:cNvPr id="36" name="TextBox 35"/>
          <p:cNvSpPr txBox="1"/>
          <p:nvPr/>
        </p:nvSpPr>
        <p:spPr>
          <a:xfrm>
            <a:off x="7560183"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PLAY </a:t>
            </a:r>
          </a:p>
          <a:p>
            <a:pPr algn="ctr"/>
            <a:r>
              <a:rPr lang="en-GB" sz="1400" dirty="0"/>
              <a:t>VIDEO</a:t>
            </a:r>
          </a:p>
        </p:txBody>
      </p:sp>
      <p:pic>
        <p:nvPicPr>
          <p:cNvPr id="50" name="Picture 11" descr="C:\Users\Optic Group111\Desktop\Discussion.png">
            <a:extLst>
              <a:ext uri="{FF2B5EF4-FFF2-40B4-BE49-F238E27FC236}">
                <a16:creationId xmlns:a16="http://schemas.microsoft.com/office/drawing/2014/main" id="{70A64A65-BCC1-1D49-B2A9-9213C8F46498}"/>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79512"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C6335DC7-262F-BE4A-B7CB-315A5236C294}"/>
              </a:ext>
            </a:extLst>
          </p:cNvPr>
          <p:cNvSpPr txBox="1"/>
          <p:nvPr/>
        </p:nvSpPr>
        <p:spPr>
          <a:xfrm>
            <a:off x="1685427" y="201510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DISCUSSION</a:t>
            </a:r>
            <a:r>
              <a:rPr lang="en-GB" sz="1400" dirty="0"/>
              <a:t> </a:t>
            </a:r>
            <a:r>
              <a:rPr lang="en-GB" sz="1400" i="1" dirty="0"/>
              <a:t>TASK</a:t>
            </a:r>
          </a:p>
        </p:txBody>
      </p:sp>
      <p:sp>
        <p:nvSpPr>
          <p:cNvPr id="52" name="TextBox 51">
            <a:extLst>
              <a:ext uri="{FF2B5EF4-FFF2-40B4-BE49-F238E27FC236}">
                <a16:creationId xmlns:a16="http://schemas.microsoft.com/office/drawing/2014/main" id="{EBF5A5F5-9519-AC48-9935-3C4E1F1FC9D3}"/>
              </a:ext>
            </a:extLst>
          </p:cNvPr>
          <p:cNvSpPr txBox="1"/>
          <p:nvPr/>
        </p:nvSpPr>
        <p:spPr>
          <a:xfrm>
            <a:off x="1683897"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EXTENSION</a:t>
            </a:r>
            <a:r>
              <a:rPr lang="en-GB" sz="1400" dirty="0"/>
              <a:t> </a:t>
            </a:r>
          </a:p>
          <a:p>
            <a:pPr algn="ctr"/>
            <a:r>
              <a:rPr lang="en-GB" sz="1400" i="1" dirty="0"/>
              <a:t>TASK</a:t>
            </a:r>
          </a:p>
        </p:txBody>
      </p:sp>
      <p:sp>
        <p:nvSpPr>
          <p:cNvPr id="53" name="TextBox 52">
            <a:extLst>
              <a:ext uri="{FF2B5EF4-FFF2-40B4-BE49-F238E27FC236}">
                <a16:creationId xmlns:a16="http://schemas.microsoft.com/office/drawing/2014/main" id="{431E2E76-B1C4-6B4C-A18E-6C0CE6C76384}"/>
              </a:ext>
            </a:extLst>
          </p:cNvPr>
          <p:cNvSpPr txBox="1"/>
          <p:nvPr/>
        </p:nvSpPr>
        <p:spPr>
          <a:xfrm>
            <a:off x="3152586"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THOUGHTS</a:t>
            </a:r>
          </a:p>
          <a:p>
            <a:pPr algn="ctr"/>
            <a:endParaRPr lang="en-GB" sz="1400" dirty="0"/>
          </a:p>
        </p:txBody>
      </p:sp>
      <p:sp>
        <p:nvSpPr>
          <p:cNvPr id="54" name="TextBox 53">
            <a:extLst>
              <a:ext uri="{FF2B5EF4-FFF2-40B4-BE49-F238E27FC236}">
                <a16:creationId xmlns:a16="http://schemas.microsoft.com/office/drawing/2014/main" id="{14EA673D-708B-4F45-814C-78B914B8AA84}"/>
              </a:ext>
            </a:extLst>
          </p:cNvPr>
          <p:cNvSpPr txBox="1"/>
          <p:nvPr/>
        </p:nvSpPr>
        <p:spPr>
          <a:xfrm>
            <a:off x="4621275"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FURTHER RESEARCH</a:t>
            </a:r>
          </a:p>
        </p:txBody>
      </p:sp>
      <p:sp>
        <p:nvSpPr>
          <p:cNvPr id="55" name="TextBox 54">
            <a:extLst>
              <a:ext uri="{FF2B5EF4-FFF2-40B4-BE49-F238E27FC236}">
                <a16:creationId xmlns:a16="http://schemas.microsoft.com/office/drawing/2014/main" id="{2C351391-7A15-3B4C-B6F0-3493C5424F37}"/>
              </a:ext>
            </a:extLst>
          </p:cNvPr>
          <p:cNvSpPr txBox="1"/>
          <p:nvPr/>
        </p:nvSpPr>
        <p:spPr>
          <a:xfrm>
            <a:off x="6089964"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HOMEWORK</a:t>
            </a:r>
          </a:p>
          <a:p>
            <a:pPr algn="ctr"/>
            <a:endParaRPr lang="en-GB" sz="1400" dirty="0"/>
          </a:p>
        </p:txBody>
      </p:sp>
      <p:sp>
        <p:nvSpPr>
          <p:cNvPr id="56" name="TextBox 55">
            <a:extLst>
              <a:ext uri="{FF2B5EF4-FFF2-40B4-BE49-F238E27FC236}">
                <a16:creationId xmlns:a16="http://schemas.microsoft.com/office/drawing/2014/main" id="{BCB446FF-3D8D-0941-8D2A-866A81E0D54B}"/>
              </a:ext>
            </a:extLst>
          </p:cNvPr>
          <p:cNvSpPr txBox="1"/>
          <p:nvPr/>
        </p:nvSpPr>
        <p:spPr>
          <a:xfrm>
            <a:off x="7558653"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PROBLEM SOLVING</a:t>
            </a:r>
          </a:p>
        </p:txBody>
      </p:sp>
      <p:sp>
        <p:nvSpPr>
          <p:cNvPr id="57" name="TextBox 56">
            <a:extLst>
              <a:ext uri="{FF2B5EF4-FFF2-40B4-BE49-F238E27FC236}">
                <a16:creationId xmlns:a16="http://schemas.microsoft.com/office/drawing/2014/main" id="{F41257B4-C716-9246-B93B-97A05D8A56D6}"/>
              </a:ext>
            </a:extLst>
          </p:cNvPr>
          <p:cNvSpPr txBox="1"/>
          <p:nvPr/>
        </p:nvSpPr>
        <p:spPr>
          <a:xfrm>
            <a:off x="215208"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TASKS</a:t>
            </a:r>
          </a:p>
          <a:p>
            <a:pPr algn="ctr"/>
            <a:endParaRPr lang="en-GB" sz="1400" dirty="0"/>
          </a:p>
        </p:txBody>
      </p:sp>
      <p:sp>
        <p:nvSpPr>
          <p:cNvPr id="58" name="TextBox 57">
            <a:extLst>
              <a:ext uri="{FF2B5EF4-FFF2-40B4-BE49-F238E27FC236}">
                <a16:creationId xmlns:a16="http://schemas.microsoft.com/office/drawing/2014/main" id="{995CC9A1-C5EE-7842-BB86-BBB18DC80C06}"/>
              </a:ext>
            </a:extLst>
          </p:cNvPr>
          <p:cNvSpPr txBox="1"/>
          <p:nvPr/>
        </p:nvSpPr>
        <p:spPr>
          <a:xfrm>
            <a:off x="1720209"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FEELINGS</a:t>
            </a:r>
          </a:p>
          <a:p>
            <a:pPr algn="ctr"/>
            <a:endParaRPr lang="en-GB" sz="1400" dirty="0"/>
          </a:p>
        </p:txBody>
      </p:sp>
      <p:sp>
        <p:nvSpPr>
          <p:cNvPr id="59" name="TextBox 58">
            <a:extLst>
              <a:ext uri="{FF2B5EF4-FFF2-40B4-BE49-F238E27FC236}">
                <a16:creationId xmlns:a16="http://schemas.microsoft.com/office/drawing/2014/main" id="{EF1F759C-A339-1C4D-83F6-F1ABDA8A1D79}"/>
              </a:ext>
            </a:extLst>
          </p:cNvPr>
          <p:cNvSpPr txBox="1"/>
          <p:nvPr/>
        </p:nvSpPr>
        <p:spPr>
          <a:xfrm>
            <a:off x="3188898"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REVISION</a:t>
            </a:r>
            <a:r>
              <a:rPr lang="en-GB" sz="1400" dirty="0"/>
              <a:t> </a:t>
            </a:r>
          </a:p>
          <a:p>
            <a:pPr algn="ctr"/>
            <a:r>
              <a:rPr lang="en-GB" sz="1400" dirty="0"/>
              <a:t>TASK</a:t>
            </a:r>
          </a:p>
        </p:txBody>
      </p:sp>
      <p:sp>
        <p:nvSpPr>
          <p:cNvPr id="60" name="TextBox 59">
            <a:extLst>
              <a:ext uri="{FF2B5EF4-FFF2-40B4-BE49-F238E27FC236}">
                <a16:creationId xmlns:a16="http://schemas.microsoft.com/office/drawing/2014/main" id="{CAB7E956-585C-1D46-BEDD-F427F41D6EA8}"/>
              </a:ext>
            </a:extLst>
          </p:cNvPr>
          <p:cNvSpPr txBox="1"/>
          <p:nvPr/>
        </p:nvSpPr>
        <p:spPr>
          <a:xfrm>
            <a:off x="4657587"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DESIGN </a:t>
            </a:r>
          </a:p>
          <a:p>
            <a:pPr algn="ctr"/>
            <a:r>
              <a:rPr lang="en-GB" sz="1400" i="1" dirty="0"/>
              <a:t>TASK</a:t>
            </a:r>
          </a:p>
        </p:txBody>
      </p:sp>
      <p:sp>
        <p:nvSpPr>
          <p:cNvPr id="61" name="TextBox 60">
            <a:extLst>
              <a:ext uri="{FF2B5EF4-FFF2-40B4-BE49-F238E27FC236}">
                <a16:creationId xmlns:a16="http://schemas.microsoft.com/office/drawing/2014/main" id="{431C8269-B091-634A-8700-D0F3F67503F6}"/>
              </a:ext>
            </a:extLst>
          </p:cNvPr>
          <p:cNvSpPr txBox="1"/>
          <p:nvPr/>
        </p:nvSpPr>
        <p:spPr>
          <a:xfrm>
            <a:off x="6126276"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COPY INFORMATION</a:t>
            </a:r>
          </a:p>
        </p:txBody>
      </p:sp>
      <p:sp>
        <p:nvSpPr>
          <p:cNvPr id="62" name="TextBox 61">
            <a:extLst>
              <a:ext uri="{FF2B5EF4-FFF2-40B4-BE49-F238E27FC236}">
                <a16:creationId xmlns:a16="http://schemas.microsoft.com/office/drawing/2014/main" id="{36DE84F6-B2BE-454E-BA38-4AFE4314B5B0}"/>
              </a:ext>
            </a:extLst>
          </p:cNvPr>
          <p:cNvSpPr txBox="1"/>
          <p:nvPr/>
        </p:nvSpPr>
        <p:spPr>
          <a:xfrm>
            <a:off x="7594965"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SENSITIVE ISSUE</a:t>
            </a:r>
          </a:p>
          <a:p>
            <a:pPr algn="ctr"/>
            <a:r>
              <a:rPr lang="en-GB" sz="1400" dirty="0"/>
              <a:t>WARNING</a:t>
            </a:r>
          </a:p>
        </p:txBody>
      </p:sp>
      <p:sp>
        <p:nvSpPr>
          <p:cNvPr id="63" name="TextBox 62">
            <a:extLst>
              <a:ext uri="{FF2B5EF4-FFF2-40B4-BE49-F238E27FC236}">
                <a16:creationId xmlns:a16="http://schemas.microsoft.com/office/drawing/2014/main" id="{75C07E65-2BE8-654A-8F3E-AC4D02B576C5}"/>
              </a:ext>
            </a:extLst>
          </p:cNvPr>
          <p:cNvSpPr txBox="1"/>
          <p:nvPr/>
        </p:nvSpPr>
        <p:spPr>
          <a:xfrm>
            <a:off x="251520"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ASSESSMENT OPPORTUNITY</a:t>
            </a:r>
          </a:p>
        </p:txBody>
      </p:sp>
      <p:sp>
        <p:nvSpPr>
          <p:cNvPr id="64" name="Rectangle 63">
            <a:extLst>
              <a:ext uri="{FF2B5EF4-FFF2-40B4-BE49-F238E27FC236}">
                <a16:creationId xmlns:a16="http://schemas.microsoft.com/office/drawing/2014/main" id="{ABAB0BA1-6E60-A54B-B135-2C6B5BDBD65E}"/>
              </a:ext>
            </a:extLst>
          </p:cNvPr>
          <p:cNvSpPr/>
          <p:nvPr/>
        </p:nvSpPr>
        <p:spPr>
          <a:xfrm>
            <a:off x="1691347" y="184750"/>
            <a:ext cx="7316491" cy="29391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400" b="1" dirty="0">
                <a:ln w="10541" cmpd="sng">
                  <a:solidFill>
                    <a:schemeClr val="tx1"/>
                  </a:solidFill>
                  <a:prstDash val="solid"/>
                </a:ln>
                <a:solidFill>
                  <a:srgbClr val="FF0000"/>
                </a:solidFill>
              </a:rPr>
              <a:t>REFERENCE SLIDE </a:t>
            </a:r>
            <a:endParaRPr lang="en-GB" sz="2400" b="1" dirty="0">
              <a:ln w="10541" cmpd="sng">
                <a:solidFill>
                  <a:schemeClr val="tx1"/>
                </a:solidFill>
                <a:prstDash val="solid"/>
              </a:ln>
              <a:solidFill>
                <a:srgbClr val="7F0757"/>
              </a:solidFill>
            </a:endParaRPr>
          </a:p>
        </p:txBody>
      </p:sp>
      <p:pic>
        <p:nvPicPr>
          <p:cNvPr id="65" name="Picture 13">
            <a:extLst>
              <a:ext uri="{FF2B5EF4-FFF2-40B4-BE49-F238E27FC236}">
                <a16:creationId xmlns:a16="http://schemas.microsoft.com/office/drawing/2014/main" id="{F2DF13EA-E2EE-904A-9D52-BA37342754B8}"/>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2104" y="-14293"/>
            <a:ext cx="1621060" cy="49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5">
            <a:extLst>
              <a:ext uri="{FF2B5EF4-FFF2-40B4-BE49-F238E27FC236}">
                <a16:creationId xmlns:a16="http://schemas.microsoft.com/office/drawing/2014/main" id="{658ADDF6-BB22-164B-A2E9-A300E5E881CC}"/>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694799" y="4741407"/>
            <a:ext cx="1186077" cy="36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4">
            <a:extLst>
              <a:ext uri="{FF2B5EF4-FFF2-40B4-BE49-F238E27FC236}">
                <a16:creationId xmlns:a16="http://schemas.microsoft.com/office/drawing/2014/main" id="{5539CE96-D3DC-2D49-A9A3-A19CD97B5CBB}"/>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203928" y="3569882"/>
            <a:ext cx="1211812" cy="36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a:extLst>
              <a:ext uri="{FF2B5EF4-FFF2-40B4-BE49-F238E27FC236}">
                <a16:creationId xmlns:a16="http://schemas.microsoft.com/office/drawing/2014/main" id="{022B0A2D-ABE1-5342-A93A-9BDB82140994}"/>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3270804" y="1530376"/>
            <a:ext cx="1240491" cy="37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a:extLst>
              <a:ext uri="{FF2B5EF4-FFF2-40B4-BE49-F238E27FC236}">
                <a16:creationId xmlns:a16="http://schemas.microsoft.com/office/drawing/2014/main" id="{0A1B654D-FF8E-2D4E-834F-576BEA8E6F4B}"/>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6241876" y="1559088"/>
            <a:ext cx="1224136" cy="36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4">
            <a:extLst>
              <a:ext uri="{FF2B5EF4-FFF2-40B4-BE49-F238E27FC236}">
                <a16:creationId xmlns:a16="http://schemas.microsoft.com/office/drawing/2014/main" id="{BA52AF98-852F-7043-B496-BDEEDEB559BA}"/>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240620" y="5589240"/>
            <a:ext cx="1307044"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a:extLst>
              <a:ext uri="{FF2B5EF4-FFF2-40B4-BE49-F238E27FC236}">
                <a16:creationId xmlns:a16="http://schemas.microsoft.com/office/drawing/2014/main" id="{6666D1AC-89C3-3E49-905C-3FEF38660C46}"/>
              </a:ext>
            </a:extLst>
          </p:cNvPr>
          <p:cNvSpPr txBox="1"/>
          <p:nvPr/>
        </p:nvSpPr>
        <p:spPr>
          <a:xfrm>
            <a:off x="185012" y="1718627"/>
            <a:ext cx="1517926" cy="307777"/>
          </a:xfrm>
          <a:prstGeom prst="rect">
            <a:avLst/>
          </a:prstGeom>
          <a:noFill/>
        </p:spPr>
        <p:txBody>
          <a:bodyPr wrap="square" rtlCol="0">
            <a:spAutoFit/>
          </a:bodyPr>
          <a:lstStyle/>
          <a:p>
            <a:pPr algn="ctr"/>
            <a:r>
              <a:rPr lang="en-GB" sz="1400" dirty="0"/>
              <a:t>New Vocab</a:t>
            </a:r>
          </a:p>
        </p:txBody>
      </p:sp>
      <p:sp>
        <p:nvSpPr>
          <p:cNvPr id="71" name="TextBox 70">
            <a:extLst>
              <a:ext uri="{FF2B5EF4-FFF2-40B4-BE49-F238E27FC236}">
                <a16:creationId xmlns:a16="http://schemas.microsoft.com/office/drawing/2014/main" id="{2576A54F-EFB4-6043-8F8D-1366C852919B}"/>
              </a:ext>
            </a:extLst>
          </p:cNvPr>
          <p:cNvSpPr txBox="1"/>
          <p:nvPr/>
        </p:nvSpPr>
        <p:spPr>
          <a:xfrm>
            <a:off x="1657444" y="1690040"/>
            <a:ext cx="1517926" cy="307777"/>
          </a:xfrm>
          <a:prstGeom prst="rect">
            <a:avLst/>
          </a:prstGeom>
          <a:noFill/>
        </p:spPr>
        <p:txBody>
          <a:bodyPr wrap="square" rtlCol="0">
            <a:spAutoFit/>
          </a:bodyPr>
          <a:lstStyle/>
          <a:p>
            <a:pPr algn="ctr"/>
            <a:r>
              <a:rPr lang="en-GB" sz="1400" dirty="0"/>
              <a:t>Discussion task</a:t>
            </a:r>
          </a:p>
        </p:txBody>
      </p:sp>
      <p:sp>
        <p:nvSpPr>
          <p:cNvPr id="72" name="TextBox 71">
            <a:extLst>
              <a:ext uri="{FF2B5EF4-FFF2-40B4-BE49-F238E27FC236}">
                <a16:creationId xmlns:a16="http://schemas.microsoft.com/office/drawing/2014/main" id="{1D53AAB2-5369-7846-A16D-C0946BECE948}"/>
              </a:ext>
            </a:extLst>
          </p:cNvPr>
          <p:cNvSpPr txBox="1"/>
          <p:nvPr/>
        </p:nvSpPr>
        <p:spPr>
          <a:xfrm rot="16200000">
            <a:off x="4018341" y="1079591"/>
            <a:ext cx="1517926" cy="307777"/>
          </a:xfrm>
          <a:prstGeom prst="rect">
            <a:avLst/>
          </a:prstGeom>
          <a:noFill/>
        </p:spPr>
        <p:txBody>
          <a:bodyPr wrap="square" rtlCol="0">
            <a:spAutoFit/>
          </a:bodyPr>
          <a:lstStyle/>
          <a:p>
            <a:pPr algn="ctr"/>
            <a:r>
              <a:rPr lang="en-GB" sz="1400" dirty="0"/>
              <a:t>Teamwork</a:t>
            </a:r>
          </a:p>
        </p:txBody>
      </p:sp>
      <p:sp>
        <p:nvSpPr>
          <p:cNvPr id="73" name="TextBox 72">
            <a:extLst>
              <a:ext uri="{FF2B5EF4-FFF2-40B4-BE49-F238E27FC236}">
                <a16:creationId xmlns:a16="http://schemas.microsoft.com/office/drawing/2014/main" id="{DAD8849D-33EC-2D46-A598-47834956F981}"/>
              </a:ext>
            </a:extLst>
          </p:cNvPr>
          <p:cNvSpPr txBox="1"/>
          <p:nvPr/>
        </p:nvSpPr>
        <p:spPr>
          <a:xfrm>
            <a:off x="7626074" y="1676945"/>
            <a:ext cx="1517926" cy="307777"/>
          </a:xfrm>
          <a:prstGeom prst="rect">
            <a:avLst/>
          </a:prstGeom>
          <a:noFill/>
        </p:spPr>
        <p:txBody>
          <a:bodyPr wrap="square" rtlCol="0">
            <a:spAutoFit/>
          </a:bodyPr>
          <a:lstStyle/>
          <a:p>
            <a:pPr algn="ctr"/>
            <a:r>
              <a:rPr lang="en-GB" sz="1400" dirty="0"/>
              <a:t>Play video</a:t>
            </a:r>
          </a:p>
        </p:txBody>
      </p:sp>
      <p:sp>
        <p:nvSpPr>
          <p:cNvPr id="74" name="TextBox 73">
            <a:extLst>
              <a:ext uri="{FF2B5EF4-FFF2-40B4-BE49-F238E27FC236}">
                <a16:creationId xmlns:a16="http://schemas.microsoft.com/office/drawing/2014/main" id="{E8110261-3997-BD46-9C83-88ACBB64DC2D}"/>
              </a:ext>
            </a:extLst>
          </p:cNvPr>
          <p:cNvSpPr txBox="1"/>
          <p:nvPr/>
        </p:nvSpPr>
        <p:spPr>
          <a:xfrm>
            <a:off x="-180528" y="3709241"/>
            <a:ext cx="1517926" cy="307777"/>
          </a:xfrm>
          <a:prstGeom prst="rect">
            <a:avLst/>
          </a:prstGeom>
          <a:noFill/>
        </p:spPr>
        <p:txBody>
          <a:bodyPr wrap="square" rtlCol="0">
            <a:spAutoFit/>
          </a:bodyPr>
          <a:lstStyle/>
          <a:p>
            <a:pPr algn="ctr"/>
            <a:r>
              <a:rPr lang="en-GB" sz="1400" dirty="0"/>
              <a:t>Tasks</a:t>
            </a:r>
          </a:p>
        </p:txBody>
      </p:sp>
      <p:sp>
        <p:nvSpPr>
          <p:cNvPr id="75" name="TextBox 74">
            <a:extLst>
              <a:ext uri="{FF2B5EF4-FFF2-40B4-BE49-F238E27FC236}">
                <a16:creationId xmlns:a16="http://schemas.microsoft.com/office/drawing/2014/main" id="{841DB71F-08E6-4B4B-BE15-3E7048F4969E}"/>
              </a:ext>
            </a:extLst>
          </p:cNvPr>
          <p:cNvSpPr txBox="1"/>
          <p:nvPr/>
        </p:nvSpPr>
        <p:spPr>
          <a:xfrm>
            <a:off x="1326258" y="3518534"/>
            <a:ext cx="1517926" cy="523220"/>
          </a:xfrm>
          <a:prstGeom prst="rect">
            <a:avLst/>
          </a:prstGeom>
          <a:noFill/>
        </p:spPr>
        <p:txBody>
          <a:bodyPr wrap="square" rtlCol="0">
            <a:spAutoFit/>
          </a:bodyPr>
          <a:lstStyle/>
          <a:p>
            <a:pPr algn="ctr"/>
            <a:r>
              <a:rPr lang="en-GB" sz="1400" dirty="0"/>
              <a:t>Extension </a:t>
            </a:r>
          </a:p>
          <a:p>
            <a:pPr algn="ctr"/>
            <a:r>
              <a:rPr lang="en-GB" sz="1400" dirty="0"/>
              <a:t>task</a:t>
            </a:r>
          </a:p>
        </p:txBody>
      </p:sp>
      <p:sp>
        <p:nvSpPr>
          <p:cNvPr id="76" name="TextBox 75">
            <a:extLst>
              <a:ext uri="{FF2B5EF4-FFF2-40B4-BE49-F238E27FC236}">
                <a16:creationId xmlns:a16="http://schemas.microsoft.com/office/drawing/2014/main" id="{74570324-04A7-1545-83C7-34455E0BCAF4}"/>
              </a:ext>
            </a:extLst>
          </p:cNvPr>
          <p:cNvSpPr txBox="1"/>
          <p:nvPr/>
        </p:nvSpPr>
        <p:spPr>
          <a:xfrm>
            <a:off x="8075484" y="3692495"/>
            <a:ext cx="1068516" cy="408958"/>
          </a:xfrm>
          <a:prstGeom prst="rect">
            <a:avLst/>
          </a:prstGeom>
          <a:noFill/>
        </p:spPr>
        <p:txBody>
          <a:bodyPr wrap="square" rtlCol="0">
            <a:spAutoFit/>
          </a:bodyPr>
          <a:lstStyle/>
          <a:p>
            <a:pPr algn="ctr">
              <a:lnSpc>
                <a:spcPts val="1180"/>
              </a:lnSpc>
            </a:pPr>
            <a:r>
              <a:rPr lang="en-GB" sz="1400" dirty="0"/>
              <a:t>Problem </a:t>
            </a:r>
          </a:p>
          <a:p>
            <a:pPr algn="ctr">
              <a:lnSpc>
                <a:spcPts val="1180"/>
              </a:lnSpc>
            </a:pPr>
            <a:r>
              <a:rPr lang="en-GB" sz="1400" dirty="0"/>
              <a:t>solving</a:t>
            </a:r>
          </a:p>
        </p:txBody>
      </p:sp>
      <p:sp>
        <p:nvSpPr>
          <p:cNvPr id="77" name="TextBox 76">
            <a:extLst>
              <a:ext uri="{FF2B5EF4-FFF2-40B4-BE49-F238E27FC236}">
                <a16:creationId xmlns:a16="http://schemas.microsoft.com/office/drawing/2014/main" id="{D549A6EB-A62E-4E4A-8CEB-2628369F354F}"/>
              </a:ext>
            </a:extLst>
          </p:cNvPr>
          <p:cNvSpPr txBox="1"/>
          <p:nvPr/>
        </p:nvSpPr>
        <p:spPr>
          <a:xfrm rot="18810684">
            <a:off x="2939880" y="2718975"/>
            <a:ext cx="939860" cy="307777"/>
          </a:xfrm>
          <a:prstGeom prst="rect">
            <a:avLst/>
          </a:prstGeom>
          <a:noFill/>
        </p:spPr>
        <p:txBody>
          <a:bodyPr wrap="square" rtlCol="0">
            <a:spAutoFit/>
          </a:bodyPr>
          <a:lstStyle/>
          <a:p>
            <a:pPr algn="ctr"/>
            <a:r>
              <a:rPr lang="en-GB" sz="1400" dirty="0"/>
              <a:t>Thoughts</a:t>
            </a:r>
          </a:p>
        </p:txBody>
      </p:sp>
      <p:sp>
        <p:nvSpPr>
          <p:cNvPr id="78" name="TextBox 77">
            <a:extLst>
              <a:ext uri="{FF2B5EF4-FFF2-40B4-BE49-F238E27FC236}">
                <a16:creationId xmlns:a16="http://schemas.microsoft.com/office/drawing/2014/main" id="{9DFAC4E9-C142-C64A-9C5E-48BE61390343}"/>
              </a:ext>
            </a:extLst>
          </p:cNvPr>
          <p:cNvSpPr txBox="1"/>
          <p:nvPr/>
        </p:nvSpPr>
        <p:spPr>
          <a:xfrm rot="2003082">
            <a:off x="4762712" y="3199239"/>
            <a:ext cx="939860" cy="307777"/>
          </a:xfrm>
          <a:prstGeom prst="rect">
            <a:avLst/>
          </a:prstGeom>
          <a:noFill/>
        </p:spPr>
        <p:txBody>
          <a:bodyPr wrap="square" rtlCol="0">
            <a:spAutoFit/>
          </a:bodyPr>
          <a:lstStyle/>
          <a:p>
            <a:pPr algn="ctr"/>
            <a:r>
              <a:rPr lang="en-GB" sz="1400" dirty="0"/>
              <a:t>Research</a:t>
            </a:r>
          </a:p>
        </p:txBody>
      </p:sp>
      <p:sp>
        <p:nvSpPr>
          <p:cNvPr id="79" name="TextBox 78">
            <a:extLst>
              <a:ext uri="{FF2B5EF4-FFF2-40B4-BE49-F238E27FC236}">
                <a16:creationId xmlns:a16="http://schemas.microsoft.com/office/drawing/2014/main" id="{14B8BE87-7631-3446-9DF6-010C8886E9A3}"/>
              </a:ext>
            </a:extLst>
          </p:cNvPr>
          <p:cNvSpPr txBox="1"/>
          <p:nvPr/>
        </p:nvSpPr>
        <p:spPr>
          <a:xfrm>
            <a:off x="1585667" y="5467352"/>
            <a:ext cx="1517926" cy="307777"/>
          </a:xfrm>
          <a:prstGeom prst="rect">
            <a:avLst/>
          </a:prstGeom>
          <a:noFill/>
        </p:spPr>
        <p:txBody>
          <a:bodyPr wrap="square" rtlCol="0">
            <a:spAutoFit/>
          </a:bodyPr>
          <a:lstStyle/>
          <a:p>
            <a:pPr algn="ctr"/>
            <a:r>
              <a:rPr lang="en-GB" sz="1400" dirty="0"/>
              <a:t>Feelings</a:t>
            </a:r>
          </a:p>
        </p:txBody>
      </p:sp>
      <p:sp>
        <p:nvSpPr>
          <p:cNvPr id="80" name="TextBox 79">
            <a:extLst>
              <a:ext uri="{FF2B5EF4-FFF2-40B4-BE49-F238E27FC236}">
                <a16:creationId xmlns:a16="http://schemas.microsoft.com/office/drawing/2014/main" id="{A267C560-7DF6-8240-B171-7FE0104F3625}"/>
              </a:ext>
            </a:extLst>
          </p:cNvPr>
          <p:cNvSpPr txBox="1"/>
          <p:nvPr/>
        </p:nvSpPr>
        <p:spPr>
          <a:xfrm>
            <a:off x="3152586" y="5786664"/>
            <a:ext cx="1517926" cy="307777"/>
          </a:xfrm>
          <a:prstGeom prst="rect">
            <a:avLst/>
          </a:prstGeom>
          <a:noFill/>
        </p:spPr>
        <p:txBody>
          <a:bodyPr wrap="square" rtlCol="0">
            <a:spAutoFit/>
          </a:bodyPr>
          <a:lstStyle/>
          <a:p>
            <a:pPr algn="ctr"/>
            <a:r>
              <a:rPr lang="en-GB" sz="1400" dirty="0"/>
              <a:t>Revision</a:t>
            </a:r>
          </a:p>
        </p:txBody>
      </p:sp>
      <p:sp>
        <p:nvSpPr>
          <p:cNvPr id="81" name="TextBox 80">
            <a:extLst>
              <a:ext uri="{FF2B5EF4-FFF2-40B4-BE49-F238E27FC236}">
                <a16:creationId xmlns:a16="http://schemas.microsoft.com/office/drawing/2014/main" id="{0DAB681C-872C-034C-A7C0-54968743A1CC}"/>
              </a:ext>
            </a:extLst>
          </p:cNvPr>
          <p:cNvSpPr txBox="1"/>
          <p:nvPr/>
        </p:nvSpPr>
        <p:spPr>
          <a:xfrm>
            <a:off x="4698136" y="5809858"/>
            <a:ext cx="1517926" cy="307777"/>
          </a:xfrm>
          <a:prstGeom prst="rect">
            <a:avLst/>
          </a:prstGeom>
          <a:noFill/>
        </p:spPr>
        <p:txBody>
          <a:bodyPr wrap="square" rtlCol="0">
            <a:spAutoFit/>
          </a:bodyPr>
          <a:lstStyle/>
          <a:p>
            <a:pPr algn="ctr"/>
            <a:r>
              <a:rPr lang="en-GB" sz="1400" dirty="0"/>
              <a:t>Design Task</a:t>
            </a:r>
          </a:p>
        </p:txBody>
      </p:sp>
      <p:sp>
        <p:nvSpPr>
          <p:cNvPr id="82" name="TextBox 81">
            <a:extLst>
              <a:ext uri="{FF2B5EF4-FFF2-40B4-BE49-F238E27FC236}">
                <a16:creationId xmlns:a16="http://schemas.microsoft.com/office/drawing/2014/main" id="{5704BB8C-CA29-4A41-952B-968807CD8755}"/>
              </a:ext>
            </a:extLst>
          </p:cNvPr>
          <p:cNvSpPr txBox="1"/>
          <p:nvPr/>
        </p:nvSpPr>
        <p:spPr>
          <a:xfrm>
            <a:off x="6247169" y="5525054"/>
            <a:ext cx="1517926" cy="523220"/>
          </a:xfrm>
          <a:prstGeom prst="rect">
            <a:avLst/>
          </a:prstGeom>
          <a:noFill/>
        </p:spPr>
        <p:txBody>
          <a:bodyPr wrap="square" rtlCol="0">
            <a:spAutoFit/>
          </a:bodyPr>
          <a:lstStyle/>
          <a:p>
            <a:pPr algn="ctr"/>
            <a:r>
              <a:rPr lang="en-GB" sz="1400" dirty="0"/>
              <a:t>Copy </a:t>
            </a:r>
          </a:p>
          <a:p>
            <a:pPr algn="ctr"/>
            <a:r>
              <a:rPr lang="en-GB" sz="1400" dirty="0"/>
              <a:t>information</a:t>
            </a:r>
          </a:p>
        </p:txBody>
      </p:sp>
      <p:pic>
        <p:nvPicPr>
          <p:cNvPr id="83" name="Picture 82">
            <a:extLst>
              <a:ext uri="{FF2B5EF4-FFF2-40B4-BE49-F238E27FC236}">
                <a16:creationId xmlns:a16="http://schemas.microsoft.com/office/drawing/2014/main" id="{082F667E-D2CF-A449-A613-49FD4B109CCD}"/>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8655514" y="162504"/>
            <a:ext cx="307778" cy="307778"/>
          </a:xfrm>
          <a:prstGeom prst="rect">
            <a:avLst/>
          </a:prstGeom>
        </p:spPr>
      </p:pic>
      <p:pic>
        <p:nvPicPr>
          <p:cNvPr id="84" name="Picture 83">
            <a:extLst>
              <a:ext uri="{FF2B5EF4-FFF2-40B4-BE49-F238E27FC236}">
                <a16:creationId xmlns:a16="http://schemas.microsoft.com/office/drawing/2014/main" id="{64599208-A4CA-E34F-BF0A-C2EA55DCA1CE}"/>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675799" y="162504"/>
            <a:ext cx="307778" cy="307778"/>
          </a:xfrm>
          <a:prstGeom prst="rect">
            <a:avLst/>
          </a:prstGeom>
        </p:spPr>
      </p:pic>
    </p:spTree>
    <p:extLst>
      <p:ext uri="{BB962C8B-B14F-4D97-AF65-F5344CB8AC3E}">
        <p14:creationId xmlns:p14="http://schemas.microsoft.com/office/powerpoint/2010/main" val="203405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Optic Group111\Desktop\Self Assessment.png">
            <a:extLst>
              <a:ext uri="{FF2B5EF4-FFF2-40B4-BE49-F238E27FC236}">
                <a16:creationId xmlns:a16="http://schemas.microsoft.com/office/drawing/2014/main" id="{97D3D810-4A36-3849-B7C9-01DA5620E0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212" y="135435"/>
            <a:ext cx="932083" cy="932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A53EABDB-7118-4E42-8D8B-07C7018D44B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0304" y="705372"/>
            <a:ext cx="932084" cy="2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8B20B22-2D93-ED4F-B14A-D8B5C2EB7818}"/>
              </a:ext>
            </a:extLst>
          </p:cNvPr>
          <p:cNvSpPr/>
          <p:nvPr/>
        </p:nvSpPr>
        <p:spPr>
          <a:xfrm>
            <a:off x="1198266" y="190226"/>
            <a:ext cx="6005514" cy="873469"/>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400" b="1" dirty="0">
                <a:latin typeface="Comic Sans MS" charset="0"/>
                <a:ea typeface="MS PGothic" charset="0"/>
              </a:rPr>
              <a:t>Green Careers &amp; the economy</a:t>
            </a:r>
          </a:p>
        </p:txBody>
      </p:sp>
      <p:pic>
        <p:nvPicPr>
          <p:cNvPr id="18" name="Picture 17">
            <a:extLst>
              <a:ext uri="{FF2B5EF4-FFF2-40B4-BE49-F238E27FC236}">
                <a16:creationId xmlns:a16="http://schemas.microsoft.com/office/drawing/2014/main" id="{3184BEE1-06F6-2E44-A39B-A627C635B3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79300">
            <a:off x="6210691" y="3255925"/>
            <a:ext cx="1560004" cy="2076544"/>
          </a:xfrm>
          <a:prstGeom prst="rect">
            <a:avLst/>
          </a:prstGeom>
        </p:spPr>
      </p:pic>
      <p:pic>
        <p:nvPicPr>
          <p:cNvPr id="21" name="Picture 20">
            <a:extLst>
              <a:ext uri="{FF2B5EF4-FFF2-40B4-BE49-F238E27FC236}">
                <a16:creationId xmlns:a16="http://schemas.microsoft.com/office/drawing/2014/main" id="{DB0322AA-FAD8-224D-AEFB-5ED97EDDE2B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291205">
            <a:off x="6384862" y="4151269"/>
            <a:ext cx="1148988" cy="1276424"/>
          </a:xfrm>
          <a:prstGeom prst="rect">
            <a:avLst/>
          </a:prstGeom>
        </p:spPr>
      </p:pic>
      <p:sp>
        <p:nvSpPr>
          <p:cNvPr id="22" name="Rounded Rectangle 21">
            <a:extLst>
              <a:ext uri="{FF2B5EF4-FFF2-40B4-BE49-F238E27FC236}">
                <a16:creationId xmlns:a16="http://schemas.microsoft.com/office/drawing/2014/main" id="{E7E00ACE-9738-D34B-9295-86F026AEE263}"/>
              </a:ext>
            </a:extLst>
          </p:cNvPr>
          <p:cNvSpPr/>
          <p:nvPr/>
        </p:nvSpPr>
        <p:spPr>
          <a:xfrm>
            <a:off x="1207406" y="4851801"/>
            <a:ext cx="5996374" cy="839424"/>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a baseline assessment of where you think you are at for this lesson </a:t>
            </a:r>
          </a:p>
          <a:p>
            <a:pPr algn="ctr"/>
            <a:r>
              <a:rPr lang="en-US" sz="1400" dirty="0">
                <a:solidFill>
                  <a:schemeClr val="tx1"/>
                </a:solidFill>
              </a:rPr>
              <a:t>(Discussion or complete sheet)</a:t>
            </a:r>
          </a:p>
        </p:txBody>
      </p:sp>
      <p:pic>
        <p:nvPicPr>
          <p:cNvPr id="23" name="Picture 18" descr="C:\Users\Optic Group111\Desktop\Task.png">
            <a:extLst>
              <a:ext uri="{FF2B5EF4-FFF2-40B4-BE49-F238E27FC236}">
                <a16:creationId xmlns:a16="http://schemas.microsoft.com/office/drawing/2014/main" id="{221F2B09-2D9E-3A4E-B9B6-11037A2D099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0304" y="4798631"/>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traffic-lights-2147790_960_720.png">
            <a:extLst>
              <a:ext uri="{FF2B5EF4-FFF2-40B4-BE49-F238E27FC236}">
                <a16:creationId xmlns:a16="http://schemas.microsoft.com/office/drawing/2014/main" id="{D40C4861-85D8-9B4C-ACA9-B168B1132F5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16721" y="5943998"/>
            <a:ext cx="419196" cy="838753"/>
          </a:xfrm>
          <a:prstGeom prst="rect">
            <a:avLst/>
          </a:prstGeom>
        </p:spPr>
      </p:pic>
      <p:pic>
        <p:nvPicPr>
          <p:cNvPr id="47" name="Picture 46" descr="traffic-lights-2147790_960_720.png">
            <a:extLst>
              <a:ext uri="{FF2B5EF4-FFF2-40B4-BE49-F238E27FC236}">
                <a16:creationId xmlns:a16="http://schemas.microsoft.com/office/drawing/2014/main" id="{F9A2C0BC-D58F-C946-B4F1-571B33DB6B1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623" y="5942244"/>
            <a:ext cx="419196" cy="838753"/>
          </a:xfrm>
          <a:prstGeom prst="rect">
            <a:avLst/>
          </a:prstGeom>
        </p:spPr>
      </p:pic>
      <p:pic>
        <p:nvPicPr>
          <p:cNvPr id="48" name="Picture 47" descr="traffic-lights-2147790_960_720.png">
            <a:extLst>
              <a:ext uri="{FF2B5EF4-FFF2-40B4-BE49-F238E27FC236}">
                <a16:creationId xmlns:a16="http://schemas.microsoft.com/office/drawing/2014/main" id="{C1931C2C-0A05-4D49-9D74-3443D136602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914127" y="6022635"/>
            <a:ext cx="419196" cy="838753"/>
          </a:xfrm>
          <a:prstGeom prst="rect">
            <a:avLst/>
          </a:prstGeom>
        </p:spPr>
      </p:pic>
      <p:pic>
        <p:nvPicPr>
          <p:cNvPr id="49" name="Picture 48" descr="traffic-lights-2147790_960_720.png">
            <a:extLst>
              <a:ext uri="{FF2B5EF4-FFF2-40B4-BE49-F238E27FC236}">
                <a16:creationId xmlns:a16="http://schemas.microsoft.com/office/drawing/2014/main" id="{7C76C3A3-1CF9-D040-B0D2-D3C2E234A7E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716829" y="5942244"/>
            <a:ext cx="419196" cy="838753"/>
          </a:xfrm>
          <a:prstGeom prst="rect">
            <a:avLst/>
          </a:prstGeom>
        </p:spPr>
      </p:pic>
      <p:pic>
        <p:nvPicPr>
          <p:cNvPr id="50" name="Picture 49" descr="traffic-lights-2147790_960_720.png">
            <a:extLst>
              <a:ext uri="{FF2B5EF4-FFF2-40B4-BE49-F238E27FC236}">
                <a16:creationId xmlns:a16="http://schemas.microsoft.com/office/drawing/2014/main" id="{19CCB5AB-F194-7F4F-BDE3-9448FE827B3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508110" y="5942244"/>
            <a:ext cx="419196" cy="838753"/>
          </a:xfrm>
          <a:prstGeom prst="rect">
            <a:avLst/>
          </a:prstGeom>
        </p:spPr>
      </p:pic>
      <p:sp>
        <p:nvSpPr>
          <p:cNvPr id="51" name="Rectangle 3">
            <a:extLst>
              <a:ext uri="{FF2B5EF4-FFF2-40B4-BE49-F238E27FC236}">
                <a16:creationId xmlns:a16="http://schemas.microsoft.com/office/drawing/2014/main" id="{071D94F2-5F6C-C84B-8E4F-115B1C231D63}"/>
              </a:ext>
            </a:extLst>
          </p:cNvPr>
          <p:cNvSpPr txBox="1">
            <a:spLocks noChangeArrowheads="1"/>
          </p:cNvSpPr>
          <p:nvPr/>
        </p:nvSpPr>
        <p:spPr bwMode="auto">
          <a:xfrm>
            <a:off x="7704449" y="6044326"/>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52" name="Rectangle 3">
            <a:extLst>
              <a:ext uri="{FF2B5EF4-FFF2-40B4-BE49-F238E27FC236}">
                <a16:creationId xmlns:a16="http://schemas.microsoft.com/office/drawing/2014/main" id="{A672EFBC-34F6-A84E-9B97-73BBCA29F211}"/>
              </a:ext>
            </a:extLst>
          </p:cNvPr>
          <p:cNvSpPr txBox="1">
            <a:spLocks noChangeArrowheads="1"/>
          </p:cNvSpPr>
          <p:nvPr/>
        </p:nvSpPr>
        <p:spPr bwMode="auto">
          <a:xfrm>
            <a:off x="5907780" y="6042572"/>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53" name="Rectangle 4">
            <a:extLst>
              <a:ext uri="{FF2B5EF4-FFF2-40B4-BE49-F238E27FC236}">
                <a16:creationId xmlns:a16="http://schemas.microsoft.com/office/drawing/2014/main" id="{3FF01156-0B0B-E14F-9379-28409C654FDA}"/>
              </a:ext>
            </a:extLst>
          </p:cNvPr>
          <p:cNvSpPr txBox="1">
            <a:spLocks noChangeArrowheads="1"/>
          </p:cNvSpPr>
          <p:nvPr/>
        </p:nvSpPr>
        <p:spPr bwMode="auto">
          <a:xfrm>
            <a:off x="4111189" y="6042572"/>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54" name="TextBox 3">
            <a:extLst>
              <a:ext uri="{FF2B5EF4-FFF2-40B4-BE49-F238E27FC236}">
                <a16:creationId xmlns:a16="http://schemas.microsoft.com/office/drawing/2014/main" id="{E0556C79-9AD3-9E4A-9297-23469AEBD22A}"/>
              </a:ext>
            </a:extLst>
          </p:cNvPr>
          <p:cNvSpPr>
            <a:spLocks noChangeArrowheads="1"/>
          </p:cNvSpPr>
          <p:nvPr/>
        </p:nvSpPr>
        <p:spPr bwMode="auto">
          <a:xfrm>
            <a:off x="2303177" y="6087689"/>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55" name="Rectangle 4">
            <a:extLst>
              <a:ext uri="{FF2B5EF4-FFF2-40B4-BE49-F238E27FC236}">
                <a16:creationId xmlns:a16="http://schemas.microsoft.com/office/drawing/2014/main" id="{00B6E2FE-8269-A64F-9ADD-EFC72E6698DD}"/>
              </a:ext>
            </a:extLst>
          </p:cNvPr>
          <p:cNvSpPr txBox="1">
            <a:spLocks noChangeArrowheads="1"/>
          </p:cNvSpPr>
          <p:nvPr/>
        </p:nvSpPr>
        <p:spPr bwMode="auto">
          <a:xfrm>
            <a:off x="500614" y="6042572"/>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56" name="Straight Arrow Connector 55">
            <a:extLst>
              <a:ext uri="{FF2B5EF4-FFF2-40B4-BE49-F238E27FC236}">
                <a16:creationId xmlns:a16="http://schemas.microsoft.com/office/drawing/2014/main" id="{51D663A6-C7F3-C846-985F-0B44D0A3A5CD}"/>
              </a:ext>
            </a:extLst>
          </p:cNvPr>
          <p:cNvCxnSpPr>
            <a:cxnSpLocks/>
          </p:cNvCxnSpPr>
          <p:nvPr/>
        </p:nvCxnSpPr>
        <p:spPr>
          <a:xfrm flipH="1">
            <a:off x="151248" y="5789767"/>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pic>
        <p:nvPicPr>
          <p:cNvPr id="59" name="Picture 17">
            <a:extLst>
              <a:ext uri="{FF2B5EF4-FFF2-40B4-BE49-F238E27FC236}">
                <a16:creationId xmlns:a16="http://schemas.microsoft.com/office/drawing/2014/main" id="{C5EC99AB-1044-F548-9952-6548D7DA9341}"/>
              </a:ext>
            </a:extLst>
          </p:cNvPr>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 name="Rounded Rectangle 59">
            <a:extLst>
              <a:ext uri="{FF2B5EF4-FFF2-40B4-BE49-F238E27FC236}">
                <a16:creationId xmlns:a16="http://schemas.microsoft.com/office/drawing/2014/main" id="{E606F270-8237-9B44-B6E7-ABD7DFF2F5F8}"/>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graphicFrame>
        <p:nvGraphicFramePr>
          <p:cNvPr id="25" name="Table 24">
            <a:extLst>
              <a:ext uri="{FF2B5EF4-FFF2-40B4-BE49-F238E27FC236}">
                <a16:creationId xmlns:a16="http://schemas.microsoft.com/office/drawing/2014/main" id="{0129A933-6B0D-E64D-9BDD-C18C710E3356}"/>
              </a:ext>
            </a:extLst>
          </p:cNvPr>
          <p:cNvGraphicFramePr>
            <a:graphicFrameLocks noGrp="1"/>
          </p:cNvGraphicFramePr>
          <p:nvPr>
            <p:extLst>
              <p:ext uri="{D42A27DB-BD31-4B8C-83A1-F6EECF244321}">
                <p14:modId xmlns:p14="http://schemas.microsoft.com/office/powerpoint/2010/main" val="1947395347"/>
              </p:ext>
            </p:extLst>
          </p:nvPr>
        </p:nvGraphicFramePr>
        <p:xfrm>
          <a:off x="13183" y="1193740"/>
          <a:ext cx="9139674" cy="3521043"/>
        </p:xfrm>
        <a:graphic>
          <a:graphicData uri="http://schemas.openxmlformats.org/drawingml/2006/table">
            <a:tbl>
              <a:tblPr firstRow="1" bandRow="1">
                <a:tableStyleId>{5C22544A-7EE6-4342-B048-85BDC9FD1C3A}</a:tableStyleId>
              </a:tblPr>
              <a:tblGrid>
                <a:gridCol w="2611334">
                  <a:extLst>
                    <a:ext uri="{9D8B030D-6E8A-4147-A177-3AD203B41FA5}">
                      <a16:colId xmlns:a16="http://schemas.microsoft.com/office/drawing/2014/main" val="2469962901"/>
                    </a:ext>
                  </a:extLst>
                </a:gridCol>
                <a:gridCol w="652834">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533420">
                <a:tc gridSpan="11">
                  <a:txBody>
                    <a:bodyPr/>
                    <a:lstStyle/>
                    <a:p>
                      <a:pPr algn="ctr"/>
                      <a:r>
                        <a:rPr lang="en-US" sz="2000" dirty="0">
                          <a:solidFill>
                            <a:srgbClr val="FF0000"/>
                          </a:solidFill>
                        </a:rPr>
                        <a:t>BASELINE</a:t>
                      </a:r>
                      <a:r>
                        <a:rPr lang="en-US" sz="2000" dirty="0">
                          <a:solidFill>
                            <a:schemeClr val="tx1"/>
                          </a:solidFill>
                        </a:rPr>
                        <a:t> </a:t>
                      </a:r>
                      <a:r>
                        <a:rPr lang="en-US" sz="2000" b="0" dirty="0">
                          <a:solidFill>
                            <a:schemeClr val="tx1"/>
                          </a:solidFill>
                        </a:rPr>
                        <a:t>CONFIDENCE CHECKER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888045">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BEFORE 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542063">
                <a:tc>
                  <a:txBody>
                    <a:bodyPr/>
                    <a:lstStyle/>
                    <a:p>
                      <a:pPr>
                        <a:buFontTx/>
                        <a:buNone/>
                      </a:pPr>
                      <a:r>
                        <a:rPr lang="en-US" sz="1600" dirty="0">
                          <a:solidFill>
                            <a:schemeClr val="tx1"/>
                          </a:solidFill>
                        </a:rPr>
                        <a:t>I know what green careers 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697498">
                <a:tc>
                  <a:txBody>
                    <a:bodyPr/>
                    <a:lstStyle/>
                    <a:p>
                      <a:r>
                        <a:rPr lang="en-US" sz="1600" dirty="0">
                          <a:solidFill>
                            <a:schemeClr val="tx1"/>
                          </a:solidFill>
                        </a:rPr>
                        <a:t>I can explain the effects of green careers on the national and global economy.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697498">
                <a:tc>
                  <a:txBody>
                    <a:bodyPr/>
                    <a:lstStyle/>
                    <a:p>
                      <a:r>
                        <a:rPr lang="en-US" sz="1600" dirty="0">
                          <a:solidFill>
                            <a:schemeClr val="tx1"/>
                          </a:solidFill>
                        </a:rPr>
                        <a:t>I understand how to prepare for green careers.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6" name="Picture 25">
            <a:extLst>
              <a:ext uri="{FF2B5EF4-FFF2-40B4-BE49-F238E27FC236}">
                <a16:creationId xmlns:a16="http://schemas.microsoft.com/office/drawing/2014/main" id="{36CF7C78-BF8B-4541-AA3B-AC5490A6A62B}"/>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917838" y="1882392"/>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F009763D-EDAB-5741-A135-F1A0655FD26D}"/>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664693" y="1879126"/>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952B36CF-FEA8-2C43-A9C8-8CD538B837FE}"/>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312430" y="1882392"/>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a:extLst>
              <a:ext uri="{FF2B5EF4-FFF2-40B4-BE49-F238E27FC236}">
                <a16:creationId xmlns:a16="http://schemas.microsoft.com/office/drawing/2014/main" id="{1C041C49-9653-BD42-B1D3-8136E2540E23}"/>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2904" y="1193740"/>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a:extLst>
              <a:ext uri="{FF2B5EF4-FFF2-40B4-BE49-F238E27FC236}">
                <a16:creationId xmlns:a16="http://schemas.microsoft.com/office/drawing/2014/main" id="{EB2B3E6F-BB4D-7641-B903-4A98B335E241}"/>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rot="16200000">
            <a:off x="3109774" y="2188436"/>
            <a:ext cx="354018" cy="395434"/>
          </a:xfrm>
          <a:prstGeom prst="rect">
            <a:avLst/>
          </a:prstGeom>
        </p:spPr>
      </p:pic>
      <p:pic>
        <p:nvPicPr>
          <p:cNvPr id="33" name="Picture 32">
            <a:extLst>
              <a:ext uri="{FF2B5EF4-FFF2-40B4-BE49-F238E27FC236}">
                <a16:creationId xmlns:a16="http://schemas.microsoft.com/office/drawing/2014/main" id="{7E1659CF-AE0A-8243-86B0-8E1C6312B723}"/>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6990693" y="2220007"/>
            <a:ext cx="361331" cy="331748"/>
          </a:xfrm>
          <a:prstGeom prst="rect">
            <a:avLst/>
          </a:prstGeom>
        </p:spPr>
      </p:pic>
      <p:pic>
        <p:nvPicPr>
          <p:cNvPr id="34" name="Picture 33">
            <a:extLst>
              <a:ext uri="{FF2B5EF4-FFF2-40B4-BE49-F238E27FC236}">
                <a16:creationId xmlns:a16="http://schemas.microsoft.com/office/drawing/2014/main" id="{825067B1-A24E-E543-A040-C7BBA60387C0}"/>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5725912" y="2227033"/>
            <a:ext cx="320574" cy="331748"/>
          </a:xfrm>
          <a:prstGeom prst="rect">
            <a:avLst/>
          </a:prstGeom>
        </p:spPr>
      </p:pic>
      <p:pic>
        <p:nvPicPr>
          <p:cNvPr id="35" name="Picture 34">
            <a:extLst>
              <a:ext uri="{FF2B5EF4-FFF2-40B4-BE49-F238E27FC236}">
                <a16:creationId xmlns:a16="http://schemas.microsoft.com/office/drawing/2014/main" id="{2CB94B27-A7D7-1441-88A7-50CF712B1854}"/>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4437790" y="2227882"/>
            <a:ext cx="327785" cy="326188"/>
          </a:xfrm>
          <a:prstGeom prst="rect">
            <a:avLst/>
          </a:prstGeom>
        </p:spPr>
      </p:pic>
      <p:pic>
        <p:nvPicPr>
          <p:cNvPr id="36" name="Picture 35">
            <a:extLst>
              <a:ext uri="{FF2B5EF4-FFF2-40B4-BE49-F238E27FC236}">
                <a16:creationId xmlns:a16="http://schemas.microsoft.com/office/drawing/2014/main" id="{B948EA41-49B8-374F-A7DE-5EA825571ED0}"/>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300300" y="2320576"/>
            <a:ext cx="360212" cy="225883"/>
          </a:xfrm>
          <a:prstGeom prst="rect">
            <a:avLst/>
          </a:prstGeom>
        </p:spPr>
      </p:pic>
      <p:pic>
        <p:nvPicPr>
          <p:cNvPr id="40" name="Picture 39">
            <a:extLst>
              <a:ext uri="{FF2B5EF4-FFF2-40B4-BE49-F238E27FC236}">
                <a16:creationId xmlns:a16="http://schemas.microsoft.com/office/drawing/2014/main" id="{1FBAF17A-ABC6-2844-B268-959300DB0A26}"/>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133210" y="219144"/>
            <a:ext cx="837578" cy="837578"/>
          </a:xfrm>
          <a:prstGeom prst="rect">
            <a:avLst/>
          </a:prstGeom>
        </p:spPr>
      </p:pic>
      <p:pic>
        <p:nvPicPr>
          <p:cNvPr id="43" name="Picture 42">
            <a:extLst>
              <a:ext uri="{FF2B5EF4-FFF2-40B4-BE49-F238E27FC236}">
                <a16:creationId xmlns:a16="http://schemas.microsoft.com/office/drawing/2014/main" id="{F60F74F7-D946-3A40-93AD-7FDEBE2A012D}"/>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524328" y="1212049"/>
            <a:ext cx="420279" cy="420279"/>
          </a:xfrm>
          <a:prstGeom prst="rect">
            <a:avLst/>
          </a:prstGeom>
        </p:spPr>
      </p:pic>
      <p:pic>
        <p:nvPicPr>
          <p:cNvPr id="44" name="Picture 43">
            <a:extLst>
              <a:ext uri="{FF2B5EF4-FFF2-40B4-BE49-F238E27FC236}">
                <a16:creationId xmlns:a16="http://schemas.microsoft.com/office/drawing/2014/main" id="{7D0A4916-2438-504D-B112-43901087375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269658" y="219143"/>
            <a:ext cx="837579" cy="837579"/>
          </a:xfrm>
          <a:prstGeom prst="rect">
            <a:avLst/>
          </a:prstGeom>
        </p:spPr>
      </p:pic>
    </p:spTree>
    <p:extLst>
      <p:ext uri="{BB962C8B-B14F-4D97-AF65-F5344CB8AC3E}">
        <p14:creationId xmlns:p14="http://schemas.microsoft.com/office/powerpoint/2010/main" val="400821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48E729-620B-420E-A7F0-D5A1B9AE4D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90521" y="2560717"/>
            <a:ext cx="2937559" cy="1457267"/>
          </a:xfrm>
          <a:prstGeom prst="rect">
            <a:avLst/>
          </a:prstGeom>
        </p:spPr>
      </p:pic>
      <p:sp>
        <p:nvSpPr>
          <p:cNvPr id="26" name="Rectangle: Rounded Corners 20">
            <a:extLst>
              <a:ext uri="{FF2B5EF4-FFF2-40B4-BE49-F238E27FC236}">
                <a16:creationId xmlns:a16="http://schemas.microsoft.com/office/drawing/2014/main" id="{EB6E10A9-ED39-6749-A30D-C71BFD508CA9}"/>
              </a:ext>
            </a:extLst>
          </p:cNvPr>
          <p:cNvSpPr/>
          <p:nvPr/>
        </p:nvSpPr>
        <p:spPr>
          <a:xfrm>
            <a:off x="275043" y="4864611"/>
            <a:ext cx="8613206" cy="1746969"/>
          </a:xfrm>
          <a:prstGeom prst="roundRect">
            <a:avLst>
              <a:gd name="adj" fmla="val 14282"/>
            </a:avLst>
          </a:prstGeom>
          <a:solidFill>
            <a:srgbClr val="FFFF00"/>
          </a:solidFill>
          <a:ln w="38100">
            <a:solidFill>
              <a:srgbClr val="C1EBB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In partners, answer the four questions at the end of the video (pause at 2 mins 20 seconds). Write your answers down and be ready to share them with the read of the class.</a:t>
            </a:r>
          </a:p>
        </p:txBody>
      </p:sp>
      <p:sp>
        <p:nvSpPr>
          <p:cNvPr id="27" name="Rectangle: Diagonal Corners Rounded 22">
            <a:extLst>
              <a:ext uri="{FF2B5EF4-FFF2-40B4-BE49-F238E27FC236}">
                <a16:creationId xmlns:a16="http://schemas.microsoft.com/office/drawing/2014/main" id="{338EE1F0-FDE0-2F40-BE7E-A320D88CB423}"/>
              </a:ext>
            </a:extLst>
          </p:cNvPr>
          <p:cNvSpPr/>
          <p:nvPr/>
        </p:nvSpPr>
        <p:spPr>
          <a:xfrm>
            <a:off x="294333" y="4705527"/>
            <a:ext cx="1510389" cy="387587"/>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a:t>
            </a:r>
            <a:endParaRPr lang="en-US" sz="2000" b="1" dirty="0">
              <a:solidFill>
                <a:srgbClr val="528E90"/>
              </a:solidFill>
              <a:latin typeface="Segoe UI Semibold" panose="020B07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3EEA9537-27EE-4D08-A889-60D00DBCE6B9}"/>
              </a:ext>
            </a:extLst>
          </p:cNvPr>
          <p:cNvSpPr>
            <a:spLocks noChangeArrowheads="1"/>
          </p:cNvSpPr>
          <p:nvPr/>
        </p:nvSpPr>
        <p:spPr bwMode="auto">
          <a:xfrm>
            <a:off x="275043" y="264893"/>
            <a:ext cx="8593914"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What are green careers?</a:t>
            </a:r>
          </a:p>
        </p:txBody>
      </p:sp>
      <p:sp>
        <p:nvSpPr>
          <p:cNvPr id="8" name="Rectangle: Rounded Corners 20">
            <a:extLst>
              <a:ext uri="{FF2B5EF4-FFF2-40B4-BE49-F238E27FC236}">
                <a16:creationId xmlns:a16="http://schemas.microsoft.com/office/drawing/2014/main" id="{2AAB63D5-368D-409F-B751-E7EAF291D7B9}"/>
              </a:ext>
            </a:extLst>
          </p:cNvPr>
          <p:cNvSpPr/>
          <p:nvPr/>
        </p:nvSpPr>
        <p:spPr>
          <a:xfrm>
            <a:off x="275042" y="1187034"/>
            <a:ext cx="8613205" cy="1268782"/>
          </a:xfrm>
          <a:prstGeom prst="roundRect">
            <a:avLst>
              <a:gd name="adj" fmla="val 14282"/>
            </a:avLst>
          </a:prstGeom>
          <a:solidFill>
            <a:srgbClr val="EEF2FA"/>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As well as thinking about the green skills we need to create a sustainable future, we must also consider what careers will be helpful to building a greener future. </a:t>
            </a:r>
          </a:p>
          <a:p>
            <a:endParaRPr lang="en-US" dirty="0">
              <a:solidFill>
                <a:schemeClr val="tx1"/>
              </a:solidFill>
            </a:endParaRPr>
          </a:p>
          <a:p>
            <a:r>
              <a:rPr lang="en-US" dirty="0">
                <a:solidFill>
                  <a:schemeClr val="tx1"/>
                </a:solidFill>
              </a:rPr>
              <a:t>Watch this video to learn more about green careers:</a:t>
            </a:r>
          </a:p>
        </p:txBody>
      </p:sp>
      <p:pic>
        <p:nvPicPr>
          <p:cNvPr id="18" name="Picture 9" descr="C:\Users\Optic Group111\Desktop\Thoughts.png">
            <a:extLst>
              <a:ext uri="{FF2B5EF4-FFF2-40B4-BE49-F238E27FC236}">
                <a16:creationId xmlns:a16="http://schemas.microsoft.com/office/drawing/2014/main" id="{4CFE8FF7-300D-43ED-8885-CFC0CE451AF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17288" y="6117110"/>
            <a:ext cx="695009" cy="6950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Optic Group111\Desktop\Task.png">
            <a:extLst>
              <a:ext uri="{FF2B5EF4-FFF2-40B4-BE49-F238E27FC236}">
                <a16:creationId xmlns:a16="http://schemas.microsoft.com/office/drawing/2014/main" id="{3DBD2CF2-F6A4-4E77-9C8D-8E32D32009B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92289" y="6130981"/>
            <a:ext cx="695010" cy="6950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C:\Users\Optic Group111\Desktop\New Vocab.png">
            <a:extLst>
              <a:ext uri="{FF2B5EF4-FFF2-40B4-BE49-F238E27FC236}">
                <a16:creationId xmlns:a16="http://schemas.microsoft.com/office/drawing/2014/main" id="{29774E8C-02A3-4259-B935-F20E36C1A4A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08975" y="6148988"/>
            <a:ext cx="700653" cy="7006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Optic Group111\Desktop\Discussion.png">
            <a:extLst>
              <a:ext uri="{FF2B5EF4-FFF2-40B4-BE49-F238E27FC236}">
                <a16:creationId xmlns:a16="http://schemas.microsoft.com/office/drawing/2014/main" id="{B9FE1C96-FE29-459F-8097-42E15EC78F1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52955" y="6117110"/>
            <a:ext cx="746962" cy="7469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a:extLst>
              <a:ext uri="{FF2B5EF4-FFF2-40B4-BE49-F238E27FC236}">
                <a16:creationId xmlns:a16="http://schemas.microsoft.com/office/drawing/2014/main" id="{3FD9FCC2-B901-4765-97BE-815F5468AACD}"/>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24473" y="3897210"/>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ounded Rectangle 59">
            <a:extLst>
              <a:ext uri="{FF2B5EF4-FFF2-40B4-BE49-F238E27FC236}">
                <a16:creationId xmlns:a16="http://schemas.microsoft.com/office/drawing/2014/main" id="{304F6CBC-A634-4794-8942-9D9EE5A5C643}"/>
              </a:ext>
            </a:extLst>
          </p:cNvPr>
          <p:cNvSpPr/>
          <p:nvPr/>
        </p:nvSpPr>
        <p:spPr>
          <a:xfrm>
            <a:off x="7302773" y="4778997"/>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8 Minutes</a:t>
            </a:r>
          </a:p>
        </p:txBody>
      </p:sp>
      <p:sp>
        <p:nvSpPr>
          <p:cNvPr id="24" name="Rectangle 23">
            <a:extLst>
              <a:ext uri="{FF2B5EF4-FFF2-40B4-BE49-F238E27FC236}">
                <a16:creationId xmlns:a16="http://schemas.microsoft.com/office/drawing/2014/main" id="{3EEF0B5A-79F6-471E-961B-5371C9E339EE}"/>
              </a:ext>
            </a:extLst>
          </p:cNvPr>
          <p:cNvSpPr>
            <a:spLocks noChangeArrowheads="1"/>
          </p:cNvSpPr>
          <p:nvPr/>
        </p:nvSpPr>
        <p:spPr bwMode="auto">
          <a:xfrm>
            <a:off x="275042" y="2544959"/>
            <a:ext cx="4779908" cy="202661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endParaRPr lang="en-GB" b="1" dirty="0">
              <a:solidFill>
                <a:schemeClr val="dk1"/>
              </a:solidFill>
              <a:latin typeface="+mj-lt"/>
              <a:ea typeface="+mn-ea"/>
              <a:cs typeface="+mn-cs"/>
            </a:endParaRPr>
          </a:p>
        </p:txBody>
      </p:sp>
      <p:pic>
        <p:nvPicPr>
          <p:cNvPr id="25" name="Picture 24" descr="C:\Users\Optic Group111\Desktop\Play Video.png">
            <a:hlinkClick r:id="rId9"/>
            <a:extLst>
              <a:ext uri="{FF2B5EF4-FFF2-40B4-BE49-F238E27FC236}">
                <a16:creationId xmlns:a16="http://schemas.microsoft.com/office/drawing/2014/main" id="{3BAA091A-12FF-466A-B9B0-19BE5DBC3A0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4313" y="2842628"/>
            <a:ext cx="1650960" cy="165096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0EC33F1-241D-4006-A6EC-6928F1C1B08F}"/>
              </a:ext>
            </a:extLst>
          </p:cNvPr>
          <p:cNvSpPr>
            <a:spLocks noChangeArrowheads="1"/>
          </p:cNvSpPr>
          <p:nvPr/>
        </p:nvSpPr>
        <p:spPr bwMode="auto">
          <a:xfrm>
            <a:off x="2230232" y="3801362"/>
            <a:ext cx="2588744"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rPr>
              <a:t>Green Jobs &amp; the Green economy</a:t>
            </a:r>
            <a:endParaRPr lang="en-GB" b="1" dirty="0">
              <a:solidFill>
                <a:schemeClr val="dk1"/>
              </a:solidFill>
              <a:latin typeface="+mj-lt"/>
              <a:ea typeface="+mn-ea"/>
              <a:cs typeface="+mn-cs"/>
            </a:endParaRPr>
          </a:p>
        </p:txBody>
      </p:sp>
      <p:pic>
        <p:nvPicPr>
          <p:cNvPr id="29" name="Picture 11">
            <a:extLst>
              <a:ext uri="{FF2B5EF4-FFF2-40B4-BE49-F238E27FC236}">
                <a16:creationId xmlns:a16="http://schemas.microsoft.com/office/drawing/2014/main" id="{A97C5F9B-13AD-43B4-AF0C-1134C52D1B8F}"/>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33490" y="2653663"/>
            <a:ext cx="2482247" cy="104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Rounded Rectangle 17">
            <a:extLst>
              <a:ext uri="{FF2B5EF4-FFF2-40B4-BE49-F238E27FC236}">
                <a16:creationId xmlns:a16="http://schemas.microsoft.com/office/drawing/2014/main" id="{5FD49855-520E-4689-A3FA-9B26C6FCEC6F}"/>
              </a:ext>
            </a:extLst>
          </p:cNvPr>
          <p:cNvSpPr/>
          <p:nvPr/>
        </p:nvSpPr>
        <p:spPr>
          <a:xfrm>
            <a:off x="3462048" y="3559042"/>
            <a:ext cx="1356928" cy="291486"/>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Comic Sans MS" panose="030F0902030302020204" pitchFamily="66" charset="0"/>
              </a:rPr>
              <a:t>2.5 Minutes</a:t>
            </a:r>
          </a:p>
        </p:txBody>
      </p:sp>
    </p:spTree>
    <p:extLst>
      <p:ext uri="{BB962C8B-B14F-4D97-AF65-F5344CB8AC3E}">
        <p14:creationId xmlns:p14="http://schemas.microsoft.com/office/powerpoint/2010/main" val="348136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Tree Border Images, Stock Photos &amp;amp; Vectors | Shutterstock">
            <a:extLst>
              <a:ext uri="{FF2B5EF4-FFF2-40B4-BE49-F238E27FC236}">
                <a16:creationId xmlns:a16="http://schemas.microsoft.com/office/drawing/2014/main" id="{34C48BAE-264C-47D6-A36A-FE008A95179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4358" y="6035178"/>
            <a:ext cx="4437642" cy="69422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Tree Border Images, Stock Photos &amp;amp; Vectors | Shutterstock">
            <a:extLst>
              <a:ext uri="{FF2B5EF4-FFF2-40B4-BE49-F238E27FC236}">
                <a16:creationId xmlns:a16="http://schemas.microsoft.com/office/drawing/2014/main" id="{006A2A0C-98C9-45FA-881A-DEC9728B166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36641" y="5998574"/>
            <a:ext cx="4573002" cy="715402"/>
          </a:xfrm>
          <a:prstGeom prst="rect">
            <a:avLst/>
          </a:prstGeom>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EEA9537-27EE-4D08-A889-60D00DBCE6B9}"/>
              </a:ext>
            </a:extLst>
          </p:cNvPr>
          <p:cNvSpPr>
            <a:spLocks noChangeArrowheads="1"/>
          </p:cNvSpPr>
          <p:nvPr/>
        </p:nvSpPr>
        <p:spPr bwMode="auto">
          <a:xfrm>
            <a:off x="275043" y="264893"/>
            <a:ext cx="8593914"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Myth vs Reality</a:t>
            </a:r>
          </a:p>
        </p:txBody>
      </p:sp>
      <p:sp>
        <p:nvSpPr>
          <p:cNvPr id="8" name="Rectangle: Rounded Corners 20">
            <a:extLst>
              <a:ext uri="{FF2B5EF4-FFF2-40B4-BE49-F238E27FC236}">
                <a16:creationId xmlns:a16="http://schemas.microsoft.com/office/drawing/2014/main" id="{2AAB63D5-368D-409F-B751-E7EAF291D7B9}"/>
              </a:ext>
            </a:extLst>
          </p:cNvPr>
          <p:cNvSpPr/>
          <p:nvPr/>
        </p:nvSpPr>
        <p:spPr>
          <a:xfrm>
            <a:off x="275042" y="1187034"/>
            <a:ext cx="4573003" cy="693524"/>
          </a:xfrm>
          <a:prstGeom prst="roundRect">
            <a:avLst>
              <a:gd name="adj" fmla="val 14282"/>
            </a:avLst>
          </a:prstGeom>
          <a:solidFill>
            <a:srgbClr val="EEF2FA"/>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Here are some common myths that we hear when discussing Green Careers:</a:t>
            </a:r>
          </a:p>
        </p:txBody>
      </p:sp>
      <p:sp>
        <p:nvSpPr>
          <p:cNvPr id="32" name="Rectangle: Rounded Corners 20">
            <a:extLst>
              <a:ext uri="{FF2B5EF4-FFF2-40B4-BE49-F238E27FC236}">
                <a16:creationId xmlns:a16="http://schemas.microsoft.com/office/drawing/2014/main" id="{24F2820E-B5D1-487A-A0CB-E93F2CBD9085}"/>
              </a:ext>
            </a:extLst>
          </p:cNvPr>
          <p:cNvSpPr/>
          <p:nvPr/>
        </p:nvSpPr>
        <p:spPr>
          <a:xfrm>
            <a:off x="275041" y="1985459"/>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Green Economy will result in new environmental industries.</a:t>
            </a:r>
          </a:p>
        </p:txBody>
      </p:sp>
      <p:sp>
        <p:nvSpPr>
          <p:cNvPr id="33" name="Rectangle: Rounded Corners 20">
            <a:extLst>
              <a:ext uri="{FF2B5EF4-FFF2-40B4-BE49-F238E27FC236}">
                <a16:creationId xmlns:a16="http://schemas.microsoft.com/office/drawing/2014/main" id="{41CD7691-6E0B-4833-BB8C-2A0E89D4AC6C}"/>
              </a:ext>
            </a:extLst>
          </p:cNvPr>
          <p:cNvSpPr/>
          <p:nvPr/>
        </p:nvSpPr>
        <p:spPr>
          <a:xfrm>
            <a:off x="275040" y="2990421"/>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Green Economy will only create jobs in new industries, like green manufacturing.</a:t>
            </a:r>
          </a:p>
        </p:txBody>
      </p:sp>
      <p:sp>
        <p:nvSpPr>
          <p:cNvPr id="34" name="Rectangle: Rounded Corners 20">
            <a:extLst>
              <a:ext uri="{FF2B5EF4-FFF2-40B4-BE49-F238E27FC236}">
                <a16:creationId xmlns:a16="http://schemas.microsoft.com/office/drawing/2014/main" id="{7AF77826-C80E-4345-A82B-F7A5955B78DE}"/>
              </a:ext>
            </a:extLst>
          </p:cNvPr>
          <p:cNvSpPr/>
          <p:nvPr/>
        </p:nvSpPr>
        <p:spPr>
          <a:xfrm>
            <a:off x="275039" y="3995383"/>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Only professionals with highly technical expertise will be able to find jobs in the green economy.</a:t>
            </a:r>
          </a:p>
        </p:txBody>
      </p:sp>
      <p:sp>
        <p:nvSpPr>
          <p:cNvPr id="35" name="Rectangle: Rounded Corners 20">
            <a:extLst>
              <a:ext uri="{FF2B5EF4-FFF2-40B4-BE49-F238E27FC236}">
                <a16:creationId xmlns:a16="http://schemas.microsoft.com/office/drawing/2014/main" id="{CE88CC22-7826-44C4-BBC0-46DBAEB0C001}"/>
              </a:ext>
            </a:extLst>
          </p:cNvPr>
          <p:cNvSpPr/>
          <p:nvPr/>
        </p:nvSpPr>
        <p:spPr>
          <a:xfrm>
            <a:off x="275038" y="5008940"/>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Since some sectors in green economy go through rapid changes, green careers are high risk.</a:t>
            </a:r>
          </a:p>
        </p:txBody>
      </p:sp>
      <p:sp>
        <p:nvSpPr>
          <p:cNvPr id="36" name="Rectangle: Rounded Corners 20">
            <a:extLst>
              <a:ext uri="{FF2B5EF4-FFF2-40B4-BE49-F238E27FC236}">
                <a16:creationId xmlns:a16="http://schemas.microsoft.com/office/drawing/2014/main" id="{7B3ADE18-EBE1-457C-A85F-4990BD2B862F}"/>
              </a:ext>
            </a:extLst>
          </p:cNvPr>
          <p:cNvSpPr/>
          <p:nvPr/>
        </p:nvSpPr>
        <p:spPr>
          <a:xfrm>
            <a:off x="5135041" y="1380226"/>
            <a:ext cx="3714626" cy="4528775"/>
          </a:xfrm>
          <a:prstGeom prst="roundRect">
            <a:avLst>
              <a:gd name="adj" fmla="val 14282"/>
            </a:avLst>
          </a:prstGeom>
          <a:solidFill>
            <a:srgbClr val="FFFF00"/>
          </a:solidFill>
          <a:ln w="38100">
            <a:solidFill>
              <a:srgbClr val="C1EBB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In your partners, discuss each of these statements and decide which you agree with and which you feel are incorrect.</a:t>
            </a:r>
          </a:p>
          <a:p>
            <a:endParaRPr lang="en-US" dirty="0">
              <a:solidFill>
                <a:schemeClr val="tx1"/>
              </a:solidFill>
            </a:endParaRPr>
          </a:p>
          <a:p>
            <a:r>
              <a:rPr lang="en-US" dirty="0">
                <a:solidFill>
                  <a:schemeClr val="tx1"/>
                </a:solidFill>
              </a:rPr>
              <a:t>If you feel they are incorrect, why? What is wrong about them? What do you think the reality might be?</a:t>
            </a:r>
          </a:p>
          <a:p>
            <a:endParaRPr lang="en-US" dirty="0">
              <a:solidFill>
                <a:schemeClr val="tx1"/>
              </a:solidFill>
            </a:endParaRPr>
          </a:p>
          <a:p>
            <a:r>
              <a:rPr lang="en-US" dirty="0">
                <a:solidFill>
                  <a:schemeClr val="tx1"/>
                </a:solidFill>
              </a:rPr>
              <a:t>Be read to discuss your answers with the class.</a:t>
            </a:r>
          </a:p>
        </p:txBody>
      </p:sp>
      <p:sp>
        <p:nvSpPr>
          <p:cNvPr id="37" name="Rectangle: Diagonal Corners Rounded 22">
            <a:extLst>
              <a:ext uri="{FF2B5EF4-FFF2-40B4-BE49-F238E27FC236}">
                <a16:creationId xmlns:a16="http://schemas.microsoft.com/office/drawing/2014/main" id="{7C3EFF4A-EACB-446D-94F7-02F0031C5E2D}"/>
              </a:ext>
            </a:extLst>
          </p:cNvPr>
          <p:cNvSpPr/>
          <p:nvPr/>
        </p:nvSpPr>
        <p:spPr>
          <a:xfrm>
            <a:off x="5355852" y="1186432"/>
            <a:ext cx="1510389" cy="387587"/>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a:t>
            </a:r>
            <a:endParaRPr lang="en-US" sz="2000" b="1" dirty="0">
              <a:solidFill>
                <a:srgbClr val="528E90"/>
              </a:solidFill>
              <a:latin typeface="Segoe UI Semibold" panose="020B0702040204020203" pitchFamily="34" charset="0"/>
              <a:cs typeface="Segoe UI Semibold" panose="020B0702040204020203" pitchFamily="34" charset="0"/>
            </a:endParaRPr>
          </a:p>
        </p:txBody>
      </p:sp>
      <p:pic>
        <p:nvPicPr>
          <p:cNvPr id="38" name="Picture 9" descr="C:\Users\Optic Group111\Desktop\Thoughts.png">
            <a:extLst>
              <a:ext uri="{FF2B5EF4-FFF2-40B4-BE49-F238E27FC236}">
                <a16:creationId xmlns:a16="http://schemas.microsoft.com/office/drawing/2014/main" id="{E2EB741E-9BF1-432C-832D-E99C69EFBD5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64262" y="5459394"/>
            <a:ext cx="695009" cy="69500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C:\Users\Optic Group111\Desktop\Task.png">
            <a:extLst>
              <a:ext uri="{FF2B5EF4-FFF2-40B4-BE49-F238E27FC236}">
                <a16:creationId xmlns:a16="http://schemas.microsoft.com/office/drawing/2014/main" id="{02067FFA-F013-4571-B33C-E4F05DB3D4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25528" y="5473265"/>
            <a:ext cx="695010" cy="69501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7">
            <a:extLst>
              <a:ext uri="{FF2B5EF4-FFF2-40B4-BE49-F238E27FC236}">
                <a16:creationId xmlns:a16="http://schemas.microsoft.com/office/drawing/2014/main" id="{1171A2B4-DEE0-4BAD-977D-D2B4E04788FD}"/>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4262" y="351174"/>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Rounded Rectangle 59">
            <a:extLst>
              <a:ext uri="{FF2B5EF4-FFF2-40B4-BE49-F238E27FC236}">
                <a16:creationId xmlns:a16="http://schemas.microsoft.com/office/drawing/2014/main" id="{D3A45152-FEC3-4F9B-905E-6DAAE8BC816F}"/>
              </a:ext>
            </a:extLst>
          </p:cNvPr>
          <p:cNvSpPr/>
          <p:nvPr/>
        </p:nvSpPr>
        <p:spPr>
          <a:xfrm>
            <a:off x="7139292" y="1232961"/>
            <a:ext cx="1510389" cy="387586"/>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10 Minutes</a:t>
            </a:r>
          </a:p>
        </p:txBody>
      </p:sp>
      <p:pic>
        <p:nvPicPr>
          <p:cNvPr id="42" name="Picture 20" descr="C:\Users\Optic Group111\Desktop\New Vocab.png">
            <a:extLst>
              <a:ext uri="{FF2B5EF4-FFF2-40B4-BE49-F238E27FC236}">
                <a16:creationId xmlns:a16="http://schemas.microsoft.com/office/drawing/2014/main" id="{A19027F1-D672-463E-91FA-489F31730E9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12750" y="5456310"/>
            <a:ext cx="700653" cy="70065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1" descr="C:\Users\Optic Group111\Desktop\Discussion.png">
            <a:extLst>
              <a:ext uri="{FF2B5EF4-FFF2-40B4-BE49-F238E27FC236}">
                <a16:creationId xmlns:a16="http://schemas.microsoft.com/office/drawing/2014/main" id="{785D3230-646A-4D41-98F7-01BF3891B2E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556730" y="5424432"/>
            <a:ext cx="746962" cy="74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1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EA9537-27EE-4D08-A889-60D00DBCE6B9}"/>
              </a:ext>
            </a:extLst>
          </p:cNvPr>
          <p:cNvSpPr>
            <a:spLocks noChangeArrowheads="1"/>
          </p:cNvSpPr>
          <p:nvPr/>
        </p:nvSpPr>
        <p:spPr bwMode="auto">
          <a:xfrm>
            <a:off x="275043" y="264893"/>
            <a:ext cx="8593914"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Myth vs Reality</a:t>
            </a:r>
          </a:p>
        </p:txBody>
      </p:sp>
      <p:sp>
        <p:nvSpPr>
          <p:cNvPr id="8" name="Rectangle: Rounded Corners 20">
            <a:extLst>
              <a:ext uri="{FF2B5EF4-FFF2-40B4-BE49-F238E27FC236}">
                <a16:creationId xmlns:a16="http://schemas.microsoft.com/office/drawing/2014/main" id="{2AAB63D5-368D-409F-B751-E7EAF291D7B9}"/>
              </a:ext>
            </a:extLst>
          </p:cNvPr>
          <p:cNvSpPr/>
          <p:nvPr/>
        </p:nvSpPr>
        <p:spPr>
          <a:xfrm>
            <a:off x="275042" y="1187034"/>
            <a:ext cx="4573003" cy="693524"/>
          </a:xfrm>
          <a:prstGeom prst="roundRect">
            <a:avLst>
              <a:gd name="adj" fmla="val 14282"/>
            </a:avLst>
          </a:prstGeom>
          <a:solidFill>
            <a:srgbClr val="EEF2FA"/>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Here is the reality behind each statement…</a:t>
            </a:r>
          </a:p>
        </p:txBody>
      </p:sp>
      <p:sp>
        <p:nvSpPr>
          <p:cNvPr id="32" name="Rectangle: Rounded Corners 20">
            <a:extLst>
              <a:ext uri="{FF2B5EF4-FFF2-40B4-BE49-F238E27FC236}">
                <a16:creationId xmlns:a16="http://schemas.microsoft.com/office/drawing/2014/main" id="{24F2820E-B5D1-487A-A0CB-E93F2CBD9085}"/>
              </a:ext>
            </a:extLst>
          </p:cNvPr>
          <p:cNvSpPr/>
          <p:nvPr/>
        </p:nvSpPr>
        <p:spPr>
          <a:xfrm>
            <a:off x="275041" y="1985459"/>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Green Economy will result in new environmental industries.</a:t>
            </a:r>
          </a:p>
        </p:txBody>
      </p:sp>
      <p:sp>
        <p:nvSpPr>
          <p:cNvPr id="33" name="Rectangle: Rounded Corners 20">
            <a:extLst>
              <a:ext uri="{FF2B5EF4-FFF2-40B4-BE49-F238E27FC236}">
                <a16:creationId xmlns:a16="http://schemas.microsoft.com/office/drawing/2014/main" id="{41CD7691-6E0B-4833-BB8C-2A0E89D4AC6C}"/>
              </a:ext>
            </a:extLst>
          </p:cNvPr>
          <p:cNvSpPr/>
          <p:nvPr/>
        </p:nvSpPr>
        <p:spPr>
          <a:xfrm>
            <a:off x="275040" y="2990421"/>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Green Economy will only create jobs in new industries, like green manufacturing.</a:t>
            </a:r>
          </a:p>
        </p:txBody>
      </p:sp>
      <p:sp>
        <p:nvSpPr>
          <p:cNvPr id="34" name="Rectangle: Rounded Corners 20">
            <a:extLst>
              <a:ext uri="{FF2B5EF4-FFF2-40B4-BE49-F238E27FC236}">
                <a16:creationId xmlns:a16="http://schemas.microsoft.com/office/drawing/2014/main" id="{7AF77826-C80E-4345-A82B-F7A5955B78DE}"/>
              </a:ext>
            </a:extLst>
          </p:cNvPr>
          <p:cNvSpPr/>
          <p:nvPr/>
        </p:nvSpPr>
        <p:spPr>
          <a:xfrm>
            <a:off x="275039" y="3995383"/>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Only professionals with highly technical expertise will be able to find jobs in the green economy.</a:t>
            </a:r>
          </a:p>
        </p:txBody>
      </p:sp>
      <p:sp>
        <p:nvSpPr>
          <p:cNvPr id="35" name="Rectangle: Rounded Corners 20">
            <a:extLst>
              <a:ext uri="{FF2B5EF4-FFF2-40B4-BE49-F238E27FC236}">
                <a16:creationId xmlns:a16="http://schemas.microsoft.com/office/drawing/2014/main" id="{CE88CC22-7826-44C4-BBC0-46DBAEB0C001}"/>
              </a:ext>
            </a:extLst>
          </p:cNvPr>
          <p:cNvSpPr/>
          <p:nvPr/>
        </p:nvSpPr>
        <p:spPr>
          <a:xfrm>
            <a:off x="275038" y="5008940"/>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Since some sectors in green economy go through rapid changes, green careers are high risk.</a:t>
            </a:r>
          </a:p>
        </p:txBody>
      </p:sp>
      <p:sp>
        <p:nvSpPr>
          <p:cNvPr id="17" name="Rectangle: Rounded Corners 20">
            <a:extLst>
              <a:ext uri="{FF2B5EF4-FFF2-40B4-BE49-F238E27FC236}">
                <a16:creationId xmlns:a16="http://schemas.microsoft.com/office/drawing/2014/main" id="{6EFFD736-FDAB-4716-BE3D-A72DE23CBD91}"/>
              </a:ext>
            </a:extLst>
          </p:cNvPr>
          <p:cNvSpPr/>
          <p:nvPr/>
        </p:nvSpPr>
        <p:spPr>
          <a:xfrm>
            <a:off x="5000444" y="1985459"/>
            <a:ext cx="3868513" cy="3923542"/>
          </a:xfrm>
          <a:prstGeom prst="roundRect">
            <a:avLst>
              <a:gd name="adj" fmla="val 14282"/>
            </a:avLst>
          </a:prstGeom>
          <a:solidFill>
            <a:srgbClr val="009D38"/>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The green economy is the expansion of both new and existing environmental work. As part of the need for more people in green careers, professionals must combine environmental expertise with other skills, like business planning.</a:t>
            </a:r>
          </a:p>
        </p:txBody>
      </p:sp>
      <p:sp>
        <p:nvSpPr>
          <p:cNvPr id="2" name="Arrow: Right 1">
            <a:extLst>
              <a:ext uri="{FF2B5EF4-FFF2-40B4-BE49-F238E27FC236}">
                <a16:creationId xmlns:a16="http://schemas.microsoft.com/office/drawing/2014/main" id="{4D4A10B4-7F16-4D69-896F-149424F3507C}"/>
              </a:ext>
            </a:extLst>
          </p:cNvPr>
          <p:cNvSpPr/>
          <p:nvPr/>
        </p:nvSpPr>
        <p:spPr>
          <a:xfrm>
            <a:off x="4399465" y="2185263"/>
            <a:ext cx="897151" cy="565046"/>
          </a:xfrm>
          <a:prstGeom prst="rightArrow">
            <a:avLst/>
          </a:prstGeom>
          <a:solidFill>
            <a:srgbClr val="FFFF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pic>
        <p:nvPicPr>
          <p:cNvPr id="19" name="Picture 2" descr="Tree Border Images, Stock Photos &amp;amp; Vectors | Shutterstock">
            <a:extLst>
              <a:ext uri="{FF2B5EF4-FFF2-40B4-BE49-F238E27FC236}">
                <a16:creationId xmlns:a16="http://schemas.microsoft.com/office/drawing/2014/main" id="{B718B6F3-7667-47C5-AA8A-AD759788098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4358" y="6035178"/>
            <a:ext cx="4437642" cy="6942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Tree Border Images, Stock Photos &amp;amp; Vectors | Shutterstock">
            <a:extLst>
              <a:ext uri="{FF2B5EF4-FFF2-40B4-BE49-F238E27FC236}">
                <a16:creationId xmlns:a16="http://schemas.microsoft.com/office/drawing/2014/main" id="{4C447349-A744-4226-9344-C6A50B737CF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36641" y="5998574"/>
            <a:ext cx="4573002" cy="71540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83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EA9537-27EE-4D08-A889-60D00DBCE6B9}"/>
              </a:ext>
            </a:extLst>
          </p:cNvPr>
          <p:cNvSpPr>
            <a:spLocks noChangeArrowheads="1"/>
          </p:cNvSpPr>
          <p:nvPr/>
        </p:nvSpPr>
        <p:spPr bwMode="auto">
          <a:xfrm>
            <a:off x="275043" y="264893"/>
            <a:ext cx="8593914"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Myth vs Reality</a:t>
            </a:r>
          </a:p>
        </p:txBody>
      </p:sp>
      <p:sp>
        <p:nvSpPr>
          <p:cNvPr id="8" name="Rectangle: Rounded Corners 20">
            <a:extLst>
              <a:ext uri="{FF2B5EF4-FFF2-40B4-BE49-F238E27FC236}">
                <a16:creationId xmlns:a16="http://schemas.microsoft.com/office/drawing/2014/main" id="{2AAB63D5-368D-409F-B751-E7EAF291D7B9}"/>
              </a:ext>
            </a:extLst>
          </p:cNvPr>
          <p:cNvSpPr/>
          <p:nvPr/>
        </p:nvSpPr>
        <p:spPr>
          <a:xfrm>
            <a:off x="275042" y="1187034"/>
            <a:ext cx="4573003" cy="693524"/>
          </a:xfrm>
          <a:prstGeom prst="roundRect">
            <a:avLst>
              <a:gd name="adj" fmla="val 14282"/>
            </a:avLst>
          </a:prstGeom>
          <a:solidFill>
            <a:schemeClr val="bg1">
              <a:lumMod val="85000"/>
            </a:schemeClr>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Here is the reality behind each statement…</a:t>
            </a:r>
          </a:p>
        </p:txBody>
      </p:sp>
      <p:sp>
        <p:nvSpPr>
          <p:cNvPr id="32" name="Rectangle: Rounded Corners 20">
            <a:extLst>
              <a:ext uri="{FF2B5EF4-FFF2-40B4-BE49-F238E27FC236}">
                <a16:creationId xmlns:a16="http://schemas.microsoft.com/office/drawing/2014/main" id="{24F2820E-B5D1-487A-A0CB-E93F2CBD9085}"/>
              </a:ext>
            </a:extLst>
          </p:cNvPr>
          <p:cNvSpPr/>
          <p:nvPr/>
        </p:nvSpPr>
        <p:spPr>
          <a:xfrm>
            <a:off x="275041" y="1985459"/>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Green Economy will result in new environmental industries.</a:t>
            </a:r>
          </a:p>
        </p:txBody>
      </p:sp>
      <p:sp>
        <p:nvSpPr>
          <p:cNvPr id="33" name="Rectangle: Rounded Corners 20">
            <a:extLst>
              <a:ext uri="{FF2B5EF4-FFF2-40B4-BE49-F238E27FC236}">
                <a16:creationId xmlns:a16="http://schemas.microsoft.com/office/drawing/2014/main" id="{41CD7691-6E0B-4833-BB8C-2A0E89D4AC6C}"/>
              </a:ext>
            </a:extLst>
          </p:cNvPr>
          <p:cNvSpPr/>
          <p:nvPr/>
        </p:nvSpPr>
        <p:spPr>
          <a:xfrm>
            <a:off x="275040" y="2990421"/>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Green Economy will only create jobs in new industries, like green manufacturing.</a:t>
            </a:r>
          </a:p>
        </p:txBody>
      </p:sp>
      <p:sp>
        <p:nvSpPr>
          <p:cNvPr id="34" name="Rectangle: Rounded Corners 20">
            <a:extLst>
              <a:ext uri="{FF2B5EF4-FFF2-40B4-BE49-F238E27FC236}">
                <a16:creationId xmlns:a16="http://schemas.microsoft.com/office/drawing/2014/main" id="{7AF77826-C80E-4345-A82B-F7A5955B78DE}"/>
              </a:ext>
            </a:extLst>
          </p:cNvPr>
          <p:cNvSpPr/>
          <p:nvPr/>
        </p:nvSpPr>
        <p:spPr>
          <a:xfrm>
            <a:off x="275039" y="3995383"/>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Only professionals with highly technical expertise will be able to find jobs in the green economy.</a:t>
            </a:r>
          </a:p>
        </p:txBody>
      </p:sp>
      <p:sp>
        <p:nvSpPr>
          <p:cNvPr id="35" name="Rectangle: Rounded Corners 20">
            <a:extLst>
              <a:ext uri="{FF2B5EF4-FFF2-40B4-BE49-F238E27FC236}">
                <a16:creationId xmlns:a16="http://schemas.microsoft.com/office/drawing/2014/main" id="{CE88CC22-7826-44C4-BBC0-46DBAEB0C001}"/>
              </a:ext>
            </a:extLst>
          </p:cNvPr>
          <p:cNvSpPr/>
          <p:nvPr/>
        </p:nvSpPr>
        <p:spPr>
          <a:xfrm>
            <a:off x="275038" y="5008940"/>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Since some sectors in green economy go through rapid changes, green careers are high risk.</a:t>
            </a:r>
          </a:p>
        </p:txBody>
      </p:sp>
      <p:sp>
        <p:nvSpPr>
          <p:cNvPr id="17" name="Rectangle: Rounded Corners 20">
            <a:extLst>
              <a:ext uri="{FF2B5EF4-FFF2-40B4-BE49-F238E27FC236}">
                <a16:creationId xmlns:a16="http://schemas.microsoft.com/office/drawing/2014/main" id="{6EFFD736-FDAB-4716-BE3D-A72DE23CBD91}"/>
              </a:ext>
            </a:extLst>
          </p:cNvPr>
          <p:cNvSpPr/>
          <p:nvPr/>
        </p:nvSpPr>
        <p:spPr>
          <a:xfrm>
            <a:off x="5000444" y="1985459"/>
            <a:ext cx="3868513" cy="3923542"/>
          </a:xfrm>
          <a:prstGeom prst="roundRect">
            <a:avLst>
              <a:gd name="adj" fmla="val 14282"/>
            </a:avLst>
          </a:prstGeom>
          <a:solidFill>
            <a:schemeClr val="bg1"/>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top 2 areas for new jobs in the green economy are actually established environmental industries:</a:t>
            </a:r>
          </a:p>
          <a:p>
            <a:pPr algn="ctr"/>
            <a:endParaRPr lang="en-GB" dirty="0">
              <a:solidFill>
                <a:schemeClr val="tx1"/>
              </a:solidFill>
            </a:endParaRPr>
          </a:p>
          <a:p>
            <a:pPr algn="ctr"/>
            <a:r>
              <a:rPr lang="en-GB" dirty="0">
                <a:solidFill>
                  <a:schemeClr val="tx1"/>
                </a:solidFill>
              </a:rPr>
              <a:t>Environmental protection</a:t>
            </a:r>
          </a:p>
          <a:p>
            <a:pPr algn="ctr"/>
            <a:r>
              <a:rPr lang="en-GB" dirty="0">
                <a:solidFill>
                  <a:schemeClr val="tx1"/>
                </a:solidFill>
              </a:rPr>
              <a:t>Resource conservation</a:t>
            </a:r>
          </a:p>
          <a:p>
            <a:pPr algn="ctr"/>
            <a:endParaRPr lang="en-GB" dirty="0">
              <a:solidFill>
                <a:schemeClr val="tx1"/>
              </a:solidFill>
            </a:endParaRPr>
          </a:p>
          <a:p>
            <a:pPr algn="ctr"/>
            <a:r>
              <a:rPr lang="en-GB" dirty="0">
                <a:solidFill>
                  <a:schemeClr val="tx1"/>
                </a:solidFill>
              </a:rPr>
              <a:t>Green careers will be important in all industries, from Fashion to Engineering to Business.</a:t>
            </a:r>
          </a:p>
        </p:txBody>
      </p:sp>
      <p:pic>
        <p:nvPicPr>
          <p:cNvPr id="4098" name="Picture 2" descr="Tree Border Images, Stock Photos &amp;amp; Vectors | Shutterstock">
            <a:extLst>
              <a:ext uri="{FF2B5EF4-FFF2-40B4-BE49-F238E27FC236}">
                <a16:creationId xmlns:a16="http://schemas.microsoft.com/office/drawing/2014/main" id="{1CC8D21A-536D-4704-BCE8-17B874060C3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4358" y="6035178"/>
            <a:ext cx="4437642" cy="6942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ree Border Images, Stock Photos &amp;amp; Vectors | Shutterstock">
            <a:extLst>
              <a:ext uri="{FF2B5EF4-FFF2-40B4-BE49-F238E27FC236}">
                <a16:creationId xmlns:a16="http://schemas.microsoft.com/office/drawing/2014/main" id="{A09CEEB7-AF34-4E97-9A19-BFD259B6E07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36641" y="5998574"/>
            <a:ext cx="4573002" cy="715402"/>
          </a:xfrm>
          <a:prstGeom prst="rect">
            <a:avLst/>
          </a:prstGeom>
          <a:extLst>
            <a:ext uri="{909E8E84-426E-40DD-AFC4-6F175D3DCCD1}">
              <a14:hiddenFill xmlns:a14="http://schemas.microsoft.com/office/drawing/2010/main">
                <a:solidFill>
                  <a:srgbClr val="FFFFFF"/>
                </a:solidFill>
              </a14:hiddenFill>
            </a:ext>
          </a:extLst>
        </p:spPr>
      </p:pic>
      <p:sp>
        <p:nvSpPr>
          <p:cNvPr id="12" name="Arrow: Right 1">
            <a:extLst>
              <a:ext uri="{FF2B5EF4-FFF2-40B4-BE49-F238E27FC236}">
                <a16:creationId xmlns:a16="http://schemas.microsoft.com/office/drawing/2014/main" id="{47D7FA4A-B805-2D4D-A2A8-9076A1EF1400}"/>
              </a:ext>
            </a:extLst>
          </p:cNvPr>
          <p:cNvSpPr/>
          <p:nvPr/>
        </p:nvSpPr>
        <p:spPr>
          <a:xfrm>
            <a:off x="4679685" y="3223800"/>
            <a:ext cx="897151" cy="565046"/>
          </a:xfrm>
          <a:prstGeom prst="rightArrow">
            <a:avLst/>
          </a:prstGeom>
          <a:solidFill>
            <a:srgbClr val="FFFF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651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EA9537-27EE-4D08-A889-60D00DBCE6B9}"/>
              </a:ext>
            </a:extLst>
          </p:cNvPr>
          <p:cNvSpPr>
            <a:spLocks noChangeArrowheads="1"/>
          </p:cNvSpPr>
          <p:nvPr/>
        </p:nvSpPr>
        <p:spPr bwMode="auto">
          <a:xfrm>
            <a:off x="275043" y="264893"/>
            <a:ext cx="8593914"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Myth vs Reality</a:t>
            </a:r>
          </a:p>
        </p:txBody>
      </p:sp>
      <p:sp>
        <p:nvSpPr>
          <p:cNvPr id="8" name="Rectangle: Rounded Corners 20">
            <a:extLst>
              <a:ext uri="{FF2B5EF4-FFF2-40B4-BE49-F238E27FC236}">
                <a16:creationId xmlns:a16="http://schemas.microsoft.com/office/drawing/2014/main" id="{2AAB63D5-368D-409F-B751-E7EAF291D7B9}"/>
              </a:ext>
            </a:extLst>
          </p:cNvPr>
          <p:cNvSpPr/>
          <p:nvPr/>
        </p:nvSpPr>
        <p:spPr>
          <a:xfrm>
            <a:off x="275042" y="1187034"/>
            <a:ext cx="4573003" cy="693524"/>
          </a:xfrm>
          <a:prstGeom prst="roundRect">
            <a:avLst>
              <a:gd name="adj" fmla="val 14282"/>
            </a:avLst>
          </a:prstGeom>
          <a:solidFill>
            <a:srgbClr val="EEF2FA"/>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Here is the reality behind each statement…</a:t>
            </a:r>
          </a:p>
        </p:txBody>
      </p:sp>
      <p:sp>
        <p:nvSpPr>
          <p:cNvPr id="32" name="Rectangle: Rounded Corners 20">
            <a:extLst>
              <a:ext uri="{FF2B5EF4-FFF2-40B4-BE49-F238E27FC236}">
                <a16:creationId xmlns:a16="http://schemas.microsoft.com/office/drawing/2014/main" id="{24F2820E-B5D1-487A-A0CB-E93F2CBD9085}"/>
              </a:ext>
            </a:extLst>
          </p:cNvPr>
          <p:cNvSpPr/>
          <p:nvPr/>
        </p:nvSpPr>
        <p:spPr>
          <a:xfrm>
            <a:off x="275041" y="1985459"/>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Green Economy will result in new environmental industries.</a:t>
            </a:r>
          </a:p>
        </p:txBody>
      </p:sp>
      <p:sp>
        <p:nvSpPr>
          <p:cNvPr id="33" name="Rectangle: Rounded Corners 20">
            <a:extLst>
              <a:ext uri="{FF2B5EF4-FFF2-40B4-BE49-F238E27FC236}">
                <a16:creationId xmlns:a16="http://schemas.microsoft.com/office/drawing/2014/main" id="{41CD7691-6E0B-4833-BB8C-2A0E89D4AC6C}"/>
              </a:ext>
            </a:extLst>
          </p:cNvPr>
          <p:cNvSpPr/>
          <p:nvPr/>
        </p:nvSpPr>
        <p:spPr>
          <a:xfrm>
            <a:off x="275040" y="2990421"/>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Green Economy will only create jobs in new industries, like green manufacturing.</a:t>
            </a:r>
          </a:p>
        </p:txBody>
      </p:sp>
      <p:sp>
        <p:nvSpPr>
          <p:cNvPr id="34" name="Rectangle: Rounded Corners 20">
            <a:extLst>
              <a:ext uri="{FF2B5EF4-FFF2-40B4-BE49-F238E27FC236}">
                <a16:creationId xmlns:a16="http://schemas.microsoft.com/office/drawing/2014/main" id="{7AF77826-C80E-4345-A82B-F7A5955B78DE}"/>
              </a:ext>
            </a:extLst>
          </p:cNvPr>
          <p:cNvSpPr/>
          <p:nvPr/>
        </p:nvSpPr>
        <p:spPr>
          <a:xfrm>
            <a:off x="275039" y="3995383"/>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Only professionals with highly technical expertise will be able to find jobs in the green economy.</a:t>
            </a:r>
          </a:p>
        </p:txBody>
      </p:sp>
      <p:sp>
        <p:nvSpPr>
          <p:cNvPr id="35" name="Rectangle: Rounded Corners 20">
            <a:extLst>
              <a:ext uri="{FF2B5EF4-FFF2-40B4-BE49-F238E27FC236}">
                <a16:creationId xmlns:a16="http://schemas.microsoft.com/office/drawing/2014/main" id="{CE88CC22-7826-44C4-BBC0-46DBAEB0C001}"/>
              </a:ext>
            </a:extLst>
          </p:cNvPr>
          <p:cNvSpPr/>
          <p:nvPr/>
        </p:nvSpPr>
        <p:spPr>
          <a:xfrm>
            <a:off x="275038" y="5008940"/>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Since some sectors in green economy go through rapid changes, green careers are high risk.</a:t>
            </a:r>
          </a:p>
        </p:txBody>
      </p:sp>
      <p:sp>
        <p:nvSpPr>
          <p:cNvPr id="17" name="Rectangle: Rounded Corners 20">
            <a:extLst>
              <a:ext uri="{FF2B5EF4-FFF2-40B4-BE49-F238E27FC236}">
                <a16:creationId xmlns:a16="http://schemas.microsoft.com/office/drawing/2014/main" id="{6EFFD736-FDAB-4716-BE3D-A72DE23CBD91}"/>
              </a:ext>
            </a:extLst>
          </p:cNvPr>
          <p:cNvSpPr/>
          <p:nvPr/>
        </p:nvSpPr>
        <p:spPr>
          <a:xfrm>
            <a:off x="5000444" y="1985459"/>
            <a:ext cx="3868513" cy="3923542"/>
          </a:xfrm>
          <a:prstGeom prst="roundRect">
            <a:avLst>
              <a:gd name="adj" fmla="val 14282"/>
            </a:avLst>
          </a:prstGeom>
          <a:solidFill>
            <a:schemeClr val="bg1"/>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Many green employers are looking for workers who can integrate environmental knowledge into a wider range of business areas. </a:t>
            </a:r>
          </a:p>
          <a:p>
            <a:pPr algn="ctr"/>
            <a:endParaRPr lang="en-GB" dirty="0">
              <a:solidFill>
                <a:schemeClr val="tx1"/>
              </a:solidFill>
            </a:endParaRPr>
          </a:p>
          <a:p>
            <a:pPr algn="ctr"/>
            <a:r>
              <a:rPr lang="en-GB" dirty="0">
                <a:solidFill>
                  <a:schemeClr val="tx1"/>
                </a:solidFill>
              </a:rPr>
              <a:t>In fact, the top two competencies' employers have said they’re looking for are corporate environmental program planning and technology/product development.</a:t>
            </a:r>
          </a:p>
        </p:txBody>
      </p:sp>
      <p:pic>
        <p:nvPicPr>
          <p:cNvPr id="10" name="Picture 2" descr="Tree Border Images, Stock Photos &amp;amp; Vectors | Shutterstock">
            <a:extLst>
              <a:ext uri="{FF2B5EF4-FFF2-40B4-BE49-F238E27FC236}">
                <a16:creationId xmlns:a16="http://schemas.microsoft.com/office/drawing/2014/main" id="{E877C425-3C1B-4A9A-9191-0F85BCEB9E5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4358" y="6035178"/>
            <a:ext cx="4437642" cy="6942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ree Border Images, Stock Photos &amp;amp; Vectors | Shutterstock">
            <a:extLst>
              <a:ext uri="{FF2B5EF4-FFF2-40B4-BE49-F238E27FC236}">
                <a16:creationId xmlns:a16="http://schemas.microsoft.com/office/drawing/2014/main" id="{5473A810-9E62-44BD-BDF2-5707E95FE69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36641" y="5998574"/>
            <a:ext cx="4573002" cy="715402"/>
          </a:xfrm>
          <a:prstGeom prst="rect">
            <a:avLst/>
          </a:prstGeom>
          <a:extLst>
            <a:ext uri="{909E8E84-426E-40DD-AFC4-6F175D3DCCD1}">
              <a14:hiddenFill xmlns:a14="http://schemas.microsoft.com/office/drawing/2010/main">
                <a:solidFill>
                  <a:srgbClr val="FFFFFF"/>
                </a:solidFill>
              </a14:hiddenFill>
            </a:ext>
          </a:extLst>
        </p:spPr>
      </p:pic>
      <p:sp>
        <p:nvSpPr>
          <p:cNvPr id="12" name="Arrow: Right 1">
            <a:extLst>
              <a:ext uri="{FF2B5EF4-FFF2-40B4-BE49-F238E27FC236}">
                <a16:creationId xmlns:a16="http://schemas.microsoft.com/office/drawing/2014/main" id="{B548D587-BAA7-AF44-B511-12F6A0A955A4}"/>
              </a:ext>
            </a:extLst>
          </p:cNvPr>
          <p:cNvSpPr/>
          <p:nvPr/>
        </p:nvSpPr>
        <p:spPr>
          <a:xfrm>
            <a:off x="4475667" y="4511285"/>
            <a:ext cx="897151" cy="565046"/>
          </a:xfrm>
          <a:prstGeom prst="rightArrow">
            <a:avLst/>
          </a:prstGeom>
          <a:solidFill>
            <a:srgbClr val="FFFF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759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EA9537-27EE-4D08-A889-60D00DBCE6B9}"/>
              </a:ext>
            </a:extLst>
          </p:cNvPr>
          <p:cNvSpPr>
            <a:spLocks noChangeArrowheads="1"/>
          </p:cNvSpPr>
          <p:nvPr/>
        </p:nvSpPr>
        <p:spPr bwMode="auto">
          <a:xfrm>
            <a:off x="275043" y="264893"/>
            <a:ext cx="8593914"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Myth vs Reality</a:t>
            </a:r>
          </a:p>
        </p:txBody>
      </p:sp>
      <p:sp>
        <p:nvSpPr>
          <p:cNvPr id="8" name="Rectangle: Rounded Corners 20">
            <a:extLst>
              <a:ext uri="{FF2B5EF4-FFF2-40B4-BE49-F238E27FC236}">
                <a16:creationId xmlns:a16="http://schemas.microsoft.com/office/drawing/2014/main" id="{2AAB63D5-368D-409F-B751-E7EAF291D7B9}"/>
              </a:ext>
            </a:extLst>
          </p:cNvPr>
          <p:cNvSpPr/>
          <p:nvPr/>
        </p:nvSpPr>
        <p:spPr>
          <a:xfrm>
            <a:off x="275042" y="1187034"/>
            <a:ext cx="4573003" cy="693524"/>
          </a:xfrm>
          <a:prstGeom prst="roundRect">
            <a:avLst>
              <a:gd name="adj" fmla="val 14282"/>
            </a:avLst>
          </a:prstGeom>
          <a:solidFill>
            <a:srgbClr val="EEF2FA"/>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Here is the reality behind each statement…</a:t>
            </a:r>
          </a:p>
        </p:txBody>
      </p:sp>
      <p:sp>
        <p:nvSpPr>
          <p:cNvPr id="32" name="Rectangle: Rounded Corners 20">
            <a:extLst>
              <a:ext uri="{FF2B5EF4-FFF2-40B4-BE49-F238E27FC236}">
                <a16:creationId xmlns:a16="http://schemas.microsoft.com/office/drawing/2014/main" id="{24F2820E-B5D1-487A-A0CB-E93F2CBD9085}"/>
              </a:ext>
            </a:extLst>
          </p:cNvPr>
          <p:cNvSpPr/>
          <p:nvPr/>
        </p:nvSpPr>
        <p:spPr>
          <a:xfrm>
            <a:off x="275041" y="1985459"/>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Green Economy will result in new environmental industries.</a:t>
            </a:r>
          </a:p>
        </p:txBody>
      </p:sp>
      <p:sp>
        <p:nvSpPr>
          <p:cNvPr id="33" name="Rectangle: Rounded Corners 20">
            <a:extLst>
              <a:ext uri="{FF2B5EF4-FFF2-40B4-BE49-F238E27FC236}">
                <a16:creationId xmlns:a16="http://schemas.microsoft.com/office/drawing/2014/main" id="{41CD7691-6E0B-4833-BB8C-2A0E89D4AC6C}"/>
              </a:ext>
            </a:extLst>
          </p:cNvPr>
          <p:cNvSpPr/>
          <p:nvPr/>
        </p:nvSpPr>
        <p:spPr>
          <a:xfrm>
            <a:off x="275040" y="2990421"/>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Green Economy will only create jobs in new industries, like green manufacturing.</a:t>
            </a:r>
          </a:p>
        </p:txBody>
      </p:sp>
      <p:sp>
        <p:nvSpPr>
          <p:cNvPr id="34" name="Rectangle: Rounded Corners 20">
            <a:extLst>
              <a:ext uri="{FF2B5EF4-FFF2-40B4-BE49-F238E27FC236}">
                <a16:creationId xmlns:a16="http://schemas.microsoft.com/office/drawing/2014/main" id="{7AF77826-C80E-4345-A82B-F7A5955B78DE}"/>
              </a:ext>
            </a:extLst>
          </p:cNvPr>
          <p:cNvSpPr/>
          <p:nvPr/>
        </p:nvSpPr>
        <p:spPr>
          <a:xfrm>
            <a:off x="275039" y="3995383"/>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Only professionals with highly technical expertise will be able to find jobs in the green economy.</a:t>
            </a:r>
          </a:p>
        </p:txBody>
      </p:sp>
      <p:sp>
        <p:nvSpPr>
          <p:cNvPr id="35" name="Rectangle: Rounded Corners 20">
            <a:extLst>
              <a:ext uri="{FF2B5EF4-FFF2-40B4-BE49-F238E27FC236}">
                <a16:creationId xmlns:a16="http://schemas.microsoft.com/office/drawing/2014/main" id="{CE88CC22-7826-44C4-BBC0-46DBAEB0C001}"/>
              </a:ext>
            </a:extLst>
          </p:cNvPr>
          <p:cNvSpPr/>
          <p:nvPr/>
        </p:nvSpPr>
        <p:spPr>
          <a:xfrm>
            <a:off x="275038" y="5008940"/>
            <a:ext cx="4573003" cy="900061"/>
          </a:xfrm>
          <a:prstGeom prst="roundRect">
            <a:avLst>
              <a:gd name="adj" fmla="val 14282"/>
            </a:avLst>
          </a:prstGeom>
          <a:solidFill>
            <a:srgbClr val="D2EE6E"/>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Since some sectors in green economy go through rapid changes, green careers are high risk.</a:t>
            </a:r>
          </a:p>
        </p:txBody>
      </p:sp>
      <p:sp>
        <p:nvSpPr>
          <p:cNvPr id="17" name="Rectangle: Rounded Corners 20">
            <a:extLst>
              <a:ext uri="{FF2B5EF4-FFF2-40B4-BE49-F238E27FC236}">
                <a16:creationId xmlns:a16="http://schemas.microsoft.com/office/drawing/2014/main" id="{6EFFD736-FDAB-4716-BE3D-A72DE23CBD91}"/>
              </a:ext>
            </a:extLst>
          </p:cNvPr>
          <p:cNvSpPr/>
          <p:nvPr/>
        </p:nvSpPr>
        <p:spPr>
          <a:xfrm>
            <a:off x="5000444" y="1985459"/>
            <a:ext cx="3868513" cy="3923542"/>
          </a:xfrm>
          <a:prstGeom prst="roundRect">
            <a:avLst>
              <a:gd name="adj" fmla="val 14282"/>
            </a:avLst>
          </a:prstGeom>
          <a:solidFill>
            <a:schemeClr val="bg1"/>
          </a:solidFill>
          <a:ln w="38100">
            <a:solidFill>
              <a:srgbClr val="1A83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Many jobs in the green economy require skills that are highly transferable across sectors.</a:t>
            </a:r>
          </a:p>
          <a:p>
            <a:pPr algn="ctr"/>
            <a:endParaRPr lang="en-GB" dirty="0">
              <a:solidFill>
                <a:schemeClr val="tx1"/>
              </a:solidFill>
            </a:endParaRPr>
          </a:p>
          <a:p>
            <a:pPr algn="ctr"/>
            <a:r>
              <a:rPr lang="en-GB" dirty="0">
                <a:solidFill>
                  <a:schemeClr val="tx1"/>
                </a:solidFill>
              </a:rPr>
              <a:t>Green professionals who have these skills can expect greater career resilience and flexibility than workers in other industries that are less quick to adapt and innovate.</a:t>
            </a:r>
          </a:p>
        </p:txBody>
      </p:sp>
      <p:pic>
        <p:nvPicPr>
          <p:cNvPr id="10" name="Picture 2" descr="Tree Border Images, Stock Photos &amp;amp; Vectors | Shutterstock">
            <a:extLst>
              <a:ext uri="{FF2B5EF4-FFF2-40B4-BE49-F238E27FC236}">
                <a16:creationId xmlns:a16="http://schemas.microsoft.com/office/drawing/2014/main" id="{4B2BB492-3943-4BE2-9A3D-B6C3571AE2A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4358" y="6035178"/>
            <a:ext cx="4437642" cy="6942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ree Border Images, Stock Photos &amp;amp; Vectors | Shutterstock">
            <a:extLst>
              <a:ext uri="{FF2B5EF4-FFF2-40B4-BE49-F238E27FC236}">
                <a16:creationId xmlns:a16="http://schemas.microsoft.com/office/drawing/2014/main" id="{1989D358-C5B6-4DB2-8EBC-0A1EF67E36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36641" y="5998574"/>
            <a:ext cx="4573002" cy="715402"/>
          </a:xfrm>
          <a:prstGeom prst="rect">
            <a:avLst/>
          </a:prstGeom>
          <a:extLst>
            <a:ext uri="{909E8E84-426E-40DD-AFC4-6F175D3DCCD1}">
              <a14:hiddenFill xmlns:a14="http://schemas.microsoft.com/office/drawing/2010/main">
                <a:solidFill>
                  <a:srgbClr val="FFFFFF"/>
                </a:solidFill>
              </a14:hiddenFill>
            </a:ext>
          </a:extLst>
        </p:spPr>
      </p:pic>
      <p:sp>
        <p:nvSpPr>
          <p:cNvPr id="12" name="Arrow: Right 1">
            <a:extLst>
              <a:ext uri="{FF2B5EF4-FFF2-40B4-BE49-F238E27FC236}">
                <a16:creationId xmlns:a16="http://schemas.microsoft.com/office/drawing/2014/main" id="{D1D375CA-AB7F-9C4A-8AFF-50FCEA3BF987}"/>
              </a:ext>
            </a:extLst>
          </p:cNvPr>
          <p:cNvSpPr/>
          <p:nvPr/>
        </p:nvSpPr>
        <p:spPr>
          <a:xfrm>
            <a:off x="4666147" y="5516247"/>
            <a:ext cx="897151" cy="565046"/>
          </a:xfrm>
          <a:prstGeom prst="rightArrow">
            <a:avLst/>
          </a:prstGeom>
          <a:solidFill>
            <a:srgbClr val="FFFF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1589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2407</Words>
  <Application>Microsoft Office PowerPoint</Application>
  <PresentationFormat>On-screen Show (4:3)</PresentationFormat>
  <Paragraphs>320</Paragraphs>
  <Slides>16</Slides>
  <Notes>16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Basic sans fc</vt:lpstr>
      <vt:lpstr>Calibri</vt:lpstr>
      <vt:lpstr>Comic Sans MS</vt:lpstr>
      <vt:lpstr>Segoe UI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 MORE INFORMATION ABOUT THE TOPICS COVERED IN THIS UNIT  WE WOULD ADVISE ONE OF THE BELOW:                   SPEAK TO YOUR PARENTS/GUARDIANS OR HEAD OF YEAR, TRUSTED ADULT OR FRIEND IF YOU HAVE ANY CONCERNS ABOUT  YOURSELF OR SOMEONE YOU KNOW – IT IS ALWAYS IMPORTANT TO TELL SOMEONE!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and political participation</dc:title>
  <dc:creator>admin</dc:creator>
  <cp:lastModifiedBy>Shez Coe</cp:lastModifiedBy>
  <cp:revision>233</cp:revision>
  <dcterms:created xsi:type="dcterms:W3CDTF">2018-05-07T08:18:36Z</dcterms:created>
  <dcterms:modified xsi:type="dcterms:W3CDTF">2023-07-19T15:03:54Z</dcterms:modified>
</cp:coreProperties>
</file>