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264" r:id="rId6"/>
    <p:sldId id="265" r:id="rId7"/>
    <p:sldId id="305" r:id="rId8"/>
    <p:sldId id="274" r:id="rId9"/>
    <p:sldId id="271" r:id="rId10"/>
    <p:sldId id="296" r:id="rId11"/>
    <p:sldId id="297" r:id="rId12"/>
    <p:sldId id="306" r:id="rId13"/>
    <p:sldId id="307" r:id="rId14"/>
    <p:sldId id="270" r:id="rId15"/>
    <p:sldId id="266" r:id="rId16"/>
    <p:sldId id="267" r:id="rId17"/>
    <p:sldId id="304" r:id="rId18"/>
    <p:sldId id="268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3" autoAdjust="0"/>
    <p:restoredTop sz="85442" autoAdjust="0"/>
  </p:normalViewPr>
  <p:slideViewPr>
    <p:cSldViewPr>
      <p:cViewPr varScale="1">
        <p:scale>
          <a:sx n="108" d="100"/>
          <a:sy n="108" d="100"/>
        </p:scale>
        <p:origin x="22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7E35E-D8C4-4AE6-B16A-0386783F3E0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6DFE8-D37B-4475-94B2-CB8DE6C23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73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252C-A4CC-49B2-ACA4-330344AB73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07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252C-A4CC-49B2-ACA4-330344AB73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95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9252C-A4CC-49B2-ACA4-330344AB73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0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6DFE8-D37B-4475-94B2-CB8DE6C234B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4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F2C9-8CFE-4AD7-A8F1-4D86749D6CC2}" type="datetimeFigureOut">
              <a:rPr lang="en-US" smtClean="0"/>
              <a:t>6/19/20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media10.m4a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microsoft.com/office/2007/relationships/media" Target="../media/media10.m4a"/><Relationship Id="rId1" Type="http://schemas.openxmlformats.org/officeDocument/2006/relationships/tags" Target="../tags/tag12.xml"/><Relationship Id="rId6" Type="http://schemas.openxmlformats.org/officeDocument/2006/relationships/image" Target="../media/image2.jpeg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7" Type="http://schemas.openxmlformats.org/officeDocument/2006/relationships/image" Target="../media/image7.png"/><Relationship Id="rId2" Type="http://schemas.microsoft.com/office/2007/relationships/media" Target="../media/media11.m4a"/><Relationship Id="rId1" Type="http://schemas.openxmlformats.org/officeDocument/2006/relationships/tags" Target="../tags/tag13.xml"/><Relationship Id="rId6" Type="http://schemas.openxmlformats.org/officeDocument/2006/relationships/image" Target="../media/image19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3.m4a"/><Relationship Id="rId7" Type="http://schemas.openxmlformats.org/officeDocument/2006/relationships/image" Target="../media/image8.png"/><Relationship Id="rId2" Type="http://schemas.microsoft.com/office/2007/relationships/media" Target="../media/media3.m4a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hyperlink" Target="mailto:pjennings@bishopstopford.com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7.png"/><Relationship Id="rId2" Type="http://schemas.microsoft.com/office/2007/relationships/media" Target="../media/media6.m4a"/><Relationship Id="rId1" Type="http://schemas.openxmlformats.org/officeDocument/2006/relationships/tags" Target="../tags/tag7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7.png"/><Relationship Id="rId2" Type="http://schemas.microsoft.com/office/2007/relationships/media" Target="../media/media7.m4a"/><Relationship Id="rId1" Type="http://schemas.openxmlformats.org/officeDocument/2006/relationships/tags" Target="../tags/tag8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7.png"/><Relationship Id="rId2" Type="http://schemas.microsoft.com/office/2007/relationships/media" Target="../media/media8.m4a"/><Relationship Id="rId1" Type="http://schemas.openxmlformats.org/officeDocument/2006/relationships/tags" Target="../tags/tag9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+mn-lt"/>
                <a:cs typeface="Comic Sans MS"/>
              </a:rPr>
              <a:t>Physics A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11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GB" dirty="0"/>
              <a:t>Relates to the practical skills learners are expected to gain throughout the course, which are assessed throughout the written examinations and also through the Practical Endorsement.</a:t>
            </a:r>
          </a:p>
          <a:p>
            <a:r>
              <a:rPr lang="en-GB" dirty="0"/>
              <a:t>Practical activities are embedded within the learning outcomes of the course to encourage practical activities in the classroom which contribute to the achievement of the Practical Endorsement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975" y="72957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Years 12 and 13:</a:t>
            </a:r>
          </a:p>
          <a:p>
            <a:pPr algn="ctr"/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Practical Endorsement</a:t>
            </a:r>
            <a:endParaRPr lang="en-GB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09" y="0"/>
            <a:ext cx="847570" cy="1052736"/>
          </a:xfrm>
          <a:prstGeom prst="rect">
            <a:avLst/>
          </a:prstGeom>
        </p:spPr>
      </p:pic>
      <p:pic>
        <p:nvPicPr>
          <p:cNvPr id="2" name="4re" descr="4re">
            <a:hlinkClick r:id="" action="ppaction://media"/>
            <a:extLst>
              <a:ext uri="{FF2B5EF4-FFF2-40B4-BE49-F238E27FC236}">
                <a16:creationId xmlns:a16="http://schemas.microsoft.com/office/drawing/2014/main" id="{61517631-1FA0-5F45-922E-FEB03EAF081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1809" y="5778704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7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Methods of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Reading text books and online articles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Note taking in class and from books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Discussions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Presentations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Practical work in class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Exam analysis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Trips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522" y="2420888"/>
            <a:ext cx="2970478" cy="2285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5002010"/>
            <a:ext cx="2291904" cy="1526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3859"/>
            <a:ext cx="847570" cy="1052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20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Future career options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6340"/>
            <a:ext cx="847570" cy="1052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790" y="1327374"/>
            <a:ext cx="44652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Aeronautical engineering to architecture, from medical imaging to inventing new technology or new materials. Not only that, geologists, meteorologists, music producers, doctors and pilots all need a solid understanding of physics.</a:t>
            </a:r>
          </a:p>
          <a:p>
            <a:endParaRPr lang="en-GB" sz="2800" dirty="0"/>
          </a:p>
          <a:p>
            <a:r>
              <a:rPr lang="en-GB" sz="2800" dirty="0"/>
              <a:t>Can you name these famous physicists?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797" y="1399235"/>
            <a:ext cx="3705225" cy="1638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3797" y="3037535"/>
            <a:ext cx="1152525" cy="1362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2140" y="3037535"/>
            <a:ext cx="1195878" cy="1362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3004" y="3015782"/>
            <a:ext cx="1231013" cy="1383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4921" y="4424958"/>
            <a:ext cx="1103356" cy="12617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6323" y="4475529"/>
            <a:ext cx="1251696" cy="12516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33971" y="4424958"/>
            <a:ext cx="1167662" cy="1326373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69D8A04-F7F9-E149-8580-B4C47E9C6A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06222" y="5959159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6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Entry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18656" cy="43490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Grade 6 or above in GCSE Physics or Trilogy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Grade 6 or above in GCSE Maths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81" y="0"/>
            <a:ext cx="847570" cy="1052736"/>
          </a:xfrm>
          <a:prstGeom prst="rect">
            <a:avLst/>
          </a:prstGeom>
        </p:spPr>
      </p:pic>
      <p:pic>
        <p:nvPicPr>
          <p:cNvPr id="2050" name="Picture 2" descr="Image result for enty requirement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t="4356" b="3337"/>
          <a:stretch/>
        </p:blipFill>
        <p:spPr bwMode="auto">
          <a:xfrm>
            <a:off x="4211960" y="2492895"/>
            <a:ext cx="4314176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30B78C6-FFBF-0F41-9731-59E60DEB68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04881" y="5542881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84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nspirational physics qu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86947" cy="532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676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  <a:cs typeface="Comic Sans MS"/>
              </a:rPr>
              <a:t>Why </a:t>
            </a:r>
            <a:r>
              <a:rPr lang="en-US" b="1" dirty="0">
                <a:latin typeface="+mn-lt"/>
                <a:cs typeface="Calibri" panose="020F0502020204030204" pitchFamily="34" charset="0"/>
              </a:rPr>
              <a:t>choose</a:t>
            </a:r>
            <a:r>
              <a:rPr lang="en-US" b="1" dirty="0">
                <a:latin typeface="+mn-lt"/>
                <a:cs typeface="Comic Sans MS"/>
              </a:rPr>
              <a:t> Physics at A-level?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9062" y="1327374"/>
            <a:ext cx="8892480" cy="5178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Physics Makes Things Possible.  Without physics there would be no: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You will need to use mathematical skills to model everything from the tiniest quark to the largest galaxies!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543264"/>
              </p:ext>
            </p:extLst>
          </p:nvPr>
        </p:nvGraphicFramePr>
        <p:xfrm>
          <a:off x="119062" y="2204864"/>
          <a:ext cx="901824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080">
                  <a:extLst>
                    <a:ext uri="{9D8B030D-6E8A-4147-A177-3AD203B41FA5}">
                      <a16:colId xmlns:a16="http://schemas.microsoft.com/office/drawing/2014/main" val="3054703438"/>
                    </a:ext>
                  </a:extLst>
                </a:gridCol>
                <a:gridCol w="3006080">
                  <a:extLst>
                    <a:ext uri="{9D8B030D-6E8A-4147-A177-3AD203B41FA5}">
                      <a16:colId xmlns:a16="http://schemas.microsoft.com/office/drawing/2014/main" val="1396709376"/>
                    </a:ext>
                  </a:extLst>
                </a:gridCol>
                <a:gridCol w="3006080">
                  <a:extLst>
                    <a:ext uri="{9D8B030D-6E8A-4147-A177-3AD203B41FA5}">
                      <a16:colId xmlns:a16="http://schemas.microsoft.com/office/drawing/2014/main" val="800959228"/>
                    </a:ext>
                  </a:extLst>
                </a:gridCol>
              </a:tblGrid>
              <a:tr h="474960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Cars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Aeroplanes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Fibre optics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60365"/>
                  </a:ext>
                </a:extLst>
              </a:tr>
              <a:tr h="474960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Mobile phones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Digital cameras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Medical equipment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209912"/>
                  </a:ext>
                </a:extLst>
              </a:tr>
              <a:tr h="474960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Solar cells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Space rockets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Computers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372028"/>
                  </a:ext>
                </a:extLst>
              </a:tr>
              <a:tr h="468454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DVD players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Satellites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Flat screen TVs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616873"/>
                  </a:ext>
                </a:extLst>
              </a:tr>
            </a:tbl>
          </a:graphicData>
        </a:graphic>
      </p:graphicFrame>
      <p:pic>
        <p:nvPicPr>
          <p:cNvPr id="13" name="Picture 12" descr="Maestros de Corazón: Lapbook III enlaces según tem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" y="5405844"/>
            <a:ext cx="2005980" cy="1374468"/>
          </a:xfrm>
          <a:prstGeom prst="rect">
            <a:avLst/>
          </a:prstGeom>
        </p:spPr>
      </p:pic>
      <p:pic>
        <p:nvPicPr>
          <p:cNvPr id="14" name="Picture 13" descr="Clipart - Cartoon rock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88" y="5480386"/>
            <a:ext cx="1135269" cy="1299926"/>
          </a:xfrm>
          <a:prstGeom prst="rect">
            <a:avLst/>
          </a:prstGeom>
        </p:spPr>
      </p:pic>
      <p:pic>
        <p:nvPicPr>
          <p:cNvPr id="15" name="Picture 14" descr="YOW | From &quot;Watching the Watchman&quot; (1948) by Carl Barks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877" y="5466507"/>
            <a:ext cx="1931834" cy="1290466"/>
          </a:xfrm>
          <a:prstGeom prst="rect">
            <a:avLst/>
          </a:prstGeom>
        </p:spPr>
      </p:pic>
      <p:pic>
        <p:nvPicPr>
          <p:cNvPr id="16" name="Picture 15" descr="Timeline: the history of gravit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76" y="5447845"/>
            <a:ext cx="1374850" cy="1290466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5A6351B-1826-284C-9E02-A849007D697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07415" y="5610784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86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  <a:cs typeface="Comic Sans MS"/>
              </a:rPr>
              <a:t>Why </a:t>
            </a:r>
            <a:r>
              <a:rPr lang="en-US" b="1" dirty="0">
                <a:latin typeface="+mn-lt"/>
                <a:cs typeface="Calibri" panose="020F0502020204030204" pitchFamily="34" charset="0"/>
              </a:rPr>
              <a:t>choose</a:t>
            </a:r>
            <a:r>
              <a:rPr lang="en-US" b="1" dirty="0">
                <a:latin typeface="+mn-lt"/>
                <a:cs typeface="Comic Sans MS"/>
              </a:rPr>
              <a:t> Physics at A-level?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9134" y="1712141"/>
            <a:ext cx="9036496" cy="425306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Physics OCR A  has a content-led approach. A flexible approach where the specification is divided into topics, each covering different key concepts of physics. </a:t>
            </a:r>
          </a:p>
          <a:p>
            <a:r>
              <a:rPr lang="en-GB" dirty="0"/>
              <a:t>As learners progress through the course they will build on their knowledge of the laws of Physics, applying their understanding to solve problems on topics ranging from sub-atomic particles to the entire universe. </a:t>
            </a:r>
          </a:p>
          <a:p>
            <a:r>
              <a:rPr lang="en-GB" dirty="0"/>
              <a:t>The Practical Endorsement will also support the development of practical skills</a:t>
            </a:r>
          </a:p>
          <a:p>
            <a:r>
              <a:rPr lang="en-GB" dirty="0"/>
              <a:t>CERN Trip!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9A473EE-15E3-BB4A-AD04-CD3A62554B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3630" y="5558808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3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5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5" y="-45132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Structure of the course:</a:t>
            </a:r>
            <a:b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Specification OCR A H556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5420" y="4456721"/>
            <a:ext cx="2685731" cy="93610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pmann@bishopstopford.com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17391" t="10044" r="13043" b="7825"/>
          <a:stretch/>
        </p:blipFill>
        <p:spPr>
          <a:xfrm>
            <a:off x="7879158" y="5517232"/>
            <a:ext cx="1127467" cy="1197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41" y="1097868"/>
            <a:ext cx="5862966" cy="58421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22069" y="5746847"/>
            <a:ext cx="227436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Head of Subject: 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Dr Mann </a:t>
            </a:r>
            <a:endParaRPr lang="en-GB" dirty="0"/>
          </a:p>
        </p:txBody>
      </p:sp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3825405-A8D2-CF47-AC64-F42D7BC8A16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85841" y="26162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88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570" y="2492896"/>
            <a:ext cx="8229600" cy="2541660"/>
          </a:xfrm>
        </p:spPr>
        <p:txBody>
          <a:bodyPr/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GB" dirty="0"/>
              <a:t>Physical quantities</a:t>
            </a:r>
          </a:p>
          <a:p>
            <a:r>
              <a:rPr lang="en-GB" dirty="0"/>
              <a:t>Making measurements and analysing data </a:t>
            </a:r>
          </a:p>
          <a:p>
            <a:r>
              <a:rPr lang="en-GB" dirty="0"/>
              <a:t>Nature of quantities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5095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Year 12: </a:t>
            </a:r>
          </a:p>
          <a:p>
            <a:pPr algn="ctr"/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Foundations of Physics</a:t>
            </a:r>
            <a:endParaRPr lang="en-GB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1785"/>
            <a:ext cx="847570" cy="1052736"/>
          </a:xfrm>
          <a:prstGeom prst="rect">
            <a:avLst/>
          </a:prstGeom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32E680B-AC54-5846-A0C1-E590D776657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31131" y="5400649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2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570" y="2780928"/>
            <a:ext cx="8229600" cy="2547664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Forces in action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Work, energy and power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Materials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Newton’s laws of motion and momentum </a:t>
            </a:r>
            <a:endParaRPr lang="en-GB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279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Year 12: </a:t>
            </a:r>
          </a:p>
          <a:p>
            <a:pPr algn="ctr"/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Forces and motion</a:t>
            </a: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22374"/>
            <a:ext cx="847570" cy="1052736"/>
          </a:xfrm>
          <a:prstGeom prst="rect">
            <a:avLst/>
          </a:prstGeom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9D540F5-50EA-3D48-ADAB-5E92D4AA9A8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3630" y="5474863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9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en-GB" altLang="ko-KR" sz="3600" b="1" dirty="0">
                <a:solidFill>
                  <a:srgbClr val="000000"/>
                </a:solidFill>
                <a:latin typeface="Calibri" panose="020F0502020204030204" pitchFamily="34" charset="0"/>
                <a:ea typeface="Batang" charset="-127"/>
                <a:cs typeface="Calibri" panose="020F0502020204030204" pitchFamily="34" charset="0"/>
              </a:rPr>
              <a:t>Year 12: </a:t>
            </a:r>
            <a:br>
              <a:rPr lang="en-GB" altLang="ko-KR" sz="3600" b="1" dirty="0">
                <a:solidFill>
                  <a:srgbClr val="000000"/>
                </a:solidFill>
                <a:latin typeface="Calibri" panose="020F0502020204030204" pitchFamily="34" charset="0"/>
                <a:ea typeface="Batang" charset="-127"/>
                <a:cs typeface="Calibri" panose="020F0502020204030204" pitchFamily="34" charset="0"/>
              </a:rPr>
            </a:br>
            <a:r>
              <a:rPr lang="en-GB" altLang="ko-KR" sz="3600" b="1" dirty="0">
                <a:solidFill>
                  <a:srgbClr val="000000"/>
                </a:solidFill>
                <a:latin typeface="Calibri" panose="020F0502020204030204" pitchFamily="34" charset="0"/>
                <a:ea typeface="Batang" charset="-127"/>
                <a:cs typeface="Calibri" panose="020F0502020204030204" pitchFamily="34" charset="0"/>
              </a:rPr>
              <a:t>Electrons, waves and photons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570" y="2636912"/>
            <a:ext cx="8229600" cy="2808312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Charge and current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Energy, power and resistance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Electrical circuits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Waves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Quantum physics</a:t>
            </a:r>
            <a:endParaRPr lang="en-GB" altLang="ko-KR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B790EF4-949F-5542-B43E-021699865FC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83630" y="5489756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76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1052736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en-GB" altLang="ko-KR" sz="3600" b="1" dirty="0">
                <a:solidFill>
                  <a:srgbClr val="000000"/>
                </a:solidFill>
                <a:latin typeface="Calibri" panose="020F0502020204030204" pitchFamily="34" charset="0"/>
                <a:ea typeface="Batang" charset="-127"/>
                <a:cs typeface="Calibri" panose="020F0502020204030204" pitchFamily="34" charset="0"/>
              </a:rPr>
              <a:t>Year 13: </a:t>
            </a:r>
            <a:br>
              <a:rPr lang="en-GB" altLang="ko-KR" sz="3600" b="1" dirty="0">
                <a:solidFill>
                  <a:srgbClr val="000000"/>
                </a:solidFill>
                <a:latin typeface="Calibri" panose="020F0502020204030204" pitchFamily="34" charset="0"/>
                <a:ea typeface="Batang" charset="-127"/>
                <a:cs typeface="Calibri" panose="020F0502020204030204" pitchFamily="34" charset="0"/>
              </a:rPr>
            </a:br>
            <a:r>
              <a:rPr lang="en-GB" altLang="ko-KR" sz="3600" b="1" dirty="0">
                <a:solidFill>
                  <a:srgbClr val="000000"/>
                </a:solidFill>
                <a:latin typeface="Calibri" panose="020F0502020204030204" pitchFamily="34" charset="0"/>
                <a:ea typeface="Batang" charset="-127"/>
                <a:cs typeface="Calibri" panose="020F0502020204030204" pitchFamily="34" charset="0"/>
              </a:rPr>
              <a:t>Newtonian world and astrophysics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570" y="2636912"/>
            <a:ext cx="8229600" cy="2520280"/>
          </a:xfrm>
        </p:spPr>
        <p:txBody>
          <a:bodyPr>
            <a:normAutofit lnSpcReduction="1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Thermal physics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Circular motion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Oscillations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Gravitational fields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Astrophysics and cosmology</a:t>
            </a:r>
            <a:endParaRPr lang="en-GB" altLang="ko-KR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077877C-EEB5-364A-BAB9-CF6895D123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83630" y="5598368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49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23" y="1056841"/>
            <a:ext cx="8653385" cy="1143000"/>
          </a:xfrm>
        </p:spPr>
        <p:txBody>
          <a:bodyPr>
            <a:noAutofit/>
          </a:bodyPr>
          <a:lstStyle/>
          <a:p>
            <a:pPr lvl="0"/>
            <a:r>
              <a:rPr lang="en-GB" altLang="ko-KR" sz="3600" b="1" dirty="0">
                <a:solidFill>
                  <a:srgbClr val="000000"/>
                </a:solidFill>
                <a:latin typeface="Calibri" panose="020F0502020204030204" pitchFamily="34" charset="0"/>
                <a:ea typeface="Batang" charset="-127"/>
                <a:cs typeface="Calibri" panose="020F0502020204030204" pitchFamily="34" charset="0"/>
              </a:rPr>
              <a:t>Year 13: </a:t>
            </a:r>
            <a:br>
              <a:rPr lang="en-GB" altLang="ko-KR" sz="3600" b="1" dirty="0">
                <a:solidFill>
                  <a:srgbClr val="000000"/>
                </a:solidFill>
                <a:latin typeface="Calibri" panose="020F0502020204030204" pitchFamily="34" charset="0"/>
                <a:ea typeface="Batang" charset="-127"/>
                <a:cs typeface="Calibri" panose="020F0502020204030204" pitchFamily="34" charset="0"/>
              </a:rPr>
            </a:br>
            <a:r>
              <a:rPr lang="en-GB" altLang="ko-KR" sz="3600" b="1" dirty="0">
                <a:solidFill>
                  <a:srgbClr val="000000"/>
                </a:solidFill>
                <a:latin typeface="Calibri" panose="020F0502020204030204" pitchFamily="34" charset="0"/>
                <a:ea typeface="Batang" charset="-127"/>
                <a:cs typeface="Calibri" panose="020F0502020204030204" pitchFamily="34" charset="0"/>
              </a:rPr>
              <a:t>Particles and Medical physics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570" y="2636912"/>
            <a:ext cx="7908584" cy="2813335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Capacitors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Electric fields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Electromagnetism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Nuclear and particle physics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Medical imaging</a:t>
            </a:r>
            <a:endParaRPr lang="en-GB" altLang="ko-KR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50FE76E-2724-3B4E-84B5-FFC1EC9841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93237" y="5450247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35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198BF45696F74F890E6D52C663E8AF" ma:contentTypeVersion="1" ma:contentTypeDescription="Create a new document." ma:contentTypeScope="" ma:versionID="e6211bf5b8883ea1ed2ddd6bd8286f8d">
  <xsd:schema xmlns:xsd="http://www.w3.org/2001/XMLSchema" xmlns:xs="http://www.w3.org/2001/XMLSchema" xmlns:p="http://schemas.microsoft.com/office/2006/metadata/properties" xmlns:ns2="c111592f-cc7e-4487-a174-9ea6445e247c" targetNamespace="http://schemas.microsoft.com/office/2006/metadata/properties" ma:root="true" ma:fieldsID="3e1d1247f49d05b0872ef99a8456c9b7" ns2:_="">
    <xsd:import namespace="c111592f-cc7e-4487-a174-9ea6445e24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1592f-cc7e-4487-a174-9ea6445e24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111592f-cc7e-4487-a174-9ea6445e247c">HQRAFPPYU6ZM-2-28534</_dlc_DocId>
    <_dlc_DocIdUrl xmlns="c111592f-cc7e-4487-a174-9ea6445e247c">
      <Url>https://portal.bishopstopford.com/sites/humanities/_layouts/DocIdRedir.aspx?ID=HQRAFPPYU6ZM-2-28534</Url>
      <Description>HQRAFPPYU6ZM-2-28534</Description>
    </_dlc_DocIdUrl>
  </documentManagement>
</p:properties>
</file>

<file path=customXml/itemProps1.xml><?xml version="1.0" encoding="utf-8"?>
<ds:datastoreItem xmlns:ds="http://schemas.openxmlformats.org/officeDocument/2006/customXml" ds:itemID="{32D88C0C-AF82-4B62-986B-4490A8CF53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761BB2-CD63-4E37-B79F-4649CADE7E9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7B4D5E9-473B-4CA9-8E77-C16DA1427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11592f-cc7e-4487-a174-9ea6445e24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01CDB24-BC8B-47D5-A4D8-7CCB8A030DC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c111592f-cc7e-4487-a174-9ea6445e247c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417</Words>
  <Application>Microsoft Macintosh PowerPoint</Application>
  <PresentationFormat>On-screen Show (4:3)</PresentationFormat>
  <Paragraphs>85</Paragraphs>
  <Slides>14</Slides>
  <Notes>4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Physics A Level</vt:lpstr>
      <vt:lpstr>Why choose Physics at A-level?</vt:lpstr>
      <vt:lpstr>Why choose Physics at A-level?</vt:lpstr>
      <vt:lpstr>Structure of the course: Specification OCR A H556</vt:lpstr>
      <vt:lpstr>PowerPoint Presentation</vt:lpstr>
      <vt:lpstr>PowerPoint Presentation</vt:lpstr>
      <vt:lpstr>Year 12:  Electrons, waves and photons</vt:lpstr>
      <vt:lpstr>Year 13:  Newtonian world and astrophysics</vt:lpstr>
      <vt:lpstr>Year 13:  Particles and Medical physics</vt:lpstr>
      <vt:lpstr>PowerPoint Presentation</vt:lpstr>
      <vt:lpstr>Methods of study</vt:lpstr>
      <vt:lpstr>Future career options</vt:lpstr>
      <vt:lpstr>Entry Requirements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cgodfrey</dc:creator>
  <cp:lastModifiedBy>Hollins. Jake</cp:lastModifiedBy>
  <cp:revision>91</cp:revision>
  <cp:lastPrinted>2017-06-22T09:45:38Z</cp:lastPrinted>
  <dcterms:created xsi:type="dcterms:W3CDTF">2009-12-09T09:29:40Z</dcterms:created>
  <dcterms:modified xsi:type="dcterms:W3CDTF">2020-06-19T15:12:07Z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0x010100FF198BF45696F74F890E6D52C663E8AF</vt:lpwstr>
  </property>
  <property fmtid="{D5CDD505-2E9C-101B-9397-08002B2CF9AE}" pid="3" name="_dlc_DocIdItemGuid">
    <vt:lpwstr>d6526ddb-f376-4153-b12f-5b7d5c7f56ed</vt:lpwstr>
  </property>
</Properties>
</file>