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6"/>
  </p:notesMasterIdLst>
  <p:sldIdLst>
    <p:sldId id="264" r:id="rId6"/>
    <p:sldId id="265" r:id="rId7"/>
    <p:sldId id="268" r:id="rId8"/>
    <p:sldId id="274" r:id="rId9"/>
    <p:sldId id="307" r:id="rId10"/>
    <p:sldId id="305" r:id="rId11"/>
    <p:sldId id="306" r:id="rId12"/>
    <p:sldId id="267" r:id="rId13"/>
    <p:sldId id="304" r:id="rId14"/>
    <p:sldId id="308"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85356" autoAdjust="0"/>
  </p:normalViewPr>
  <p:slideViewPr>
    <p:cSldViewPr>
      <p:cViewPr varScale="1">
        <p:scale>
          <a:sx n="98" d="100"/>
          <a:sy n="98" d="100"/>
        </p:scale>
        <p:origin x="18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F7E35E-D8C4-4AE6-B16A-0386783F3E0E}" type="datetimeFigureOut">
              <a:rPr lang="en-GB" smtClean="0"/>
              <a:t>03/11/2020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6DFE8-D37B-4475-94B2-CB8DE6C234B2}" type="slidenum">
              <a:rPr lang="en-GB" smtClean="0"/>
              <a:t>‹#›</a:t>
            </a:fld>
            <a:endParaRPr lang="en-GB"/>
          </a:p>
        </p:txBody>
      </p:sp>
    </p:spTree>
    <p:extLst>
      <p:ext uri="{BB962C8B-B14F-4D97-AF65-F5344CB8AC3E}">
        <p14:creationId xmlns:p14="http://schemas.microsoft.com/office/powerpoint/2010/main" val="27467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7</a:t>
            </a:fld>
            <a:endParaRPr lang="en-GB"/>
          </a:p>
        </p:txBody>
      </p:sp>
    </p:spTree>
    <p:extLst>
      <p:ext uri="{BB962C8B-B14F-4D97-AF65-F5344CB8AC3E}">
        <p14:creationId xmlns:p14="http://schemas.microsoft.com/office/powerpoint/2010/main" val="303713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8</a:t>
            </a:fld>
            <a:endParaRPr lang="en-GB"/>
          </a:p>
        </p:txBody>
      </p:sp>
    </p:spTree>
    <p:extLst>
      <p:ext uri="{BB962C8B-B14F-4D97-AF65-F5344CB8AC3E}">
        <p14:creationId xmlns:p14="http://schemas.microsoft.com/office/powerpoint/2010/main" val="9373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14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356086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8286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BF2C9-8CFE-4AD7-A8F1-4D86749D6CC2}" type="datetimeFigureOut">
              <a:rPr lang="en-US" smtClean="0"/>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17436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4BF2C9-8CFE-4AD7-A8F1-4D86749D6CC2}" type="datetimeFigureOut">
              <a:rPr lang="en-US" smtClean="0"/>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33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BF2C9-8CFE-4AD7-A8F1-4D86749D6CC2}" type="datetimeFigureOut">
              <a:rPr lang="en-US" smtClean="0"/>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5886020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BF2C9-8CFE-4AD7-A8F1-4D86749D6CC2}" type="datetimeFigureOut">
              <a:rPr lang="en-US" smtClean="0"/>
              <a:t>11/3/2020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28630518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BF2C9-8CFE-4AD7-A8F1-4D86749D6CC2}" type="datetimeFigureOut">
              <a:rPr lang="en-US" smtClean="0"/>
              <a:t>11/3/2020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181016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4BF2C9-8CFE-4AD7-A8F1-4D86749D6CC2}" type="datetimeFigureOut">
              <a:rPr lang="en-US" smtClean="0"/>
              <a:t>11/3/2020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68678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4BF2C9-8CFE-4AD7-A8F1-4D86749D6CC2}" type="datetimeFigureOut">
              <a:rPr lang="en-US" smtClean="0"/>
              <a:t>11/3/2020</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9E6692-B1BD-446B-A5E9-4AB780604443}" type="slidenum">
              <a:rPr lang="en-GB" smtClean="0"/>
              <a:t>‹#›</a:t>
            </a:fld>
            <a:endParaRPr lang="en-GB"/>
          </a:p>
        </p:txBody>
      </p:sp>
    </p:spTree>
    <p:extLst>
      <p:ext uri="{BB962C8B-B14F-4D97-AF65-F5344CB8AC3E}">
        <p14:creationId xmlns:p14="http://schemas.microsoft.com/office/powerpoint/2010/main" val="4577134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extLst>
      <p:ext uri="{BB962C8B-B14F-4D97-AF65-F5344CB8AC3E}">
        <p14:creationId xmlns:p14="http://schemas.microsoft.com/office/powerpoint/2010/main" val="61210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04BF2C9-8CFE-4AD7-A8F1-4D86749D6CC2}" type="datetimeFigureOut">
              <a:rPr lang="en-US" smtClean="0"/>
              <a:t>11/3/2020</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9E6692-B1BD-446B-A5E9-4AB780604443}"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33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hyperlink" Target="mailto:jbaker@bishopstopford.com" TargetMode="Externa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6.m4a"/><Relationship Id="rId7" Type="http://schemas.openxmlformats.org/officeDocument/2006/relationships/image" Target="../media/image8.png"/><Relationship Id="rId2" Type="http://schemas.microsoft.com/office/2007/relationships/media" Target="../media/media6.m4a"/><Relationship Id="rId1" Type="http://schemas.openxmlformats.org/officeDocument/2006/relationships/tags" Target="../tags/tag7.xml"/><Relationship Id="rId6" Type="http://schemas.openxmlformats.org/officeDocument/2006/relationships/hyperlink" Target="mailto:jbaker@bishopstopford.com" TargetMode="External"/><Relationship Id="rId5" Type="http://schemas.openxmlformats.org/officeDocument/2006/relationships/notesSlide" Target="../notesSlides/notesSlide1.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prospects.ac.uk/job-profiles/arts-administrator" TargetMode="External"/><Relationship Id="rId13" Type="http://schemas.openxmlformats.org/officeDocument/2006/relationships/hyperlink" Target="https://www.prospects.ac.uk/job-profiles/multimedia-programmer" TargetMode="External"/><Relationship Id="rId18" Type="http://schemas.openxmlformats.org/officeDocument/2006/relationships/hyperlink" Target="https://www.prospects.ac.uk/job-profiles/fine-artist" TargetMode="External"/><Relationship Id="rId3" Type="http://schemas.openxmlformats.org/officeDocument/2006/relationships/audio" Target="../media/media7.m4a"/><Relationship Id="rId21" Type="http://schemas.openxmlformats.org/officeDocument/2006/relationships/hyperlink" Target="https://www.prospects.ac.uk/job-profiles/illustrator" TargetMode="External"/><Relationship Id="rId7" Type="http://schemas.openxmlformats.org/officeDocument/2006/relationships/hyperlink" Target="https://www.prospects.ac.uk/job-profiles/art-therapist" TargetMode="External"/><Relationship Id="rId12" Type="http://schemas.openxmlformats.org/officeDocument/2006/relationships/hyperlink" Target="https://www.prospects.ac.uk/job-profiles/museum-gallery-exhibitions-officer" TargetMode="External"/><Relationship Id="rId17" Type="http://schemas.openxmlformats.org/officeDocument/2006/relationships/hyperlink" Target="https://www.prospects.ac.uk/job-profiles/exhibition-designer" TargetMode="External"/><Relationship Id="rId2" Type="http://schemas.microsoft.com/office/2007/relationships/media" Target="../media/media7.m4a"/><Relationship Id="rId16" Type="http://schemas.openxmlformats.org/officeDocument/2006/relationships/hyperlink" Target="https://www.prospects.ac.uk/job-profiles/community-arts-worker" TargetMode="External"/><Relationship Id="rId20" Type="http://schemas.openxmlformats.org/officeDocument/2006/relationships/hyperlink" Target="https://www.prospects.ac.uk/job-profiles/higher-education-lecturer" TargetMode="External"/><Relationship Id="rId1" Type="http://schemas.openxmlformats.org/officeDocument/2006/relationships/tags" Target="../tags/tag8.xml"/><Relationship Id="rId6" Type="http://schemas.openxmlformats.org/officeDocument/2006/relationships/image" Target="../media/image4.jpeg"/><Relationship Id="rId11" Type="http://schemas.openxmlformats.org/officeDocument/2006/relationships/hyperlink" Target="https://www.prospects.ac.uk/job-profiles/museum-gallery-curator" TargetMode="External"/><Relationship Id="rId24" Type="http://schemas.openxmlformats.org/officeDocument/2006/relationships/image" Target="../media/image3.png"/><Relationship Id="rId5" Type="http://schemas.openxmlformats.org/officeDocument/2006/relationships/notesSlide" Target="../notesSlides/notesSlide2.xml"/><Relationship Id="rId15" Type="http://schemas.openxmlformats.org/officeDocument/2006/relationships/hyperlink" Target="https://www.prospects.ac.uk/job-profiles/stylist" TargetMode="External"/><Relationship Id="rId23" Type="http://schemas.openxmlformats.org/officeDocument/2006/relationships/hyperlink" Target="https://www.prospects.ac.uk/job-profiles/secondary-school-teacher" TargetMode="External"/><Relationship Id="rId10" Type="http://schemas.openxmlformats.org/officeDocument/2006/relationships/hyperlink" Target="https://www.prospects.ac.uk/job-profiles/interior-and-spatial-designer" TargetMode="External"/><Relationship Id="rId19" Type="http://schemas.openxmlformats.org/officeDocument/2006/relationships/hyperlink" Target="https://www.prospects.ac.uk/job-profiles/graphic-designer" TargetMode="External"/><Relationship Id="rId4" Type="http://schemas.openxmlformats.org/officeDocument/2006/relationships/slideLayout" Target="../slideLayouts/slideLayout2.xml"/><Relationship Id="rId9" Type="http://schemas.openxmlformats.org/officeDocument/2006/relationships/hyperlink" Target="https://www.prospects.ac.uk/job-profiles/estates-manager" TargetMode="External"/><Relationship Id="rId14" Type="http://schemas.openxmlformats.org/officeDocument/2006/relationships/hyperlink" Target="https://www.prospects.ac.uk/job-profiles/special-effects-technician" TargetMode="External"/><Relationship Id="rId22" Type="http://schemas.openxmlformats.org/officeDocument/2006/relationships/hyperlink" Target="https://www.prospects.ac.uk/job-profiles/printmaker"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chemeClr val="bg1"/>
                </a:solidFill>
                <a:latin typeface="+mn-lt"/>
                <a:cs typeface="Comic Sans MS"/>
              </a:rPr>
              <a:t>Art A Level</a:t>
            </a:r>
            <a:endParaRPr lang="en-US" sz="6600" b="1" dirty="0">
              <a:solidFill>
                <a:schemeClr val="bg1"/>
              </a:solidFill>
              <a:latin typeface="+mn-lt"/>
              <a:cs typeface="Comic Sans MS"/>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288111061"/>
      </p:ext>
    </p:extLst>
  </p:cSld>
  <p:clrMapOvr>
    <a:masterClrMapping/>
  </p:clrMapOvr>
  <mc:AlternateContent xmlns:mc="http://schemas.openxmlformats.org/markup-compatibility/2006" xmlns:p14="http://schemas.microsoft.com/office/powerpoint/2010/main">
    <mc:Choice Requires="p14">
      <p:transition spd="slow" p14:dur="2000" advTm="13997"/>
    </mc:Choice>
    <mc:Fallback xmlns="">
      <p:transition spd="slow" advTm="13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3768" y="523968"/>
            <a:ext cx="3941751" cy="5378848"/>
          </a:xfrm>
          <a:prstGeom prst="rect">
            <a:avLst/>
          </a:prstGeom>
        </p:spPr>
      </p:pic>
      <p:pic>
        <p:nvPicPr>
          <p:cNvPr id="5" name="Picture 4"/>
          <p:cNvPicPr>
            <a:picLocks noChangeAspect="1"/>
          </p:cNvPicPr>
          <p:nvPr/>
        </p:nvPicPr>
        <p:blipFill>
          <a:blip r:embed="rId4"/>
          <a:stretch>
            <a:fillRect/>
          </a:stretch>
        </p:blipFill>
        <p:spPr>
          <a:xfrm>
            <a:off x="0" y="0"/>
            <a:ext cx="847417" cy="1054699"/>
          </a:xfrm>
          <a:prstGeom prst="rect">
            <a:avLst/>
          </a:prstGeom>
        </p:spPr>
      </p:pic>
      <p:pic>
        <p:nvPicPr>
          <p:cNvPr id="6" name="Picture 5"/>
          <p:cNvPicPr>
            <a:picLocks noChangeAspect="1"/>
          </p:cNvPicPr>
          <p:nvPr/>
        </p:nvPicPr>
        <p:blipFill>
          <a:blip r:embed="rId4"/>
          <a:stretch>
            <a:fillRect/>
          </a:stretch>
        </p:blipFill>
        <p:spPr>
          <a:xfrm>
            <a:off x="8304967" y="0"/>
            <a:ext cx="847417" cy="1054699"/>
          </a:xfrm>
          <a:prstGeom prst="rect">
            <a:avLst/>
          </a:prstGeom>
        </p:spPr>
      </p:pic>
    </p:spTree>
    <p:custDataLst>
      <p:tags r:id="rId1"/>
    </p:custDataLst>
    <p:extLst>
      <p:ext uri="{BB962C8B-B14F-4D97-AF65-F5344CB8AC3E}">
        <p14:creationId xmlns:p14="http://schemas.microsoft.com/office/powerpoint/2010/main" val="4280125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670351"/>
          </a:xfrm>
        </p:spPr>
        <p:txBody>
          <a:bodyPr>
            <a:normAutofit/>
          </a:bodyPr>
          <a:lstStyle/>
          <a:p>
            <a:r>
              <a:rPr lang="en-US" sz="3200" b="1" dirty="0" smtClean="0">
                <a:latin typeface="+mn-lt"/>
                <a:cs typeface="Comic Sans MS"/>
              </a:rPr>
              <a:t>Why </a:t>
            </a:r>
            <a:r>
              <a:rPr lang="en-US" sz="3200" b="1" dirty="0" smtClean="0">
                <a:latin typeface="+mn-lt"/>
                <a:cs typeface="Calibri" panose="020F0502020204030204" pitchFamily="34" charset="0"/>
              </a:rPr>
              <a:t>choose</a:t>
            </a:r>
            <a:r>
              <a:rPr lang="en-US" sz="3200" b="1" dirty="0" smtClean="0">
                <a:latin typeface="+mn-lt"/>
                <a:cs typeface="Comic Sans MS"/>
              </a:rPr>
              <a:t> Art at A-level?</a:t>
            </a:r>
            <a:endParaRPr lang="en-US" sz="3200" b="1" dirty="0">
              <a:latin typeface="+mn-lt"/>
              <a:cs typeface="Comic Sans MS"/>
            </a:endParaRPr>
          </a:p>
        </p:txBody>
      </p:sp>
      <p:sp>
        <p:nvSpPr>
          <p:cNvPr id="5" name="Content Placeholder 4"/>
          <p:cNvSpPr>
            <a:spLocks noGrp="1"/>
          </p:cNvSpPr>
          <p:nvPr>
            <p:ph idx="1"/>
          </p:nvPr>
        </p:nvSpPr>
        <p:spPr>
          <a:xfrm>
            <a:off x="683568" y="1874517"/>
            <a:ext cx="8022730" cy="3978955"/>
          </a:xfrm>
        </p:spPr>
        <p:txBody>
          <a:bodyPr>
            <a:normAutofit fontScale="92500" lnSpcReduction="20000"/>
          </a:bodyPr>
          <a:lstStyle/>
          <a:p>
            <a:pPr marL="0" lvl="0" indent="0">
              <a:buNone/>
            </a:pPr>
            <a:r>
              <a:rPr lang="en-GB" dirty="0"/>
              <a:t>Can you work </a:t>
            </a:r>
            <a:r>
              <a:rPr lang="en-GB" dirty="0" smtClean="0"/>
              <a:t>independently?, Do </a:t>
            </a:r>
            <a:r>
              <a:rPr lang="en-GB" dirty="0"/>
              <a:t>you like experimenting and taking risks</a:t>
            </a:r>
            <a:r>
              <a:rPr lang="en-GB" dirty="0" smtClean="0"/>
              <a:t>? If the answer is yes then Art is a fantastic course for you to explore your creativity and it gives you the freedom to be in control of your own choices. But don’t just take our word for it </a:t>
            </a:r>
          </a:p>
          <a:p>
            <a:pPr marL="0" lvl="0" indent="0">
              <a:buNone/>
            </a:pPr>
            <a:r>
              <a:rPr lang="en-GB" b="1" dirty="0" smtClean="0"/>
              <a:t>Comments from previous Bishop </a:t>
            </a:r>
            <a:r>
              <a:rPr lang="en-GB" b="1" dirty="0"/>
              <a:t>A</a:t>
            </a:r>
            <a:r>
              <a:rPr lang="en-GB" b="1" dirty="0" smtClean="0"/>
              <a:t>rt students-</a:t>
            </a:r>
            <a:endParaRPr lang="en-GB" b="1" dirty="0"/>
          </a:p>
          <a:p>
            <a:pPr>
              <a:lnSpc>
                <a:spcPct val="120000"/>
              </a:lnSpc>
              <a:spcBef>
                <a:spcPts val="0"/>
              </a:spcBef>
            </a:pPr>
            <a:r>
              <a:rPr lang="en-GB" dirty="0"/>
              <a:t>“Builds on GCSE”- you can use existing work as a basis from which to start the course.</a:t>
            </a:r>
          </a:p>
          <a:p>
            <a:pPr>
              <a:lnSpc>
                <a:spcPct val="120000"/>
              </a:lnSpc>
              <a:spcBef>
                <a:spcPts val="0"/>
              </a:spcBef>
            </a:pPr>
            <a:r>
              <a:rPr lang="en-GB" dirty="0"/>
              <a:t>“Inspiring” - ability to get involved with what you are doing.</a:t>
            </a:r>
          </a:p>
          <a:p>
            <a:pPr>
              <a:lnSpc>
                <a:spcPct val="120000"/>
              </a:lnSpc>
              <a:spcBef>
                <a:spcPts val="0"/>
              </a:spcBef>
            </a:pPr>
            <a:r>
              <a:rPr lang="en-GB" dirty="0"/>
              <a:t>“It’s a relaxing”- informal but positive environment to learn.</a:t>
            </a:r>
          </a:p>
          <a:p>
            <a:pPr>
              <a:lnSpc>
                <a:spcPct val="120000"/>
              </a:lnSpc>
              <a:spcBef>
                <a:spcPts val="0"/>
              </a:spcBef>
            </a:pPr>
            <a:r>
              <a:rPr lang="en-GB" dirty="0"/>
              <a:t>“Regular teacher feedback”- You have the chance to continually improve and add to your work throughout the course. </a:t>
            </a:r>
          </a:p>
          <a:p>
            <a:pPr>
              <a:lnSpc>
                <a:spcPct val="120000"/>
              </a:lnSpc>
              <a:spcBef>
                <a:spcPts val="0"/>
              </a:spcBef>
            </a:pPr>
            <a:r>
              <a:rPr lang="en-GB" dirty="0"/>
              <a:t>“Even the exam is relatively stress free” -you plan and prepare in lessons with the teachers help and produce your planned piece in exam conditions.</a:t>
            </a:r>
          </a:p>
          <a:p>
            <a:pPr>
              <a:lnSpc>
                <a:spcPct val="120000"/>
              </a:lnSpc>
              <a:spcBef>
                <a:spcPts val="0"/>
              </a:spcBef>
            </a:pPr>
            <a:endParaRPr lang="en-US" dirty="0">
              <a:cs typeface="Comic Sans M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10" name="Picture 9"/>
          <p:cNvPicPr>
            <a:picLocks noChangeAspect="1"/>
          </p:cNvPicPr>
          <p:nvPr/>
        </p:nvPicPr>
        <p:blipFill>
          <a:blip r:embed="rId6"/>
          <a:stretch>
            <a:fillRect/>
          </a:stretch>
        </p:blipFill>
        <p:spPr>
          <a:xfrm>
            <a:off x="6876256" y="5346061"/>
            <a:ext cx="2106351" cy="1511939"/>
          </a:xfrm>
          <a:prstGeom prst="rect">
            <a:avLst/>
          </a:prstGeom>
        </p:spPr>
      </p:pic>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448617735"/>
      </p:ext>
    </p:extLst>
  </p:cSld>
  <p:clrMapOvr>
    <a:masterClrMapping/>
  </p:clrMapOvr>
  <mc:AlternateContent xmlns:mc="http://schemas.openxmlformats.org/markup-compatibility/2006" xmlns:p14="http://schemas.microsoft.com/office/powerpoint/2010/main">
    <mc:Choice Requires="p14">
      <p:transition spd="slow" p14:dur="2000" advTm="70318"/>
    </mc:Choice>
    <mc:Fallback xmlns="">
      <p:transition spd="slow" advTm="70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91680" y="404664"/>
            <a:ext cx="5688632" cy="5688632"/>
          </a:xfrm>
          <a:prstGeom prst="rect">
            <a:avLst/>
          </a:prstGeom>
        </p:spPr>
      </p:pic>
      <p:pic>
        <p:nvPicPr>
          <p:cNvPr id="6" name="Picture 5"/>
          <p:cNvPicPr>
            <a:picLocks noChangeAspect="1"/>
          </p:cNvPicPr>
          <p:nvPr/>
        </p:nvPicPr>
        <p:blipFill>
          <a:blip r:embed="rId4"/>
          <a:stretch>
            <a:fillRect/>
          </a:stretch>
        </p:blipFill>
        <p:spPr>
          <a:xfrm>
            <a:off x="8296583" y="0"/>
            <a:ext cx="847417" cy="10546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7" y="0"/>
            <a:ext cx="847570" cy="1052736"/>
          </a:xfrm>
          <a:prstGeom prst="rect">
            <a:avLst/>
          </a:prstGeom>
        </p:spPr>
      </p:pic>
    </p:spTree>
    <p:custDataLst>
      <p:tags r:id="rId1"/>
    </p:custDataLst>
    <p:extLst>
      <p:ext uri="{BB962C8B-B14F-4D97-AF65-F5344CB8AC3E}">
        <p14:creationId xmlns:p14="http://schemas.microsoft.com/office/powerpoint/2010/main" val="265676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91192"/>
            <a:ext cx="7633742" cy="670351"/>
          </a:xfrm>
        </p:spPr>
        <p:txBody>
          <a:bodyPr>
            <a:normAutofit/>
          </a:bodyPr>
          <a:lstStyle/>
          <a:p>
            <a:r>
              <a:rPr lang="en-GB" sz="4000" b="1" dirty="0" smtClean="0">
                <a:latin typeface="Calibri" panose="020F0502020204030204" pitchFamily="34" charset="0"/>
                <a:cs typeface="Calibri" panose="020F0502020204030204" pitchFamily="34" charset="0"/>
              </a:rPr>
              <a:t>Structure of the course</a:t>
            </a:r>
            <a:endParaRPr lang="en-GB"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052735"/>
            <a:ext cx="9144955" cy="6696744"/>
          </a:xfrm>
        </p:spPr>
        <p:txBody>
          <a:bodyPr>
            <a:noAutofit/>
          </a:bodyPr>
          <a:lstStyle/>
          <a:p>
            <a:pPr lvl="0"/>
            <a:r>
              <a:rPr lang="en-GB" sz="1600" b="1" dirty="0"/>
              <a:t>Investigation </a:t>
            </a:r>
            <a:r>
              <a:rPr lang="en-GB" sz="1600" dirty="0"/>
              <a:t>of a theme through drawing, painting, mixed media and sculpture resulting in an outcome(s) which explore and attempt to answer theme studied. (Coursework Theme chosen by the student, exam theme initiated by examination board</a:t>
            </a:r>
            <a:r>
              <a:rPr lang="en-GB" sz="1600" dirty="0" smtClean="0"/>
              <a:t>.)</a:t>
            </a:r>
            <a:r>
              <a:rPr lang="en-GB" sz="1600" dirty="0"/>
              <a:t> </a:t>
            </a:r>
          </a:p>
          <a:p>
            <a:pPr lvl="0"/>
            <a:r>
              <a:rPr lang="en-GB" sz="1600" b="1" dirty="0"/>
              <a:t>Exploration</a:t>
            </a:r>
            <a:r>
              <a:rPr lang="en-GB" sz="1600" dirty="0"/>
              <a:t> of chosen theme using the formal elements of art; </a:t>
            </a:r>
            <a:r>
              <a:rPr lang="en-GB" sz="1600" dirty="0" err="1" smtClean="0"/>
              <a:t>ie</a:t>
            </a:r>
            <a:endParaRPr lang="en-GB" sz="1600" dirty="0"/>
          </a:p>
          <a:p>
            <a:pPr>
              <a:lnSpc>
                <a:spcPct val="100000"/>
              </a:lnSpc>
            </a:pPr>
            <a:r>
              <a:rPr lang="en-GB" sz="1400" dirty="0"/>
              <a:t>         </a:t>
            </a:r>
            <a:r>
              <a:rPr lang="fr-FR" sz="1400" b="1" dirty="0"/>
              <a:t>LINE </a:t>
            </a:r>
            <a:endParaRPr lang="en-GB" sz="1400" dirty="0"/>
          </a:p>
          <a:p>
            <a:pPr>
              <a:lnSpc>
                <a:spcPct val="100000"/>
              </a:lnSpc>
            </a:pPr>
            <a:r>
              <a:rPr lang="en-GB" sz="1400" b="1" dirty="0"/>
              <a:t> </a:t>
            </a:r>
            <a:r>
              <a:rPr lang="en-GB" sz="1400" b="1" dirty="0" smtClean="0"/>
              <a:t>        </a:t>
            </a:r>
            <a:r>
              <a:rPr lang="fr-FR" sz="1400" b="1" dirty="0" smtClean="0"/>
              <a:t>TONE</a:t>
            </a:r>
            <a:endParaRPr lang="en-GB" sz="1400" dirty="0"/>
          </a:p>
          <a:p>
            <a:pPr>
              <a:lnSpc>
                <a:spcPct val="100000"/>
              </a:lnSpc>
            </a:pPr>
            <a:r>
              <a:rPr lang="fr-FR" sz="1400" b="1" dirty="0"/>
              <a:t>         TEXTURE/SURFACE</a:t>
            </a:r>
            <a:endParaRPr lang="en-GB" sz="1400" dirty="0"/>
          </a:p>
          <a:p>
            <a:pPr>
              <a:lnSpc>
                <a:spcPct val="100000"/>
              </a:lnSpc>
            </a:pPr>
            <a:r>
              <a:rPr lang="fr-FR" sz="1400" b="1" dirty="0"/>
              <a:t>         </a:t>
            </a:r>
            <a:r>
              <a:rPr lang="fr-FR" sz="1400" b="1" dirty="0" smtClean="0"/>
              <a:t>COMPOSITION</a:t>
            </a:r>
            <a:endParaRPr lang="en-GB" sz="1400" dirty="0"/>
          </a:p>
          <a:p>
            <a:pPr>
              <a:lnSpc>
                <a:spcPct val="100000"/>
              </a:lnSpc>
            </a:pPr>
            <a:r>
              <a:rPr lang="fr-FR" sz="1400" b="1" dirty="0"/>
              <a:t>         PERSPECTIVE</a:t>
            </a:r>
            <a:endParaRPr lang="en-GB" sz="1400" dirty="0"/>
          </a:p>
          <a:p>
            <a:pPr>
              <a:lnSpc>
                <a:spcPct val="100000"/>
              </a:lnSpc>
            </a:pPr>
            <a:r>
              <a:rPr lang="fr-FR" sz="1400" b="1" dirty="0"/>
              <a:t>         </a:t>
            </a:r>
            <a:r>
              <a:rPr lang="fr-FR" sz="1400" b="1" dirty="0" smtClean="0"/>
              <a:t>COLOUR</a:t>
            </a:r>
            <a:r>
              <a:rPr lang="fr-FR" sz="1400" dirty="0"/>
              <a:t> </a:t>
            </a:r>
            <a:endParaRPr lang="en-GB" sz="1400" dirty="0"/>
          </a:p>
          <a:p>
            <a:pPr lvl="0"/>
            <a:r>
              <a:rPr lang="en-GB" sz="1600" b="1" dirty="0"/>
              <a:t>Research </a:t>
            </a:r>
            <a:r>
              <a:rPr lang="en-GB" sz="1600" dirty="0"/>
              <a:t>in to relevant artists to inform and enrich chosen theme</a:t>
            </a:r>
            <a:r>
              <a:rPr lang="en-GB" sz="1600" dirty="0" smtClean="0"/>
              <a:t>.</a:t>
            </a:r>
            <a:r>
              <a:rPr lang="en-GB" sz="1600" dirty="0"/>
              <a:t> </a:t>
            </a:r>
          </a:p>
          <a:p>
            <a:pPr lvl="0"/>
            <a:r>
              <a:rPr lang="en-GB" sz="1600" b="1" dirty="0"/>
              <a:t>Review and Modify </a:t>
            </a:r>
            <a:r>
              <a:rPr lang="en-GB" sz="1600" dirty="0"/>
              <a:t>work in progress towards a final outcome, testing out scale/media and compositional ideas</a:t>
            </a:r>
            <a:r>
              <a:rPr lang="en-GB" sz="1600" dirty="0" smtClean="0"/>
              <a:t>.</a:t>
            </a:r>
            <a:r>
              <a:rPr lang="en-GB" sz="1600" dirty="0"/>
              <a:t>  </a:t>
            </a:r>
            <a:endParaRPr lang="en-GB" sz="1600" dirty="0" smtClean="0"/>
          </a:p>
          <a:p>
            <a:r>
              <a:rPr lang="en-GB" sz="1600" b="1" u="sng" dirty="0"/>
              <a:t>Private </a:t>
            </a:r>
            <a:r>
              <a:rPr lang="en-GB" sz="1600" b="1" u="sng" dirty="0" smtClean="0"/>
              <a:t>Study</a:t>
            </a:r>
            <a:r>
              <a:rPr lang="en-GB" sz="1600" dirty="0"/>
              <a:t> </a:t>
            </a:r>
            <a:r>
              <a:rPr lang="en-GB" sz="1600" dirty="0" smtClean="0"/>
              <a:t>Students </a:t>
            </a:r>
            <a:r>
              <a:rPr lang="en-GB" sz="1600" dirty="0"/>
              <a:t>are expected to complete a minimum of 4 hours per subject per week outside of lessons, to consolidate learning from the classroom and to develop ideas further. This can be completed either at home or in the Art rooms during school time. </a:t>
            </a:r>
          </a:p>
          <a:p>
            <a:pPr lvl="0"/>
            <a:endParaRPr lang="en-GB" sz="1800" dirty="0"/>
          </a:p>
          <a:p>
            <a:pPr>
              <a:lnSpc>
                <a:spcPct val="120000"/>
              </a:lnSpc>
              <a:spcBef>
                <a:spcPts val="0"/>
              </a:spcBef>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GB" sz="22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GB" sz="2200" dirty="0" smtClean="0">
                <a:latin typeface="Calibri" panose="020F0502020204030204" pitchFamily="34" charset="0"/>
                <a:cs typeface="Calibri" panose="020F0502020204030204" pitchFamily="34" charset="0"/>
              </a:rPr>
              <a:t>Head of Subject: Mrs Baker </a:t>
            </a:r>
            <a:r>
              <a:rPr lang="en-GB" sz="2200" dirty="0" smtClean="0">
                <a:latin typeface="Calibri" panose="020F0502020204030204" pitchFamily="34" charset="0"/>
                <a:cs typeface="Calibri" panose="020F0502020204030204" pitchFamily="34" charset="0"/>
                <a:hlinkClick r:id="rId5"/>
              </a:rPr>
              <a:t>jbaker@bishopstopford.com</a:t>
            </a:r>
            <a:r>
              <a:rPr lang="en-GB" sz="2200" dirty="0" smtClean="0">
                <a:latin typeface="Calibri" panose="020F0502020204030204" pitchFamily="34" charset="0"/>
                <a:cs typeface="Calibri" panose="020F0502020204030204" pitchFamily="34" charset="0"/>
              </a:rPr>
              <a:t> </a:t>
            </a:r>
            <a:endParaRPr lang="en-GB" sz="2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308887693"/>
      </p:ext>
    </p:extLst>
  </p:cSld>
  <p:clrMapOvr>
    <a:masterClrMapping/>
  </p:clrMapOvr>
  <mc:AlternateContent xmlns:mc="http://schemas.openxmlformats.org/markup-compatibility/2006" xmlns:p14="http://schemas.microsoft.com/office/powerpoint/2010/main">
    <mc:Choice Requires="p14">
      <p:transition spd="slow" p14:dur="2000" advTm="34512"/>
    </mc:Choice>
    <mc:Fallback xmlns="">
      <p:transition spd="slow" advTm="34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030" y="171725"/>
            <a:ext cx="7543800" cy="1198180"/>
          </a:xfrm>
        </p:spPr>
        <p:txBody>
          <a:bodyPr>
            <a:normAutofit fontScale="90000"/>
          </a:bodyPr>
          <a:lstStyle/>
          <a:p>
            <a:r>
              <a:rPr lang="en-GB" b="1" u="sng" dirty="0"/>
              <a:t>Assessment Objectives</a:t>
            </a:r>
            <a:r>
              <a:rPr lang="en-GB" dirty="0"/>
              <a:t/>
            </a:r>
            <a:br>
              <a:rPr lang="en-GB" dirty="0"/>
            </a:br>
            <a:endParaRPr lang="en-GB" dirty="0"/>
          </a:p>
        </p:txBody>
      </p:sp>
      <p:sp>
        <p:nvSpPr>
          <p:cNvPr id="3" name="Content Placeholder 2"/>
          <p:cNvSpPr>
            <a:spLocks noGrp="1"/>
          </p:cNvSpPr>
          <p:nvPr>
            <p:ph idx="1"/>
          </p:nvPr>
        </p:nvSpPr>
        <p:spPr>
          <a:xfrm>
            <a:off x="257626" y="1074864"/>
            <a:ext cx="8674467" cy="4597971"/>
          </a:xfrm>
        </p:spPr>
        <p:txBody>
          <a:bodyPr>
            <a:normAutofit fontScale="25000" lnSpcReduction="20000"/>
          </a:bodyPr>
          <a:lstStyle/>
          <a:p>
            <a:pPr marL="0" indent="0">
              <a:buNone/>
            </a:pPr>
            <a:r>
              <a:rPr lang="en-GB" sz="8000" dirty="0" smtClean="0"/>
              <a:t>You </a:t>
            </a:r>
            <a:r>
              <a:rPr lang="en-GB" sz="8000" dirty="0"/>
              <a:t>must show evidence that each of the four Assessment objectives have been addressed within your work</a:t>
            </a:r>
            <a:r>
              <a:rPr lang="en-GB" sz="8000" dirty="0" smtClean="0"/>
              <a:t>.</a:t>
            </a:r>
            <a:r>
              <a:rPr lang="en-GB" sz="8000" b="1" dirty="0"/>
              <a:t> </a:t>
            </a:r>
            <a:endParaRPr lang="en-GB" sz="8000" b="1" dirty="0" smtClean="0"/>
          </a:p>
          <a:p>
            <a:pPr marL="0" indent="0">
              <a:buNone/>
            </a:pPr>
            <a:endParaRPr lang="en-GB" sz="6400" dirty="0"/>
          </a:p>
          <a:p>
            <a:pPr marL="0" indent="0">
              <a:buNone/>
            </a:pPr>
            <a:r>
              <a:rPr lang="en-GB" sz="6400" b="1" dirty="0"/>
              <a:t>A01         </a:t>
            </a:r>
            <a:r>
              <a:rPr lang="en-GB" sz="6400" dirty="0"/>
              <a:t>Develop ideas through sustained and focused investigations, </a:t>
            </a:r>
            <a:r>
              <a:rPr lang="en-GB" sz="6400" dirty="0" smtClean="0"/>
              <a:t> </a:t>
            </a:r>
            <a:r>
              <a:rPr lang="en-GB" sz="6400" dirty="0"/>
              <a:t>informed by contextual and </a:t>
            </a:r>
            <a:r>
              <a:rPr lang="en-GB" sz="6400" dirty="0" smtClean="0"/>
              <a:t>other</a:t>
            </a:r>
          </a:p>
          <a:p>
            <a:pPr marL="0" indent="0">
              <a:buNone/>
            </a:pPr>
            <a:r>
              <a:rPr lang="en-GB" sz="6400" dirty="0" smtClean="0"/>
              <a:t>                 sources</a:t>
            </a:r>
            <a:r>
              <a:rPr lang="en-GB" sz="6400" dirty="0"/>
              <a:t>, </a:t>
            </a:r>
            <a:r>
              <a:rPr lang="en-GB" sz="6400" dirty="0" smtClean="0"/>
              <a:t>demonstrating analytical </a:t>
            </a:r>
            <a:r>
              <a:rPr lang="en-GB" sz="6400" dirty="0"/>
              <a:t>and critical understanding</a:t>
            </a:r>
            <a:r>
              <a:rPr lang="en-GB" sz="6400" dirty="0" smtClean="0"/>
              <a:t>.</a:t>
            </a:r>
            <a:r>
              <a:rPr lang="en-GB" sz="6400" dirty="0"/>
              <a:t> </a:t>
            </a:r>
          </a:p>
          <a:p>
            <a:pPr marL="0" indent="0">
              <a:buNone/>
            </a:pPr>
            <a:r>
              <a:rPr lang="en-GB" sz="6400" b="1" dirty="0"/>
              <a:t>A02         </a:t>
            </a:r>
            <a:r>
              <a:rPr lang="en-GB" sz="6400" dirty="0"/>
              <a:t>Explore and select appropriate resources, </a:t>
            </a:r>
            <a:r>
              <a:rPr lang="en-GB" sz="6400" dirty="0" smtClean="0"/>
              <a:t> </a:t>
            </a:r>
            <a:r>
              <a:rPr lang="en-GB" sz="6400" dirty="0"/>
              <a:t>media, materials, techniques and processes, </a:t>
            </a:r>
          </a:p>
          <a:p>
            <a:pPr marL="0" indent="0">
              <a:buNone/>
            </a:pPr>
            <a:r>
              <a:rPr lang="en-GB" sz="6400" dirty="0"/>
              <a:t>                reviewing and refining ideas as work develops</a:t>
            </a:r>
            <a:r>
              <a:rPr lang="en-GB" sz="6400" dirty="0" smtClean="0"/>
              <a:t>.</a:t>
            </a:r>
            <a:r>
              <a:rPr lang="en-GB" sz="6400" dirty="0"/>
              <a:t> </a:t>
            </a:r>
          </a:p>
          <a:p>
            <a:pPr marL="0" indent="0">
              <a:buNone/>
            </a:pPr>
            <a:r>
              <a:rPr lang="en-GB" sz="6400" b="1" dirty="0"/>
              <a:t>A03         </a:t>
            </a:r>
            <a:r>
              <a:rPr lang="en-GB" sz="6400" dirty="0"/>
              <a:t>Record ideas, observations and insights relevant to intentions, </a:t>
            </a:r>
            <a:r>
              <a:rPr lang="en-GB" sz="6400" dirty="0" smtClean="0"/>
              <a:t>reflecting </a:t>
            </a:r>
            <a:r>
              <a:rPr lang="en-GB" sz="6400" dirty="0"/>
              <a:t>critically on work </a:t>
            </a:r>
            <a:r>
              <a:rPr lang="en-GB" sz="6400" dirty="0" smtClean="0"/>
              <a:t>and</a:t>
            </a:r>
          </a:p>
          <a:p>
            <a:pPr marL="0" indent="0">
              <a:buNone/>
            </a:pPr>
            <a:r>
              <a:rPr lang="en-GB" sz="6400" dirty="0"/>
              <a:t> </a:t>
            </a:r>
            <a:r>
              <a:rPr lang="en-GB" sz="6400" dirty="0" smtClean="0"/>
              <a:t>               </a:t>
            </a:r>
            <a:r>
              <a:rPr lang="en-GB" sz="6400" dirty="0"/>
              <a:t>progress.  </a:t>
            </a:r>
          </a:p>
          <a:p>
            <a:pPr marL="0" indent="0">
              <a:buNone/>
            </a:pPr>
            <a:r>
              <a:rPr lang="en-GB" sz="6400" b="1" dirty="0"/>
              <a:t>A04</a:t>
            </a:r>
            <a:r>
              <a:rPr lang="en-GB" sz="6400" dirty="0"/>
              <a:t> </a:t>
            </a:r>
            <a:r>
              <a:rPr lang="en-GB" sz="6400" dirty="0" smtClean="0"/>
              <a:t>        </a:t>
            </a:r>
            <a:r>
              <a:rPr lang="en-GB" sz="6400" dirty="0"/>
              <a:t>Present a personal and meaningful </a:t>
            </a:r>
            <a:r>
              <a:rPr lang="en-GB" sz="6400" dirty="0" smtClean="0"/>
              <a:t>response </a:t>
            </a:r>
            <a:r>
              <a:rPr lang="en-GB" sz="6400" dirty="0"/>
              <a:t>that realises intentions and, where appropriate, </a:t>
            </a:r>
          </a:p>
          <a:p>
            <a:pPr marL="0" indent="0">
              <a:buNone/>
            </a:pPr>
            <a:r>
              <a:rPr lang="en-GB" sz="6400" dirty="0"/>
              <a:t>                makes connections between visual, oral or other elements.</a:t>
            </a:r>
          </a:p>
          <a:p>
            <a:pPr marL="0" indent="0">
              <a:buNone/>
            </a:pPr>
            <a:endParaRPr lang="en-GB" dirty="0"/>
          </a:p>
        </p:txBody>
      </p:sp>
      <p:pic>
        <p:nvPicPr>
          <p:cNvPr id="4" name="Picture 3"/>
          <p:cNvPicPr>
            <a:picLocks noChangeAspect="1"/>
          </p:cNvPicPr>
          <p:nvPr/>
        </p:nvPicPr>
        <p:blipFill>
          <a:blip r:embed="rId5"/>
          <a:stretch>
            <a:fillRect/>
          </a:stretch>
        </p:blipFill>
        <p:spPr>
          <a:xfrm>
            <a:off x="7092280" y="4988874"/>
            <a:ext cx="1905715" cy="1367923"/>
          </a:xfrm>
          <a:prstGeom prst="rect">
            <a:avLst/>
          </a:prstGeom>
        </p:spPr>
      </p:pic>
      <p:pic>
        <p:nvPicPr>
          <p:cNvPr id="5" name="Picture 4"/>
          <p:cNvPicPr>
            <a:picLocks noChangeAspect="1"/>
          </p:cNvPicPr>
          <p:nvPr/>
        </p:nvPicPr>
        <p:blipFill>
          <a:blip r:embed="rId6"/>
          <a:stretch>
            <a:fillRect/>
          </a:stretch>
        </p:blipFill>
        <p:spPr>
          <a:xfrm>
            <a:off x="8296583" y="-26775"/>
            <a:ext cx="847417" cy="1054699"/>
          </a:xfrm>
          <a:prstGeom prst="rect">
            <a:avLst/>
          </a:prstGeom>
        </p:spPr>
      </p:pic>
      <p:pic>
        <p:nvPicPr>
          <p:cNvPr id="6" name="Picture 5"/>
          <p:cNvPicPr>
            <a:picLocks noChangeAspect="1"/>
          </p:cNvPicPr>
          <p:nvPr/>
        </p:nvPicPr>
        <p:blipFill>
          <a:blip r:embed="rId6"/>
          <a:stretch>
            <a:fillRect/>
          </a:stretch>
        </p:blipFill>
        <p:spPr>
          <a:xfrm>
            <a:off x="-24457" y="-26776"/>
            <a:ext cx="847417" cy="1054699"/>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661287586"/>
      </p:ext>
    </p:extLst>
  </p:cSld>
  <p:clrMapOvr>
    <a:masterClrMapping/>
  </p:clrMapOvr>
  <mc:AlternateContent xmlns:mc="http://schemas.openxmlformats.org/markup-compatibility/2006" xmlns:p14="http://schemas.microsoft.com/office/powerpoint/2010/main">
    <mc:Choice Requires="p14">
      <p:transition spd="slow" p14:dur="2000" advTm="25070"/>
    </mc:Choice>
    <mc:Fallback xmlns="">
      <p:transition spd="slow" advTm="25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586"/>
            <a:ext cx="6635080" cy="1246235"/>
          </a:xfrm>
        </p:spPr>
        <p:txBody>
          <a:bodyPr>
            <a:normAutofit fontScale="90000"/>
          </a:bodyPr>
          <a:lstStyle/>
          <a:p>
            <a:r>
              <a:rPr lang="en-GB" b="1" u="sng" dirty="0" smtClean="0"/>
              <a:t/>
            </a:r>
            <a:br>
              <a:rPr lang="en-GB" b="1" u="sng" dirty="0" smtClean="0"/>
            </a:br>
            <a:r>
              <a:rPr lang="en-GB" b="1" u="sng" dirty="0"/>
              <a:t/>
            </a:r>
            <a:br>
              <a:rPr lang="en-GB" b="1" u="sng" dirty="0"/>
            </a:br>
            <a:r>
              <a:rPr lang="en-GB" b="1" u="sng" dirty="0" smtClean="0"/>
              <a:t>Deadlines/Visits</a:t>
            </a:r>
            <a:r>
              <a:rPr lang="en-GB" b="1" u="sng" dirty="0"/>
              <a:t>: </a:t>
            </a:r>
            <a:r>
              <a:rPr lang="en-GB" dirty="0"/>
              <a:t/>
            </a:r>
            <a:br>
              <a:rPr lang="en-GB" dirty="0"/>
            </a:br>
            <a:endParaRPr lang="en-GB" dirty="0"/>
          </a:p>
        </p:txBody>
      </p:sp>
      <p:sp>
        <p:nvSpPr>
          <p:cNvPr id="3" name="Content Placeholder 2"/>
          <p:cNvSpPr>
            <a:spLocks noGrp="1"/>
          </p:cNvSpPr>
          <p:nvPr>
            <p:ph idx="1"/>
          </p:nvPr>
        </p:nvSpPr>
        <p:spPr>
          <a:xfrm>
            <a:off x="107504" y="1138970"/>
            <a:ext cx="8890489" cy="4023360"/>
          </a:xfrm>
        </p:spPr>
        <p:txBody>
          <a:bodyPr>
            <a:noAutofit/>
          </a:bodyPr>
          <a:lstStyle/>
          <a:p>
            <a:pPr marL="0" indent="0">
              <a:buNone/>
            </a:pPr>
            <a:r>
              <a:rPr lang="en-GB" sz="1600" b="1" u="sng" dirty="0" smtClean="0"/>
              <a:t>Yr12-</a:t>
            </a:r>
            <a:endParaRPr lang="en-GB" sz="1600" dirty="0"/>
          </a:p>
          <a:p>
            <a:pPr marL="0" indent="0">
              <a:buNone/>
            </a:pPr>
            <a:r>
              <a:rPr lang="en-GB" sz="1600" b="1" dirty="0"/>
              <a:t> </a:t>
            </a:r>
            <a:r>
              <a:rPr lang="en-GB" sz="1600" b="1" dirty="0" smtClean="0"/>
              <a:t> </a:t>
            </a:r>
            <a:r>
              <a:rPr lang="en-GB" sz="1400" b="1" dirty="0" smtClean="0"/>
              <a:t>Sept-Dec</a:t>
            </a:r>
            <a:r>
              <a:rPr lang="en-GB" sz="1400" b="1" dirty="0"/>
              <a:t>:</a:t>
            </a:r>
            <a:r>
              <a:rPr lang="en-GB" sz="1400" dirty="0"/>
              <a:t> Drawing &amp; media </a:t>
            </a:r>
            <a:r>
              <a:rPr lang="en-GB" sz="1400" dirty="0" smtClean="0"/>
              <a:t>exploration, introduction to the course. </a:t>
            </a:r>
          </a:p>
          <a:p>
            <a:r>
              <a:rPr lang="en-GB" sz="1400" b="1" dirty="0" smtClean="0"/>
              <a:t>January-March</a:t>
            </a:r>
            <a:r>
              <a:rPr lang="en-GB" sz="1400" b="1" dirty="0"/>
              <a:t>: </a:t>
            </a:r>
            <a:r>
              <a:rPr lang="en-GB" sz="1400" dirty="0"/>
              <a:t>Coursework project 1. Initial collection of resources/ drawing/ media exploration. Artist research and analysis.</a:t>
            </a:r>
          </a:p>
          <a:p>
            <a:pPr lvl="0"/>
            <a:r>
              <a:rPr lang="en-GB" sz="1400" b="1" dirty="0"/>
              <a:t>April- June: </a:t>
            </a:r>
            <a:r>
              <a:rPr lang="en-GB" sz="1400" dirty="0"/>
              <a:t>Developing ideas, larger pieces outside sketchbook. Final piece testing and planning. </a:t>
            </a:r>
          </a:p>
          <a:p>
            <a:pPr lvl="0"/>
            <a:r>
              <a:rPr lang="en-GB" sz="1400" b="1" dirty="0"/>
              <a:t>July: Mock exam </a:t>
            </a:r>
            <a:r>
              <a:rPr lang="en-GB" sz="1400" dirty="0"/>
              <a:t>(1 day off timetable to complete a piece)</a:t>
            </a:r>
          </a:p>
          <a:p>
            <a:pPr marL="0" indent="0">
              <a:buNone/>
            </a:pPr>
            <a:r>
              <a:rPr lang="en-GB" sz="1600" b="1" u="sng" dirty="0"/>
              <a:t>Yr13-</a:t>
            </a:r>
            <a:endParaRPr lang="en-GB" sz="1600" dirty="0"/>
          </a:p>
          <a:p>
            <a:pPr lvl="0"/>
            <a:r>
              <a:rPr lang="en-GB" sz="1400" b="1" dirty="0"/>
              <a:t>Sept- November: </a:t>
            </a:r>
            <a:r>
              <a:rPr lang="en-GB" sz="1400" dirty="0"/>
              <a:t>Developing ideas, larger pieces outside sketchbook. (To include a small group critical discussion)</a:t>
            </a:r>
          </a:p>
          <a:p>
            <a:pPr lvl="0"/>
            <a:r>
              <a:rPr lang="en-GB" sz="1400" b="1" dirty="0"/>
              <a:t>Nov- December: </a:t>
            </a:r>
            <a:r>
              <a:rPr lang="en-GB" sz="1400" dirty="0"/>
              <a:t>Final piece testing and planning.</a:t>
            </a:r>
          </a:p>
          <a:p>
            <a:pPr lvl="0"/>
            <a:r>
              <a:rPr lang="en-GB" sz="1400" b="1" dirty="0"/>
              <a:t>January: </a:t>
            </a:r>
            <a:r>
              <a:rPr lang="en-GB" sz="1400" dirty="0"/>
              <a:t>Coursework Final piece completion</a:t>
            </a:r>
          </a:p>
          <a:p>
            <a:pPr lvl="0"/>
            <a:r>
              <a:rPr lang="en-GB" sz="1400" b="1" dirty="0"/>
              <a:t>February:</a:t>
            </a:r>
            <a:r>
              <a:rPr lang="en-GB" sz="1400" dirty="0"/>
              <a:t> Start external examination. Initial collection of resources/ drawing/ media exploration. Artist research and analysis.</a:t>
            </a:r>
          </a:p>
          <a:p>
            <a:pPr lvl="0"/>
            <a:r>
              <a:rPr lang="en-GB" sz="1400" b="1" dirty="0"/>
              <a:t>March- April</a:t>
            </a:r>
            <a:r>
              <a:rPr lang="en-GB" sz="1400" dirty="0"/>
              <a:t>: Developing ideas, larger pieces outside sketchbook. Final piece testing and planning. Artist workshop in school.</a:t>
            </a:r>
          </a:p>
          <a:p>
            <a:pPr lvl="0"/>
            <a:r>
              <a:rPr lang="en-GB" sz="1400" b="1" dirty="0"/>
              <a:t>May:</a:t>
            </a:r>
            <a:r>
              <a:rPr lang="en-GB" sz="1400" dirty="0"/>
              <a:t> External examination days to complete final piece. 15hrs controlled conditions, spread over two consecutive days taken in school</a:t>
            </a:r>
            <a:r>
              <a:rPr lang="en-GB" sz="1400" dirty="0" smtClean="0"/>
              <a:t>.</a:t>
            </a:r>
            <a:endParaRPr lang="en-GB" sz="1400" dirty="0"/>
          </a:p>
        </p:txBody>
      </p:sp>
      <p:pic>
        <p:nvPicPr>
          <p:cNvPr id="4" name="Picture 3"/>
          <p:cNvPicPr>
            <a:picLocks noChangeAspect="1"/>
          </p:cNvPicPr>
          <p:nvPr/>
        </p:nvPicPr>
        <p:blipFill>
          <a:blip r:embed="rId5"/>
          <a:stretch>
            <a:fillRect/>
          </a:stretch>
        </p:blipFill>
        <p:spPr>
          <a:xfrm>
            <a:off x="3381" y="0"/>
            <a:ext cx="847417" cy="1054699"/>
          </a:xfrm>
          <a:prstGeom prst="rect">
            <a:avLst/>
          </a:prstGeom>
        </p:spPr>
      </p:pic>
      <p:pic>
        <p:nvPicPr>
          <p:cNvPr id="5" name="Picture 4"/>
          <p:cNvPicPr>
            <a:picLocks noChangeAspect="1"/>
          </p:cNvPicPr>
          <p:nvPr/>
        </p:nvPicPr>
        <p:blipFill>
          <a:blip r:embed="rId5"/>
          <a:stretch>
            <a:fillRect/>
          </a:stretch>
        </p:blipFill>
        <p:spPr>
          <a:xfrm>
            <a:off x="8296583" y="0"/>
            <a:ext cx="847417" cy="1054699"/>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4246104508"/>
      </p:ext>
    </p:extLst>
  </p:cSld>
  <p:clrMapOvr>
    <a:masterClrMapping/>
  </p:clrMapOvr>
  <mc:AlternateContent xmlns:mc="http://schemas.openxmlformats.org/markup-compatibility/2006" xmlns:p14="http://schemas.microsoft.com/office/powerpoint/2010/main">
    <mc:Choice Requires="p14">
      <p:transition spd="slow" p14:dur="2000" advTm="94601"/>
    </mc:Choice>
    <mc:Fallback xmlns="">
      <p:transition spd="slow" advTm="94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02" y="526538"/>
            <a:ext cx="7543800" cy="1558220"/>
          </a:xfrm>
        </p:spPr>
        <p:txBody>
          <a:bodyPr>
            <a:normAutofit fontScale="90000"/>
          </a:bodyPr>
          <a:lstStyle/>
          <a:p>
            <a:r>
              <a:rPr lang="en-GB" b="1" u="sng" dirty="0"/>
              <a:t>Materials required</a:t>
            </a:r>
            <a:r>
              <a:rPr lang="en-GB" dirty="0"/>
              <a:t>: </a:t>
            </a: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27584" y="1648252"/>
            <a:ext cx="7633742" cy="4301028"/>
          </a:xfrm>
        </p:spPr>
        <p:txBody>
          <a:bodyPr>
            <a:normAutofit fontScale="25000" lnSpcReduction="20000"/>
          </a:bodyPr>
          <a:lstStyle/>
          <a:p>
            <a:pPr marL="0" indent="0">
              <a:buNone/>
            </a:pPr>
            <a:r>
              <a:rPr lang="en-GB" dirty="0"/>
              <a:t> </a:t>
            </a:r>
          </a:p>
          <a:p>
            <a:r>
              <a:rPr lang="en-GB" sz="8000" dirty="0" smtClean="0"/>
              <a:t> It </a:t>
            </a:r>
            <a:r>
              <a:rPr lang="en-GB" sz="8000" dirty="0"/>
              <a:t>is useful for students to have some of their own selection of materials </a:t>
            </a:r>
            <a:r>
              <a:rPr lang="en-GB" sz="8000" dirty="0" smtClean="0"/>
              <a:t> (</a:t>
            </a:r>
            <a:r>
              <a:rPr lang="en-GB" sz="8000" dirty="0"/>
              <a:t>including paints) in order to successfully complete the course</a:t>
            </a:r>
            <a:r>
              <a:rPr lang="en-GB" sz="8000" dirty="0" smtClean="0"/>
              <a:t>. Materials available to purchase from the art department include-</a:t>
            </a:r>
            <a:endParaRPr lang="en-GB" sz="8000" dirty="0"/>
          </a:p>
          <a:p>
            <a:r>
              <a:rPr lang="en-GB" sz="8000" dirty="0" smtClean="0"/>
              <a:t>   Good </a:t>
            </a:r>
            <a:r>
              <a:rPr lang="en-GB" sz="8000" dirty="0"/>
              <a:t>quality Sketchbook A3- £3.00</a:t>
            </a:r>
          </a:p>
          <a:p>
            <a:r>
              <a:rPr lang="en-GB" sz="8000" dirty="0"/>
              <a:t> </a:t>
            </a:r>
            <a:r>
              <a:rPr lang="en-GB" sz="8000" dirty="0" smtClean="0"/>
              <a:t>  Set </a:t>
            </a:r>
            <a:r>
              <a:rPr lang="en-GB" sz="8000" dirty="0"/>
              <a:t>of Drawing pencils £1.00</a:t>
            </a:r>
          </a:p>
          <a:p>
            <a:r>
              <a:rPr lang="en-GB" sz="8000" dirty="0"/>
              <a:t> </a:t>
            </a:r>
            <a:r>
              <a:rPr lang="en-GB" sz="8000" dirty="0" smtClean="0"/>
              <a:t>  Putty </a:t>
            </a:r>
            <a:r>
              <a:rPr lang="en-GB" sz="8000" dirty="0"/>
              <a:t>Rubber</a:t>
            </a:r>
          </a:p>
          <a:p>
            <a:r>
              <a:rPr lang="en-GB" sz="8000" dirty="0"/>
              <a:t> </a:t>
            </a:r>
            <a:r>
              <a:rPr lang="en-GB" sz="8000" dirty="0" smtClean="0"/>
              <a:t>  A2 </a:t>
            </a:r>
            <a:r>
              <a:rPr lang="en-GB" sz="8000" dirty="0"/>
              <a:t>plastic Art folder</a:t>
            </a:r>
          </a:p>
          <a:p>
            <a:pPr marL="0" indent="0">
              <a:buNone/>
            </a:pPr>
            <a:r>
              <a:rPr lang="en-GB" sz="8000" dirty="0"/>
              <a:t> </a:t>
            </a:r>
          </a:p>
          <a:p>
            <a:pPr marL="0" indent="0">
              <a:buNone/>
            </a:pPr>
            <a:r>
              <a:rPr lang="en-GB" sz="6400" dirty="0"/>
              <a:t> </a:t>
            </a:r>
          </a:p>
          <a:p>
            <a:r>
              <a:rPr lang="en-GB" sz="6400" b="1" dirty="0"/>
              <a:t> </a:t>
            </a:r>
            <a:r>
              <a:rPr lang="en-GB" sz="6400" dirty="0"/>
              <a:t>Please Contact</a:t>
            </a:r>
            <a:r>
              <a:rPr lang="en-GB" sz="6400" b="1" dirty="0"/>
              <a:t> Mrs J Baker, Head of Art, </a:t>
            </a:r>
            <a:r>
              <a:rPr lang="en-GB" sz="6400" dirty="0"/>
              <a:t>for further </a:t>
            </a:r>
            <a:r>
              <a:rPr lang="en-GB" sz="6400" dirty="0" smtClean="0"/>
              <a:t>details</a:t>
            </a:r>
          </a:p>
          <a:p>
            <a:r>
              <a:rPr lang="en-GB" sz="6400" dirty="0" smtClean="0">
                <a:hlinkClick r:id="rId6"/>
              </a:rPr>
              <a:t>jbaker@bishopstopford.com</a:t>
            </a:r>
            <a:endParaRPr lang="en-GB" sz="6400" dirty="0" smtClean="0"/>
          </a:p>
          <a:p>
            <a:endParaRPr lang="en-GB" sz="6400" dirty="0"/>
          </a:p>
          <a:p>
            <a:endParaRPr lang="en-GB" sz="3400" dirty="0"/>
          </a:p>
        </p:txBody>
      </p:sp>
      <p:pic>
        <p:nvPicPr>
          <p:cNvPr id="4" name="Picture 3"/>
          <p:cNvPicPr>
            <a:picLocks noChangeAspect="1"/>
          </p:cNvPicPr>
          <p:nvPr/>
        </p:nvPicPr>
        <p:blipFill>
          <a:blip r:embed="rId7"/>
          <a:stretch>
            <a:fillRect/>
          </a:stretch>
        </p:blipFill>
        <p:spPr>
          <a:xfrm>
            <a:off x="7235787" y="5241843"/>
            <a:ext cx="1908213" cy="1365622"/>
          </a:xfrm>
          <a:prstGeom prst="rect">
            <a:avLst/>
          </a:prstGeom>
        </p:spPr>
      </p:pic>
      <p:pic>
        <p:nvPicPr>
          <p:cNvPr id="5" name="Picture 4"/>
          <p:cNvPicPr>
            <a:picLocks noChangeAspect="1"/>
          </p:cNvPicPr>
          <p:nvPr/>
        </p:nvPicPr>
        <p:blipFill>
          <a:blip r:embed="rId8"/>
          <a:stretch>
            <a:fillRect/>
          </a:stretch>
        </p:blipFill>
        <p:spPr>
          <a:xfrm>
            <a:off x="-32657" y="-811"/>
            <a:ext cx="847417" cy="1054699"/>
          </a:xfrm>
          <a:prstGeom prst="rect">
            <a:avLst/>
          </a:prstGeom>
        </p:spPr>
      </p:pic>
      <p:pic>
        <p:nvPicPr>
          <p:cNvPr id="6" name="Picture 5"/>
          <p:cNvPicPr>
            <a:picLocks noChangeAspect="1"/>
          </p:cNvPicPr>
          <p:nvPr/>
        </p:nvPicPr>
        <p:blipFill>
          <a:blip r:embed="rId8"/>
          <a:stretch>
            <a:fillRect/>
          </a:stretch>
        </p:blipFill>
        <p:spPr>
          <a:xfrm>
            <a:off x="8296583" y="-27396"/>
            <a:ext cx="847417" cy="1054699"/>
          </a:xfrm>
          <a:prstGeom prst="rect">
            <a:avLst/>
          </a:prstGeom>
        </p:spPr>
      </p:pic>
      <p:pic>
        <p:nvPicPr>
          <p:cNvPr id="8" name="Picture 7"/>
          <p:cNvPicPr>
            <a:picLocks noChangeAspect="1"/>
          </p:cNvPicPr>
          <p:nvPr/>
        </p:nvPicPr>
        <p:blipFill>
          <a:blip r:embed="rId9"/>
          <a:stretch>
            <a:fillRect/>
          </a:stretch>
        </p:blipFill>
        <p:spPr>
          <a:xfrm>
            <a:off x="5975230" y="3789040"/>
            <a:ext cx="1723256" cy="1723256"/>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224659815"/>
      </p:ext>
    </p:extLst>
  </p:cSld>
  <p:clrMapOvr>
    <a:masterClrMapping/>
  </p:clrMapOvr>
  <mc:AlternateContent xmlns:mc="http://schemas.openxmlformats.org/markup-compatibility/2006" xmlns:p14="http://schemas.microsoft.com/office/powerpoint/2010/main">
    <mc:Choice Requires="p14">
      <p:transition spd="slow" p14:dur="2000" advTm="21635"/>
    </mc:Choice>
    <mc:Fallback xmlns="">
      <p:transition spd="slow" advTm="21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129" y="169079"/>
            <a:ext cx="7633742" cy="877317"/>
          </a:xfrm>
        </p:spPr>
        <p:txBody>
          <a:bodyPr/>
          <a:lstStyle/>
          <a:p>
            <a:r>
              <a:rPr lang="en-US" b="1" dirty="0" smtClean="0">
                <a:latin typeface="Calibri" panose="020F0502020204030204" pitchFamily="34" charset="0"/>
                <a:cs typeface="Calibri" panose="020F0502020204030204" pitchFamily="34" charset="0"/>
              </a:rPr>
              <a:t>Future career options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9552" y="1186956"/>
            <a:ext cx="8576929" cy="771879"/>
          </a:xfrm>
        </p:spPr>
        <p:txBody>
          <a:bodyPr>
            <a:normAutofit/>
          </a:bodyPr>
          <a:lstStyle/>
          <a:p>
            <a:pPr marL="0" indent="0">
              <a:buNone/>
            </a:pPr>
            <a:r>
              <a:rPr lang="en-US" sz="2000" dirty="0" smtClean="0">
                <a:latin typeface="Calibri" panose="020F0502020204030204" pitchFamily="34" charset="0"/>
                <a:cs typeface="Calibri" panose="020F0502020204030204" pitchFamily="34" charset="0"/>
              </a:rPr>
              <a:t>The methods of investigation, study and research involved in Art are very useful training for a variety of careers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Including-</a:t>
            </a:r>
          </a:p>
          <a:p>
            <a:pPr marL="0" indent="0">
              <a:lnSpc>
                <a:spcPct val="120000"/>
              </a:lnSpc>
              <a:spcBef>
                <a:spcPts val="0"/>
              </a:spcBef>
              <a:buNone/>
            </a:pPr>
            <a:endParaRPr lang="en-US" sz="4900" dirty="0" smtClean="0">
              <a:latin typeface="Calibri" panose="020F0502020204030204" pitchFamily="34" charset="0"/>
              <a:cs typeface="Calibri" panose="020F0502020204030204" pitchFamily="34" charset="0"/>
            </a:endParaRPr>
          </a:p>
          <a:p>
            <a:pPr>
              <a:lnSpc>
                <a:spcPct val="120000"/>
              </a:lnSpc>
              <a:spcBef>
                <a:spcPts val="0"/>
              </a:spcBef>
            </a:pP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6400" dirty="0" smtClean="0">
              <a:latin typeface="Calibri" panose="020F0502020204030204" pitchFamily="34" charset="0"/>
              <a:cs typeface="Calibri" panose="020F0502020204030204" pitchFamily="34" charset="0"/>
            </a:endParaRPr>
          </a:p>
          <a:p>
            <a:pPr marL="0" indent="0">
              <a:lnSpc>
                <a:spcPct val="120000"/>
              </a:lnSpc>
              <a:spcBef>
                <a:spcPts val="0"/>
              </a:spcBef>
              <a:buNone/>
            </a:pP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6340"/>
            <a:ext cx="847570" cy="1052736"/>
          </a:xfrm>
          <a:prstGeom prst="rect">
            <a:avLst/>
          </a:prstGeom>
        </p:spPr>
      </p:pic>
      <p:sp>
        <p:nvSpPr>
          <p:cNvPr id="5" name="TextBox 4"/>
          <p:cNvSpPr txBox="1"/>
          <p:nvPr/>
        </p:nvSpPr>
        <p:spPr>
          <a:xfrm>
            <a:off x="252466" y="4437112"/>
            <a:ext cx="8864961" cy="221599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Art teaches you to think outside the box and to problem solve issues.</a:t>
            </a:r>
            <a:r>
              <a:rPr lang="en-GB" sz="2000" dirty="0"/>
              <a:t> Employers value the transferable skills you acquire, including:</a:t>
            </a:r>
          </a:p>
          <a:p>
            <a:r>
              <a:rPr lang="en-GB" sz="2000" dirty="0"/>
              <a:t>the ability to develop individual ideas and collaborate with others, strong observational, research and analytical skills, creative problem solving,</a:t>
            </a:r>
          </a:p>
          <a:p>
            <a:r>
              <a:rPr lang="en-GB" sz="2000" dirty="0"/>
              <a:t>the ability to learn from criticism and be objective about your work, &amp; an openness to new influences and concept</a:t>
            </a:r>
          </a:p>
          <a:p>
            <a:endParaRPr lang="en-GB" dirty="0"/>
          </a:p>
        </p:txBody>
      </p:sp>
      <p:sp>
        <p:nvSpPr>
          <p:cNvPr id="11" name="TextBox 10"/>
          <p:cNvSpPr txBox="1"/>
          <p:nvPr/>
        </p:nvSpPr>
        <p:spPr>
          <a:xfrm>
            <a:off x="683568" y="1734487"/>
            <a:ext cx="3459601" cy="2862322"/>
          </a:xfrm>
          <a:prstGeom prst="rect">
            <a:avLst/>
          </a:prstGeom>
          <a:noFill/>
        </p:spPr>
        <p:txBody>
          <a:bodyPr wrap="none" rtlCol="0">
            <a:spAutoFit/>
          </a:bodyPr>
          <a:lstStyle/>
          <a:p>
            <a:r>
              <a:rPr lang="en-GB" dirty="0">
                <a:solidFill>
                  <a:srgbClr val="0070C0"/>
                </a:solidFill>
                <a:hlinkClick r:id="rId7"/>
              </a:rPr>
              <a:t>Art therapist</a:t>
            </a:r>
            <a:endParaRPr lang="en-GB" dirty="0">
              <a:solidFill>
                <a:srgbClr val="0070C0"/>
              </a:solidFill>
            </a:endParaRPr>
          </a:p>
          <a:p>
            <a:r>
              <a:rPr lang="en-GB" u="sng" dirty="0">
                <a:solidFill>
                  <a:srgbClr val="0070C0"/>
                </a:solidFill>
                <a:hlinkClick r:id="rId8"/>
              </a:rPr>
              <a:t>Arts administrator</a:t>
            </a:r>
            <a:endParaRPr lang="en-GB" dirty="0">
              <a:solidFill>
                <a:srgbClr val="0070C0"/>
              </a:solidFill>
            </a:endParaRPr>
          </a:p>
          <a:p>
            <a:r>
              <a:rPr lang="en-GB" u="sng" dirty="0" smtClean="0">
                <a:solidFill>
                  <a:srgbClr val="0070C0"/>
                </a:solidFill>
              </a:rPr>
              <a:t>Architect</a:t>
            </a:r>
            <a:endParaRPr lang="en-GB" u="sng" dirty="0">
              <a:solidFill>
                <a:srgbClr val="0070C0"/>
              </a:solidFill>
            </a:endParaRPr>
          </a:p>
          <a:p>
            <a:r>
              <a:rPr lang="en-GB" dirty="0">
                <a:solidFill>
                  <a:srgbClr val="0070C0"/>
                </a:solidFill>
                <a:hlinkClick r:id="rId9"/>
              </a:rPr>
              <a:t>Estates manager</a:t>
            </a:r>
            <a:endParaRPr lang="en-GB" dirty="0">
              <a:solidFill>
                <a:srgbClr val="0070C0"/>
              </a:solidFill>
            </a:endParaRPr>
          </a:p>
          <a:p>
            <a:r>
              <a:rPr lang="en-GB" dirty="0">
                <a:solidFill>
                  <a:srgbClr val="0070C0"/>
                </a:solidFill>
                <a:hlinkClick r:id="rId10"/>
              </a:rPr>
              <a:t>Interior and spatial designer</a:t>
            </a:r>
            <a:endParaRPr lang="en-GB" dirty="0">
              <a:solidFill>
                <a:srgbClr val="0070C0"/>
              </a:solidFill>
            </a:endParaRPr>
          </a:p>
          <a:p>
            <a:r>
              <a:rPr lang="en-GB" dirty="0">
                <a:solidFill>
                  <a:srgbClr val="0070C0"/>
                </a:solidFill>
                <a:hlinkClick r:id="rId11"/>
              </a:rPr>
              <a:t>Museum/gallery curator</a:t>
            </a:r>
            <a:endParaRPr lang="en-GB" dirty="0">
              <a:solidFill>
                <a:srgbClr val="0070C0"/>
              </a:solidFill>
            </a:endParaRPr>
          </a:p>
          <a:p>
            <a:r>
              <a:rPr lang="en-GB" dirty="0">
                <a:solidFill>
                  <a:srgbClr val="0070C0"/>
                </a:solidFill>
                <a:hlinkClick r:id="rId12"/>
              </a:rPr>
              <a:t>Museum/gallery exhibitions officer</a:t>
            </a:r>
            <a:endParaRPr lang="en-GB" dirty="0">
              <a:solidFill>
                <a:srgbClr val="0070C0"/>
              </a:solidFill>
            </a:endParaRPr>
          </a:p>
          <a:p>
            <a:r>
              <a:rPr lang="en-GB" dirty="0">
                <a:solidFill>
                  <a:srgbClr val="0070C0"/>
                </a:solidFill>
                <a:hlinkClick r:id="rId13"/>
              </a:rPr>
              <a:t>Multimedia programmer</a:t>
            </a:r>
            <a:endParaRPr lang="en-GB" dirty="0">
              <a:solidFill>
                <a:srgbClr val="0070C0"/>
              </a:solidFill>
            </a:endParaRPr>
          </a:p>
          <a:p>
            <a:r>
              <a:rPr lang="en-GB" dirty="0">
                <a:solidFill>
                  <a:srgbClr val="0070C0"/>
                </a:solidFill>
                <a:hlinkClick r:id="rId14"/>
              </a:rPr>
              <a:t>Special effects technician</a:t>
            </a:r>
            <a:endParaRPr lang="en-GB" dirty="0">
              <a:solidFill>
                <a:srgbClr val="0070C0"/>
              </a:solidFill>
            </a:endParaRPr>
          </a:p>
          <a:p>
            <a:r>
              <a:rPr lang="en-GB" dirty="0">
                <a:solidFill>
                  <a:srgbClr val="0070C0"/>
                </a:solidFill>
                <a:hlinkClick r:id="rId15"/>
              </a:rPr>
              <a:t>Stylist</a:t>
            </a:r>
            <a:endParaRPr lang="en-GB" dirty="0">
              <a:solidFill>
                <a:srgbClr val="0070C0"/>
              </a:solidFill>
            </a:endParaRPr>
          </a:p>
        </p:txBody>
      </p:sp>
      <p:sp>
        <p:nvSpPr>
          <p:cNvPr id="12" name="TextBox 11"/>
          <p:cNvSpPr txBox="1"/>
          <p:nvPr/>
        </p:nvSpPr>
        <p:spPr>
          <a:xfrm>
            <a:off x="5381749" y="1700808"/>
            <a:ext cx="3312368" cy="2862322"/>
          </a:xfrm>
          <a:prstGeom prst="rect">
            <a:avLst/>
          </a:prstGeom>
          <a:noFill/>
        </p:spPr>
        <p:txBody>
          <a:bodyPr wrap="square" rtlCol="0">
            <a:spAutoFit/>
          </a:bodyPr>
          <a:lstStyle/>
          <a:p>
            <a:r>
              <a:rPr lang="en-GB" dirty="0">
                <a:hlinkClick r:id="rId16"/>
              </a:rPr>
              <a:t>Community arts worker</a:t>
            </a:r>
            <a:r>
              <a:rPr lang="en-GB" dirty="0"/>
              <a:t>                                           </a:t>
            </a:r>
          </a:p>
          <a:p>
            <a:r>
              <a:rPr lang="en-GB" u="sng" dirty="0">
                <a:hlinkClick r:id="rId17"/>
              </a:rPr>
              <a:t>Exhibition designer</a:t>
            </a:r>
            <a:endParaRPr lang="en-GB" dirty="0"/>
          </a:p>
          <a:p>
            <a:r>
              <a:rPr lang="en-GB" dirty="0">
                <a:hlinkClick r:id="rId18"/>
              </a:rPr>
              <a:t>Fine artist</a:t>
            </a:r>
            <a:endParaRPr lang="en-GB" dirty="0"/>
          </a:p>
          <a:p>
            <a:r>
              <a:rPr lang="en-GB" dirty="0" smtClean="0">
                <a:hlinkClick r:id="rId19"/>
              </a:rPr>
              <a:t>Graphic/Cad designer</a:t>
            </a:r>
            <a:r>
              <a:rPr lang="en-GB" dirty="0" smtClean="0"/>
              <a:t>                                                                </a:t>
            </a:r>
            <a:endParaRPr lang="en-GB" dirty="0"/>
          </a:p>
          <a:p>
            <a:r>
              <a:rPr lang="en-GB" dirty="0">
                <a:hlinkClick r:id="rId20"/>
              </a:rPr>
              <a:t>Higher education lecturer</a:t>
            </a:r>
            <a:endParaRPr lang="en-GB" dirty="0"/>
          </a:p>
          <a:p>
            <a:r>
              <a:rPr lang="en-GB" u="sng" dirty="0" smtClean="0">
                <a:solidFill>
                  <a:srgbClr val="0070C0"/>
                </a:solidFill>
                <a:hlinkClick r:id="rId21"/>
              </a:rPr>
              <a:t>Illustrator</a:t>
            </a:r>
            <a:r>
              <a:rPr lang="en-GB" u="sng" dirty="0" smtClean="0">
                <a:solidFill>
                  <a:srgbClr val="0070C0"/>
                </a:solidFill>
              </a:rPr>
              <a:t>/Animation</a:t>
            </a:r>
            <a:endParaRPr lang="en-GB" u="sng" dirty="0">
              <a:solidFill>
                <a:srgbClr val="0070C0"/>
              </a:solidFill>
            </a:endParaRPr>
          </a:p>
          <a:p>
            <a:r>
              <a:rPr lang="en-GB" dirty="0">
                <a:hlinkClick r:id="rId22"/>
              </a:rPr>
              <a:t>Printmaker</a:t>
            </a:r>
            <a:endParaRPr lang="en-GB" dirty="0"/>
          </a:p>
          <a:p>
            <a:r>
              <a:rPr lang="en-GB" dirty="0">
                <a:solidFill>
                  <a:srgbClr val="0070C0"/>
                </a:solidFill>
                <a:hlinkClick r:id="rId23"/>
              </a:rPr>
              <a:t>Secondary school </a:t>
            </a:r>
            <a:r>
              <a:rPr lang="en-GB" dirty="0" smtClean="0">
                <a:solidFill>
                  <a:srgbClr val="0070C0"/>
                </a:solidFill>
                <a:hlinkClick r:id="rId23"/>
              </a:rPr>
              <a:t>teacher</a:t>
            </a:r>
            <a:endParaRPr lang="en-GB" dirty="0" smtClean="0">
              <a:solidFill>
                <a:srgbClr val="0070C0"/>
              </a:solidFill>
            </a:endParaRPr>
          </a:p>
          <a:p>
            <a:r>
              <a:rPr lang="en-GB" u="sng" dirty="0" smtClean="0">
                <a:solidFill>
                  <a:srgbClr val="0070C0"/>
                </a:solidFill>
              </a:rPr>
              <a:t>Stage/set designer</a:t>
            </a:r>
          </a:p>
          <a:p>
            <a:r>
              <a:rPr lang="en-GB" u="sng" dirty="0" smtClean="0">
                <a:solidFill>
                  <a:srgbClr val="0070C0"/>
                </a:solidFill>
              </a:rPr>
              <a:t>Costume/make up designer</a:t>
            </a:r>
            <a:endParaRPr lang="en-GB" u="sng" dirty="0">
              <a:solidFill>
                <a:srgbClr val="0070C0"/>
              </a:solidFill>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3136633206"/>
      </p:ext>
    </p:extLst>
  </p:cSld>
  <p:clrMapOvr>
    <a:masterClrMapping/>
  </p:clrMapOvr>
  <mc:AlternateContent xmlns:mc="http://schemas.openxmlformats.org/markup-compatibility/2006" xmlns:p14="http://schemas.microsoft.com/office/powerpoint/2010/main">
    <mc:Choice Requires="p14">
      <p:transition spd="slow" p14:dur="2000" advTm="28399"/>
    </mc:Choice>
    <mc:Fallback xmlns="">
      <p:transition spd="slow" advTm="28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Entry Requirements</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05515" y="1993133"/>
            <a:ext cx="8075240" cy="2836911"/>
          </a:xfrm>
        </p:spPr>
        <p:txBody>
          <a:bodyPr>
            <a:normAutofit/>
          </a:bodyPr>
          <a:lstStyle/>
          <a:p>
            <a:pPr lvl="0"/>
            <a:r>
              <a:rPr lang="en-GB" dirty="0"/>
              <a:t>Ideally, a minimum level of a 6</a:t>
            </a:r>
            <a:r>
              <a:rPr lang="en-GB" dirty="0" smtClean="0"/>
              <a:t> </a:t>
            </a:r>
            <a:r>
              <a:rPr lang="en-GB" dirty="0"/>
              <a:t>at GCSE</a:t>
            </a:r>
            <a:r>
              <a:rPr lang="en-GB" dirty="0" smtClean="0"/>
              <a:t>. </a:t>
            </a:r>
            <a:endParaRPr lang="en-GB" dirty="0"/>
          </a:p>
          <a:p>
            <a:pPr lvl="0"/>
            <a:r>
              <a:rPr lang="en-GB" dirty="0"/>
              <a:t>Sound analytical drawing skills.</a:t>
            </a:r>
          </a:p>
          <a:p>
            <a:pPr lvl="0"/>
            <a:r>
              <a:rPr lang="en-GB" dirty="0"/>
              <a:t>An enthusiasm for research and personal investigation</a:t>
            </a:r>
            <a:r>
              <a:rPr lang="en-GB" dirty="0" smtClean="0"/>
              <a:t>.</a:t>
            </a:r>
          </a:p>
          <a:p>
            <a:pPr lvl="0"/>
            <a:r>
              <a:rPr lang="en-GB" dirty="0" smtClean="0"/>
              <a:t>The ability to be able to work independently.</a:t>
            </a:r>
            <a:endParaRPr lang="en-GB" dirty="0"/>
          </a:p>
          <a:p>
            <a:pPr>
              <a:lnSpc>
                <a:spcPct val="120000"/>
              </a:lnSpc>
              <a:spcBef>
                <a:spcPts val="0"/>
              </a:spcBef>
            </a:pPr>
            <a:endParaRPr lang="en-GB" u="sng"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681" y="0"/>
            <a:ext cx="847570" cy="1052736"/>
          </a:xfrm>
          <a:prstGeom prst="rect">
            <a:avLst/>
          </a:prstGeom>
        </p:spPr>
      </p:pic>
      <p:pic>
        <p:nvPicPr>
          <p:cNvPr id="8" name="Picture 7"/>
          <p:cNvPicPr>
            <a:picLocks noChangeAspect="1"/>
          </p:cNvPicPr>
          <p:nvPr/>
        </p:nvPicPr>
        <p:blipFill>
          <a:blip r:embed="rId6"/>
          <a:stretch>
            <a:fillRect/>
          </a:stretch>
        </p:blipFill>
        <p:spPr>
          <a:xfrm>
            <a:off x="7092280" y="5301208"/>
            <a:ext cx="1908213" cy="1365622"/>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008437959"/>
      </p:ext>
    </p:extLst>
  </p:cSld>
  <p:clrMapOvr>
    <a:masterClrMapping/>
  </p:clrMapOvr>
  <mc:AlternateContent xmlns:mc="http://schemas.openxmlformats.org/markup-compatibility/2006" xmlns:p14="http://schemas.microsoft.com/office/powerpoint/2010/main">
    <mc:Choice Requires="p14">
      <p:transition spd="slow" p14:dur="2000" advTm="39015"/>
    </mc:Choice>
    <mc:Fallback xmlns="">
      <p:transition spd="slow" advTm="39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TIMING" val="|0.6|20|3.6|5.9|4.6|8.5|8.8"/>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98BF45696F74F890E6D52C663E8AF" ma:contentTypeVersion="1" ma:contentTypeDescription="Create a new document." ma:contentTypeScope="" ma:versionID="e6211bf5b8883ea1ed2ddd6bd8286f8d">
  <xsd:schema xmlns:xsd="http://www.w3.org/2001/XMLSchema" xmlns:xs="http://www.w3.org/2001/XMLSchema" xmlns:p="http://schemas.microsoft.com/office/2006/metadata/properties" xmlns:ns2="c111592f-cc7e-4487-a174-9ea6445e247c" targetNamespace="http://schemas.microsoft.com/office/2006/metadata/properties" ma:root="true" ma:fieldsID="3e1d1247f49d05b0872ef99a8456c9b7" ns2:_="">
    <xsd:import namespace="c111592f-cc7e-4487-a174-9ea6445e2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592f-cc7e-4487-a174-9ea6445e24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111592f-cc7e-4487-a174-9ea6445e247c">HQRAFPPYU6ZM-2-28534</_dlc_DocId>
    <_dlc_DocIdUrl xmlns="c111592f-cc7e-4487-a174-9ea6445e247c">
      <Url>https://portal.bishopstopford.com/sites/humanities/_layouts/DocIdRedir.aspx?ID=HQRAFPPYU6ZM-2-28534</Url>
      <Description>HQRAFPPYU6ZM-2-28534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B4D5E9-473B-4CA9-8E77-C16DA142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CDB24-BC8B-47D5-A4D8-7CCB8A030DCA}">
  <ds:schemaRefs>
    <ds:schemaRef ds:uri="c111592f-cc7e-4487-a174-9ea6445e247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2D88C0C-AF82-4B62-986B-4490A8CF5367}">
  <ds:schemaRefs>
    <ds:schemaRef ds:uri="http://schemas.microsoft.com/sharepoint/v3/contenttype/forms"/>
  </ds:schemaRefs>
</ds:datastoreItem>
</file>

<file path=customXml/itemProps4.xml><?xml version="1.0" encoding="utf-8"?>
<ds:datastoreItem xmlns:ds="http://schemas.openxmlformats.org/officeDocument/2006/customXml" ds:itemID="{20761BB2-CD63-4E37-B79F-4649CADE7E9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Retrospect</Template>
  <TotalTime>2225</TotalTime>
  <Words>869</Words>
  <Application>Microsoft Office PowerPoint</Application>
  <PresentationFormat>On-screen Show (4:3)</PresentationFormat>
  <Paragraphs>104</Paragraphs>
  <Slides>10</Slides>
  <Notes>2</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Comic Sans MS</vt:lpstr>
      <vt:lpstr>Retrospect</vt:lpstr>
      <vt:lpstr>Art A Level</vt:lpstr>
      <vt:lpstr>Why choose Art at A-level?</vt:lpstr>
      <vt:lpstr>PowerPoint Presentation</vt:lpstr>
      <vt:lpstr>Structure of the course</vt:lpstr>
      <vt:lpstr>Assessment Objectives </vt:lpstr>
      <vt:lpstr>  Deadlines/Visits:  </vt:lpstr>
      <vt:lpstr>Materials required:   </vt:lpstr>
      <vt:lpstr>Future career options</vt:lpstr>
      <vt:lpstr>Entry Requirements</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cgodfrey</dc:creator>
  <cp:lastModifiedBy>Gulla. Caroline</cp:lastModifiedBy>
  <cp:revision>83</cp:revision>
  <cp:lastPrinted>2017-06-22T09:45:38Z</cp:lastPrinted>
  <dcterms:created xsi:type="dcterms:W3CDTF">2009-12-09T09:29:40Z</dcterms:created>
  <dcterms:modified xsi:type="dcterms:W3CDTF">2020-11-03T16:02:18Z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0x010100FF198BF45696F74F890E6D52C663E8AF</vt:lpwstr>
  </property>
  <property fmtid="{D5CDD505-2E9C-101B-9397-08002B2CF9AE}" pid="3" name="_dlc_DocIdItemGuid">
    <vt:lpwstr>d6526ddb-f376-4153-b12f-5b7d5c7f56ed</vt:lpwstr>
  </property>
</Properties>
</file>