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D3173-96B9-44C0-BAB1-724B9650AD37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92BEE-41EC-4FF0-BE80-187364700F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192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992BEE-41EC-4FF0-BE80-187364700F2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263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7/2/2024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029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7/2/2024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15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7/2/2024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252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7/2/2024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97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7/2/2024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0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7/2/2024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868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7/2/2024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095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7/2/2024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758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7/2/2024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945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7/2/2024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871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7/2/2024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538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7/2/2024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57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6" name="Rectangle 1035">
            <a:extLst>
              <a:ext uri="{FF2B5EF4-FFF2-40B4-BE49-F238E27FC236}">
                <a16:creationId xmlns:a16="http://schemas.microsoft.com/office/drawing/2014/main" id="{F1314C34-F582-4EEF-86CE-F88761E5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itzwilliam College - Cambridge Colleges">
            <a:extLst>
              <a:ext uri="{FF2B5EF4-FFF2-40B4-BE49-F238E27FC236}">
                <a16:creationId xmlns:a16="http://schemas.microsoft.com/office/drawing/2014/main" id="{69103A8B-D393-1B2E-F264-6340AC2D71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8" name="Rectangle 1037">
            <a:extLst>
              <a:ext uri="{FF2B5EF4-FFF2-40B4-BE49-F238E27FC236}">
                <a16:creationId xmlns:a16="http://schemas.microsoft.com/office/drawing/2014/main" id="{7319A1DD-F557-4EC6-8A8C-F7617B4CD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118982"/>
            <a:ext cx="7537704" cy="246266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00EF3F-2231-433C-616F-1AFF27283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791" y="3331444"/>
            <a:ext cx="6470692" cy="1229306"/>
          </a:xfrm>
        </p:spPr>
        <p:txBody>
          <a:bodyPr>
            <a:normAutofit/>
          </a:bodyPr>
          <a:lstStyle/>
          <a:p>
            <a:r>
              <a:rPr lang="en-US" sz="3800">
                <a:solidFill>
                  <a:schemeClr val="tx1"/>
                </a:solidFill>
              </a:rPr>
              <a:t>Applying to Cambridge: What You Should Know</a:t>
            </a:r>
            <a:endParaRPr lang="en-GB" sz="380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0CA91E-998F-6953-3084-5E9A620723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791" y="4735799"/>
            <a:ext cx="6470693" cy="60525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/>
              <a:t>Emily Betts, Bishop Stopford 2016-2023</a:t>
            </a:r>
            <a:endParaRPr lang="en-GB" sz="2000"/>
          </a:p>
        </p:txBody>
      </p:sp>
      <p:cxnSp>
        <p:nvCxnSpPr>
          <p:cNvPr id="1040" name="Straight Connector 1039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2429" y="4641183"/>
            <a:ext cx="6309360" cy="0"/>
          </a:xfrm>
          <a:prstGeom prst="line">
            <a:avLst/>
          </a:prstGeom>
          <a:ln w="19050">
            <a:solidFill>
              <a:schemeClr val="accent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2" name="!!footer rectangle">
            <a:extLst>
              <a:ext uri="{FF2B5EF4-FFF2-40B4-BE49-F238E27FC236}">
                <a16:creationId xmlns:a16="http://schemas.microsoft.com/office/drawing/2014/main" id="{C390A367-0330-4E03-9D5F-40308A797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58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EBB0E-02B9-C5E3-2AE4-E5CD85FE2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I need to apply?	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CDD89-0F6B-93AB-7602-2ABCE9B5C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passion for your subject that goes beyond the classroom or institution.</a:t>
            </a:r>
          </a:p>
          <a:p>
            <a:r>
              <a:rPr lang="en-US" dirty="0"/>
              <a:t>Solid predicted grades.</a:t>
            </a:r>
          </a:p>
          <a:p>
            <a:r>
              <a:rPr lang="en-US" dirty="0"/>
              <a:t>You need to genuinely, personally </a:t>
            </a:r>
            <a:r>
              <a:rPr lang="en-US" i="1" dirty="0"/>
              <a:t>want to</a:t>
            </a:r>
            <a:r>
              <a:rPr lang="en-US" dirty="0"/>
              <a:t>.</a:t>
            </a:r>
          </a:p>
          <a:p>
            <a:r>
              <a:rPr lang="en-US" dirty="0"/>
              <a:t>Confidence!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CCACA1-CB2C-DDD3-D362-EA7749A8F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>
            <a:normAutofit/>
          </a:bodyPr>
          <a:lstStyle/>
          <a:p>
            <a:r>
              <a:rPr lang="en-US" dirty="0"/>
              <a:t>Where should I apply?</a:t>
            </a:r>
            <a:endParaRPr lang="en-GB" dirty="0"/>
          </a:p>
        </p:txBody>
      </p:sp>
      <p:pic>
        <p:nvPicPr>
          <p:cNvPr id="5" name="Picture 4" descr="A building with a lamp post and a tree&#10;&#10;Description automatically generated">
            <a:extLst>
              <a:ext uri="{FF2B5EF4-FFF2-40B4-BE49-F238E27FC236}">
                <a16:creationId xmlns:a16="http://schemas.microsoft.com/office/drawing/2014/main" id="{00CFDF9A-A737-84E9-0C56-47D1DEA55E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7" b="2297"/>
          <a:stretch/>
        </p:blipFill>
        <p:spPr>
          <a:xfrm rot="5400000">
            <a:off x="-910348" y="910348"/>
            <a:ext cx="6400794" cy="4580097"/>
          </a:xfrm>
          <a:prstGeom prst="rect">
            <a:avLst/>
          </a:prstGeom>
        </p:spPr>
      </p:pic>
      <p:cxnSp>
        <p:nvCxnSpPr>
          <p:cNvPr id="12" name="!!Straight Connector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1F0A8-CD06-FDB8-09DA-03E0F03C2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5983606" cy="376089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600"/>
              <a:t>There is no STEM and no Humanities university. </a:t>
            </a:r>
          </a:p>
          <a:p>
            <a:pPr>
              <a:lnSpc>
                <a:spcPct val="100000"/>
              </a:lnSpc>
            </a:pPr>
            <a:r>
              <a:rPr lang="en-US" sz="1600"/>
              <a:t>However, you should be aware that different universities offer different degrees and different routes through them. </a:t>
            </a:r>
          </a:p>
          <a:p>
            <a:pPr>
              <a:lnSpc>
                <a:spcPct val="100000"/>
              </a:lnSpc>
            </a:pPr>
            <a:r>
              <a:rPr lang="en-US" sz="1600"/>
              <a:t>Degrees may also differ by college!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/>
              <a:t>Picking a college:</a:t>
            </a:r>
          </a:p>
          <a:p>
            <a:pPr>
              <a:lnSpc>
                <a:spcPct val="100000"/>
              </a:lnSpc>
            </a:pPr>
            <a:r>
              <a:rPr lang="en-US" sz="1600"/>
              <a:t>Accommodation &amp; Facilities</a:t>
            </a:r>
          </a:p>
          <a:p>
            <a:pPr>
              <a:lnSpc>
                <a:spcPct val="100000"/>
              </a:lnSpc>
            </a:pPr>
            <a:r>
              <a:rPr lang="en-US" sz="1600"/>
              <a:t>Size, architecture,</a:t>
            </a:r>
            <a:r>
              <a:rPr lang="en-GB" sz="1600"/>
              <a:t> location</a:t>
            </a:r>
          </a:p>
          <a:p>
            <a:pPr>
              <a:lnSpc>
                <a:spcPct val="100000"/>
              </a:lnSpc>
            </a:pPr>
            <a:r>
              <a:rPr lang="en-US" sz="1600"/>
              <a:t>Worth looking at endowment/financial support</a:t>
            </a:r>
          </a:p>
          <a:p>
            <a:pPr>
              <a:lnSpc>
                <a:spcPct val="100000"/>
              </a:lnSpc>
            </a:pPr>
            <a:r>
              <a:rPr lang="en-US" sz="1600"/>
              <a:t>Visit!</a:t>
            </a:r>
          </a:p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B60310-C5C3-46A0-A452-2A0B00843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93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71A2A-94FF-C380-53D5-3B88AACD4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Now?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7E50E-34B0-10E1-13E4-20E529D85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out about admissions assessments.</a:t>
            </a:r>
          </a:p>
          <a:p>
            <a:r>
              <a:rPr lang="en-US" dirty="0"/>
              <a:t>Go to some open days if possible.</a:t>
            </a:r>
          </a:p>
          <a:p>
            <a:r>
              <a:rPr lang="en-US" dirty="0"/>
              <a:t>Apply before 15</a:t>
            </a:r>
            <a:r>
              <a:rPr lang="en-US" baseline="30000" dirty="0"/>
              <a:t>th</a:t>
            </a:r>
            <a:r>
              <a:rPr lang="en-US" dirty="0"/>
              <a:t> October.</a:t>
            </a:r>
          </a:p>
          <a:p>
            <a:r>
              <a:rPr lang="en-US" dirty="0"/>
              <a:t>Interview, if successful.</a:t>
            </a:r>
          </a:p>
          <a:p>
            <a:r>
              <a:rPr lang="en-US" dirty="0"/>
              <a:t>Hear back in January.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968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10223B-5B05-886E-9D0F-7BD8F2522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4786" y="516836"/>
            <a:ext cx="3100136" cy="1960234"/>
          </a:xfrm>
        </p:spPr>
        <p:txBody>
          <a:bodyPr>
            <a:normAutofit/>
          </a:bodyPr>
          <a:lstStyle/>
          <a:p>
            <a:r>
              <a:rPr lang="en-US" sz="4100">
                <a:solidFill>
                  <a:srgbClr val="6F5D40"/>
                </a:solidFill>
              </a:rPr>
              <a:t>Personal Statements</a:t>
            </a:r>
            <a:endParaRPr lang="en-GB" sz="4100">
              <a:solidFill>
                <a:srgbClr val="6F5D40"/>
              </a:solidFill>
            </a:endParaRPr>
          </a:p>
        </p:txBody>
      </p:sp>
      <p:pic>
        <p:nvPicPr>
          <p:cNvPr id="5" name="Picture 4" descr="A building with a clock tower and a lawn&#10;&#10;Description automatically generated">
            <a:extLst>
              <a:ext uri="{FF2B5EF4-FFF2-40B4-BE49-F238E27FC236}">
                <a16:creationId xmlns:a16="http://schemas.microsoft.com/office/drawing/2014/main" id="{DDE84019-7F26-A105-90E3-B3259CE453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94"/>
          <a:stretch/>
        </p:blipFill>
        <p:spPr>
          <a:xfrm>
            <a:off x="-1" y="10"/>
            <a:ext cx="8111272" cy="685799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A0A5CF6-407C-4691-8122-49DF69D00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30145" y="2633962"/>
            <a:ext cx="29260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03005-B423-3A1B-FB5D-CCBB120DC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4786" y="2790855"/>
            <a:ext cx="3084844" cy="3311766"/>
          </a:xfrm>
        </p:spPr>
        <p:txBody>
          <a:bodyPr>
            <a:normAutofit/>
          </a:bodyPr>
          <a:lstStyle/>
          <a:p>
            <a:r>
              <a:rPr lang="en-US" sz="1600"/>
              <a:t>Yes, people do read this. Please take care over it.</a:t>
            </a:r>
          </a:p>
          <a:p>
            <a:r>
              <a:rPr lang="en-US" sz="1600"/>
              <a:t>Supracurriculars.</a:t>
            </a:r>
          </a:p>
          <a:p>
            <a:r>
              <a:rPr lang="en-US" sz="1600"/>
              <a:t>Extracurriculars.</a:t>
            </a:r>
          </a:p>
          <a:p>
            <a:r>
              <a:rPr lang="en-US" sz="1600"/>
              <a:t>Work at it over time. </a:t>
            </a:r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357005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64E8D-DDD2-716A-8961-9BF9E9E6D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Interview Advice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B7120-B9E2-FBD3-C508-5199AF85A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Dress in a way that will make you feel comfortable and confident.</a:t>
            </a:r>
          </a:p>
          <a:p>
            <a:r>
              <a:rPr lang="en-US" dirty="0" err="1"/>
              <a:t>Practise</a:t>
            </a:r>
            <a:r>
              <a:rPr lang="en-US" dirty="0"/>
              <a:t>.</a:t>
            </a:r>
          </a:p>
          <a:p>
            <a:r>
              <a:rPr lang="en-US" dirty="0"/>
              <a:t>Know your course.</a:t>
            </a:r>
            <a:endParaRPr lang="en-GB" dirty="0"/>
          </a:p>
          <a:p>
            <a:r>
              <a:rPr lang="en-US" dirty="0"/>
              <a:t>Read around, and if you have mentioned anything in your personal statement make sure you can talk about it.</a:t>
            </a:r>
          </a:p>
          <a:p>
            <a:r>
              <a:rPr lang="en-US" dirty="0"/>
              <a:t>Expect pre-reading, especially for humanities subjects, but be prepared for them to surprise you.</a:t>
            </a:r>
          </a:p>
          <a:p>
            <a:r>
              <a:rPr lang="en-US" dirty="0"/>
              <a:t>Breathe.</a:t>
            </a:r>
          </a:p>
          <a:p>
            <a:r>
              <a:rPr lang="en-US" dirty="0"/>
              <a:t>It doesn’t all hinge on one interview.</a:t>
            </a:r>
          </a:p>
        </p:txBody>
      </p:sp>
    </p:spTree>
    <p:extLst>
      <p:ext uri="{BB962C8B-B14F-4D97-AF65-F5344CB8AC3E}">
        <p14:creationId xmlns:p14="http://schemas.microsoft.com/office/powerpoint/2010/main" val="95017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9" name="Rectangle 1038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3BEBB3-FA75-75C9-95D9-06509D9F7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4786" y="516836"/>
            <a:ext cx="3100136" cy="1960234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3E6338"/>
                </a:solidFill>
              </a:rPr>
              <a:t>General Tips</a:t>
            </a:r>
            <a:endParaRPr lang="en-GB" sz="4400">
              <a:solidFill>
                <a:srgbClr val="3E6338"/>
              </a:solidFill>
            </a:endParaRPr>
          </a:p>
        </p:txBody>
      </p:sp>
      <p:pic>
        <p:nvPicPr>
          <p:cNvPr id="1026" name="Picture 2" descr="Henry vacuum cleaners planted with herbs">
            <a:extLst>
              <a:ext uri="{FF2B5EF4-FFF2-40B4-BE49-F238E27FC236}">
                <a16:creationId xmlns:a16="http://schemas.microsoft.com/office/drawing/2014/main" id="{300BAF4C-A090-7CD5-08EB-EDA49FC11D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9" r="22221"/>
          <a:stretch/>
        </p:blipFill>
        <p:spPr bwMode="auto">
          <a:xfrm>
            <a:off x="-1" y="10"/>
            <a:ext cx="811127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0" name="Straight Connector 1039">
            <a:extLst>
              <a:ext uri="{FF2B5EF4-FFF2-40B4-BE49-F238E27FC236}">
                <a16:creationId xmlns:a16="http://schemas.microsoft.com/office/drawing/2014/main" id="{5A0A5CF6-407C-4691-8122-49DF69D00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30145" y="2633962"/>
            <a:ext cx="29260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C4C9E-4666-DCD7-A480-C34736148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4786" y="2790855"/>
            <a:ext cx="3084844" cy="3311766"/>
          </a:xfrm>
        </p:spPr>
        <p:txBody>
          <a:bodyPr>
            <a:normAutofit/>
          </a:bodyPr>
          <a:lstStyle/>
          <a:p>
            <a:r>
              <a:rPr lang="en-US" sz="1600"/>
              <a:t>Be a student they want to teach.</a:t>
            </a:r>
          </a:p>
          <a:p>
            <a:r>
              <a:rPr lang="en-US" sz="1600"/>
              <a:t>Don’t be afraid to be yourself, even if that self is a little odd or over-enthusiastic.</a:t>
            </a:r>
          </a:p>
          <a:p>
            <a:r>
              <a:rPr lang="en-US" sz="1600"/>
              <a:t>Know your goals, know your resources and know your deadlines.</a:t>
            </a:r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189218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7B006C-34EB-077A-1100-10F3A712B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>
            <a:normAutofit/>
          </a:bodyPr>
          <a:lstStyle/>
          <a:p>
            <a:r>
              <a:rPr lang="en-US" dirty="0"/>
              <a:t>Questions!</a:t>
            </a:r>
            <a:endParaRPr lang="en-GB" dirty="0"/>
          </a:p>
        </p:txBody>
      </p:sp>
      <p:pic>
        <p:nvPicPr>
          <p:cNvPr id="5" name="Picture 4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20F02A9B-0FEA-F57E-FD07-B1C6F94F99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3"/>
          <a:stretch/>
        </p:blipFill>
        <p:spPr>
          <a:xfrm>
            <a:off x="20" y="10"/>
            <a:ext cx="4580077" cy="6400784"/>
          </a:xfrm>
          <a:prstGeom prst="rect">
            <a:avLst/>
          </a:prstGeom>
        </p:spPr>
      </p:pic>
      <p:cxnSp>
        <p:nvCxnSpPr>
          <p:cNvPr id="17" name="!!Straight Connector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F852C-6CAE-B4F6-4816-47C95FD8C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5983606" cy="3760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Colleges, my degree, college life, societies, academic pressure, questions about the admissions process… anything you like, really!</a:t>
            </a:r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B60310-C5C3-46A0-A452-2A0B00843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4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304</Words>
  <Application>Microsoft Office PowerPoint</Application>
  <PresentationFormat>Widescreen</PresentationFormat>
  <Paragraphs>42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Bookman Old Style</vt:lpstr>
      <vt:lpstr>Calibri</vt:lpstr>
      <vt:lpstr>Franklin Gothic Book</vt:lpstr>
      <vt:lpstr>RetrospectVTI</vt:lpstr>
      <vt:lpstr>Applying to Cambridge: What You Should Know</vt:lpstr>
      <vt:lpstr>What do I need to apply? </vt:lpstr>
      <vt:lpstr>Where should I apply?</vt:lpstr>
      <vt:lpstr>What Now?</vt:lpstr>
      <vt:lpstr>Personal Statements</vt:lpstr>
      <vt:lpstr>Interview Advice</vt:lpstr>
      <vt:lpstr>General Tips</vt:lpstr>
      <vt:lpstr>Questions!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Emily Betts</dc:creator>
  <cp:lastModifiedBy>Arthur Harwood</cp:lastModifiedBy>
  <cp:revision>4</cp:revision>
  <dcterms:created xsi:type="dcterms:W3CDTF">2024-06-29T17:08:14Z</dcterms:created>
  <dcterms:modified xsi:type="dcterms:W3CDTF">2024-07-02T07:23:04Z</dcterms:modified>
</cp:coreProperties>
</file>