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315" r:id="rId3"/>
    <p:sldId id="475" r:id="rId4"/>
    <p:sldId id="462" r:id="rId5"/>
    <p:sldId id="472" r:id="rId6"/>
    <p:sldId id="463" r:id="rId7"/>
    <p:sldId id="464" r:id="rId8"/>
    <p:sldId id="465" r:id="rId9"/>
    <p:sldId id="466" r:id="rId10"/>
    <p:sldId id="467" r:id="rId11"/>
    <p:sldId id="468" r:id="rId12"/>
    <p:sldId id="471" r:id="rId13"/>
    <p:sldId id="469" r:id="rId14"/>
    <p:sldId id="473" r:id="rId15"/>
    <p:sldId id="470" r:id="rId16"/>
    <p:sldId id="476" r:id="rId17"/>
    <p:sldId id="280" r:id="rId18"/>
    <p:sldId id="386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53"/>
    <p:restoredTop sz="94671"/>
  </p:normalViewPr>
  <p:slideViewPr>
    <p:cSldViewPr snapToGrid="0" snapToObjects="1">
      <p:cViewPr varScale="1">
        <p:scale>
          <a:sx n="68" d="100"/>
          <a:sy n="68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0EF0D-C090-D046-B032-CE757817BB4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A896B-D911-6B4D-BF40-02734F4C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2247850-4D37-884E-A7BE-F3EA4FB5B0B3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728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Ask students what they think of this image (collection of images) </a:t>
            </a:r>
          </a:p>
          <a:p>
            <a:r>
              <a:rPr lang="en-US" dirty="0"/>
              <a:t>Reveal the talking points after some discussion time</a:t>
            </a:r>
          </a:p>
          <a:p>
            <a:r>
              <a:rPr lang="en-US" dirty="0"/>
              <a:t>To provoke discussion with a quiet class – play devils advocate</a:t>
            </a:r>
          </a:p>
          <a:p>
            <a:r>
              <a:rPr lang="en-US" dirty="0"/>
              <a:t>Challenge a student to a debate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69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Pair student sup and have them use the sentence starter prompts on the board to help them (each </a:t>
            </a:r>
            <a:r>
              <a:rPr lang="en-US" dirty="0" err="1"/>
              <a:t>colour</a:t>
            </a:r>
            <a:r>
              <a:rPr lang="en-US" dirty="0"/>
              <a:t> represents a different set of prompts E.G Challenge, agree, build upon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-Arrange for two confident students (or two pairs of students) to come to the front and have a debate challenge off with a timer</a:t>
            </a:r>
          </a:p>
          <a:p>
            <a:r>
              <a:rPr lang="en-US" dirty="0"/>
              <a:t>-Challenge a student to debate you (allow them to pick whether they will argue for the statement or against it)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60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 &amp; IDEAS</a:t>
            </a:r>
          </a:p>
          <a:p>
            <a:r>
              <a:rPr lang="en-US" dirty="0"/>
              <a:t>Teachers should add in specific local signposting to charities, organizations or local NHS services in their area</a:t>
            </a:r>
          </a:p>
          <a:p>
            <a:r>
              <a:rPr lang="en-US" dirty="0"/>
              <a:t>Add / adapt or remove any suggested sites. </a:t>
            </a:r>
          </a:p>
          <a:p>
            <a:r>
              <a:rPr lang="en-US" dirty="0"/>
              <a:t>Print this slide and leave on door notice board after the lesson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9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r>
              <a:rPr lang="en-US" dirty="0"/>
              <a:t>: Have students pick either 1/2/3 tickets depending on their ability and tell a partner </a:t>
            </a:r>
          </a:p>
          <a:p>
            <a:r>
              <a:rPr lang="en-US" dirty="0"/>
              <a:t>Pick a few students at random to feedback to the class</a:t>
            </a:r>
          </a:p>
          <a:p>
            <a:r>
              <a:rPr lang="en-US" dirty="0"/>
              <a:t>As students leave the room have them tell you their reflection on the way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BA7AA-C25B-AD44-A8F3-01733925CA7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3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377CC0-C0D2-684F-A12E-808BF8A1341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893095" y="246976"/>
            <a:ext cx="2157601" cy="4800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D80BAAEA-C947-BF45-AB1F-465E73554441}" type="datetime2">
              <a:rPr lang="en-GB" sz="1600" u="sng">
                <a:latin typeface="+mj-lt"/>
                <a:cs typeface="Levenim MT" pitchFamily="2" charset="-79"/>
              </a:rPr>
              <a:pPr algn="ctr" eaLnBrk="1" hangingPunct="1"/>
              <a:t>Saturday, 13 June 2020</a:t>
            </a:fld>
            <a:endParaRPr lang="en-GB" sz="1200" u="sng" dirty="0">
              <a:latin typeface="+mj-lt"/>
              <a:cs typeface="Levenim MT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2AF21-1EB4-6742-80DD-A4DC7E8045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32" y="246976"/>
            <a:ext cx="1573764" cy="48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42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238-9C2E-E446-B36F-BC458F8F68A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3E9-EF6E-6746-A638-8479E89C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6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238-9C2E-E446-B36F-BC458F8F68A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3E9-EF6E-6746-A638-8479E89C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3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85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9DC5-3849-B74A-8AD8-E192C17F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53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84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s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WORD DOC IMAGE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19" y="5750977"/>
            <a:ext cx="931333" cy="958328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302937" y="233358"/>
            <a:ext cx="6605589" cy="590563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1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chemeClr val="dk1"/>
                </a:solidFill>
                <a:latin typeface="Calibri"/>
                <a:ea typeface="+mn-ea"/>
                <a:cs typeface="Calibri"/>
              </a:rPr>
              <a:t>Match the key word with its correct meaning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18" y="233359"/>
            <a:ext cx="1949449" cy="590563"/>
          </a:xfrm>
          <a:prstGeom prst="rect">
            <a:avLst/>
          </a:prstGeom>
          <a:ln w="19050" cmpd="sng">
            <a:solidFill>
              <a:srgbClr val="0C1B24"/>
            </a:solidFill>
          </a:ln>
        </p:spPr>
      </p:pic>
    </p:spTree>
    <p:extLst>
      <p:ext uri="{BB962C8B-B14F-4D97-AF65-F5344CB8AC3E}">
        <p14:creationId xmlns:p14="http://schemas.microsoft.com/office/powerpoint/2010/main" val="69909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D DOC IMAGES.jpg">
            <a:extLst>
              <a:ext uri="{FF2B5EF4-FFF2-40B4-BE49-F238E27FC236}">
                <a16:creationId xmlns:a16="http://schemas.microsoft.com/office/drawing/2014/main" id="{EDFD8D32-FA54-3C49-AE64-FB5C7E3DF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19" y="5750977"/>
            <a:ext cx="931333" cy="9583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69BBD3-6D4E-8143-AA90-4CAB498A4E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2937" y="233358"/>
            <a:ext cx="6605589" cy="590563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1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2000" dirty="0">
                <a:solidFill>
                  <a:schemeClr val="dk1"/>
                </a:solidFill>
                <a:latin typeface="Calibri"/>
                <a:ea typeface="+mn-ea"/>
                <a:cs typeface="Calibri"/>
              </a:rPr>
              <a:t>Match the key word with its correct meaning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519025-97A9-684D-B2B1-5CBD98B4E1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18" y="233359"/>
            <a:ext cx="1949449" cy="590563"/>
          </a:xfrm>
          <a:prstGeom prst="rect">
            <a:avLst/>
          </a:prstGeom>
          <a:ln w="19050" cmpd="sng">
            <a:solidFill>
              <a:srgbClr val="0C1B24"/>
            </a:solidFill>
          </a:ln>
        </p:spPr>
      </p:pic>
    </p:spTree>
    <p:extLst>
      <p:ext uri="{BB962C8B-B14F-4D97-AF65-F5344CB8AC3E}">
        <p14:creationId xmlns:p14="http://schemas.microsoft.com/office/powerpoint/2010/main" val="100299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69D66B-358B-F144-8F53-70D580FCCD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3141" y="201084"/>
            <a:ext cx="5845705" cy="806616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6000" b="1" dirty="0">
                <a:solidFill>
                  <a:schemeClr val="dk1"/>
                </a:solidFill>
                <a:latin typeface="+mj-lt"/>
                <a:ea typeface="+mn-ea"/>
              </a:rPr>
              <a:t>STOP</a:t>
            </a:r>
            <a:r>
              <a:rPr lang="en-GB" sz="4000" dirty="0">
                <a:solidFill>
                  <a:schemeClr val="dk1"/>
                </a:solidFill>
                <a:latin typeface="+mj-lt"/>
                <a:ea typeface="+mn-ea"/>
              </a:rPr>
              <a:t>!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8294FDC-890F-5243-BEA7-51E95CBE3D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0402" y="1116014"/>
            <a:ext cx="6495518" cy="669654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 b="1" u="sng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Let us review our learning outcomes for this lesson</a:t>
            </a:r>
          </a:p>
          <a:p>
            <a:r>
              <a:rPr lang="en-GB" sz="2000" b="1" u="sng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Knowledge, Skills &amp; Actions</a:t>
            </a:r>
            <a:endParaRPr lang="en-GB" sz="2400" b="1" u="sng" kern="12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2F7D9FFD-5B80-9340-B160-494AE03AF9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01" y="196919"/>
            <a:ext cx="2709714" cy="8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20AB873-D6CB-B64D-899E-17D5707A94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020" y="1130066"/>
            <a:ext cx="2128826" cy="6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traffic-lights-2147790_960_720.png">
            <a:extLst>
              <a:ext uri="{FF2B5EF4-FFF2-40B4-BE49-F238E27FC236}">
                <a16:creationId xmlns:a16="http://schemas.microsoft.com/office/drawing/2014/main" id="{E7866E6A-F7CB-5D4C-A900-FACB239B8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721" y="5884364"/>
            <a:ext cx="419196" cy="838753"/>
          </a:xfrm>
          <a:prstGeom prst="rect">
            <a:avLst/>
          </a:prstGeom>
        </p:spPr>
      </p:pic>
      <p:pic>
        <p:nvPicPr>
          <p:cNvPr id="12" name="Picture 11" descr="traffic-lights-2147790_960_720.png">
            <a:extLst>
              <a:ext uri="{FF2B5EF4-FFF2-40B4-BE49-F238E27FC236}">
                <a16:creationId xmlns:a16="http://schemas.microsoft.com/office/drawing/2014/main" id="{A1988EBF-B1AD-D546-8ADF-79E485317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23" y="5882610"/>
            <a:ext cx="419196" cy="838753"/>
          </a:xfrm>
          <a:prstGeom prst="rect">
            <a:avLst/>
          </a:prstGeom>
        </p:spPr>
      </p:pic>
      <p:pic>
        <p:nvPicPr>
          <p:cNvPr id="13" name="Picture 12" descr="traffic-lights-2147790_960_720.png">
            <a:extLst>
              <a:ext uri="{FF2B5EF4-FFF2-40B4-BE49-F238E27FC236}">
                <a16:creationId xmlns:a16="http://schemas.microsoft.com/office/drawing/2014/main" id="{13F2D8F7-DC93-1C4A-BD59-64033135F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4127" y="5963001"/>
            <a:ext cx="419196" cy="838753"/>
          </a:xfrm>
          <a:prstGeom prst="rect">
            <a:avLst/>
          </a:prstGeom>
        </p:spPr>
      </p:pic>
      <p:pic>
        <p:nvPicPr>
          <p:cNvPr id="14" name="Picture 13" descr="traffic-lights-2147790_960_720.png">
            <a:extLst>
              <a:ext uri="{FF2B5EF4-FFF2-40B4-BE49-F238E27FC236}">
                <a16:creationId xmlns:a16="http://schemas.microsoft.com/office/drawing/2014/main" id="{EDEF7E28-BAF7-F147-8BB6-4F2C6B2B8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829" y="5882610"/>
            <a:ext cx="419196" cy="838753"/>
          </a:xfrm>
          <a:prstGeom prst="rect">
            <a:avLst/>
          </a:prstGeom>
        </p:spPr>
      </p:pic>
      <p:pic>
        <p:nvPicPr>
          <p:cNvPr id="15" name="Picture 14" descr="traffic-lights-2147790_960_720.png">
            <a:extLst>
              <a:ext uri="{FF2B5EF4-FFF2-40B4-BE49-F238E27FC236}">
                <a16:creationId xmlns:a16="http://schemas.microsoft.com/office/drawing/2014/main" id="{0D0D47DD-2B15-9742-81B7-890B3E0EF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10" y="5882610"/>
            <a:ext cx="419196" cy="838753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579F9210-F91C-3745-BBFB-C5F4F3F75E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04449" y="5984692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1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Super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6638B1F-2AD7-D341-83E9-4AF0687628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07780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Very </a:t>
            </a:r>
          </a:p>
          <a:p>
            <a:pPr algn="ctr">
              <a:defRPr/>
            </a:pPr>
            <a:r>
              <a:rPr lang="en-GB" sz="1200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786781B4-625C-1B48-90F0-396FF14BF6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11189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87DCE76B-223F-3F42-ACE2-C6795C389F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3177" y="6028055"/>
            <a:ext cx="1296000" cy="61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200" dirty="0">
                <a:solidFill>
                  <a:schemeClr val="dk1"/>
                </a:solidFill>
                <a:latin typeface="Comic Sans MS"/>
                <a:cs typeface="Comic Sans MS"/>
              </a:rPr>
              <a:t>I’m getting more confidence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CB05F797-A42A-9B4E-87FD-A8D91F5E8A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0614" y="5982938"/>
            <a:ext cx="1296000" cy="612000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>
            <a:no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1200" dirty="0">
                <a:latin typeface="Comic Sans MS"/>
                <a:cs typeface="Comic Sans MS"/>
              </a:rPr>
              <a:t>I’m not confident at all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908745-8B56-C942-8AEC-4EDFDA29A99F}"/>
              </a:ext>
            </a:extLst>
          </p:cNvPr>
          <p:cNvCxnSpPr>
            <a:cxnSpLocks/>
          </p:cNvCxnSpPr>
          <p:nvPr userDrawn="1"/>
        </p:nvCxnSpPr>
        <p:spPr>
          <a:xfrm flipH="1">
            <a:off x="151248" y="5730133"/>
            <a:ext cx="8849201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67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238-9C2E-E446-B36F-BC458F8F68A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3E9-EF6E-6746-A638-8479E89C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238-9C2E-E446-B36F-BC458F8F68A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3E9-EF6E-6746-A638-8479E89C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238-9C2E-E446-B36F-BC458F8F68A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3E9-EF6E-6746-A638-8479E89C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1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238-9C2E-E446-B36F-BC458F8F68A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3E9-EF6E-6746-A638-8479E89C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1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238-9C2E-E446-B36F-BC458F8F68A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3E9-EF6E-6746-A638-8479E89C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1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C238-9C2E-E446-B36F-BC458F8F68A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33E9-EF6E-6746-A638-8479E89C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4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C238-9C2E-E446-B36F-BC458F8F68A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033E9-EF6E-6746-A638-8479E89C13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2A7C13-5A0B-F84E-9631-D9D3198AD3A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19A893-81F4-7442-9CF0-5FDA29CC8245}"/>
              </a:ext>
            </a:extLst>
          </p:cNvPr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5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2J8ORsBuM5U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CpnHkziqaR4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yDNit9U2I0A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2J8ORsBuM5U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IHX7zQrBEG8&amp;list=PLsFrzinS5k6vErFnsutA2CLrXQCY17vZs&amp;index=10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-GmW-BCm-UA&amp;list=PLsFrzinS5k6vErFnsutA2CLrXQCY17vZs&amp;index=11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sv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18.png"/><Relationship Id="rId4" Type="http://schemas.openxmlformats.org/officeDocument/2006/relationships/image" Target="../media/image45.png"/><Relationship Id="rId9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hyperlink" Target="https://kidshealth.org/en/teens/drug-alcohol/" TargetMode="External"/><Relationship Id="rId3" Type="http://schemas.openxmlformats.org/officeDocument/2006/relationships/image" Target="../media/image53.png"/><Relationship Id="rId21" Type="http://schemas.openxmlformats.org/officeDocument/2006/relationships/hyperlink" Target="https://www.nhs.uk/live-well/healthy-body/the-effects-of-drugs/" TargetMode="External"/><Relationship Id="rId7" Type="http://schemas.openxmlformats.org/officeDocument/2006/relationships/hyperlink" Target="https://riseabove.org.uk/wall/" TargetMode="External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2.png"/><Relationship Id="rId20" Type="http://schemas.openxmlformats.org/officeDocument/2006/relationships/hyperlink" Target="https://www.childline.org.uk/info-advice/you-your-body/drugs-alcohol-smoking/drugs/" TargetMode="Externa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5" Type="http://schemas.openxmlformats.org/officeDocument/2006/relationships/image" Target="../media/image18.png"/><Relationship Id="rId10" Type="http://schemas.openxmlformats.org/officeDocument/2006/relationships/image" Target="../media/image57.jpeg"/><Relationship Id="rId19" Type="http://schemas.openxmlformats.org/officeDocument/2006/relationships/hyperlink" Target="https://www.talktofrank.com/" TargetMode="External"/><Relationship Id="rId4" Type="http://schemas.microsoft.com/office/2007/relationships/hdphoto" Target="../media/hdphoto1.wdp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slide" Target="slide9.xml"/><Relationship Id="rId5" Type="http://schemas.openxmlformats.org/officeDocument/2006/relationships/slide" Target="slide10.xml"/><Relationship Id="rId15" Type="http://schemas.openxmlformats.org/officeDocument/2006/relationships/image" Target="../media/image25.png"/><Relationship Id="rId10" Type="http://schemas.openxmlformats.org/officeDocument/2006/relationships/slide" Target="slide7.xml"/><Relationship Id="rId4" Type="http://schemas.openxmlformats.org/officeDocument/2006/relationships/image" Target="../media/image24.png"/><Relationship Id="rId9" Type="http://schemas.openxmlformats.org/officeDocument/2006/relationships/slide" Target="slide6.xml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pwy3_wFMATU&amp;list=PLsFrzinS5k6vErFnsutA2CLrXQCY17vZs&amp;index=1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392jFOsvpoQ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fuyX1XKxX_s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RGuOlYTqi0E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DoqXsOE_O4c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youtube.com/watch?v=L6r9ITMaVtw&amp;t=211s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1C8E11A-18CF-B840-B477-99B7DACAF660}"/>
              </a:ext>
            </a:extLst>
          </p:cNvPr>
          <p:cNvSpPr txBox="1">
            <a:spLocks/>
          </p:cNvSpPr>
          <p:nvPr/>
        </p:nvSpPr>
        <p:spPr>
          <a:xfrm>
            <a:off x="2640023" y="1818797"/>
            <a:ext cx="6260695" cy="311342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800" dirty="0">
              <a:latin typeface="Basic sans fc"/>
              <a:cs typeface="Basic sans f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1CC99-9561-B84E-B732-C5C1D621C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047" y="1889851"/>
            <a:ext cx="5906110" cy="2907605"/>
          </a:xfrm>
          <a:prstGeom prst="rect">
            <a:avLst/>
          </a:prstGeom>
        </p:spPr>
      </p:pic>
      <p:pic>
        <p:nvPicPr>
          <p:cNvPr id="4" name="Picture 4" descr="C:\Users\Optic Group111\Desktop\CORE THEME 5.png">
            <a:extLst>
              <a:ext uri="{FF2B5EF4-FFF2-40B4-BE49-F238E27FC236}">
                <a16:creationId xmlns:a16="http://schemas.microsoft.com/office/drawing/2014/main" id="{8F454731-6AB7-2B4B-AF39-0E6833C91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52" y="779499"/>
            <a:ext cx="966977" cy="9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UENTIN-SERENA-SAM-SARAH.png">
            <a:extLst>
              <a:ext uri="{FF2B5EF4-FFF2-40B4-BE49-F238E27FC236}">
                <a16:creationId xmlns:a16="http://schemas.microsoft.com/office/drawing/2014/main" id="{F592DDAE-605C-9841-80B0-D4D5CFE35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951" y="128141"/>
            <a:ext cx="982480" cy="79851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FE18FC1-2460-2543-AF04-D2D90B47EF7C}"/>
              </a:ext>
            </a:extLst>
          </p:cNvPr>
          <p:cNvSpPr txBox="1">
            <a:spLocks/>
          </p:cNvSpPr>
          <p:nvPr/>
        </p:nvSpPr>
        <p:spPr>
          <a:xfrm>
            <a:off x="264678" y="3031068"/>
            <a:ext cx="2255021" cy="24045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600" dirty="0">
              <a:latin typeface="+mj-lt"/>
            </a:endParaRPr>
          </a:p>
          <a:p>
            <a:r>
              <a:rPr lang="en-GB" sz="1600" dirty="0">
                <a:latin typeface="+mj-lt"/>
              </a:rPr>
              <a:t>To understand the impact drugs can have on the individual, their family and friends </a:t>
            </a:r>
            <a:endParaRPr lang="en-GB" sz="1600" dirty="0">
              <a:latin typeface="+mj-lt"/>
              <a:cs typeface="Basic sans fc"/>
            </a:endParaRPr>
          </a:p>
          <a:p>
            <a:endParaRPr lang="en-GB" sz="1600" b="1" dirty="0">
              <a:latin typeface="+mj-lt"/>
            </a:endParaRPr>
          </a:p>
          <a:p>
            <a:r>
              <a:rPr lang="en-GB" sz="1600" dirty="0">
                <a:latin typeface="+mj-lt"/>
              </a:rPr>
              <a:t>To </a:t>
            </a:r>
            <a:r>
              <a:rPr lang="en-GB" sz="1600" dirty="0">
                <a:latin typeface="+mj-lt"/>
                <a:cs typeface="Basic sans fc"/>
              </a:rPr>
              <a:t>explore real life stories of those mixed up with drugs </a:t>
            </a:r>
          </a:p>
          <a:p>
            <a:endParaRPr lang="en-GB" sz="1400" b="1" dirty="0">
              <a:latin typeface="+mj-lt"/>
            </a:endParaRPr>
          </a:p>
          <a:p>
            <a:r>
              <a:rPr lang="en-GB" sz="1600" dirty="0">
                <a:latin typeface="+mj-lt"/>
                <a:cs typeface="Basic sans fc"/>
              </a:rPr>
              <a:t>To evaluate what support networks are available to help those at risk of abusing drugs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91C977-5841-0B4F-8096-F36E9C27153C}"/>
              </a:ext>
            </a:extLst>
          </p:cNvPr>
          <p:cNvSpPr txBox="1">
            <a:spLocks/>
          </p:cNvSpPr>
          <p:nvPr/>
        </p:nvSpPr>
        <p:spPr>
          <a:xfrm>
            <a:off x="1295400" y="819496"/>
            <a:ext cx="6604000" cy="85596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Comic Sans MS" charset="0"/>
                <a:ea typeface="MS PGothic" charset="0"/>
              </a:rPr>
              <a:t>Exploring drugs through a documentary of real life short stories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ACA585E-668F-0741-A08D-97236CE8D8B2}"/>
              </a:ext>
            </a:extLst>
          </p:cNvPr>
          <p:cNvSpPr txBox="1">
            <a:spLocks/>
          </p:cNvSpPr>
          <p:nvPr/>
        </p:nvSpPr>
        <p:spPr>
          <a:xfrm>
            <a:off x="264678" y="1818798"/>
            <a:ext cx="2255021" cy="121227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800" b="1" dirty="0">
              <a:latin typeface="+mj-lt"/>
            </a:endParaRPr>
          </a:p>
          <a:p>
            <a:endParaRPr lang="en-GB" sz="1800" b="1" dirty="0">
              <a:latin typeface="+mj-lt"/>
            </a:endParaRPr>
          </a:p>
          <a:p>
            <a:r>
              <a:rPr lang="en-GB" sz="1800" b="1" u="sng" dirty="0">
                <a:latin typeface="+mj-lt"/>
              </a:rPr>
              <a:t>Knowledge, Skills &amp; Actions</a:t>
            </a:r>
            <a:endParaRPr lang="en-GB" sz="2000" b="1" u="sng" dirty="0">
              <a:latin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DFFCE9-488C-8F48-81E5-0B058E812D19}"/>
              </a:ext>
            </a:extLst>
          </p:cNvPr>
          <p:cNvSpPr txBox="1">
            <a:spLocks/>
          </p:cNvSpPr>
          <p:nvPr/>
        </p:nvSpPr>
        <p:spPr>
          <a:xfrm>
            <a:off x="241777" y="5604341"/>
            <a:ext cx="2277922" cy="100112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b="1" dirty="0">
                <a:latin typeface="+mj-lt"/>
              </a:rPr>
              <a:t>New Vocabulary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600" b="1" dirty="0">
                <a:latin typeface="+mj-lt"/>
                <a:cs typeface="Basic sans fc"/>
              </a:rPr>
              <a:t>Inhalants, Huffing, VSA, Crystal Meth, Heroin, Alcohol, Ecstasy, Spice, Marijuana   </a:t>
            </a:r>
            <a:endParaRPr lang="en-GB" sz="1400" dirty="0">
              <a:latin typeface="+mj-lt"/>
              <a:cs typeface="Basic sans fc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BAA7AD5-ED66-134D-82F5-EBBE1B4ED54C}"/>
              </a:ext>
            </a:extLst>
          </p:cNvPr>
          <p:cNvSpPr/>
          <p:nvPr/>
        </p:nvSpPr>
        <p:spPr>
          <a:xfrm rot="5400000">
            <a:off x="131027" y="664974"/>
            <a:ext cx="406384" cy="139083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AF3B39F-0330-624A-B288-AE963F7C14FC}"/>
              </a:ext>
            </a:extLst>
          </p:cNvPr>
          <p:cNvSpPr/>
          <p:nvPr/>
        </p:nvSpPr>
        <p:spPr>
          <a:xfrm>
            <a:off x="1850649" y="330144"/>
            <a:ext cx="178677" cy="244887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4F23E7B-F4CF-A44B-A168-A6AAAC24651F}"/>
              </a:ext>
            </a:extLst>
          </p:cNvPr>
          <p:cNvSpPr/>
          <p:nvPr/>
        </p:nvSpPr>
        <p:spPr>
          <a:xfrm>
            <a:off x="3816211" y="323649"/>
            <a:ext cx="178677" cy="244887"/>
          </a:xfrm>
          <a:prstGeom prst="rightArrow">
            <a:avLst/>
          </a:prstGeom>
          <a:solidFill>
            <a:srgbClr val="C1EBB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1" descr="C:\Users\Optic Group111\Desktop\Discussion.png">
            <a:extLst>
              <a:ext uri="{FF2B5EF4-FFF2-40B4-BE49-F238E27FC236}">
                <a16:creationId xmlns:a16="http://schemas.microsoft.com/office/drawing/2014/main" id="{71020EFD-3735-E940-AD58-FAF428C0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7" y="5448071"/>
            <a:ext cx="368648" cy="36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2C5219E1-93B6-2949-8ECF-36C96741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7" y="1875924"/>
            <a:ext cx="1492550" cy="45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hevron 14">
            <a:extLst>
              <a:ext uri="{FF2B5EF4-FFF2-40B4-BE49-F238E27FC236}">
                <a16:creationId xmlns:a16="http://schemas.microsoft.com/office/drawing/2014/main" id="{29E08E1D-2678-454F-A031-8683AD4EE0B4}"/>
              </a:ext>
            </a:extLst>
          </p:cNvPr>
          <p:cNvSpPr/>
          <p:nvPr/>
        </p:nvSpPr>
        <p:spPr>
          <a:xfrm>
            <a:off x="1855299" y="1932101"/>
            <a:ext cx="382796" cy="325250"/>
          </a:xfrm>
          <a:prstGeom prst="chevron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86DBB2F1-B4F6-EA4F-A08B-F60C48CF341B}"/>
              </a:ext>
            </a:extLst>
          </p:cNvPr>
          <p:cNvSpPr/>
          <p:nvPr/>
        </p:nvSpPr>
        <p:spPr>
          <a:xfrm>
            <a:off x="2231876" y="1974851"/>
            <a:ext cx="230396" cy="251815"/>
          </a:xfrm>
          <a:prstGeom prst="chevron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523AF3A-9024-684F-B125-31A8C818E42D}"/>
              </a:ext>
            </a:extLst>
          </p:cNvPr>
          <p:cNvSpPr/>
          <p:nvPr/>
        </p:nvSpPr>
        <p:spPr>
          <a:xfrm>
            <a:off x="4267528" y="5064013"/>
            <a:ext cx="4633189" cy="14812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Think of an illegal drug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 you know any street names for this drug?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 you know the legal status of the drug?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Do you know any risks associated with the drug? Do you know how the drug is taken?</a:t>
            </a:r>
          </a:p>
        </p:txBody>
      </p:sp>
      <p:pic>
        <p:nvPicPr>
          <p:cNvPr id="18" name="Picture 18" descr="C:\Users\Optic Group111\Desktop\Task.png">
            <a:extLst>
              <a:ext uri="{FF2B5EF4-FFF2-40B4-BE49-F238E27FC236}">
                <a16:creationId xmlns:a16="http://schemas.microsoft.com/office/drawing/2014/main" id="{0E5556DF-2FDB-A741-A7AB-8CA3CB69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610" y="5075558"/>
            <a:ext cx="920595" cy="9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E0123D1-3521-0942-A603-3C9ADD43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313" y="6102548"/>
            <a:ext cx="1534892" cy="4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05073644-0617-EF44-A642-96365EDC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434" y="3550679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50C1850-79F6-274C-BD07-873437B1A6EA}"/>
              </a:ext>
            </a:extLst>
          </p:cNvPr>
          <p:cNvSpPr/>
          <p:nvPr/>
        </p:nvSpPr>
        <p:spPr>
          <a:xfrm>
            <a:off x="7221734" y="4432466"/>
            <a:ext cx="1307119" cy="3649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3 Minutes</a:t>
            </a:r>
          </a:p>
        </p:txBody>
      </p:sp>
      <p:pic>
        <p:nvPicPr>
          <p:cNvPr id="22" name="Picture 5" descr="C:\Users\Optic Group111\Desktop\Writing Act.png">
            <a:extLst>
              <a:ext uri="{FF2B5EF4-FFF2-40B4-BE49-F238E27FC236}">
                <a16:creationId xmlns:a16="http://schemas.microsoft.com/office/drawing/2014/main" id="{A1F95CE0-4277-1A41-BEB1-5E48B7582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506" y="786666"/>
            <a:ext cx="959845" cy="95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161BC7-665A-7B4D-B287-37CF7AE3070F}"/>
              </a:ext>
            </a:extLst>
          </p:cNvPr>
          <p:cNvSpPr txBox="1"/>
          <p:nvPr/>
        </p:nvSpPr>
        <p:spPr>
          <a:xfrm>
            <a:off x="8317439" y="1227598"/>
            <a:ext cx="79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Copy </a:t>
            </a:r>
          </a:p>
          <a:p>
            <a:pPr algn="ctr"/>
            <a:r>
              <a:rPr lang="en-GB" sz="1400" dirty="0"/>
              <a:t>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DC880F-3E9D-A54A-8396-9FE6BC5ADC47}"/>
              </a:ext>
            </a:extLst>
          </p:cNvPr>
          <p:cNvSpPr txBox="1"/>
          <p:nvPr/>
        </p:nvSpPr>
        <p:spPr>
          <a:xfrm>
            <a:off x="3140765" y="5651271"/>
            <a:ext cx="59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Tasks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06827F99-EC00-A448-9AA9-5791890F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975" y="519958"/>
            <a:ext cx="824205" cy="2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5701062-CBD2-E44A-A83D-C7F22C0A1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3530">
            <a:off x="2028096" y="156358"/>
            <a:ext cx="1726122" cy="524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51D64B8B-7C38-9549-A0A3-F25752C7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299" y="215289"/>
            <a:ext cx="1824017" cy="55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49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Truth About Drugs Documentary: Ecstasy</a:t>
            </a:r>
            <a:endParaRPr lang="en-GB" sz="16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661" y="111606"/>
            <a:ext cx="3948315" cy="357544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95268">
            <a:off x="5425709" y="718179"/>
            <a:ext cx="3415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“I’ve seen people take a pill and seen them taken away in an ambulance. You never know what you are taking.”</a:t>
            </a:r>
            <a:b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523407"/>
            <a:ext cx="5458855" cy="312364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is Ecstasy? What is it made of?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Why is it so addictive?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are the effects of ingesting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Why are the dangerous consequences of using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are the long-term effects of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Why do people choose to use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How can we tackle the wide spread abuse of this drug?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4" y="3470186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782147" y="4052409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9EBA36-F241-B245-96F6-D11E5C1CBCDC}"/>
              </a:ext>
            </a:extLst>
          </p:cNvPr>
          <p:cNvSpPr/>
          <p:nvPr/>
        </p:nvSpPr>
        <p:spPr>
          <a:xfrm>
            <a:off x="6042991" y="4544274"/>
            <a:ext cx="2799419" cy="20465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How can nightclubs and festivals do more to stop people taking drugs?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BBDAFF-996F-5F48-8220-4BDD0864B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46" y="2569990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ECSTASY</a:t>
            </a:r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54BAD0DF-A709-440B-A588-C12B48AD5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222035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534" y="1522379"/>
            <a:ext cx="2780080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dk1"/>
                </a:solidFill>
                <a:latin typeface="+mj-lt"/>
              </a:rPr>
              <a:t>Synthetic Drugs &amp; Effects - The Truth About Synthetic Drugs Including Spice</a:t>
            </a:r>
            <a:endParaRPr lang="en-GB" sz="14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661" y="111606"/>
            <a:ext cx="3948315" cy="357544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20467">
            <a:off x="5293092" y="640558"/>
            <a:ext cx="35249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“These are drugs made in a lab out in China. There are 200-300 designer drugs. You never know what kind of trip you will have”</a:t>
            </a:r>
            <a:b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247159"/>
            <a:ext cx="5458855" cy="339989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1600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sz="8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is a synthetic drug? Why are they so popular?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are the effects of ingesting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Why are the dangerous consequences of using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are the long term effects of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How does dependency on this drug impact your friends and family?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How are drugs transported from producer to user?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4" y="3470186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782147" y="4052409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9EBA36-F241-B245-96F6-D11E5C1CBCDC}"/>
              </a:ext>
            </a:extLst>
          </p:cNvPr>
          <p:cNvSpPr/>
          <p:nvPr/>
        </p:nvSpPr>
        <p:spPr>
          <a:xfrm>
            <a:off x="6042991" y="4544274"/>
            <a:ext cx="2799419" cy="20465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How can Governments tackle these new synthetic drugs?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2E0A6-5F45-9448-B761-7544926CC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535" y="2366200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SYNTHETIC DRUGS</a:t>
            </a:r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4203B212-726B-4EF6-AD7F-B7FAA30D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27356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Truth About Drugs Documentary: A Bad Trip</a:t>
            </a:r>
            <a:endParaRPr lang="en-GB" sz="16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661" y="111606"/>
            <a:ext cx="3948315" cy="357544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1 Minute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95268">
            <a:off x="5444443" y="655473"/>
            <a:ext cx="3415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“They said synthetic drugs would give me a safe high. They lied!”</a:t>
            </a:r>
            <a:b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70903" y="3233839"/>
            <a:ext cx="5458855" cy="341321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Video Review Questions </a:t>
            </a:r>
            <a:endParaRPr lang="en-US" sz="9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is a hallucination?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Which drugs cause hallucinations?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can a bad trip have serious dangerous consequences?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long term effects of a bad trip? (Psychosis)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do people choose to get high and have a trip?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How can we tackle the wide spread abuse of this drug?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4" y="3470186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782147" y="4052409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9EBA36-F241-B245-96F6-D11E5C1CBCDC}"/>
              </a:ext>
            </a:extLst>
          </p:cNvPr>
          <p:cNvSpPr/>
          <p:nvPr/>
        </p:nvSpPr>
        <p:spPr>
          <a:xfrm>
            <a:off x="6042991" y="4544274"/>
            <a:ext cx="2799419" cy="20465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Why do people turn to drugs as a way of coping with their own problems?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B1EC62-A7DF-5344-92D7-B223DB7C8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633" y="2379864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A BAD TRIP</a:t>
            </a:r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4BF11835-8649-444E-BFD1-A5A0051EB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52602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Truth About Drugs Documentary:</a:t>
            </a:r>
            <a:endParaRPr lang="en-GB" sz="16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661" y="111606"/>
            <a:ext cx="3948315" cy="357544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95268">
            <a:off x="5425709" y="718179"/>
            <a:ext cx="3415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“I’ve seen people take a pill and seen them taken away in an ambulance. You never know what you are taking.”</a:t>
            </a:r>
            <a:b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523407"/>
            <a:ext cx="5458855" cy="312364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is Ecstasy? What is it made of?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Why is it so addictive?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are the effects of ingesting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Why are the dangerous consequences of using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are the long-term effects of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Why do people choose to use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How can we tackle the wide spread abuse of this drug?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4" y="3470186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782147" y="4052409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9EBA36-F241-B245-96F6-D11E5C1CBCDC}"/>
              </a:ext>
            </a:extLst>
          </p:cNvPr>
          <p:cNvSpPr/>
          <p:nvPr/>
        </p:nvSpPr>
        <p:spPr>
          <a:xfrm>
            <a:off x="6042991" y="4544274"/>
            <a:ext cx="2799419" cy="20465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How can night clubs and festivals do more to stop people taking drugs?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B15DAF-412E-B642-99C8-C8F04DBA9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46" y="2569990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ECSTASY</a:t>
            </a:r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9111F5DC-7193-42AE-9EA8-45EC8189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215961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Truth About Drugs Documentary: Marijuana</a:t>
            </a:r>
            <a:endParaRPr lang="en-GB" sz="16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766" y="201426"/>
            <a:ext cx="3564167" cy="322757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95268">
            <a:off x="5208612" y="682382"/>
            <a:ext cx="36016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“Some people think that because a doctor gives you drugs that makes them safe.”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523407"/>
            <a:ext cx="5458855" cy="312364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sz="9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nick names for Cannabis?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is Cannabis a popular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do people misunderstand the dangers of cannabis use?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dangerous consequences of using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short and long term effects of cannabis use?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4" y="3470186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782147" y="4052409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87D75FC-ECE3-824C-A819-A2A0EDBCCF3C}"/>
              </a:ext>
            </a:extLst>
          </p:cNvPr>
          <p:cNvSpPr/>
          <p:nvPr/>
        </p:nvSpPr>
        <p:spPr>
          <a:xfrm>
            <a:off x="6042991" y="4544274"/>
            <a:ext cx="2799419" cy="20465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Should Cannabis be made illegal in every country?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D05D58-BEED-F84A-905E-AD49A3407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46" y="2569990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CANNABIS</a:t>
            </a:r>
          </a:p>
        </p:txBody>
      </p:sp>
      <p:sp>
        <p:nvSpPr>
          <p:cNvPr id="21" name="Rectangle 20">
            <a:hlinkClick r:id="rId10" action="ppaction://hlinksldjump"/>
            <a:extLst>
              <a:ext uri="{FF2B5EF4-FFF2-40B4-BE49-F238E27FC236}">
                <a16:creationId xmlns:a16="http://schemas.microsoft.com/office/drawing/2014/main" id="{C281A5F8-6B49-46D8-807E-52663B5DE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125924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Truth About Drugs Documentary: Crack (Refined From of Cocaine)</a:t>
            </a:r>
            <a:endParaRPr lang="en-GB" sz="16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661" y="111606"/>
            <a:ext cx="3948315" cy="357544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95268">
            <a:off x="5425709" y="718180"/>
            <a:ext cx="3415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“It gets its name from the sound it makes when you smoke it. It’s 80% to 100% more pure than cocaine”</a:t>
            </a:r>
            <a:b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523407"/>
            <a:ext cx="5458855" cy="312364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is Crack? What names does it take?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How will it ruin your life?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are the effects of ingesting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Why are the dangerous consequences of using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are the long-term effects of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Why do people choose to use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b="1" dirty="0">
                <a:solidFill>
                  <a:schemeClr val="tx1"/>
                </a:solidFill>
              </a:rPr>
              <a:t>What different forms can it take?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4" y="3470186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782147" y="4052409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9EBA36-F241-B245-96F6-D11E5C1CBCDC}"/>
              </a:ext>
            </a:extLst>
          </p:cNvPr>
          <p:cNvSpPr/>
          <p:nvPr/>
        </p:nvSpPr>
        <p:spPr>
          <a:xfrm>
            <a:off x="6042991" y="4544274"/>
            <a:ext cx="2799419" cy="20465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How can nightclubs and festivals do more to stop people taking drugs?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C77DF2-A1AE-8346-BB7F-37772C2DE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46" y="2569990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CRACK</a:t>
            </a:r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C49222B9-1604-4436-A581-177B4AF70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79489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8B34B4D-622C-AB4D-9ED0-3034DB2E06AF}"/>
              </a:ext>
            </a:extLst>
          </p:cNvPr>
          <p:cNvSpPr/>
          <p:nvPr/>
        </p:nvSpPr>
        <p:spPr>
          <a:xfrm>
            <a:off x="203615" y="4817353"/>
            <a:ext cx="8751275" cy="18394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lang="en-GB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pic>
        <p:nvPicPr>
          <p:cNvPr id="3" name="Graphic 2" descr="Add">
            <a:extLst>
              <a:ext uri="{FF2B5EF4-FFF2-40B4-BE49-F238E27FC236}">
                <a16:creationId xmlns:a16="http://schemas.microsoft.com/office/drawing/2014/main" id="{4AF381FB-8EE3-F247-AEF9-A50D409F2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1804" y="5074369"/>
            <a:ext cx="844414" cy="844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983B1-7CBA-4740-81D4-143185BE633E}"/>
              </a:ext>
            </a:extLst>
          </p:cNvPr>
          <p:cNvSpPr txBox="1"/>
          <p:nvPr/>
        </p:nvSpPr>
        <p:spPr>
          <a:xfrm>
            <a:off x="6102642" y="4817353"/>
            <a:ext cx="540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58760-F185-984C-99AE-8C06BA255FFF}"/>
              </a:ext>
            </a:extLst>
          </p:cNvPr>
          <p:cNvSpPr txBox="1"/>
          <p:nvPr/>
        </p:nvSpPr>
        <p:spPr>
          <a:xfrm>
            <a:off x="2089649" y="6005761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Disagree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E85B7-56F1-FD4D-B3A3-642537F57636}"/>
              </a:ext>
            </a:extLst>
          </p:cNvPr>
          <p:cNvSpPr txBox="1"/>
          <p:nvPr/>
        </p:nvSpPr>
        <p:spPr>
          <a:xfrm>
            <a:off x="3889799" y="6080432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Develop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63B18-FA59-954C-AEF3-A23661DE4197}"/>
              </a:ext>
            </a:extLst>
          </p:cNvPr>
          <p:cNvSpPr txBox="1"/>
          <p:nvPr/>
        </p:nvSpPr>
        <p:spPr>
          <a:xfrm>
            <a:off x="5598593" y="6046944"/>
            <a:ext cx="1548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Challenge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EFC0D-15D8-494E-8F7C-56DCC2021C68}"/>
              </a:ext>
            </a:extLst>
          </p:cNvPr>
          <p:cNvSpPr txBox="1"/>
          <p:nvPr/>
        </p:nvSpPr>
        <p:spPr>
          <a:xfrm>
            <a:off x="7041013" y="5976791"/>
            <a:ext cx="1828800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Alternative</a:t>
            </a:r>
          </a:p>
          <a:p>
            <a:pPr algn="ctr">
              <a:lnSpc>
                <a:spcPts val="1760"/>
              </a:lnSpc>
            </a:pPr>
            <a:r>
              <a:rPr lang="en-GB" sz="23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Idea/option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F886F3-2802-7F4A-8E0E-D5F9D920636A}"/>
              </a:ext>
            </a:extLst>
          </p:cNvPr>
          <p:cNvGrpSpPr/>
          <p:nvPr/>
        </p:nvGrpSpPr>
        <p:grpSpPr>
          <a:xfrm>
            <a:off x="439153" y="5008793"/>
            <a:ext cx="1440000" cy="1440000"/>
            <a:chOff x="-1925593" y="1809416"/>
            <a:chExt cx="1440000" cy="1440000"/>
          </a:xfrm>
        </p:grpSpPr>
        <p:pic>
          <p:nvPicPr>
            <p:cNvPr id="13" name="Picture 21" descr="C:\Users\Optic Group111\Desktop\Agree.png">
              <a:extLst>
                <a:ext uri="{FF2B5EF4-FFF2-40B4-BE49-F238E27FC236}">
                  <a16:creationId xmlns:a16="http://schemas.microsoft.com/office/drawing/2014/main" id="{A376776C-7EDC-8640-9F75-5B171BAE2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5593" y="1809416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3DEE4A-DCE9-2D4B-9CDB-489F5251927B}"/>
                </a:ext>
              </a:extLst>
            </p:cNvPr>
            <p:cNvSpPr txBox="1"/>
            <p:nvPr/>
          </p:nvSpPr>
          <p:spPr>
            <a:xfrm>
              <a:off x="-1908720" y="1896289"/>
              <a:ext cx="83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AGREE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DB5E0-97F1-054E-A9A0-EF56F7BD915D}"/>
              </a:ext>
            </a:extLst>
          </p:cNvPr>
          <p:cNvGrpSpPr/>
          <p:nvPr/>
        </p:nvGrpSpPr>
        <p:grpSpPr>
          <a:xfrm>
            <a:off x="2039522" y="5008793"/>
            <a:ext cx="1570746" cy="1440000"/>
            <a:chOff x="-2039466" y="184750"/>
            <a:chExt cx="1570746" cy="1440000"/>
          </a:xfrm>
        </p:grpSpPr>
        <p:pic>
          <p:nvPicPr>
            <p:cNvPr id="11" name="Picture 2" descr="C:\Users\Optic Group111\Desktop\Disagree.png">
              <a:extLst>
                <a:ext uri="{FF2B5EF4-FFF2-40B4-BE49-F238E27FC236}">
                  <a16:creationId xmlns:a16="http://schemas.microsoft.com/office/drawing/2014/main" id="{20AC9639-BC7B-D749-B93F-79BCD422A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720" y="18475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2FCDA1-9C0F-7B48-A1F5-F96B54903B9E}"/>
                </a:ext>
              </a:extLst>
            </p:cNvPr>
            <p:cNvSpPr txBox="1"/>
            <p:nvPr/>
          </p:nvSpPr>
          <p:spPr>
            <a:xfrm>
              <a:off x="-2039466" y="1253461"/>
              <a:ext cx="1517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DISAGREE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1D9BB00-4540-E94B-BDA8-02B6A9A46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784" y="4990267"/>
            <a:ext cx="1655787" cy="15594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C22484-5240-E64E-A6F3-597BA70D2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5921" y="4990267"/>
            <a:ext cx="1655787" cy="15594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E157B5-FBF7-4E44-A5FE-CC852179D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0522" y="4967290"/>
            <a:ext cx="1655787" cy="15594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A9523F-2D19-A349-9E90-BA7DC62A9C11}"/>
              </a:ext>
            </a:extLst>
          </p:cNvPr>
          <p:cNvSpPr txBox="1"/>
          <p:nvPr/>
        </p:nvSpPr>
        <p:spPr>
          <a:xfrm>
            <a:off x="4248091" y="5294406"/>
            <a:ext cx="113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DEVELOP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4A75A-15D0-204F-A1CB-3EBF28C58682}"/>
              </a:ext>
            </a:extLst>
          </p:cNvPr>
          <p:cNvSpPr txBox="1"/>
          <p:nvPr/>
        </p:nvSpPr>
        <p:spPr>
          <a:xfrm>
            <a:off x="5576677" y="6062707"/>
            <a:ext cx="13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CHALLENGE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1318A3-5968-E643-A8C0-28287E9B2FC2}"/>
              </a:ext>
            </a:extLst>
          </p:cNvPr>
          <p:cNvSpPr txBox="1"/>
          <p:nvPr/>
        </p:nvSpPr>
        <p:spPr>
          <a:xfrm>
            <a:off x="7314415" y="5074369"/>
            <a:ext cx="13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ALTERNATE IDEA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1F2FFA-BEC4-8C4A-A7F9-ADD462FE67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919" y="5406873"/>
            <a:ext cx="1124248" cy="9944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2A1DE5E-5810-7343-B151-A19D800996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075" y="5179187"/>
            <a:ext cx="907386" cy="9022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716A21-D368-5044-8E36-E8095BE10D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040" y="5162405"/>
            <a:ext cx="1059791" cy="126963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84EBACB-B9E9-9446-96B6-4E37B86E8BEE}"/>
              </a:ext>
            </a:extLst>
          </p:cNvPr>
          <p:cNvSpPr/>
          <p:nvPr/>
        </p:nvSpPr>
        <p:spPr>
          <a:xfrm>
            <a:off x="187110" y="213709"/>
            <a:ext cx="7953914" cy="78641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GB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   WHAT DO YOU THINK?</a:t>
            </a:r>
            <a:endParaRPr lang="en-GB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F0757"/>
              </a:solidFill>
            </a:endParaRPr>
          </a:p>
        </p:txBody>
      </p:sp>
      <p:pic>
        <p:nvPicPr>
          <p:cNvPr id="34" name="Picture 8">
            <a:extLst>
              <a:ext uri="{FF2B5EF4-FFF2-40B4-BE49-F238E27FC236}">
                <a16:creationId xmlns:a16="http://schemas.microsoft.com/office/drawing/2014/main" id="{2EB6AA15-3477-1940-9553-98CABBFE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17" y="326086"/>
            <a:ext cx="1706268" cy="51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AA44CAE-D121-8344-AE93-E78171AB48B8}"/>
              </a:ext>
            </a:extLst>
          </p:cNvPr>
          <p:cNvSpPr/>
          <p:nvPr/>
        </p:nvSpPr>
        <p:spPr>
          <a:xfrm>
            <a:off x="6424895" y="1089907"/>
            <a:ext cx="2475822" cy="35189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Talking points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think that 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don’t think… is right because…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My opinion is…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would argue the same because…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disagree with… because</a:t>
            </a:r>
          </a:p>
          <a:p>
            <a:r>
              <a:rPr lang="en-US" sz="1400" dirty="0">
                <a:solidFill>
                  <a:schemeClr val="tx1"/>
                </a:solidFill>
              </a:rPr>
              <a:t>Building on what ….</a:t>
            </a:r>
          </a:p>
          <a:p>
            <a:r>
              <a:rPr lang="en-US" sz="1400" dirty="0">
                <a:solidFill>
                  <a:schemeClr val="tx1"/>
                </a:solidFill>
              </a:rPr>
              <a:t>An alternate way of looking at this is…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sort of agree, however….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 my view…</a:t>
            </a:r>
          </a:p>
          <a:p>
            <a:r>
              <a:rPr lang="en-US" sz="1400" dirty="0">
                <a:solidFill>
                  <a:schemeClr val="tx1"/>
                </a:solidFill>
              </a:rPr>
              <a:t>I would challenge what… said because …</a:t>
            </a:r>
          </a:p>
        </p:txBody>
      </p:sp>
      <p:pic>
        <p:nvPicPr>
          <p:cNvPr id="29" name="Picture 4" descr="C:\Users\Optic Group111\Desktop\CORE THEME 5.png">
            <a:extLst>
              <a:ext uri="{FF2B5EF4-FFF2-40B4-BE49-F238E27FC236}">
                <a16:creationId xmlns:a16="http://schemas.microsoft.com/office/drawing/2014/main" id="{317934DF-8E19-1F4F-9C00-749587606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927" y="231295"/>
            <a:ext cx="750784" cy="7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4CE79F-12CD-B54D-A65E-A2CC4BAC5F6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38" y="1736698"/>
            <a:ext cx="2390263" cy="2529928"/>
          </a:xfrm>
          <a:prstGeom prst="rect">
            <a:avLst/>
          </a:prstGeom>
        </p:spPr>
      </p:pic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FD162FA3-280A-A94B-9ABC-8E0B3256F44D}"/>
              </a:ext>
            </a:extLst>
          </p:cNvPr>
          <p:cNvSpPr/>
          <p:nvPr/>
        </p:nvSpPr>
        <p:spPr>
          <a:xfrm>
            <a:off x="2719106" y="1199306"/>
            <a:ext cx="3473884" cy="3267409"/>
          </a:xfrm>
          <a:prstGeom prst="wedgeRectCallout">
            <a:avLst>
              <a:gd name="adj1" fmla="val -92514"/>
              <a:gd name="adj2" fmla="val 31275"/>
            </a:avLst>
          </a:prstGeom>
          <a:gradFill flip="none" rotWithShape="1">
            <a:gsLst>
              <a:gs pos="0">
                <a:srgbClr val="4FD1FF">
                  <a:tint val="66000"/>
                  <a:satMod val="160000"/>
                </a:srgbClr>
              </a:gs>
              <a:gs pos="50000">
                <a:srgbClr val="4FD1FF">
                  <a:tint val="44500"/>
                  <a:satMod val="160000"/>
                </a:srgbClr>
              </a:gs>
              <a:gs pos="100000">
                <a:srgbClr val="4FD1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13A48C-F43E-AD44-A504-6B9DF10EDB40}"/>
              </a:ext>
            </a:extLst>
          </p:cNvPr>
          <p:cNvSpPr/>
          <p:nvPr/>
        </p:nvSpPr>
        <p:spPr>
          <a:xfrm>
            <a:off x="2863861" y="1264308"/>
            <a:ext cx="32882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212529"/>
                </a:solidFill>
                <a:latin typeface="open sans"/>
              </a:rPr>
              <a:t>“The war on drugs will never be won with force alone”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5975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IZEN SAM HOLDING WHITE BOARD.png">
            <a:extLst>
              <a:ext uri="{FF2B5EF4-FFF2-40B4-BE49-F238E27FC236}">
                <a16:creationId xmlns:a16="http://schemas.microsoft.com/office/drawing/2014/main" id="{C05CC92D-B87E-0342-B1A4-2A9A89033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20" y="37346"/>
            <a:ext cx="2489200" cy="1722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13D272-84FD-2349-81C8-3A69FFC18F41}"/>
              </a:ext>
            </a:extLst>
          </p:cNvPr>
          <p:cNvSpPr/>
          <p:nvPr/>
        </p:nvSpPr>
        <p:spPr>
          <a:xfrm>
            <a:off x="440019" y="176151"/>
            <a:ext cx="8458095" cy="1296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3C613B-5053-3D43-BDE2-129E417AE3EF}"/>
              </a:ext>
            </a:extLst>
          </p:cNvPr>
          <p:cNvSpPr txBox="1">
            <a:spLocks/>
          </p:cNvSpPr>
          <p:nvPr/>
        </p:nvSpPr>
        <p:spPr>
          <a:xfrm>
            <a:off x="179317" y="1604738"/>
            <a:ext cx="8780180" cy="3110720"/>
          </a:xfrm>
          <a:prstGeom prst="rect">
            <a:avLst/>
          </a:prstGeom>
          <a:solidFill>
            <a:srgbClr val="C1EBBA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GB" sz="1800" dirty="0">
              <a:solidFill>
                <a:srgbClr val="262626"/>
              </a:solidFill>
              <a:latin typeface="Comic Sans MS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63334CB-D9DA-AA41-84C6-CBF4C317851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0274" y="1662696"/>
            <a:ext cx="21780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3F3BAF79-2131-9346-A568-5F82576F4C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25588" y="1659351"/>
            <a:ext cx="214558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938D7F7D-6FD6-3D45-B487-20592201ED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3915" y="1604738"/>
            <a:ext cx="2178050" cy="29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A85A5DA4-DA0B-2044-9C79-EB84BE69D8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1965" y="1685343"/>
            <a:ext cx="2216150" cy="320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18A17D3C-FD2E-0B4F-831A-A9AB0A926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61" y="1114138"/>
            <a:ext cx="328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Calibri"/>
                <a:cs typeface="Calibri"/>
              </a:rPr>
              <a:t>Start with this card….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1D42808-7465-EA4B-A936-02C8C9B5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261" y="1085451"/>
            <a:ext cx="2283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Or these cards</a:t>
            </a:r>
            <a:r>
              <a:rPr lang="mr-IN" sz="2400" dirty="0">
                <a:latin typeface="Calibri"/>
                <a:cs typeface="Calibri"/>
              </a:rPr>
              <a:t>…</a:t>
            </a:r>
            <a:r>
              <a:rPr lang="en-GB" sz="2400" dirty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" name="Picture 16" descr="YELLOW ARROW.png">
            <a:extLst>
              <a:ext uri="{FF2B5EF4-FFF2-40B4-BE49-F238E27FC236}">
                <a16:creationId xmlns:a16="http://schemas.microsoft.com/office/drawing/2014/main" id="{2AC6F704-A199-8248-9159-331DD5AD63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52727" y="1635997"/>
            <a:ext cx="994798" cy="481887"/>
          </a:xfrm>
          <a:prstGeom prst="rect">
            <a:avLst/>
          </a:prstGeom>
        </p:spPr>
      </p:pic>
      <p:pic>
        <p:nvPicPr>
          <p:cNvPr id="18" name="Picture 17" descr="YELLOW ARROW.png">
            <a:extLst>
              <a:ext uri="{FF2B5EF4-FFF2-40B4-BE49-F238E27FC236}">
                <a16:creationId xmlns:a16="http://schemas.microsoft.com/office/drawing/2014/main" id="{26C63488-08DA-C848-9859-2C36061AB2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832875" y="1635996"/>
            <a:ext cx="994798" cy="481887"/>
          </a:xfrm>
          <a:prstGeom prst="rect">
            <a:avLst/>
          </a:prstGeom>
        </p:spPr>
      </p:pic>
      <p:pic>
        <p:nvPicPr>
          <p:cNvPr id="19" name="Picture 18" descr="AGREE TRACK DARK FONT.jpg">
            <a:extLst>
              <a:ext uri="{FF2B5EF4-FFF2-40B4-BE49-F238E27FC236}">
                <a16:creationId xmlns:a16="http://schemas.microsoft.com/office/drawing/2014/main" id="{DF0F1DAE-9D56-E942-99D7-FED769E795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1" y="4352675"/>
            <a:ext cx="8714031" cy="653430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502624" y="72400"/>
            <a:ext cx="8395490" cy="12400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“</a:t>
            </a:r>
            <a:r>
              <a:rPr lang="en-US" sz="2800" dirty="0"/>
              <a:t>Substance addiction is the biggest problem facing young the world in 2020</a:t>
            </a:r>
            <a:r>
              <a:rPr lang="en-GB" sz="2800" b="1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”</a:t>
            </a: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C45646E-0664-4E4A-92C6-5C369895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300" y="5132751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0805DBD-A6DE-7448-B07C-38590D8C5A82}"/>
              </a:ext>
            </a:extLst>
          </p:cNvPr>
          <p:cNvSpPr/>
          <p:nvPr/>
        </p:nvSpPr>
        <p:spPr>
          <a:xfrm>
            <a:off x="1715111" y="5082325"/>
            <a:ext cx="5862569" cy="15425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Task 1: </a:t>
            </a:r>
            <a:r>
              <a:rPr lang="en-US" dirty="0">
                <a:solidFill>
                  <a:srgbClr val="000000"/>
                </a:solidFill>
              </a:rPr>
              <a:t>Discuss / Debate with your partner your own personal views towards this statement /idea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Extension: </a:t>
            </a:r>
            <a:r>
              <a:rPr lang="en-US" sz="1600" dirty="0">
                <a:solidFill>
                  <a:srgbClr val="000000"/>
                </a:solidFill>
              </a:rPr>
              <a:t>Can you think of specific examples of recent events that would support this statement and other specific examples that would go against this statement?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CFB9C8B6-966B-C844-9278-05759AC1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548" y="1104176"/>
            <a:ext cx="1932712" cy="58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0" descr="C:\Users\Optic Group111\Desktop\New Vocab.png">
            <a:extLst>
              <a:ext uri="{FF2B5EF4-FFF2-40B4-BE49-F238E27FC236}">
                <a16:creationId xmlns:a16="http://schemas.microsoft.com/office/drawing/2014/main" id="{5AE30C8A-21D0-A14F-9C11-E7478918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86" y="515644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1BCBEB-E38F-8D4A-9C07-29AF5C8A8365}"/>
              </a:ext>
            </a:extLst>
          </p:cNvPr>
          <p:cNvSpPr txBox="1"/>
          <p:nvPr/>
        </p:nvSpPr>
        <p:spPr>
          <a:xfrm>
            <a:off x="186510" y="6297806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Discussion task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4F66E9B-B2C2-7F41-9069-37E5EB0EAB32}"/>
              </a:ext>
            </a:extLst>
          </p:cNvPr>
          <p:cNvSpPr/>
          <p:nvPr/>
        </p:nvSpPr>
        <p:spPr>
          <a:xfrm>
            <a:off x="7275444" y="6197032"/>
            <a:ext cx="1567968" cy="40855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2-3 Minutes</a:t>
            </a:r>
          </a:p>
        </p:txBody>
      </p:sp>
    </p:spTree>
    <p:extLst>
      <p:ext uri="{BB962C8B-B14F-4D97-AF65-F5344CB8AC3E}">
        <p14:creationId xmlns:p14="http://schemas.microsoft.com/office/powerpoint/2010/main" val="3678603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1j31PFz_400x400.jpg">
            <a:extLst>
              <a:ext uri="{FF2B5EF4-FFF2-40B4-BE49-F238E27FC236}">
                <a16:creationId xmlns:a16="http://schemas.microsoft.com/office/drawing/2014/main" id="{2101FF0C-0487-2C4F-8E9D-867365E0DE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2" b="100000" l="0" r="100000">
                        <a14:foregroundMark x1="49268" y1="98322" x2="49268" y2="98322"/>
                        <a14:backgroundMark x1="32683" y1="27852" x2="32683" y2="27852"/>
                        <a14:backgroundMark x1="28780" y1="39933" x2="28780" y2="39933"/>
                        <a14:backgroundMark x1="43902" y1="100000" x2="43902" y2="10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3507" y="1245313"/>
            <a:ext cx="1023804" cy="1482663"/>
          </a:xfrm>
          <a:prstGeom prst="rect">
            <a:avLst/>
          </a:prstGeom>
        </p:spPr>
      </p:pic>
      <p:pic>
        <p:nvPicPr>
          <p:cNvPr id="6" name="Picture 5" descr="large-TWITTER ROUND SARAH LGBT.png">
            <a:extLst>
              <a:ext uri="{FF2B5EF4-FFF2-40B4-BE49-F238E27FC236}">
                <a16:creationId xmlns:a16="http://schemas.microsoft.com/office/drawing/2014/main" id="{983A4FF6-0423-A747-8112-20E8CA77D4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11" b="100000" l="0" r="100000">
                        <a14:foregroundMark x1="55125" y1="85695" x2="55125" y2="85695"/>
                        <a14:backgroundMark x1="38781" y1="37567" x2="38781" y2="37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289" y="1227068"/>
            <a:ext cx="714503" cy="148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C9AD3-BB1D-E24F-BF0D-C0FB42FE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71" y="1659483"/>
            <a:ext cx="8583989" cy="4090154"/>
          </a:xfrm>
          <a:custGeom>
            <a:avLst/>
            <a:gdLst>
              <a:gd name="connsiteX0" fmla="*/ 0 w 8569475"/>
              <a:gd name="connsiteY0" fmla="*/ 826522 h 4959031"/>
              <a:gd name="connsiteX1" fmla="*/ 826522 w 8569475"/>
              <a:gd name="connsiteY1" fmla="*/ 0 h 4959031"/>
              <a:gd name="connsiteX2" fmla="*/ 7742953 w 8569475"/>
              <a:gd name="connsiteY2" fmla="*/ 0 h 4959031"/>
              <a:gd name="connsiteX3" fmla="*/ 8569475 w 8569475"/>
              <a:gd name="connsiteY3" fmla="*/ 826522 h 4959031"/>
              <a:gd name="connsiteX4" fmla="*/ 8569475 w 8569475"/>
              <a:gd name="connsiteY4" fmla="*/ 4132509 h 4959031"/>
              <a:gd name="connsiteX5" fmla="*/ 7742953 w 8569475"/>
              <a:gd name="connsiteY5" fmla="*/ 4959031 h 4959031"/>
              <a:gd name="connsiteX6" fmla="*/ 826522 w 8569475"/>
              <a:gd name="connsiteY6" fmla="*/ 4959031 h 4959031"/>
              <a:gd name="connsiteX7" fmla="*/ 0 w 8569475"/>
              <a:gd name="connsiteY7" fmla="*/ 4132509 h 4959031"/>
              <a:gd name="connsiteX8" fmla="*/ 0 w 8569475"/>
              <a:gd name="connsiteY8" fmla="*/ 826522 h 4959031"/>
              <a:gd name="connsiteX0" fmla="*/ 0 w 8583989"/>
              <a:gd name="connsiteY0" fmla="*/ 1218408 h 4959031"/>
              <a:gd name="connsiteX1" fmla="*/ 841036 w 8583989"/>
              <a:gd name="connsiteY1" fmla="*/ 0 h 4959031"/>
              <a:gd name="connsiteX2" fmla="*/ 7757467 w 8583989"/>
              <a:gd name="connsiteY2" fmla="*/ 0 h 4959031"/>
              <a:gd name="connsiteX3" fmla="*/ 8583989 w 8583989"/>
              <a:gd name="connsiteY3" fmla="*/ 826522 h 4959031"/>
              <a:gd name="connsiteX4" fmla="*/ 8583989 w 8583989"/>
              <a:gd name="connsiteY4" fmla="*/ 4132509 h 4959031"/>
              <a:gd name="connsiteX5" fmla="*/ 7757467 w 8583989"/>
              <a:gd name="connsiteY5" fmla="*/ 4959031 h 4959031"/>
              <a:gd name="connsiteX6" fmla="*/ 841036 w 8583989"/>
              <a:gd name="connsiteY6" fmla="*/ 4959031 h 4959031"/>
              <a:gd name="connsiteX7" fmla="*/ 14514 w 8583989"/>
              <a:gd name="connsiteY7" fmla="*/ 4132509 h 4959031"/>
              <a:gd name="connsiteX8" fmla="*/ 0 w 8583989"/>
              <a:gd name="connsiteY8" fmla="*/ 1218408 h 4959031"/>
              <a:gd name="connsiteX0" fmla="*/ 0 w 8583989"/>
              <a:gd name="connsiteY0" fmla="*/ 1218408 h 4959031"/>
              <a:gd name="connsiteX1" fmla="*/ 1132829 w 8583989"/>
              <a:gd name="connsiteY1" fmla="*/ 996632 h 4959031"/>
              <a:gd name="connsiteX2" fmla="*/ 84103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826522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  <a:gd name="connsiteX0" fmla="*/ 0 w 8583989"/>
              <a:gd name="connsiteY0" fmla="*/ 1218408 h 4959031"/>
              <a:gd name="connsiteX1" fmla="*/ 1132829 w 8583989"/>
              <a:gd name="connsiteY1" fmla="*/ 996632 h 4959031"/>
              <a:gd name="connsiteX2" fmla="*/ 84103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1116808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  <a:gd name="connsiteX0" fmla="*/ 0 w 8583989"/>
              <a:gd name="connsiteY0" fmla="*/ 1218408 h 4959031"/>
              <a:gd name="connsiteX1" fmla="*/ 1132829 w 8583989"/>
              <a:gd name="connsiteY1" fmla="*/ 996632 h 4959031"/>
              <a:gd name="connsiteX2" fmla="*/ 841036 w 8583989"/>
              <a:gd name="connsiteY2" fmla="*/ 0 h 4959031"/>
              <a:gd name="connsiteX3" fmla="*/ 7757467 w 8583989"/>
              <a:gd name="connsiteY3" fmla="*/ 0 h 4959031"/>
              <a:gd name="connsiteX4" fmla="*/ 8583989 w 8583989"/>
              <a:gd name="connsiteY4" fmla="*/ 1116808 h 4959031"/>
              <a:gd name="connsiteX5" fmla="*/ 8583989 w 8583989"/>
              <a:gd name="connsiteY5" fmla="*/ 4132509 h 4959031"/>
              <a:gd name="connsiteX6" fmla="*/ 7757467 w 8583989"/>
              <a:gd name="connsiteY6" fmla="*/ 4959031 h 4959031"/>
              <a:gd name="connsiteX7" fmla="*/ 841036 w 8583989"/>
              <a:gd name="connsiteY7" fmla="*/ 4959031 h 4959031"/>
              <a:gd name="connsiteX8" fmla="*/ 14514 w 8583989"/>
              <a:gd name="connsiteY8" fmla="*/ 4132509 h 4959031"/>
              <a:gd name="connsiteX9" fmla="*/ 0 w 8583989"/>
              <a:gd name="connsiteY9" fmla="*/ 1218408 h 495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83989" h="4959031">
                <a:moveTo>
                  <a:pt x="0" y="1218408"/>
                </a:moveTo>
                <a:cubicBezTo>
                  <a:pt x="38824" y="589324"/>
                  <a:pt x="992656" y="1199700"/>
                  <a:pt x="1132829" y="996632"/>
                </a:cubicBezTo>
                <a:cubicBezTo>
                  <a:pt x="1273002" y="793564"/>
                  <a:pt x="-410632" y="59667"/>
                  <a:pt x="841036" y="0"/>
                </a:cubicBezTo>
                <a:lnTo>
                  <a:pt x="7757467" y="0"/>
                </a:lnTo>
                <a:cubicBezTo>
                  <a:pt x="8213942" y="0"/>
                  <a:pt x="6392332" y="1342504"/>
                  <a:pt x="8583989" y="1116808"/>
                </a:cubicBezTo>
                <a:lnTo>
                  <a:pt x="8583989" y="4132509"/>
                </a:lnTo>
                <a:cubicBezTo>
                  <a:pt x="8583989" y="4588984"/>
                  <a:pt x="8213942" y="4959031"/>
                  <a:pt x="7757467" y="4959031"/>
                </a:cubicBezTo>
                <a:lnTo>
                  <a:pt x="841036" y="4959031"/>
                </a:lnTo>
                <a:cubicBezTo>
                  <a:pt x="384561" y="4959031"/>
                  <a:pt x="14514" y="4588984"/>
                  <a:pt x="14514" y="4132509"/>
                </a:cubicBezTo>
                <a:cubicBezTo>
                  <a:pt x="14514" y="3030513"/>
                  <a:pt x="0" y="2320404"/>
                  <a:pt x="0" y="1218408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b="1" dirty="0">
                <a:latin typeface="Comic Sans MS" panose="030F0902030302020204" pitchFamily="66" charset="0"/>
              </a:rPr>
              <a:t>FOR MORE INFORMATION ABOUT THE TOPICS COVERED IN THIS UNIT </a:t>
            </a:r>
            <a:br>
              <a:rPr lang="en-US" sz="1200" b="1" dirty="0">
                <a:latin typeface="Comic Sans MS" panose="030F0902030302020204" pitchFamily="66" charset="0"/>
              </a:rPr>
            </a:br>
            <a:r>
              <a:rPr lang="en-US" sz="1200" b="1" dirty="0">
                <a:latin typeface="Comic Sans MS" panose="030F0902030302020204" pitchFamily="66" charset="0"/>
              </a:rPr>
              <a:t>WE WOULD ADVISE ONE OF THE BELOW:</a:t>
            </a:r>
            <a:br>
              <a:rPr lang="en-US" sz="1200" b="1" dirty="0">
                <a:latin typeface="Comic Sans MS" panose="030F0902030302020204" pitchFamily="66" charset="0"/>
              </a:rPr>
            </a:br>
            <a:br>
              <a:rPr lang="en-US" sz="1200" b="1" dirty="0">
                <a:latin typeface="Comic Sans MS" panose="030F0902030302020204" pitchFamily="66" charset="0"/>
              </a:rPr>
            </a:br>
            <a:r>
              <a:rPr lang="en-US" sz="1200" b="1" dirty="0">
                <a:latin typeface="Comic Sans MS" panose="030F0902030302020204" pitchFamily="66" charset="0"/>
              </a:rPr>
              <a:t>                 SPEAK TO YOUR PARENTS/GUARDIANS OR HEAD OF YEAR,</a:t>
            </a:r>
            <a:br>
              <a:rPr lang="en-US" sz="1200" b="1" dirty="0">
                <a:latin typeface="Comic Sans MS" panose="030F0902030302020204" pitchFamily="66" charset="0"/>
              </a:rPr>
            </a:br>
            <a:r>
              <a:rPr lang="en-US" sz="1200" b="1" dirty="0">
                <a:latin typeface="Comic Sans MS" panose="030F0902030302020204" pitchFamily="66" charset="0"/>
              </a:rPr>
              <a:t>TRUSTED ADULT </a:t>
            </a:r>
            <a:r>
              <a:rPr lang="en-US" sz="1000" dirty="0">
                <a:latin typeface="Comic Sans MS" panose="030F0902030302020204" pitchFamily="66" charset="0"/>
              </a:rPr>
              <a:t>OR FRIEND </a:t>
            </a:r>
            <a:r>
              <a:rPr lang="en-US" sz="1200" b="1" dirty="0">
                <a:latin typeface="Comic Sans MS" panose="030F0902030302020204" pitchFamily="66" charset="0"/>
              </a:rPr>
              <a:t>IF YOU HAVE ANY CONCERNS ABOUT </a:t>
            </a:r>
            <a:br>
              <a:rPr lang="en-US" sz="1200" b="1" dirty="0">
                <a:latin typeface="Comic Sans MS" panose="030F0902030302020204" pitchFamily="66" charset="0"/>
              </a:rPr>
            </a:br>
            <a:r>
              <a:rPr lang="en-US" sz="1200" b="1" dirty="0">
                <a:latin typeface="Comic Sans MS" panose="030F0902030302020204" pitchFamily="66" charset="0"/>
              </a:rPr>
              <a:t>YOURSELF OR SOMEONE YOU KNOW – IT IS ALWAYS IMPORTANT TO TELL SOMEONE!</a:t>
            </a:r>
            <a:br>
              <a:rPr lang="en-US" sz="1200" b="1" dirty="0">
                <a:latin typeface="Comic Sans MS" panose="030F0902030302020204" pitchFamily="66" charset="0"/>
              </a:rPr>
            </a:br>
            <a:br>
              <a:rPr lang="en-US" sz="1200" b="1" dirty="0">
                <a:latin typeface="Comic Sans MS" panose="030F0902030302020204" pitchFamily="66" charset="0"/>
              </a:rPr>
            </a:br>
            <a:r>
              <a:rPr lang="en-US" sz="1200" b="1" dirty="0">
                <a:latin typeface="Comic Sans MS" panose="030F0902030302020204" pitchFamily="66" charset="0"/>
              </a:rPr>
              <a:t>SUBMIT ANNONYMOUS QUESTION TO </a:t>
            </a:r>
            <a:r>
              <a:rPr lang="en-US" sz="1200" dirty="0">
                <a:latin typeface="Comic Sans MS" panose="030F0902030302020204" pitchFamily="66" charset="0"/>
                <a:hlinkClick r:id="rId7"/>
              </a:rPr>
              <a:t>https://riseabove.org.uk/wall/</a:t>
            </a:r>
            <a:r>
              <a:rPr lang="en-US" sz="1200" dirty="0">
                <a:latin typeface="Comic Sans MS" panose="030F0902030302020204" pitchFamily="66" charset="0"/>
              </a:rPr>
              <a:t> </a:t>
            </a: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dirty="0">
                <a:latin typeface="Comic Sans MS" panose="030F0902030302020204" pitchFamily="66" charset="0"/>
              </a:rPr>
            </a:br>
            <a:br>
              <a:rPr lang="en-US" sz="1200" b="1" dirty="0"/>
            </a:br>
            <a:br>
              <a:rPr lang="en-US" sz="1000" dirty="0"/>
            </a:br>
            <a:br>
              <a:rPr lang="en-US" sz="1000" dirty="0"/>
            </a:br>
            <a:endParaRPr lang="en-US" sz="1000" dirty="0"/>
          </a:p>
        </p:txBody>
      </p:sp>
      <p:pic>
        <p:nvPicPr>
          <p:cNvPr id="21" name="Picture 4" descr="C:\Users\Optic Group111\Desktop\CORE THEME 5.png">
            <a:extLst>
              <a:ext uri="{FF2B5EF4-FFF2-40B4-BE49-F238E27FC236}">
                <a16:creationId xmlns:a16="http://schemas.microsoft.com/office/drawing/2014/main" id="{660BAB13-2B86-714B-9AA6-6BD72DE7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4038" y="3757341"/>
            <a:ext cx="1534421" cy="153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ote-42883_960_720.png">
            <a:extLst>
              <a:ext uri="{FF2B5EF4-FFF2-40B4-BE49-F238E27FC236}">
                <a16:creationId xmlns:a16="http://schemas.microsoft.com/office/drawing/2014/main" id="{5B2A3549-9382-D743-BF48-5E1C117D3C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8" y="29152"/>
            <a:ext cx="1293919" cy="1370032"/>
          </a:xfrm>
          <a:prstGeom prst="rect">
            <a:avLst/>
          </a:prstGeom>
        </p:spPr>
      </p:pic>
      <p:pic>
        <p:nvPicPr>
          <p:cNvPr id="5" name="Picture 4" descr="IMPORTANT INFORMATION.jpg">
            <a:extLst>
              <a:ext uri="{FF2B5EF4-FFF2-40B4-BE49-F238E27FC236}">
                <a16:creationId xmlns:a16="http://schemas.microsoft.com/office/drawing/2014/main" id="{DFAFD1F2-4CC7-DD4F-A544-015E6D5827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6372">
            <a:off x="331053" y="753176"/>
            <a:ext cx="1207180" cy="365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note-42883_960_720.png">
            <a:extLst>
              <a:ext uri="{FF2B5EF4-FFF2-40B4-BE49-F238E27FC236}">
                <a16:creationId xmlns:a16="http://schemas.microsoft.com/office/drawing/2014/main" id="{29B8378C-FCB5-B34F-9056-22F0ED5EF5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641" y="76256"/>
            <a:ext cx="1293919" cy="1370032"/>
          </a:xfrm>
          <a:prstGeom prst="rect">
            <a:avLst/>
          </a:prstGeom>
        </p:spPr>
      </p:pic>
      <p:pic>
        <p:nvPicPr>
          <p:cNvPr id="8" name="Picture 7" descr="IMPORTANT INFORMATION.jpg">
            <a:extLst>
              <a:ext uri="{FF2B5EF4-FFF2-40B4-BE49-F238E27FC236}">
                <a16:creationId xmlns:a16="http://schemas.microsoft.com/office/drawing/2014/main" id="{F5422CB5-462F-0E4D-92C8-1940E81A66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6372">
            <a:off x="7793623" y="616862"/>
            <a:ext cx="1207180" cy="365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C394B5-6F60-464E-9934-F00E9B43405C}"/>
              </a:ext>
            </a:extLst>
          </p:cNvPr>
          <p:cNvSpPr txBox="1"/>
          <p:nvPr/>
        </p:nvSpPr>
        <p:spPr>
          <a:xfrm>
            <a:off x="4998951" y="264825"/>
            <a:ext cx="2519114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Enjoy the lesson, Challenge your perceptions and </a:t>
            </a:r>
            <a:r>
              <a:rPr lang="en-GB" sz="1400" b="1" dirty="0"/>
              <a:t>understand how to seek further advice and support 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77F6DEEE-A9A9-754D-ACD5-7D460D9A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996" y="237114"/>
            <a:ext cx="3249984" cy="9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1D35A694-FB52-CC43-9DA4-9C126104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00" y="5887961"/>
            <a:ext cx="2520000" cy="76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73877CA-206E-EA40-8589-484FFC15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834" y="5890070"/>
            <a:ext cx="2520000" cy="76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46BB2EB3-8674-3C44-A94A-8BD444A70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468" y="5887961"/>
            <a:ext cx="2520000" cy="76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D0C9FBE8-03DF-0F4A-BC49-E55EC08EC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279" y="5386547"/>
            <a:ext cx="1035888" cy="124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E2443F5-3BB8-4B4A-8A67-FC5512E6BB1E}"/>
              </a:ext>
            </a:extLst>
          </p:cNvPr>
          <p:cNvSpPr/>
          <p:nvPr/>
        </p:nvSpPr>
        <p:spPr>
          <a:xfrm>
            <a:off x="7265860" y="5384647"/>
            <a:ext cx="1307119" cy="36499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1793B8FE-1E54-014F-9390-4FDD3430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1717">
            <a:off x="5772253" y="4836991"/>
            <a:ext cx="2050835" cy="62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FC1B839D-53C0-1046-915D-148CB658F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764" y="5227307"/>
            <a:ext cx="1534422" cy="46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4D2D349-BF10-9E4B-83DB-255B9AA429BA}"/>
              </a:ext>
            </a:extLst>
          </p:cNvPr>
          <p:cNvSpPr/>
          <p:nvPr/>
        </p:nvSpPr>
        <p:spPr>
          <a:xfrm>
            <a:off x="495541" y="3576429"/>
            <a:ext cx="5610408" cy="14845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SPECIFIC FURTHER INFORMATION ON THIS TOPIC CAN BE FOUND HERE: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  <a:hlinkClick r:id="rId18"/>
              </a:rPr>
              <a:t>https://kidshealth.org/en/teens/drug-alcohol/</a:t>
            </a: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  <a:hlinkClick r:id="rId19"/>
              </a:rPr>
              <a:t>https://www.talktofrank.com</a:t>
            </a: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  <a:hlinkClick r:id="rId20"/>
              </a:rPr>
              <a:t>https://www.childline.org.uk/info-advice/you-your-body/drugs-alcohol-smoking/drugs/</a:t>
            </a: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  <a:hlinkClick r:id="rId21"/>
              </a:rPr>
              <a:t>https://www.nhs.uk/live-well/healthy-body/the-effects-of-drugs/</a:t>
            </a:r>
            <a:r>
              <a:rPr lang="en-US" sz="1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409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3"/>
          <p:cNvSpPr>
            <a:spLocks noChangeArrowheads="1"/>
          </p:cNvSpPr>
          <p:nvPr/>
        </p:nvSpPr>
        <p:spPr bwMode="auto">
          <a:xfrm>
            <a:off x="3383327" y="333375"/>
            <a:ext cx="2736851" cy="1008063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I know if I need further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support or help I could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speak to…. or contact…</a:t>
            </a:r>
          </a:p>
        </p:txBody>
      </p:sp>
      <p:sp>
        <p:nvSpPr>
          <p:cNvPr id="49154" name="AutoShape 4"/>
          <p:cNvSpPr>
            <a:spLocks noChangeArrowheads="1"/>
          </p:cNvSpPr>
          <p:nvPr/>
        </p:nvSpPr>
        <p:spPr bwMode="auto">
          <a:xfrm>
            <a:off x="3150655" y="1557338"/>
            <a:ext cx="2376488" cy="720725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0070C0"/>
                </a:solidFill>
                <a:cs typeface="Arial" charset="0"/>
              </a:rPr>
              <a:t>I supported others by…</a:t>
            </a:r>
          </a:p>
        </p:txBody>
      </p:sp>
      <p:sp>
        <p:nvSpPr>
          <p:cNvPr id="49155" name="AutoShape 5"/>
          <p:cNvSpPr>
            <a:spLocks noChangeArrowheads="1"/>
          </p:cNvSpPr>
          <p:nvPr/>
        </p:nvSpPr>
        <p:spPr bwMode="auto">
          <a:xfrm>
            <a:off x="6207974" y="260350"/>
            <a:ext cx="2665095" cy="1152525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could/would say </a:t>
            </a:r>
          </a:p>
          <a:p>
            <a:pPr algn="ctr"/>
            <a:r>
              <a:rPr lang="en-GB" dirty="0">
                <a:cs typeface="Arial" charset="0"/>
              </a:rPr>
              <a:t>and do ... but now I feel I </a:t>
            </a:r>
          </a:p>
          <a:p>
            <a:pPr algn="ctr"/>
            <a:r>
              <a:rPr lang="en-GB" dirty="0">
                <a:cs typeface="Arial" charset="0"/>
              </a:rPr>
              <a:t>am able to say</a:t>
            </a:r>
          </a:p>
        </p:txBody>
      </p:sp>
      <p:sp>
        <p:nvSpPr>
          <p:cNvPr id="49156" name="AutoShape 6"/>
          <p:cNvSpPr>
            <a:spLocks noChangeArrowheads="1"/>
          </p:cNvSpPr>
          <p:nvPr/>
        </p:nvSpPr>
        <p:spPr bwMode="auto">
          <a:xfrm>
            <a:off x="5527143" y="2492375"/>
            <a:ext cx="3276600" cy="1152525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The most important thing I </a:t>
            </a:r>
          </a:p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have learnt today is…</a:t>
            </a:r>
          </a:p>
        </p:txBody>
      </p:sp>
      <p:sp>
        <p:nvSpPr>
          <p:cNvPr id="49157" name="AutoShape 7"/>
          <p:cNvSpPr>
            <a:spLocks noChangeArrowheads="1"/>
          </p:cNvSpPr>
          <p:nvPr/>
        </p:nvSpPr>
        <p:spPr bwMode="auto">
          <a:xfrm>
            <a:off x="4606049" y="4022657"/>
            <a:ext cx="2305051" cy="1046808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thought that ...</a:t>
            </a:r>
          </a:p>
          <a:p>
            <a:pPr algn="ctr"/>
            <a:r>
              <a:rPr lang="en-GB" dirty="0">
                <a:cs typeface="Arial" charset="0"/>
              </a:rPr>
              <a:t> but now I realise..</a:t>
            </a:r>
          </a:p>
        </p:txBody>
      </p:sp>
      <p:sp>
        <p:nvSpPr>
          <p:cNvPr id="49158" name="AutoShape 8"/>
          <p:cNvSpPr>
            <a:spLocks noChangeArrowheads="1"/>
          </p:cNvSpPr>
          <p:nvPr/>
        </p:nvSpPr>
        <p:spPr bwMode="auto">
          <a:xfrm>
            <a:off x="229512" y="4521429"/>
            <a:ext cx="2376488" cy="454979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Today I have tried to…</a:t>
            </a:r>
          </a:p>
        </p:txBody>
      </p:sp>
      <p:sp>
        <p:nvSpPr>
          <p:cNvPr id="49159" name="AutoShape 9"/>
          <p:cNvSpPr>
            <a:spLocks noChangeArrowheads="1"/>
          </p:cNvSpPr>
          <p:nvPr/>
        </p:nvSpPr>
        <p:spPr bwMode="auto">
          <a:xfrm>
            <a:off x="5798428" y="1557338"/>
            <a:ext cx="3113265" cy="719137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One thing I didn’t </a:t>
            </a:r>
          </a:p>
          <a:p>
            <a:pPr algn="ctr" eaLnBrk="1" hangingPunct="1"/>
            <a:r>
              <a:rPr lang="en-GB" dirty="0">
                <a:cs typeface="Arial" charset="0"/>
              </a:rPr>
              <a:t>realise was… now I know that…</a:t>
            </a:r>
          </a:p>
        </p:txBody>
      </p:sp>
      <p:sp>
        <p:nvSpPr>
          <p:cNvPr id="49160" name="AutoShape 10"/>
          <p:cNvSpPr>
            <a:spLocks noChangeArrowheads="1"/>
          </p:cNvSpPr>
          <p:nvPr/>
        </p:nvSpPr>
        <p:spPr bwMode="auto">
          <a:xfrm>
            <a:off x="2683931" y="3309851"/>
            <a:ext cx="2735262" cy="574675"/>
          </a:xfrm>
          <a:prstGeom prst="roundRect">
            <a:avLst>
              <a:gd name="adj" fmla="val 16667"/>
            </a:avLst>
          </a:prstGeom>
          <a:solidFill>
            <a:srgbClr val="FD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I used to feel ... </a:t>
            </a:r>
          </a:p>
          <a:p>
            <a:pPr algn="ctr"/>
            <a:r>
              <a:rPr lang="en-GB" dirty="0">
                <a:cs typeface="Arial" charset="0"/>
              </a:rPr>
              <a:t>but I now feel ..</a:t>
            </a:r>
          </a:p>
        </p:txBody>
      </p:sp>
      <p:sp>
        <p:nvSpPr>
          <p:cNvPr id="49161" name="AutoShape 11"/>
          <p:cNvSpPr>
            <a:spLocks noChangeArrowheads="1"/>
          </p:cNvSpPr>
          <p:nvPr/>
        </p:nvSpPr>
        <p:spPr bwMode="auto">
          <a:xfrm>
            <a:off x="3493378" y="5158661"/>
            <a:ext cx="2735262" cy="647700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Before I would have done…</a:t>
            </a:r>
          </a:p>
          <a:p>
            <a:pPr algn="ctr" eaLnBrk="1" hangingPunct="1"/>
            <a:r>
              <a:rPr lang="en-GB" dirty="0">
                <a:cs typeface="Arial" charset="0"/>
              </a:rPr>
              <a:t>Now I will …</a:t>
            </a:r>
          </a:p>
        </p:txBody>
      </p:sp>
      <p:sp>
        <p:nvSpPr>
          <p:cNvPr id="49162" name="AutoShape 12"/>
          <p:cNvSpPr>
            <a:spLocks noChangeArrowheads="1"/>
          </p:cNvSpPr>
          <p:nvPr/>
        </p:nvSpPr>
        <p:spPr bwMode="auto">
          <a:xfrm>
            <a:off x="2406118" y="2420938"/>
            <a:ext cx="2976562" cy="720725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I always knew ... but now</a:t>
            </a:r>
          </a:p>
          <a:p>
            <a:pPr algn="ctr"/>
            <a:r>
              <a:rPr lang="en-GB" dirty="0">
                <a:cs typeface="Arial" charset="0"/>
              </a:rPr>
              <a:t> I can see how it connects to… </a:t>
            </a:r>
          </a:p>
        </p:txBody>
      </p:sp>
      <p:sp>
        <p:nvSpPr>
          <p:cNvPr id="49163" name="AutoShape 13"/>
          <p:cNvSpPr>
            <a:spLocks noChangeArrowheads="1"/>
          </p:cNvSpPr>
          <p:nvPr/>
        </p:nvSpPr>
        <p:spPr bwMode="auto">
          <a:xfrm>
            <a:off x="7040574" y="3793801"/>
            <a:ext cx="1869007" cy="1293423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One assumption of </a:t>
            </a:r>
          </a:p>
          <a:p>
            <a:pPr algn="ctr" eaLnBrk="1" hangingPunct="1"/>
            <a:r>
              <a:rPr lang="en-GB" dirty="0">
                <a:cs typeface="Arial" charset="0"/>
              </a:rPr>
              <a:t>mine that was </a:t>
            </a:r>
          </a:p>
          <a:p>
            <a:pPr algn="ctr" eaLnBrk="1" hangingPunct="1"/>
            <a:r>
              <a:rPr lang="en-GB" dirty="0">
                <a:cs typeface="Arial" charset="0"/>
              </a:rPr>
              <a:t>challenged was…</a:t>
            </a:r>
          </a:p>
        </p:txBody>
      </p:sp>
      <p:sp>
        <p:nvSpPr>
          <p:cNvPr id="49164" name="AutoShape 14"/>
          <p:cNvSpPr>
            <a:spLocks noChangeArrowheads="1"/>
          </p:cNvSpPr>
          <p:nvPr/>
        </p:nvSpPr>
        <p:spPr bwMode="auto">
          <a:xfrm>
            <a:off x="229513" y="1412875"/>
            <a:ext cx="2735262" cy="719138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only knew ... </a:t>
            </a:r>
          </a:p>
          <a:p>
            <a:pPr algn="ctr"/>
            <a:r>
              <a:rPr lang="en-GB" dirty="0">
                <a:cs typeface="Arial" charset="0"/>
              </a:rPr>
              <a:t>now I also know ... </a:t>
            </a:r>
          </a:p>
        </p:txBody>
      </p:sp>
      <p:sp>
        <p:nvSpPr>
          <p:cNvPr id="49165" name="AutoShape 15"/>
          <p:cNvSpPr>
            <a:spLocks noChangeArrowheads="1"/>
          </p:cNvSpPr>
          <p:nvPr/>
        </p:nvSpPr>
        <p:spPr bwMode="auto">
          <a:xfrm>
            <a:off x="234418" y="4052714"/>
            <a:ext cx="2305050" cy="357899"/>
          </a:xfrm>
          <a:prstGeom prst="roundRect">
            <a:avLst>
              <a:gd name="adj" fmla="val 16667"/>
            </a:avLst>
          </a:prstGeom>
          <a:solidFill>
            <a:srgbClr val="94FF3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rgbClr val="FF0000"/>
                </a:solidFill>
                <a:cs typeface="Arial" charset="0"/>
              </a:rPr>
              <a:t>I would like to learn…</a:t>
            </a:r>
          </a:p>
        </p:txBody>
      </p:sp>
      <p:sp>
        <p:nvSpPr>
          <p:cNvPr id="49166" name="AutoShape 16"/>
          <p:cNvSpPr>
            <a:spLocks noChangeArrowheads="1"/>
          </p:cNvSpPr>
          <p:nvPr/>
        </p:nvSpPr>
        <p:spPr bwMode="auto">
          <a:xfrm>
            <a:off x="388072" y="5087224"/>
            <a:ext cx="2817967" cy="647700"/>
          </a:xfrm>
          <a:prstGeom prst="roundRect">
            <a:avLst>
              <a:gd name="adj" fmla="val 16667"/>
            </a:avLst>
          </a:prstGeom>
          <a:solidFill>
            <a:srgbClr val="FCB0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>
                <a:cs typeface="Arial" charset="0"/>
              </a:rPr>
              <a:t>Next lesson I would like to..</a:t>
            </a:r>
          </a:p>
        </p:txBody>
      </p:sp>
      <p:sp>
        <p:nvSpPr>
          <p:cNvPr id="49167" name="AutoShape 17"/>
          <p:cNvSpPr>
            <a:spLocks noChangeArrowheads="1"/>
          </p:cNvSpPr>
          <p:nvPr/>
        </p:nvSpPr>
        <p:spPr bwMode="auto">
          <a:xfrm>
            <a:off x="174093" y="5950824"/>
            <a:ext cx="2887485" cy="649287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cs typeface="Arial" charset="0"/>
              </a:rPr>
              <a:t>Before I would have </a:t>
            </a:r>
          </a:p>
          <a:p>
            <a:pPr algn="ctr"/>
            <a:r>
              <a:rPr lang="en-GB" dirty="0">
                <a:cs typeface="Arial" charset="0"/>
              </a:rPr>
              <a:t>said ... but now I will say… </a:t>
            </a:r>
          </a:p>
        </p:txBody>
      </p:sp>
      <p:sp>
        <p:nvSpPr>
          <p:cNvPr id="49168" name="AutoShape 18"/>
          <p:cNvSpPr>
            <a:spLocks noChangeArrowheads="1"/>
          </p:cNvSpPr>
          <p:nvPr/>
        </p:nvSpPr>
        <p:spPr bwMode="auto">
          <a:xfrm>
            <a:off x="2691234" y="4077574"/>
            <a:ext cx="1800225" cy="914400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 question I 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would like to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ask is…</a:t>
            </a:r>
          </a:p>
        </p:txBody>
      </p:sp>
      <p:sp>
        <p:nvSpPr>
          <p:cNvPr id="49169" name="AutoShape 19"/>
          <p:cNvSpPr>
            <a:spLocks noChangeArrowheads="1"/>
          </p:cNvSpPr>
          <p:nvPr/>
        </p:nvSpPr>
        <p:spPr bwMode="auto">
          <a:xfrm>
            <a:off x="3277478" y="6022261"/>
            <a:ext cx="2520950" cy="576263"/>
          </a:xfrm>
          <a:prstGeom prst="roundRect">
            <a:avLst>
              <a:gd name="adj" fmla="val 16667"/>
            </a:avLst>
          </a:prstGeom>
          <a:solidFill>
            <a:srgbClr val="E6CD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 problem I overcame</a:t>
            </a:r>
          </a:p>
          <a:p>
            <a:pPr algn="ctr" eaLnBrk="1" hangingPunct="1"/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today was…</a:t>
            </a:r>
          </a:p>
        </p:txBody>
      </p:sp>
      <p:sp>
        <p:nvSpPr>
          <p:cNvPr id="49170" name="AutoShape 20"/>
          <p:cNvSpPr>
            <a:spLocks noChangeArrowheads="1"/>
          </p:cNvSpPr>
          <p:nvPr/>
        </p:nvSpPr>
        <p:spPr bwMode="auto">
          <a:xfrm>
            <a:off x="405712" y="3213100"/>
            <a:ext cx="2133756" cy="720725"/>
          </a:xfrm>
          <a:prstGeom prst="roundRect">
            <a:avLst>
              <a:gd name="adj" fmla="val 16667"/>
            </a:avLst>
          </a:prstGeom>
          <a:solidFill>
            <a:srgbClr val="4F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I’m really proud of the </a:t>
            </a:r>
          </a:p>
          <a:p>
            <a:pPr algn="ctr" eaLnBrk="1" hangingPunct="1"/>
            <a:r>
              <a:rPr lang="en-GB" dirty="0">
                <a:cs typeface="Arial" charset="0"/>
              </a:rPr>
              <a:t>way I have…</a:t>
            </a:r>
          </a:p>
        </p:txBody>
      </p:sp>
      <p:sp>
        <p:nvSpPr>
          <p:cNvPr id="49171" name="AutoShape 21"/>
          <p:cNvSpPr>
            <a:spLocks noChangeArrowheads="1"/>
          </p:cNvSpPr>
          <p:nvPr/>
        </p:nvSpPr>
        <p:spPr bwMode="auto">
          <a:xfrm>
            <a:off x="174094" y="2349500"/>
            <a:ext cx="2087562" cy="719138"/>
          </a:xfrm>
          <a:prstGeom prst="roundRect">
            <a:avLst>
              <a:gd name="adj" fmla="val 16667"/>
            </a:avLst>
          </a:prstGeom>
          <a:solidFill>
            <a:srgbClr val="FFF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dirty="0">
                <a:cs typeface="Arial" charset="0"/>
              </a:rPr>
              <a:t>The key words for</a:t>
            </a:r>
          </a:p>
          <a:p>
            <a:pPr algn="ctr" eaLnBrk="1" hangingPunct="1"/>
            <a:r>
              <a:rPr lang="en-GB" dirty="0">
                <a:cs typeface="Arial" charset="0"/>
              </a:rPr>
              <a:t>this lesson are…</a:t>
            </a: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F1FBDB76-236A-4746-996B-A802A00D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12" y="208028"/>
            <a:ext cx="2987653" cy="91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9BE5A342-0205-C14D-9E59-53DF047C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004" y="4776427"/>
            <a:ext cx="1592739" cy="19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0F3AAC7-2CC6-784E-A9D3-72C86E93E7FC}"/>
              </a:ext>
            </a:extLst>
          </p:cNvPr>
          <p:cNvSpPr/>
          <p:nvPr/>
        </p:nvSpPr>
        <p:spPr>
          <a:xfrm>
            <a:off x="6557444" y="5814112"/>
            <a:ext cx="1307119" cy="649287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17654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WORD DOC IMAG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19" y="5750977"/>
            <a:ext cx="931333" cy="958328"/>
          </a:xfrm>
          <a:prstGeom prst="rect">
            <a:avLst/>
          </a:prstGeom>
        </p:spPr>
      </p:pic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130798" y="5598543"/>
            <a:ext cx="3777729" cy="995105"/>
          </a:xfrm>
          <a:prstGeom prst="rect">
            <a:avLst/>
          </a:prstGeom>
          <a:solidFill>
            <a:srgbClr val="CCFFCC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no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en-US" sz="1600" b="1" u="sng" dirty="0">
                <a:solidFill>
                  <a:srgbClr val="000000"/>
                </a:solidFill>
                <a:latin typeface="+mj-lt"/>
              </a:rPr>
              <a:t>CHALLENGE</a:t>
            </a:r>
            <a:endParaRPr lang="en-US" sz="1400" b="1" u="sng" dirty="0">
              <a:solidFill>
                <a:srgbClr val="000000"/>
              </a:solidFill>
              <a:latin typeface="+mj-lt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Which category would alcohol fit into and why?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What is volatile substance abuse?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527541" y="5594147"/>
            <a:ext cx="2487414" cy="995105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no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en-US" sz="1600" b="1" u="sng" dirty="0">
                <a:solidFill>
                  <a:srgbClr val="000000"/>
                </a:solidFill>
                <a:latin typeface="+mj-lt"/>
              </a:rPr>
              <a:t>TASK</a:t>
            </a:r>
            <a:endParaRPr lang="en-US" sz="1400" b="1" u="sng" dirty="0">
              <a:solidFill>
                <a:srgbClr val="000000"/>
              </a:solidFill>
              <a:latin typeface="+mj-lt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Match up the definitions with the categories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61" y="5598543"/>
            <a:ext cx="1574802" cy="493157"/>
          </a:xfrm>
          <a:prstGeom prst="rect">
            <a:avLst/>
          </a:prstGeom>
          <a:ln w="19050" cmpd="sng">
            <a:solidFill>
              <a:srgbClr val="0C1B24"/>
            </a:solidFill>
          </a:ln>
        </p:spPr>
      </p:pic>
      <p:sp>
        <p:nvSpPr>
          <p:cNvPr id="43" name="Rectangle 42"/>
          <p:cNvSpPr/>
          <p:nvPr/>
        </p:nvSpPr>
        <p:spPr>
          <a:xfrm>
            <a:off x="251884" y="2312918"/>
            <a:ext cx="28575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800" b="1" dirty="0">
                <a:latin typeface="Calibri"/>
                <a:cs typeface="Calibri"/>
              </a:rPr>
              <a:t>Depressants 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1884" y="3335840"/>
            <a:ext cx="28575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800" b="1" dirty="0">
                <a:latin typeface="Calibri"/>
                <a:cs typeface="Calibri"/>
              </a:rPr>
              <a:t>Analgesics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1884" y="4789493"/>
            <a:ext cx="28575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800" b="1" dirty="0">
                <a:latin typeface="Calibri"/>
                <a:cs typeface="Calibri"/>
              </a:rPr>
              <a:t>Hallucinogens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1884" y="1074631"/>
            <a:ext cx="28575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800" b="1" dirty="0">
                <a:latin typeface="Calibri"/>
                <a:cs typeface="Calibri"/>
              </a:rPr>
              <a:t>Stimulants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85310" y="4426326"/>
            <a:ext cx="4642486" cy="1020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400" dirty="0">
                <a:cs typeface="Calibri"/>
              </a:rPr>
              <a:t>Users generally feel more confident and alert, are able to stay awake for longer and can perform physical tasks for a longer period of time. High doses can cause nervousness and anxiety. Examples </a:t>
            </a:r>
            <a:r>
              <a:rPr lang="en-GB" sz="1400" dirty="0"/>
              <a:t>include caffeine, tobacco amphetamines, anabolic steroids, ‘poppers (ecstasy), cocaine and crack</a:t>
            </a:r>
            <a:endParaRPr lang="en-GB" sz="1400" dirty="0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85310" y="2123065"/>
            <a:ext cx="4640898" cy="1157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400" dirty="0">
                <a:cs typeface="Calibri"/>
              </a:rPr>
              <a:t>They relax you, making you feel less tense and anxious, but at the same time impair mental and physical activity and decrease self-control These include minor tranquillisers such as Valium, Librium, solvents, glues, aerosols and gases </a:t>
            </a:r>
            <a:endParaRPr lang="en-GB" sz="1400" dirty="0">
              <a:latin typeface="Calibri"/>
              <a:cs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85310" y="967950"/>
            <a:ext cx="4642485" cy="9766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ea typeface="MS PGothic" charset="0"/>
                <a:cs typeface="Calibri"/>
              </a:rPr>
              <a:t>These are painkillers and include heroin, opium, pethidine and codeine. They make users less sensitive to emotion and physical pain and produce feelings of warmth and contentment.</a:t>
            </a:r>
            <a:endParaRPr lang="en-GB" sz="1400" dirty="0">
              <a:solidFill>
                <a:srgbClr val="000000"/>
              </a:solidFill>
              <a:latin typeface="Calibri"/>
              <a:ea typeface="MS PGothic" charset="0"/>
              <a:cs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85310" y="3451936"/>
            <a:ext cx="4642485" cy="803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400" dirty="0">
                <a:cs typeface="Calibri"/>
              </a:rPr>
              <a:t>These include cannabis, LSD and magic mushrooms. Hallucinogens act on the mind, heightening sensations and distorting the way users see and hear things.</a:t>
            </a:r>
            <a:endParaRPr lang="en-GB" sz="1400" dirty="0">
              <a:latin typeface="Calibri"/>
              <a:cs typeface="Calibri"/>
            </a:endParaRPr>
          </a:p>
        </p:txBody>
      </p:sp>
      <p:cxnSp>
        <p:nvCxnSpPr>
          <p:cNvPr id="54" name="Straight Arrow Connector 53"/>
          <p:cNvCxnSpPr>
            <a:cxnSpLocks/>
            <a:stCxn id="46" idx="3"/>
            <a:endCxn id="50" idx="1"/>
          </p:cNvCxnSpPr>
          <p:nvPr/>
        </p:nvCxnSpPr>
        <p:spPr>
          <a:xfrm>
            <a:off x="3109384" y="1336241"/>
            <a:ext cx="575926" cy="360047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stCxn id="45" idx="3"/>
            <a:endCxn id="53" idx="1"/>
          </p:cNvCxnSpPr>
          <p:nvPr/>
        </p:nvCxnSpPr>
        <p:spPr>
          <a:xfrm flipV="1">
            <a:off x="3109384" y="3853499"/>
            <a:ext cx="575926" cy="11976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44" idx="3"/>
            <a:endCxn id="52" idx="1"/>
          </p:cNvCxnSpPr>
          <p:nvPr/>
        </p:nvCxnSpPr>
        <p:spPr>
          <a:xfrm flipV="1">
            <a:off x="3109384" y="1456289"/>
            <a:ext cx="575926" cy="214116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43" idx="3"/>
            <a:endCxn id="51" idx="1"/>
          </p:cNvCxnSpPr>
          <p:nvPr/>
        </p:nvCxnSpPr>
        <p:spPr>
          <a:xfrm>
            <a:off x="3109384" y="2574528"/>
            <a:ext cx="575926" cy="12719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413227" y="1030857"/>
            <a:ext cx="495300" cy="576263"/>
          </a:xfrm>
          <a:prstGeom prst="rect">
            <a:avLst/>
          </a:prstGeom>
          <a:solidFill>
            <a:srgbClr val="D2ECF5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413227" y="2274324"/>
            <a:ext cx="495300" cy="576263"/>
          </a:xfrm>
          <a:prstGeom prst="rect">
            <a:avLst/>
          </a:prstGeom>
          <a:solidFill>
            <a:srgbClr val="D2ECF5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413227" y="3517791"/>
            <a:ext cx="495300" cy="576263"/>
          </a:xfrm>
          <a:prstGeom prst="rect">
            <a:avLst/>
          </a:prstGeom>
          <a:solidFill>
            <a:srgbClr val="D2ECF5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411640" y="4761259"/>
            <a:ext cx="496887" cy="576262"/>
          </a:xfrm>
          <a:prstGeom prst="rect">
            <a:avLst/>
          </a:prstGeom>
          <a:solidFill>
            <a:srgbClr val="D2ECF5"/>
          </a:solidFill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EAAB60-CF87-0F4F-9DC5-096DB5EB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937" y="233358"/>
            <a:ext cx="6605589" cy="590563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1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dk1"/>
                </a:solidFill>
                <a:cs typeface="Calibri"/>
              </a:rPr>
              <a:t>All drugs can be divided up according to the main effect they have on users.</a:t>
            </a:r>
            <a:endParaRPr lang="en-GB" sz="2000" dirty="0">
              <a:solidFill>
                <a:schemeClr val="dk1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2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C609D9-CD62-5F4B-8A7D-37F9AE81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42" y="6100549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PRESCRIPTION DRUGS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340DFC-CE84-6D49-A73D-EF833BEA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767" y="6089176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INHALENTS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A9A66D-567B-4240-8F3C-36BA11B49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110" y="6089176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SYNTHETIC DRUGS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15032F-A5AF-0949-B082-61699708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99" y="6089176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CRACK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FFDBB-5F76-C042-9A2C-72A3F5B3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42" y="4314967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ALCOHOL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D425F-E386-8740-88E9-77BE17529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767" y="4303594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A BAD TRIP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A7931181-21C6-1C4F-B6CA-C30E31151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110" y="4303594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ECSTASY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3569B2-C90B-F94E-AED4-35829A9C3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99" y="4303594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CANNABIS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4539A-F2E1-4440-9A3D-5E787144F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767" y="2313380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HEROIN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9D2910-548C-3245-8E9A-2C4B5C1DB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99" y="2313380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CRYSTAL-METH</a:t>
            </a:r>
          </a:p>
        </p:txBody>
      </p:sp>
      <p:pic>
        <p:nvPicPr>
          <p:cNvPr id="14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BD33FD11-ED8D-0844-9EEA-550C9764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42" y="3247755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E8F40928-59E2-6447-AB53-9762306A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881" y="3247755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D0A64B6A-7B11-FB4D-B6F3-2293D101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98" y="3243000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8CB0D11E-CD4E-F441-840C-DA5ABE45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537" y="3242999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A68E29-9032-864B-AF32-2BEE67C91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110" y="2313380"/>
            <a:ext cx="1900791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INTRODUCTION</a:t>
            </a:r>
          </a:p>
        </p:txBody>
      </p:sp>
      <p:pic>
        <p:nvPicPr>
          <p:cNvPr id="20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5AE58780-CF6A-7945-ACB5-D2215853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111" y="1230813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E0A6A124-2DD8-7243-BBE4-A8DC5865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328" y="1226058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F58D10EB-83EA-CC4E-95C7-D2F4C359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767" y="1226057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0ED8F3F3-F669-F34E-8728-54B2ADF60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20" y="5040075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6DD15CF9-BC0D-1D4B-A2CA-B6F33199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759" y="5040075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>
            <a:hlinkClick r:id="rId13" action="ppaction://hlinksldjump"/>
            <a:extLst>
              <a:ext uri="{FF2B5EF4-FFF2-40B4-BE49-F238E27FC236}">
                <a16:creationId xmlns:a16="http://schemas.microsoft.com/office/drawing/2014/main" id="{4ECB7250-002C-A845-B8CA-502067B2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976" y="5035320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14" action="ppaction://hlinksldjump"/>
            <a:extLst>
              <a:ext uri="{FF2B5EF4-FFF2-40B4-BE49-F238E27FC236}">
                <a16:creationId xmlns:a16="http://schemas.microsoft.com/office/drawing/2014/main" id="{02FB9048-10A2-0041-9F9C-27FC5D32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415" y="5035319"/>
            <a:ext cx="1900791" cy="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ADCD920-E4D1-6847-A576-1409DCABA7E8}"/>
              </a:ext>
            </a:extLst>
          </p:cNvPr>
          <p:cNvSpPr/>
          <p:nvPr/>
        </p:nvSpPr>
        <p:spPr>
          <a:xfrm>
            <a:off x="214422" y="256103"/>
            <a:ext cx="2146830" cy="218684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0000FF"/>
                </a:solidFill>
              </a:rPr>
              <a:t>Click to be taken to this part of the documentary The class would like to focus on.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8" name="Picture 17">
            <a:extLst>
              <a:ext uri="{FF2B5EF4-FFF2-40B4-BE49-F238E27FC236}">
                <a16:creationId xmlns:a16="http://schemas.microsoft.com/office/drawing/2014/main" id="{BE392A9E-FCDB-094B-9BAC-40FCE7F3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561" y="2264862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7207414-2117-7D4F-8212-9D8E60650E4B}"/>
              </a:ext>
            </a:extLst>
          </p:cNvPr>
          <p:cNvSpPr/>
          <p:nvPr/>
        </p:nvSpPr>
        <p:spPr>
          <a:xfrm>
            <a:off x="265082" y="2543033"/>
            <a:ext cx="1226641" cy="5465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Each section is around 8 minutes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815960-BC2B-0343-9F8B-17F50312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58" y="267606"/>
            <a:ext cx="6356519" cy="728050"/>
          </a:xfrm>
          <a:prstGeom prst="rect">
            <a:avLst/>
          </a:prstGeom>
          <a:solidFill>
            <a:schemeClr val="tx1"/>
          </a:soli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4800" b="1" u="sng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SELECTION SLIDE</a:t>
            </a:r>
          </a:p>
        </p:txBody>
      </p:sp>
    </p:spTree>
    <p:extLst>
      <p:ext uri="{BB962C8B-B14F-4D97-AF65-F5344CB8AC3E}">
        <p14:creationId xmlns:p14="http://schemas.microsoft.com/office/powerpoint/2010/main" val="87637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Truth About Drugs Documentary: Introduction</a:t>
            </a:r>
            <a:endParaRPr lang="en-GB" sz="16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766" y="201426"/>
            <a:ext cx="3564167" cy="322757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36945" y="1299572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95268">
            <a:off x="4892868" y="615783"/>
            <a:ext cx="4158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“In the long term you 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will hurt yourself 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 all of those 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around you”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523407"/>
            <a:ext cx="5458855" cy="312364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sz="10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400" b="1" dirty="0">
                <a:solidFill>
                  <a:schemeClr val="tx1"/>
                </a:solidFill>
              </a:rPr>
              <a:t>Why do people do drugs?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400" b="1" dirty="0">
                <a:solidFill>
                  <a:schemeClr val="tx1"/>
                </a:solidFill>
              </a:rPr>
              <a:t>How are drugs used as a coping mechanism?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400" b="1" dirty="0">
                <a:solidFill>
                  <a:schemeClr val="tx1"/>
                </a:solidFill>
              </a:rPr>
              <a:t>Why should people say no to drugs?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400" b="1" dirty="0">
                <a:solidFill>
                  <a:schemeClr val="tx1"/>
                </a:solidFill>
              </a:rPr>
              <a:t>What is addiction?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400" b="1" dirty="0">
                <a:solidFill>
                  <a:schemeClr val="tx1"/>
                </a:solidFill>
              </a:rPr>
              <a:t>How are drugs glamourized by the media and movies?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401" y="2687780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510624" y="3270003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9EBA36-F241-B245-96F6-D11E5C1CBCDC}"/>
              </a:ext>
            </a:extLst>
          </p:cNvPr>
          <p:cNvSpPr/>
          <p:nvPr/>
        </p:nvSpPr>
        <p:spPr>
          <a:xfrm>
            <a:off x="5776349" y="3764988"/>
            <a:ext cx="3211835" cy="28852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0000FF"/>
                </a:solidFill>
              </a:rPr>
              <a:t>Is education the best weapon we have against the war on drugs?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hlinkClick r:id="rId10" action="ppaction://hlinksldjump"/>
            <a:extLst>
              <a:ext uri="{FF2B5EF4-FFF2-40B4-BE49-F238E27FC236}">
                <a16:creationId xmlns:a16="http://schemas.microsoft.com/office/drawing/2014/main" id="{7FD3140A-B2A6-4ED4-B2DD-4A6EE6B78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94570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</a:rPr>
              <a:t>Truth About Drugs Documentary: Inhalants</a:t>
            </a: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766" y="201426"/>
            <a:ext cx="3564167" cy="322757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95268">
            <a:off x="4921004" y="659773"/>
            <a:ext cx="415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“In the long run it can 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hurt your body and kill 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your brain cells.”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523407"/>
            <a:ext cx="5458855" cy="312364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sz="9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are Inhalants so addictive?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substances do people abuse?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effects of inhaling substances?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are inhalants some of the most dangerous drugs?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long-term effects of inhalants?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401" y="2687780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510624" y="3270003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9EBA36-F241-B245-96F6-D11E5C1CBCDC}"/>
              </a:ext>
            </a:extLst>
          </p:cNvPr>
          <p:cNvSpPr/>
          <p:nvPr/>
        </p:nvSpPr>
        <p:spPr>
          <a:xfrm>
            <a:off x="5776349" y="3764988"/>
            <a:ext cx="3211835" cy="28852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0000FF"/>
                </a:solidFill>
              </a:rPr>
              <a:t>“Inhalants (Volatile Substance Abuse) unlike other drugs you don’t build up a tolerance – you eventually die”.</a:t>
            </a:r>
          </a:p>
          <a:p>
            <a:pPr algn="ctr">
              <a:buNone/>
              <a:defRPr/>
            </a:pP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Should inhalants be seen as dangerous as Class A drugs?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231ACB-BFBE-9E4B-92AE-3CE913C1A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46" y="2569990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INHALENTS</a:t>
            </a:r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32079372-1CF5-45FE-A928-CF29F3A59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50573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  <p:sp>
        <p:nvSpPr>
          <p:cNvPr id="21" name="Rectangle 20">
            <a:hlinkClick r:id="rId10" action="ppaction://hlinksldjump"/>
            <a:extLst>
              <a:ext uri="{FF2B5EF4-FFF2-40B4-BE49-F238E27FC236}">
                <a16:creationId xmlns:a16="http://schemas.microsoft.com/office/drawing/2014/main" id="{90EBC630-C3C9-4A9E-82D3-77466A2C5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50573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80285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Truth About Drugs Documentary: Crystal-Meth</a:t>
            </a:r>
            <a:endParaRPr lang="en-GB" sz="16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766" y="201426"/>
            <a:ext cx="3564167" cy="322757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95268">
            <a:off x="5225420" y="775726"/>
            <a:ext cx="3601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“Once you start and get 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going there is no 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stopping it.”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523407"/>
            <a:ext cx="5458855" cy="312364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sz="9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is Crystal-Meth? How is it used?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is it so addictive?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effects of ingesting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are the dangerous consequences of using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long term effects of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do people choose to use this drug?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4" y="3470186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782147" y="4052409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9EBA36-F241-B245-96F6-D11E5C1CBCDC}"/>
              </a:ext>
            </a:extLst>
          </p:cNvPr>
          <p:cNvSpPr/>
          <p:nvPr/>
        </p:nvSpPr>
        <p:spPr>
          <a:xfrm>
            <a:off x="6042991" y="4544274"/>
            <a:ext cx="2799419" cy="20465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Is Crystal Meth the most dangerous drug in the world?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646B4D-AB77-274E-8218-D4BDE9F79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46" y="2569990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CRYSTAL-METH</a:t>
            </a:r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75974320-C152-46CF-8876-AF645E500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26300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Truth About Drugs Documentary: Heroin</a:t>
            </a:r>
            <a:endParaRPr lang="en-GB" sz="16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866" y="201425"/>
            <a:ext cx="4328100" cy="4539387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264204">
            <a:off x="5010291" y="1017268"/>
            <a:ext cx="41570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“I woke up and didn’t know how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 got there and I was just about dead and homeless with nowhere to go and I didn’t care about anything.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 just wanted more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of the dug”</a:t>
            </a:r>
            <a:b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523407"/>
            <a:ext cx="5458855" cy="312364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sz="9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is Heroin? Where does it come from?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How is Heroin taken?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effects of ingesting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are the dangerous consequences of using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long term effects of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are the withdrawal symptoms of using this drug? (Appearance)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4" y="3470186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782147" y="4052409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9EBA36-F241-B245-96F6-D11E5C1CBCDC}"/>
              </a:ext>
            </a:extLst>
          </p:cNvPr>
          <p:cNvSpPr/>
          <p:nvPr/>
        </p:nvSpPr>
        <p:spPr>
          <a:xfrm>
            <a:off x="6042991" y="4544274"/>
            <a:ext cx="2799419" cy="20465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Is Heroin the most dangerous drug in the world?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75B6B-EF21-BA4E-8E84-FF30F5DD7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46" y="2569990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HEROIN</a:t>
            </a:r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50412279-EC65-4C5B-A394-CB4C8C30A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83164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Truth About Drugs Documentary: Alcohol</a:t>
            </a:r>
            <a:endParaRPr lang="en-GB" sz="16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766" y="201426"/>
            <a:ext cx="3564167" cy="322757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95268">
            <a:off x="5298892" y="728256"/>
            <a:ext cx="3342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“It probably took 20 years of my life and I can’t get them back.”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523407"/>
            <a:ext cx="5458855" cy="312364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sz="7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is Alcohol? How is it made?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is it so addictive? Why is it legal?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effects of ingesting Alcohol?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are the dangerous consequences of abusing alcohol?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long term effects of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do people choose to use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is binge Drinking? Alcohol poisoning?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4" y="3470186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782147" y="4052409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29EBA36-F241-B245-96F6-D11E5C1CBCDC}"/>
              </a:ext>
            </a:extLst>
          </p:cNvPr>
          <p:cNvSpPr/>
          <p:nvPr/>
        </p:nvSpPr>
        <p:spPr>
          <a:xfrm>
            <a:off x="6042991" y="4544274"/>
            <a:ext cx="2799419" cy="20465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Should Alcohol be made illegal in the UK?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2405C4-F53D-A54A-A7C6-264948960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46" y="2569990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ALCOHOL</a:t>
            </a:r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441273C0-8E6E-4FCB-8DC2-966B9D596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73127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5E75192-3504-134B-8882-AF541FEEA2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2096" y="125506"/>
            <a:ext cx="8896398" cy="6615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D1DA61-9D56-5441-AF6C-97AD236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5" y="239472"/>
            <a:ext cx="4779908" cy="202661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" name="Picture 13" descr="C:\Users\Optic Group111\Desktop\Play Video.png">
            <a:hlinkClick r:id="rId3"/>
            <a:extLst>
              <a:ext uri="{FF2B5EF4-FFF2-40B4-BE49-F238E27FC236}">
                <a16:creationId xmlns:a16="http://schemas.microsoft.com/office/drawing/2014/main" id="{1098A551-609C-2346-B135-07726E64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66" y="370885"/>
            <a:ext cx="1650960" cy="16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69D32-210D-6C45-AEAB-E90095D9A5C3}"/>
              </a:ext>
            </a:extLst>
          </p:cNvPr>
          <p:cNvSpPr txBox="1"/>
          <p:nvPr/>
        </p:nvSpPr>
        <p:spPr>
          <a:xfrm>
            <a:off x="438427" y="1651879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Play 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CB31D-35CA-F543-84D9-182F498D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984" y="1495875"/>
            <a:ext cx="2588745" cy="64664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dk1"/>
                </a:solidFill>
                <a:latin typeface="+mj-lt"/>
              </a:rPr>
              <a:t>Truth About Drugs Documentary: Prescription Drugs</a:t>
            </a:r>
            <a:endParaRPr lang="en-GB" sz="1600" b="1" dirty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926AF65-3747-1A48-BE95-BF676EFD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026" y="285911"/>
            <a:ext cx="2482247" cy="10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CEF3-AB19-344F-A148-4D314C470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766" y="201426"/>
            <a:ext cx="3564167" cy="3227574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5B3A07BE-E69F-FA4B-875E-5B9DA400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39" y="755270"/>
            <a:ext cx="626527" cy="75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114975-BBA0-FB45-9CE8-813DCEDC5329}"/>
              </a:ext>
            </a:extLst>
          </p:cNvPr>
          <p:cNvSpPr/>
          <p:nvPr/>
        </p:nvSpPr>
        <p:spPr>
          <a:xfrm>
            <a:off x="3763847" y="1266986"/>
            <a:ext cx="909576" cy="25419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omic Sans MS" panose="030F0902030302020204" pitchFamily="66" charset="0"/>
              </a:rPr>
              <a:t>8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107AE-832A-2B4B-A05B-A7BD16229985}"/>
              </a:ext>
            </a:extLst>
          </p:cNvPr>
          <p:cNvSpPr/>
          <p:nvPr/>
        </p:nvSpPr>
        <p:spPr>
          <a:xfrm rot="21395268">
            <a:off x="5208431" y="685946"/>
            <a:ext cx="3482174" cy="192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“Some people think that because a doctor gives you drugs that makes them safe.”</a:t>
            </a:r>
            <a:b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D188B5D-5EA0-794C-9594-56C445CAFE38}"/>
              </a:ext>
            </a:extLst>
          </p:cNvPr>
          <p:cNvSpPr/>
          <p:nvPr/>
        </p:nvSpPr>
        <p:spPr>
          <a:xfrm>
            <a:off x="168154" y="3523407"/>
            <a:ext cx="5458855" cy="3123644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D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b="1" dirty="0">
                <a:solidFill>
                  <a:srgbClr val="0000FF"/>
                </a:solidFill>
              </a:rPr>
              <a:t>Video Review Questions </a:t>
            </a:r>
          </a:p>
          <a:p>
            <a:pPr algn="ctr">
              <a:buNone/>
              <a:defRPr/>
            </a:pPr>
            <a:endParaRPr lang="en-US" sz="9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is a prescription drug?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four categories of drugs?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do people misunderstand the dangers of prescription drugs?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are the dangerous consequences of using this drug?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What are the long-term effects of this abuse?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US" sz="2000" b="1" dirty="0">
                <a:solidFill>
                  <a:schemeClr val="tx1"/>
                </a:solidFill>
              </a:rPr>
              <a:t>Why do people take these kinds of drugs?</a:t>
            </a:r>
          </a:p>
        </p:txBody>
      </p:sp>
      <p:pic>
        <p:nvPicPr>
          <p:cNvPr id="12" name="Picture 7" descr="C:\Users\Optic Group111\Desktop\Revision Act.png">
            <a:extLst>
              <a:ext uri="{FF2B5EF4-FFF2-40B4-BE49-F238E27FC236}">
                <a16:creationId xmlns:a16="http://schemas.microsoft.com/office/drawing/2014/main" id="{E62F166C-38F6-8D4E-BEB3-58B49DD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5" y="2434062"/>
            <a:ext cx="892061" cy="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Optic Group111\Desktop\New Vocab.png">
            <a:extLst>
              <a:ext uri="{FF2B5EF4-FFF2-40B4-BE49-F238E27FC236}">
                <a16:creationId xmlns:a16="http://schemas.microsoft.com/office/drawing/2014/main" id="{C0530056-21A2-A04E-9D9B-1E4AD0C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24" y="3470186"/>
            <a:ext cx="953727" cy="9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127379-F91B-CB41-80D4-A7EA2B1083EB}"/>
              </a:ext>
            </a:extLst>
          </p:cNvPr>
          <p:cNvSpPr txBox="1"/>
          <p:nvPr/>
        </p:nvSpPr>
        <p:spPr>
          <a:xfrm>
            <a:off x="5782147" y="4052409"/>
            <a:ext cx="1517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Discussion </a:t>
            </a:r>
          </a:p>
          <a:p>
            <a:pPr algn="ctr"/>
            <a:r>
              <a:rPr lang="en-GB" sz="1050" dirty="0"/>
              <a:t>Task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80A2F-5463-8344-94DF-09CEBA9ED10E}"/>
              </a:ext>
            </a:extLst>
          </p:cNvPr>
          <p:cNvSpPr txBox="1"/>
          <p:nvPr/>
        </p:nvSpPr>
        <p:spPr>
          <a:xfrm>
            <a:off x="-93138" y="3050317"/>
            <a:ext cx="151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Review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87D75FC-ECE3-824C-A819-A2A0EDBCCF3C}"/>
              </a:ext>
            </a:extLst>
          </p:cNvPr>
          <p:cNvSpPr/>
          <p:nvPr/>
        </p:nvSpPr>
        <p:spPr>
          <a:xfrm>
            <a:off x="6042991" y="4544274"/>
            <a:ext cx="2799419" cy="20465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Should doctors give out less prescription drugs?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F33790-87BC-874A-AEDB-E0069A65B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46" y="2569990"/>
            <a:ext cx="4286078" cy="7280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3600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PRESCRIPTION DRUGS</a:t>
            </a:r>
          </a:p>
        </p:txBody>
      </p:sp>
      <p:sp>
        <p:nvSpPr>
          <p:cNvPr id="21" name="Rectangle 20">
            <a:hlinkClick r:id="rId10" action="ppaction://hlinksldjump"/>
            <a:extLst>
              <a:ext uri="{FF2B5EF4-FFF2-40B4-BE49-F238E27FC236}">
                <a16:creationId xmlns:a16="http://schemas.microsoft.com/office/drawing/2014/main" id="{372F6ECE-1193-44AF-8997-97F7E2A8D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1" y="136505"/>
            <a:ext cx="2382429" cy="459306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dk1"/>
                </a:solidFill>
                <a:latin typeface="+mj-lt"/>
                <a:ea typeface="+mn-ea"/>
                <a:cs typeface="+mn-cs"/>
              </a:rPr>
              <a:t>BACK TO SELECTION</a:t>
            </a:r>
          </a:p>
        </p:txBody>
      </p:sp>
    </p:spTree>
    <p:extLst>
      <p:ext uri="{BB962C8B-B14F-4D97-AF65-F5344CB8AC3E}">
        <p14:creationId xmlns:p14="http://schemas.microsoft.com/office/powerpoint/2010/main" val="29371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2373</Words>
  <Application>Microsoft Office PowerPoint</Application>
  <PresentationFormat>On-screen Show (4:3)</PresentationFormat>
  <Paragraphs>379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Basic sans fc</vt:lpstr>
      <vt:lpstr>Calibri</vt:lpstr>
      <vt:lpstr>Calibri Light</vt:lpstr>
      <vt:lpstr>Comic Sans MS</vt:lpstr>
      <vt:lpstr>Lato Heavy</vt:lpstr>
      <vt:lpstr>open sans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“Substance addiction is the biggest problem facing young the world in 2020”</vt:lpstr>
      <vt:lpstr>FOR MORE INFORMATION ABOUT THE TOPICS COVERED IN THIS UNIT  WE WOULD ADVISE ONE OF THE BELOW:                   SPEAK TO YOUR PARENTS/GUARDIANS OR HEAD OF YEAR, TRUSTED ADULT OR FRIEND IF YOU HAVE ANY CONCERNS ABOUT  YOURSELF OR SOMEONE YOU KNOW – IT IS ALWAYS IMPORTANT TO TELL SOMEONE!  SUBMIT ANNONYMOUS QUESTION TO https://riseabove.org.uk/wall/      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gillman</cp:lastModifiedBy>
  <cp:revision>18</cp:revision>
  <dcterms:created xsi:type="dcterms:W3CDTF">2020-01-05T14:29:23Z</dcterms:created>
  <dcterms:modified xsi:type="dcterms:W3CDTF">2020-06-13T16:11:16Z</dcterms:modified>
</cp:coreProperties>
</file>