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264" r:id="rId6"/>
    <p:sldId id="265" r:id="rId7"/>
    <p:sldId id="274" r:id="rId8"/>
    <p:sldId id="307" r:id="rId9"/>
    <p:sldId id="270" r:id="rId10"/>
    <p:sldId id="271" r:id="rId11"/>
    <p:sldId id="308" r:id="rId12"/>
    <p:sldId id="266" r:id="rId13"/>
    <p:sldId id="306" r:id="rId14"/>
    <p:sldId id="305" r:id="rId15"/>
    <p:sldId id="267" r:id="rId16"/>
    <p:sldId id="304" r:id="rId17"/>
    <p:sldId id="268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85356" autoAdjust="0"/>
  </p:normalViewPr>
  <p:slideViewPr>
    <p:cSldViewPr>
      <p:cViewPr varScale="1">
        <p:scale>
          <a:sx n="59" d="100"/>
          <a:sy n="59" d="100"/>
        </p:scale>
        <p:origin x="15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E35E-D8C4-4AE6-B16A-0386783F3E0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6DFE8-D37B-4475-94B2-CB8DE6C23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6DFE8-D37B-4475-94B2-CB8DE6C234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4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openxmlformats.org/officeDocument/2006/relationships/image" Target="../media/image4.jpg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hyperlink" Target="mailto:pjennings@bishopstopford.com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4.m4a"/><Relationship Id="rId7" Type="http://schemas.openxmlformats.org/officeDocument/2006/relationships/image" Target="../media/image6.jpeg"/><Relationship Id="rId2" Type="http://schemas.microsoft.com/office/2007/relationships/media" Target="../media/media4.m4a"/><Relationship Id="rId1" Type="http://schemas.openxmlformats.org/officeDocument/2006/relationships/tags" Target="../tags/tag7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hyperlink" Target="https://www.amazon.co.uk/FX-991EX-Advanced-Scientific-Calculator-VERSION/dp/B0719FWP3X/ref=asc_df_B0719FWP3X/?tag=googshopuk-21&amp;linkCode=df0&amp;hvadid=232043158271&amp;hvpos=&amp;hvnetw=g&amp;hvrand=1248514128546713500&amp;hvpone=&amp;hvptwo=&amp;hvqmt=&amp;hvdev=c&amp;hvdvcmdl=&amp;hvlocint=&amp;hvlocphy=1006917&amp;hvtargid=pla-351228833411&amp;psc=1&amp;th=1&amp;psc=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.uk/Edexcel-level-Further-Mathematics-Textbook/dp/1292183330/ref=sr_1_1?dchild=1&amp;keywords=Core+pure+1&amp;qid=1591864962&amp;sr=8-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s://www.amazon.co.uk/Edexcel-Further-Mathematics-Mechanics-Textbook/dp/1292183314/ref=sr_1_1?dchild=1&amp;keywords=further+mechanics+1&amp;qid=1591865054&amp;sr=8-1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0.jpg"/><Relationship Id="rId10" Type="http://schemas.openxmlformats.org/officeDocument/2006/relationships/hyperlink" Target="https://www.amazon.co.uk/Edexcel-level-Further-Mathematics-Textbook/dp/1292183357/ref=sr_1_1?dchild=1&amp;keywords=Further+pure+1&amp;qid=1591865027&amp;sr=8-1" TargetMode="External"/><Relationship Id="rId4" Type="http://schemas.openxmlformats.org/officeDocument/2006/relationships/hyperlink" Target="https://www.amazon.co.uk/Edexcel-level-Further-Mathematics-Textbook/dp/1292183349/ref=sr_1_1?dchild=1&amp;keywords=Core+pure+2&amp;qid=1591864993&amp;quartzVehicle=72-1783&amp;replacementKeywords=core+pure&amp;sr=8-1" TargetMode="Externa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7342584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  <a:cs typeface="Comic Sans MS"/>
              </a:rPr>
              <a:t>Further Mathematics A Level</a:t>
            </a:r>
            <a:endParaRPr lang="en-US" sz="6600" b="1" dirty="0">
              <a:solidFill>
                <a:schemeClr val="bg1"/>
              </a:solidFill>
              <a:latin typeface="+mn-lt"/>
              <a:cs typeface="Comic Sans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1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 of study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Worked examples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Formula sheet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practice!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Consolidation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Past exam questions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Assessments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Maths Help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6" name="Methods of Stud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8088" y="5229200"/>
            <a:ext cx="1376684" cy="1376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6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career options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5652120" cy="409959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Mathematics A-Level is widely respected and develops skills required by many different subjects.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Being able to apply logic and reasoning is a sought after employability skill, which has its roots firmly in mathematics.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Accountancy, finance, business, economics, engineering, research all require able mathematicians.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6340"/>
            <a:ext cx="847570" cy="1052736"/>
          </a:xfrm>
          <a:prstGeom prst="rect">
            <a:avLst/>
          </a:prstGeom>
        </p:spPr>
      </p:pic>
      <p:pic>
        <p:nvPicPr>
          <p:cNvPr id="4" name="Career Option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4660" y="1417638"/>
            <a:ext cx="1651322" cy="1651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6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0" y="15719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Entry Requirements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80" y="1772816"/>
            <a:ext cx="8435280" cy="288625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Grade 9 at GCSE Mathematics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lain" startAt="9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(Students who wish to study the course with a grade 8 may be considered but this will be done on an individual basis)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81" y="0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4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“The highest form of pure thought is in Mathematics"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Plato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7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  <a:cs typeface="Comic Sans MS"/>
              </a:rPr>
              <a:t>Why </a:t>
            </a:r>
            <a:r>
              <a:rPr lang="en-US" b="1" dirty="0" smtClean="0">
                <a:latin typeface="+mn-lt"/>
                <a:cs typeface="Calibri" panose="020F0502020204030204" pitchFamily="34" charset="0"/>
              </a:rPr>
              <a:t>choose</a:t>
            </a:r>
            <a:r>
              <a:rPr lang="en-US" b="1" dirty="0" smtClean="0">
                <a:latin typeface="+mn-lt"/>
                <a:cs typeface="Comic Sans MS"/>
              </a:rPr>
              <a:t> Further Maths at </a:t>
            </a:r>
            <a:br>
              <a:rPr lang="en-US" b="1" dirty="0" smtClean="0">
                <a:latin typeface="+mn-lt"/>
                <a:cs typeface="Comic Sans MS"/>
              </a:rPr>
            </a:br>
            <a:r>
              <a:rPr lang="en-US" b="1" dirty="0" smtClean="0">
                <a:latin typeface="+mn-lt"/>
                <a:cs typeface="Comic Sans MS"/>
              </a:rPr>
              <a:t>A-level?</a:t>
            </a:r>
            <a:endParaRPr lang="en-US" b="1" dirty="0">
              <a:latin typeface="+mn-lt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31358"/>
            <a:ext cx="9144000" cy="48937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/>
              <a:t>A-Level Further Mathematics opens doors to many future University and </a:t>
            </a:r>
            <a:r>
              <a:rPr lang="en-GB" sz="2400" dirty="0"/>
              <a:t>c</a:t>
            </a:r>
            <a:r>
              <a:rPr lang="en-GB" sz="2400" dirty="0" smtClean="0"/>
              <a:t>areer options. </a:t>
            </a:r>
            <a:endParaRPr lang="en-GB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/>
              <a:t>It will prepare you for the study of Mathematics at University and also subjects such as Physics and Engineering.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/>
              <a:t>Previous students have gone onto Computer Science, Architecture and Economics courses and careers.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cs typeface="Comic Sans MS"/>
              </a:rPr>
              <a:t>It is a well respected A-level due to its challenging nature and its ability to improve your problem solving and reasoning skills.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cs typeface="Comic Sans MS"/>
              </a:rPr>
              <a:t>It will introduce you to areas of mathematics beyond the A-level Maths curriculum such as hyperbolic functions and complex numbers which help describe the word around us.</a:t>
            </a:r>
            <a:endParaRPr lang="en-US" sz="2400" dirty="0"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4" name="Further Maths Intr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882447"/>
            <a:ext cx="1080120" cy="1080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6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 of the course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9139"/>
            <a:ext cx="9144000" cy="571886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Specification: Edexcel 9FM0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12/13: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Compulsory units (50%)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7913"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Pure 1 	25%</a:t>
            </a:r>
          </a:p>
          <a:p>
            <a:pPr marL="1077913"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Pure 2	25%</a:t>
            </a:r>
          </a:p>
          <a:p>
            <a:pPr marL="1077913">
              <a:lnSpc>
                <a:spcPct val="120000"/>
              </a:lnSpc>
              <a:spcBef>
                <a:spcPts val="0"/>
              </a:spcBef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Optional units (50%)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62038"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Pure 1  	25%</a:t>
            </a:r>
          </a:p>
          <a:p>
            <a:pPr marL="1062038"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Mechanics 1	25%</a:t>
            </a:r>
          </a:p>
          <a:p>
            <a:pPr marL="735013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8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 of the course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9139"/>
            <a:ext cx="9144000" cy="571886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Specification: Edexcel 9FM0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Exams in Year 13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There are exams in each of the four units:</a:t>
            </a:r>
          </a:p>
          <a:p>
            <a:pPr marL="1616075" indent="-358775"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Pure 1 </a:t>
            </a:r>
          </a:p>
          <a:p>
            <a:pPr marL="1616075" indent="-358775"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Pure 2</a:t>
            </a:r>
          </a:p>
          <a:p>
            <a:pPr marL="1616075" indent="-358775"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Pure 1</a:t>
            </a:r>
          </a:p>
          <a:p>
            <a:pPr marL="1616075" indent="-358775"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Mechanics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exam is 1 hour 30 minutes long and worth 75 marks.</a:t>
            </a:r>
          </a:p>
          <a:p>
            <a:pPr marL="735013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Head of Subject: Mr Ready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sready@bishopstopford.com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t="19302" r="28322"/>
          <a:stretch/>
        </p:blipFill>
        <p:spPr>
          <a:xfrm>
            <a:off x="7541412" y="4509120"/>
            <a:ext cx="1346503" cy="2037023"/>
          </a:xfrm>
          <a:prstGeom prst="rect">
            <a:avLst/>
          </a:prstGeom>
        </p:spPr>
      </p:pic>
      <p:pic>
        <p:nvPicPr>
          <p:cNvPr id="7" name="Structur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1417638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0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217811"/>
            <a:ext cx="8808913" cy="552355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dirty="0"/>
              <a:t>Students will </a:t>
            </a:r>
            <a:r>
              <a:rPr lang="en-GB" dirty="0" smtClean="0"/>
              <a:t>study: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Complex numbers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Matrices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Series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Hyperbolic functions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Roots of polynomials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Vectors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Differential equations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Polar coordinates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Methods in calculus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Proof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6329" y="304801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Pure Mathematics</a:t>
            </a:r>
            <a:endParaRPr lang="en-GB" sz="4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09" y="0"/>
            <a:ext cx="847570" cy="1052736"/>
          </a:xfrm>
          <a:prstGeom prst="rect">
            <a:avLst/>
          </a:prstGeom>
        </p:spPr>
      </p:pic>
      <p:pic>
        <p:nvPicPr>
          <p:cNvPr id="2" name="Pure Math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6256" y="1357537"/>
            <a:ext cx="1584176" cy="1584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7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30" y="1195414"/>
            <a:ext cx="8699458" cy="5662586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dirty="0" smtClean="0"/>
              <a:t>Students will study: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Conic sections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Inequalities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The t-formulae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Methods in calculus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Taylor series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Numerical methods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Reducible differential equations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Vectors</a:t>
            </a:r>
            <a:r>
              <a:rPr kumimoji="0" lang="en-GB" altLang="ko-K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03016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Further Pure 1</a:t>
            </a:r>
            <a:endParaRPr lang="en-GB" sz="4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1785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2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1439" y="74896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Further </a:t>
            </a:r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Mechanics 1</a:t>
            </a:r>
            <a:endParaRPr lang="en-GB" sz="4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22374"/>
            <a:ext cx="847570" cy="105273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7975" y="144107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sz="3000" dirty="0"/>
              <a:t>Students will study the: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GB" sz="30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000" dirty="0"/>
              <a:t>Modelling of collisions in one and two dimensions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000" dirty="0"/>
              <a:t>Application of finding work, energy and power in different situations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000" dirty="0"/>
              <a:t>Use of Hooke’s Law in relation to the modelling of springs and strings</a:t>
            </a:r>
          </a:p>
        </p:txBody>
      </p:sp>
      <p:pic>
        <p:nvPicPr>
          <p:cNvPr id="1026" name="Picture 2" descr="Edexcel AS and A level Further Mathematics Further Mechanics 1 Textbook +  e-book (A level Maths and Further Maths 2017): Amazon.co.uk: 9781292183312:  Books">
            <a:extLst>
              <a:ext uri="{FF2B5EF4-FFF2-40B4-BE49-F238E27FC236}">
                <a16:creationId xmlns:a16="http://schemas.microsoft.com/office/drawing/2014/main" id="{25A6D33C-E5F6-4D24-9E0F-52F9F2B5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596">
            <a:off x="7241350" y="1306675"/>
            <a:ext cx="1289881" cy="17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Calculate a Spring Constant Using Hooke's Law - dummies">
            <a:extLst>
              <a:ext uri="{FF2B5EF4-FFF2-40B4-BE49-F238E27FC236}">
                <a16:creationId xmlns:a16="http://schemas.microsoft.com/office/drawing/2014/main" id="{67A2781C-0A9F-4E4E-A72A-7CDAFA949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541" y="5388672"/>
            <a:ext cx="2304256" cy="102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Y1: Collisions | Mini Physics - Learn Physics">
            <a:extLst>
              <a:ext uri="{FF2B5EF4-FFF2-40B4-BE49-F238E27FC236}">
                <a16:creationId xmlns:a16="http://schemas.microsoft.com/office/drawing/2014/main" id="{8680ECE8-36B3-47F5-BADF-16353685A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01" y="5506015"/>
            <a:ext cx="2902687" cy="10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servation of Energy in the Motion of Simple Pendulum - QS Study">
            <a:extLst>
              <a:ext uri="{FF2B5EF4-FFF2-40B4-BE49-F238E27FC236}">
                <a16:creationId xmlns:a16="http://schemas.microsoft.com/office/drawing/2014/main" id="{C5B2515E-187A-4BA5-8AD1-2E8AA5A7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02964"/>
            <a:ext cx="2525266" cy="12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chanic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64088" y="971416"/>
            <a:ext cx="1161440" cy="1161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8" y="-3859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Calculators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84" y="1429909"/>
            <a:ext cx="9059016" cy="495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Calculators will be allowed in all exams and the ability to use </a:t>
            </a:r>
            <a:r>
              <a:rPr lang="en-GB" sz="2800" dirty="0" smtClean="0"/>
              <a:t>them </a:t>
            </a:r>
            <a:r>
              <a:rPr lang="en-GB" sz="2800" dirty="0"/>
              <a:t>for more sophisticated calculations will be </a:t>
            </a:r>
            <a:r>
              <a:rPr lang="en-GB" sz="2800" dirty="0" smtClean="0"/>
              <a:t>tested.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We require students to purchase the Casio fx-991EX </a:t>
            </a:r>
            <a:r>
              <a:rPr lang="en-GB" sz="2800" dirty="0" err="1" smtClean="0"/>
              <a:t>Classwiz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r>
              <a:rPr lang="en-GB" sz="2800" dirty="0" smtClean="0"/>
              <a:t>Click the picture for an amazon link.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make an order when back in school, 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however you may wish to order this now to start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getting used to it.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33" y="3510542"/>
            <a:ext cx="1556993" cy="3313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8" y="-3859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Textbooks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0" y="1157296"/>
            <a:ext cx="9059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Students will be expected to purchase their own textbooks which should be brought to every lesson.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make an order when back in school, however you may wish to order these now (click on each picture for an amazon link).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use all the textbooks in Year 12, so we expect students to purchase all 4.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86" y="3988229"/>
            <a:ext cx="2013280" cy="2739156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46" y="4005064"/>
            <a:ext cx="1966085" cy="2668960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3" y="3978594"/>
            <a:ext cx="2015780" cy="2748791"/>
          </a:xfrm>
          <a:prstGeom prst="rect">
            <a:avLst/>
          </a:prstGeom>
        </p:spPr>
      </p:pic>
      <p:pic>
        <p:nvPicPr>
          <p:cNvPr id="8" name="Picture 7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39" y="3969466"/>
            <a:ext cx="1983343" cy="2704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1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98BF45696F74F890E6D52C663E8AF" ma:contentTypeVersion="1" ma:contentTypeDescription="Create a new document." ma:contentTypeScope="" ma:versionID="e6211bf5b8883ea1ed2ddd6bd8286f8d">
  <xsd:schema xmlns:xsd="http://www.w3.org/2001/XMLSchema" xmlns:xs="http://www.w3.org/2001/XMLSchema" xmlns:p="http://schemas.microsoft.com/office/2006/metadata/properties" xmlns:ns2="c111592f-cc7e-4487-a174-9ea6445e247c" targetNamespace="http://schemas.microsoft.com/office/2006/metadata/properties" ma:root="true" ma:fieldsID="3e1d1247f49d05b0872ef99a8456c9b7" ns2:_="">
    <xsd:import namespace="c111592f-cc7e-4487-a174-9ea6445e24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1592f-cc7e-4487-a174-9ea6445e24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11592f-cc7e-4487-a174-9ea6445e247c">HQRAFPPYU6ZM-2-28534</_dlc_DocId>
    <_dlc_DocIdUrl xmlns="c111592f-cc7e-4487-a174-9ea6445e247c">
      <Url>https://portal.bishopstopford.com/sites/humanities/_layouts/DocIdRedir.aspx?ID=HQRAFPPYU6ZM-2-28534</Url>
      <Description>HQRAFPPYU6ZM-2-28534</Description>
    </_dlc_DocIdUrl>
  </documentManagement>
</p:properties>
</file>

<file path=customXml/itemProps1.xml><?xml version="1.0" encoding="utf-8"?>
<ds:datastoreItem xmlns:ds="http://schemas.openxmlformats.org/officeDocument/2006/customXml" ds:itemID="{67B4D5E9-473B-4CA9-8E77-C16DA1427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1592f-cc7e-4487-a174-9ea6445e2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761BB2-CD63-4E37-B79F-4649CADE7E9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2D88C0C-AF82-4B62-986B-4490A8CF536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01CDB24-BC8B-47D5-A4D8-7CCB8A030DCA}">
  <ds:schemaRefs>
    <ds:schemaRef ds:uri="http://purl.org/dc/terms/"/>
    <ds:schemaRef ds:uri="c111592f-cc7e-4487-a174-9ea6445e247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552</Words>
  <Application>Microsoft Office PowerPoint</Application>
  <PresentationFormat>On-screen Show (4:3)</PresentationFormat>
  <Paragraphs>95</Paragraphs>
  <Slides>13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Calibri</vt:lpstr>
      <vt:lpstr>Comic Sans MS</vt:lpstr>
      <vt:lpstr>Office Theme</vt:lpstr>
      <vt:lpstr>Further Mathematics A Level</vt:lpstr>
      <vt:lpstr>Why choose Further Maths at  A-level?</vt:lpstr>
      <vt:lpstr>Structure of the course</vt:lpstr>
      <vt:lpstr>Structure of the course</vt:lpstr>
      <vt:lpstr>PowerPoint Presentation</vt:lpstr>
      <vt:lpstr>PowerPoint Presentation</vt:lpstr>
      <vt:lpstr>PowerPoint Presentation</vt:lpstr>
      <vt:lpstr>Calculators</vt:lpstr>
      <vt:lpstr>Textbooks</vt:lpstr>
      <vt:lpstr>Methods of study</vt:lpstr>
      <vt:lpstr>Future career options</vt:lpstr>
      <vt:lpstr>Entry Requirements</vt:lpstr>
      <vt:lpstr>“The highest form of pure thought is in Mathematics"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cgodfrey</dc:creator>
  <cp:lastModifiedBy>Ready. Stephen</cp:lastModifiedBy>
  <cp:revision>96</cp:revision>
  <cp:lastPrinted>2017-06-22T09:45:38Z</cp:lastPrinted>
  <dcterms:created xsi:type="dcterms:W3CDTF">2009-12-09T09:29:40Z</dcterms:created>
  <dcterms:modified xsi:type="dcterms:W3CDTF">2020-06-19T13:49:27Z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0x010100FF198BF45696F74F890E6D52C663E8AF</vt:lpwstr>
  </property>
  <property fmtid="{D5CDD505-2E9C-101B-9397-08002B2CF9AE}" pid="3" name="_dlc_DocIdItemGuid">
    <vt:lpwstr>d6526ddb-f376-4153-b12f-5b7d5c7f56ed</vt:lpwstr>
  </property>
</Properties>
</file>