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264" r:id="rId6"/>
    <p:sldId id="265" r:id="rId7"/>
    <p:sldId id="305" r:id="rId8"/>
    <p:sldId id="270" r:id="rId9"/>
    <p:sldId id="271" r:id="rId10"/>
    <p:sldId id="296" r:id="rId11"/>
    <p:sldId id="266" r:id="rId12"/>
    <p:sldId id="267" r:id="rId13"/>
    <p:sldId id="304" r:id="rId14"/>
    <p:sldId id="268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8" autoAdjust="0"/>
    <p:restoredTop sz="85356" autoAdjust="0"/>
  </p:normalViewPr>
  <p:slideViewPr>
    <p:cSldViewPr>
      <p:cViewPr>
        <p:scale>
          <a:sx n="74" d="100"/>
          <a:sy n="74" d="100"/>
        </p:scale>
        <p:origin x="845" y="-149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7E35E-D8C4-4AE6-B16A-0386783F3E0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6DFE8-D37B-4475-94B2-CB8DE6C23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73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6DFE8-D37B-4475-94B2-CB8DE6C234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61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6DFE8-D37B-4475-94B2-CB8DE6C234B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4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BF2C9-8CFE-4AD7-A8F1-4D86749D6CC2}" type="datetimeFigureOut">
              <a:rPr lang="en-US" smtClean="0"/>
              <a:t>6/17/2020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media10.m4a"/><Relationship Id="rId7" Type="http://schemas.openxmlformats.org/officeDocument/2006/relationships/image" Target="../media/image27.png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hyperlink" Target="mailto:jrogers@bishopstopford.com" TargetMode="Externa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6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7.m4a"/><Relationship Id="rId7" Type="http://schemas.openxmlformats.org/officeDocument/2006/relationships/image" Target="../media/image9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3.jpe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audio" Target="../media/media8.m4a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.png"/><Relationship Id="rId2" Type="http://schemas.microsoft.com/office/2007/relationships/media" Target="../media/media8.m4a"/><Relationship Id="rId16" Type="http://schemas.openxmlformats.org/officeDocument/2006/relationships/image" Target="../media/image22.png"/><Relationship Id="rId1" Type="http://schemas.openxmlformats.org/officeDocument/2006/relationships/tags" Target="../tags/tag8.xml"/><Relationship Id="rId6" Type="http://schemas.openxmlformats.org/officeDocument/2006/relationships/image" Target="../media/image3.jpeg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9.m4a"/><Relationship Id="rId7" Type="http://schemas.openxmlformats.org/officeDocument/2006/relationships/image" Target="../media/image24.pn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+mn-lt"/>
                <a:cs typeface="Comic Sans MS"/>
              </a:rPr>
              <a:t>Spanish A Level</a:t>
            </a:r>
            <a:endParaRPr lang="en-US" sz="6600" b="1" dirty="0">
              <a:solidFill>
                <a:schemeClr val="bg1"/>
              </a:solidFill>
              <a:latin typeface="+mn-lt"/>
              <a:cs typeface="Comic Sans MS"/>
            </a:endParaRPr>
          </a:p>
        </p:txBody>
      </p:sp>
      <p:pic>
        <p:nvPicPr>
          <p:cNvPr id="3" name="Sp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740" y="2521322"/>
            <a:ext cx="688230" cy="68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811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97" y="3789040"/>
            <a:ext cx="3412051" cy="2666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4249" y="306658"/>
            <a:ext cx="3508069" cy="2674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518" y="355843"/>
            <a:ext cx="3473622" cy="2575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4088" y="3767794"/>
            <a:ext cx="3528392" cy="2601321"/>
          </a:xfrm>
          <a:prstGeom prst="rect">
            <a:avLst/>
          </a:prstGeom>
        </p:spPr>
      </p:pic>
      <p:pic>
        <p:nvPicPr>
          <p:cNvPr id="2" name="sp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83968" y="2991610"/>
            <a:ext cx="864096" cy="864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67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  <a:cs typeface="Comic Sans MS"/>
              </a:rPr>
              <a:t>Why </a:t>
            </a:r>
            <a:r>
              <a:rPr lang="en-US" b="1" dirty="0" smtClean="0">
                <a:latin typeface="+mn-lt"/>
                <a:cs typeface="Calibri" panose="020F0502020204030204" pitchFamily="34" charset="0"/>
              </a:rPr>
              <a:t>choose</a:t>
            </a:r>
            <a:r>
              <a:rPr lang="en-US" b="1" dirty="0" smtClean="0">
                <a:latin typeface="+mn-lt"/>
                <a:cs typeface="Comic Sans MS"/>
              </a:rPr>
              <a:t> Spanish at A-level?</a:t>
            </a:r>
            <a:endParaRPr lang="en-US" b="1" dirty="0">
              <a:latin typeface="+mn-lt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7844" y="1327374"/>
            <a:ext cx="8756643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400" b="1" dirty="0"/>
              <a:t>Choosing </a:t>
            </a:r>
            <a:r>
              <a:rPr lang="en-GB" sz="6400" b="1" dirty="0" smtClean="0"/>
              <a:t> </a:t>
            </a:r>
            <a:r>
              <a:rPr lang="en-GB" sz="6400" b="1" dirty="0"/>
              <a:t>A-level </a:t>
            </a:r>
            <a:r>
              <a:rPr lang="en-GB" sz="6400" b="1" dirty="0" smtClean="0"/>
              <a:t>Spanish </a:t>
            </a:r>
            <a:r>
              <a:rPr lang="en-GB" sz="6400" b="1" dirty="0"/>
              <a:t>is a wise decision if you want a fascinating subject that offers you a range of career possibilities at the end and </a:t>
            </a:r>
            <a:r>
              <a:rPr lang="en-GB" sz="6400" b="1" dirty="0" smtClean="0"/>
              <a:t>is</a:t>
            </a:r>
            <a:r>
              <a:rPr lang="en-GB" sz="6400" b="1" dirty="0" smtClean="0"/>
              <a:t> </a:t>
            </a:r>
            <a:r>
              <a:rPr lang="en-GB" sz="6400" b="1" dirty="0"/>
              <a:t>a lot of fun along the way. A-level </a:t>
            </a:r>
            <a:r>
              <a:rPr lang="en-GB" sz="6400" b="1" dirty="0" smtClean="0"/>
              <a:t>Spanish is </a:t>
            </a:r>
            <a:r>
              <a:rPr lang="en-GB" sz="6400" b="1" dirty="0"/>
              <a:t>interesting and </a:t>
            </a:r>
            <a:r>
              <a:rPr lang="en-GB" sz="6400" b="1" dirty="0" smtClean="0"/>
              <a:t>varied and </a:t>
            </a:r>
            <a:r>
              <a:rPr lang="en-GB" sz="6400" b="1" dirty="0" smtClean="0"/>
              <a:t>gives </a:t>
            </a:r>
            <a:r>
              <a:rPr lang="en-GB" sz="6400" b="1" dirty="0"/>
              <a:t>you a broad range of knowledge and </a:t>
            </a:r>
            <a:r>
              <a:rPr lang="en-GB" sz="6400" b="1" dirty="0" smtClean="0"/>
              <a:t>skills.</a:t>
            </a:r>
            <a:endParaRPr lang="en-GB" sz="6400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64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400" dirty="0" smtClean="0"/>
              <a:t>A-level Spanish builds </a:t>
            </a:r>
            <a:r>
              <a:rPr lang="en-GB" sz="6400" dirty="0"/>
              <a:t>upon your existing knowledge gained at </a:t>
            </a:r>
            <a:r>
              <a:rPr lang="en-GB" sz="6400" dirty="0" smtClean="0"/>
              <a:t>GCSE and is </a:t>
            </a:r>
            <a:r>
              <a:rPr lang="en-GB" sz="6400" dirty="0"/>
              <a:t>stimulating, challenging and rewarding.  It gives you the skills required to become global citizens of the 21st </a:t>
            </a:r>
            <a:r>
              <a:rPr lang="en-GB" sz="6400" dirty="0" smtClean="0"/>
              <a:t>century. </a:t>
            </a:r>
            <a:endParaRPr lang="en-GB" sz="6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64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400" b="1" dirty="0" smtClean="0"/>
              <a:t>In </a:t>
            </a:r>
            <a:r>
              <a:rPr lang="en-GB" sz="6400" b="1" dirty="0"/>
              <a:t>our course, we </a:t>
            </a:r>
            <a:r>
              <a:rPr lang="en-GB" sz="6400" b="1" dirty="0" smtClean="0"/>
              <a:t>investigate </a:t>
            </a:r>
            <a:r>
              <a:rPr lang="en-GB" sz="6400" b="1" dirty="0"/>
              <a:t>technological and social change</a:t>
            </a:r>
            <a:r>
              <a:rPr lang="en-GB" sz="6400" b="1" dirty="0" smtClean="0"/>
              <a:t>. You </a:t>
            </a:r>
            <a:r>
              <a:rPr lang="en-GB" sz="6400" b="1" dirty="0"/>
              <a:t>will study highlights of Hispanic artistic culture, including a focus on Spanish regional identity and the cultural heritage of past </a:t>
            </a:r>
            <a:r>
              <a:rPr lang="en-GB" sz="6400" b="1" dirty="0" smtClean="0"/>
              <a:t>civilisations</a:t>
            </a:r>
            <a:r>
              <a:rPr lang="en-GB" sz="6400" b="1" dirty="0"/>
              <a:t> </a:t>
            </a:r>
            <a:r>
              <a:rPr lang="en-GB" sz="6400" b="1" dirty="0" smtClean="0"/>
              <a:t>as well as exploring </a:t>
            </a:r>
            <a:r>
              <a:rPr lang="en-GB" sz="6400" b="1" dirty="0"/>
              <a:t>the influence of the past on present-day Spanish-speaking communities. Throughout </a:t>
            </a:r>
            <a:r>
              <a:rPr lang="en-GB" sz="6400" b="1" dirty="0" smtClean="0"/>
              <a:t>your </a:t>
            </a:r>
            <a:r>
              <a:rPr lang="en-GB" sz="6400" b="1" dirty="0"/>
              <a:t>studies, </a:t>
            </a:r>
            <a:r>
              <a:rPr lang="en-GB" sz="6400" b="1" dirty="0" smtClean="0"/>
              <a:t>you </a:t>
            </a:r>
            <a:r>
              <a:rPr lang="en-GB" sz="6400" b="1" dirty="0"/>
              <a:t>will learn the language in the context of Spanish-speaking countries and the issues and influences which have shaped </a:t>
            </a:r>
            <a:r>
              <a:rPr lang="en-GB" sz="6400" b="1" dirty="0" smtClean="0"/>
              <a:t>them.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64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400" dirty="0" smtClean="0"/>
              <a:t>Through this variety of topics you will develop </a:t>
            </a:r>
            <a:r>
              <a:rPr lang="en-GB" sz="6400" dirty="0"/>
              <a:t>the skills of speaking, listening, reading , writing and </a:t>
            </a:r>
            <a:r>
              <a:rPr lang="en-GB" sz="6400" dirty="0" smtClean="0"/>
              <a:t>translation.</a:t>
            </a:r>
            <a:r>
              <a:rPr lang="en-GB" sz="6400" dirty="0"/>
              <a:t>  </a:t>
            </a:r>
            <a:r>
              <a:rPr lang="en-GB" sz="6400" dirty="0" smtClean="0"/>
              <a:t>New grammar is learnt and existing grammatical knowledge is </a:t>
            </a:r>
            <a:r>
              <a:rPr lang="en-GB" sz="6400" dirty="0"/>
              <a:t>revisited and </a:t>
            </a:r>
            <a:r>
              <a:rPr lang="en-GB" sz="6400" dirty="0" smtClean="0"/>
              <a:t>revised. </a:t>
            </a:r>
            <a:r>
              <a:rPr lang="en-GB" sz="6400" dirty="0"/>
              <a:t>Transferable skills are applied as we study a book and a film and learn how to write an analytical essay in </a:t>
            </a:r>
            <a:r>
              <a:rPr lang="en-GB" sz="6400" dirty="0" smtClean="0"/>
              <a:t>Spanish.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64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400" b="1" dirty="0" smtClean="0"/>
              <a:t> But most importantly we hope to encourage </a:t>
            </a:r>
            <a:r>
              <a:rPr lang="en-GB" sz="6400" b="1" dirty="0"/>
              <a:t>you to fall in love with learning </a:t>
            </a:r>
            <a:r>
              <a:rPr lang="en-GB" sz="6400" b="1" dirty="0" smtClean="0"/>
              <a:t>Spanish</a:t>
            </a:r>
            <a:r>
              <a:rPr lang="en-GB" sz="6400" b="1" dirty="0"/>
              <a:t>!</a:t>
            </a:r>
            <a:r>
              <a:rPr lang="en-GB" sz="6400" b="1" dirty="0" smtClean="0"/>
              <a:t> </a:t>
            </a:r>
            <a:endParaRPr lang="en-US" sz="6400" b="1" dirty="0" smtClean="0">
              <a:cs typeface="Comic Sans MS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 </a:t>
            </a:r>
            <a:endParaRPr lang="en-US" dirty="0"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844" y="4371837"/>
            <a:ext cx="8728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6" name="Sp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5416" y="18012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86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46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15" y="169568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Structure of the course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12568"/>
            <a:ext cx="7246640" cy="535679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Specification: AQA 7691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Year 12</a:t>
            </a:r>
          </a:p>
          <a:p>
            <a:r>
              <a:rPr lang="fr-FR" sz="1800" dirty="0" smtClean="0"/>
              <a:t>El </a:t>
            </a:r>
            <a:r>
              <a:rPr lang="fr-FR" sz="1800" dirty="0" err="1" smtClean="0"/>
              <a:t>ciberespacio</a:t>
            </a:r>
            <a:endParaRPr lang="fr-FR" sz="1800" dirty="0" smtClean="0"/>
          </a:p>
          <a:p>
            <a:r>
              <a:rPr lang="fr-FR" sz="1800" dirty="0" err="1" smtClean="0"/>
              <a:t>Monarquías</a:t>
            </a:r>
            <a:r>
              <a:rPr lang="fr-FR" sz="1800" dirty="0" smtClean="0"/>
              <a:t> y </a:t>
            </a:r>
            <a:r>
              <a:rPr lang="fr-FR" sz="1800" dirty="0" err="1" smtClean="0"/>
              <a:t>dictaduras</a:t>
            </a:r>
            <a:endParaRPr lang="fr-FR" sz="1800" dirty="0"/>
          </a:p>
          <a:p>
            <a:r>
              <a:rPr lang="fr-FR" sz="1800" dirty="0" smtClean="0"/>
              <a:t>El </a:t>
            </a:r>
            <a:r>
              <a:rPr lang="fr-FR" sz="1800" dirty="0" err="1" smtClean="0"/>
              <a:t>patrimonio</a:t>
            </a:r>
            <a:r>
              <a:rPr lang="fr-FR" sz="1800" dirty="0" smtClean="0"/>
              <a:t> cultural</a:t>
            </a:r>
            <a:endParaRPr lang="fr-FR" sz="1800" dirty="0"/>
          </a:p>
          <a:p>
            <a:r>
              <a:rPr lang="fr-FR" sz="1800" dirty="0" err="1" smtClean="0"/>
              <a:t>Jóvenes</a:t>
            </a:r>
            <a:r>
              <a:rPr lang="fr-FR" sz="1800" dirty="0" smtClean="0"/>
              <a:t> de </a:t>
            </a:r>
            <a:r>
              <a:rPr lang="fr-FR" sz="1800" dirty="0" err="1" smtClean="0"/>
              <a:t>hoy</a:t>
            </a:r>
            <a:r>
              <a:rPr lang="fr-FR" sz="1800" dirty="0" smtClean="0"/>
              <a:t>, </a:t>
            </a:r>
            <a:r>
              <a:rPr lang="fr-FR" sz="1800" dirty="0" err="1" smtClean="0"/>
              <a:t>ciudadanos</a:t>
            </a:r>
            <a:r>
              <a:rPr lang="fr-FR" sz="1800" dirty="0" smtClean="0"/>
              <a:t> de </a:t>
            </a:r>
            <a:r>
              <a:rPr lang="fr-FR" sz="1800" dirty="0" err="1" smtClean="0"/>
              <a:t>mañana</a:t>
            </a:r>
            <a:endParaRPr lang="fr-FR" sz="1800" dirty="0" smtClean="0"/>
          </a:p>
          <a:p>
            <a:r>
              <a:rPr lang="fr-FR" sz="1800" dirty="0" smtClean="0"/>
              <a:t>La </a:t>
            </a:r>
            <a:r>
              <a:rPr lang="fr-FR" sz="1800" dirty="0" err="1" smtClean="0"/>
              <a:t>igualdad</a:t>
            </a:r>
            <a:r>
              <a:rPr lang="fr-FR" sz="1800" dirty="0" smtClean="0"/>
              <a:t> de los </a:t>
            </a:r>
            <a:r>
              <a:rPr lang="fr-FR" sz="1800" dirty="0" err="1" smtClean="0"/>
              <a:t>derechos</a:t>
            </a:r>
            <a:endParaRPr lang="fr-FR" sz="1800" dirty="0" smtClean="0"/>
          </a:p>
          <a:p>
            <a:r>
              <a:rPr lang="fr-FR" sz="1800" dirty="0" smtClean="0"/>
              <a:t>La </a:t>
            </a:r>
            <a:r>
              <a:rPr lang="fr-FR" sz="1800" dirty="0" err="1" smtClean="0"/>
              <a:t>influencia</a:t>
            </a:r>
            <a:r>
              <a:rPr lang="fr-FR" sz="1800" dirty="0" smtClean="0"/>
              <a:t> de los </a:t>
            </a:r>
            <a:r>
              <a:rPr lang="fr-FR" sz="1800" dirty="0" err="1" smtClean="0"/>
              <a:t>ídolos</a:t>
            </a:r>
            <a:r>
              <a:rPr lang="fr-FR" sz="1800" dirty="0" smtClean="0"/>
              <a:t> </a:t>
            </a:r>
            <a:endParaRPr lang="fr-FR" sz="1800" dirty="0"/>
          </a:p>
          <a:p>
            <a:r>
              <a:rPr lang="fr-FR" sz="1800" dirty="0" smtClean="0"/>
              <a:t>Play-</a:t>
            </a:r>
            <a:r>
              <a:rPr lang="fr-FR" sz="1800" dirty="0" smtClean="0"/>
              <a:t> »La casa de </a:t>
            </a:r>
            <a:r>
              <a:rPr lang="fr-FR" sz="1800" dirty="0" err="1" smtClean="0"/>
              <a:t>Bernarda</a:t>
            </a:r>
            <a:r>
              <a:rPr lang="fr-FR" sz="1800" dirty="0" smtClean="0"/>
              <a:t> Alba » by </a:t>
            </a:r>
          </a:p>
          <a:p>
            <a:pPr marL="0" indent="0">
              <a:buNone/>
            </a:pPr>
            <a:r>
              <a:rPr lang="fr-FR" sz="1800" dirty="0" smtClean="0"/>
              <a:t>       Federico García Lorca</a:t>
            </a:r>
            <a:endParaRPr lang="fr-FR" sz="1800" dirty="0"/>
          </a:p>
          <a:p>
            <a:r>
              <a:rPr lang="fr-FR" sz="1800" dirty="0" smtClean="0"/>
              <a:t>Film- »El </a:t>
            </a:r>
            <a:r>
              <a:rPr lang="fr-FR" sz="1800" dirty="0" err="1"/>
              <a:t>L</a:t>
            </a:r>
            <a:r>
              <a:rPr lang="fr-FR" sz="1800" dirty="0" err="1" smtClean="0"/>
              <a:t>aberinto</a:t>
            </a:r>
            <a:r>
              <a:rPr lang="fr-FR" sz="1800" dirty="0" smtClean="0"/>
              <a:t> </a:t>
            </a:r>
            <a:r>
              <a:rPr lang="fr-FR" sz="1800" dirty="0" err="1" smtClean="0"/>
              <a:t>del</a:t>
            </a:r>
            <a:r>
              <a:rPr lang="fr-FR" sz="1800" dirty="0" smtClean="0"/>
              <a:t> </a:t>
            </a:r>
            <a:r>
              <a:rPr lang="fr-FR" sz="1800" dirty="0" err="1" smtClean="0"/>
              <a:t>Fauno</a:t>
            </a:r>
            <a:r>
              <a:rPr lang="fr-FR" sz="1800" dirty="0" smtClean="0"/>
              <a:t> »</a:t>
            </a:r>
            <a:endParaRPr lang="fr-FR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2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Head of Faculty-Mrs Rogers   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jrogers@bishopstopford.com</a:t>
            </a:r>
            <a:endParaRPr lang="en-GB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71242" y="1844069"/>
            <a:ext cx="39404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u="sng" dirty="0" err="1" smtClean="0"/>
              <a:t>Year</a:t>
            </a:r>
            <a:r>
              <a:rPr lang="fr-FR" sz="2200" u="sng" dirty="0" smtClean="0"/>
              <a:t>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Los </a:t>
            </a:r>
            <a:r>
              <a:rPr lang="fr-FR" dirty="0" err="1" smtClean="0"/>
              <a:t>valores</a:t>
            </a:r>
            <a:r>
              <a:rPr lang="fr-FR" dirty="0" smtClean="0"/>
              <a:t> </a:t>
            </a:r>
            <a:r>
              <a:rPr lang="fr-FR" dirty="0" err="1" smtClean="0"/>
              <a:t>tradicionales</a:t>
            </a:r>
            <a:r>
              <a:rPr lang="fr-FR" dirty="0" smtClean="0"/>
              <a:t> y </a:t>
            </a:r>
            <a:r>
              <a:rPr lang="fr-FR" dirty="0" err="1" smtClean="0"/>
              <a:t>modernos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</a:t>
            </a:r>
            <a:r>
              <a:rPr lang="fr-FR" dirty="0" err="1" smtClean="0"/>
              <a:t>identidad</a:t>
            </a:r>
            <a:r>
              <a:rPr lang="fr-FR" dirty="0" smtClean="0"/>
              <a:t> </a:t>
            </a:r>
            <a:r>
              <a:rPr lang="fr-FR" dirty="0" err="1" smtClean="0"/>
              <a:t>regional</a:t>
            </a:r>
            <a:r>
              <a:rPr lang="fr-FR" dirty="0" smtClean="0"/>
              <a:t> en España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</a:t>
            </a:r>
            <a:r>
              <a:rPr lang="fr-FR" dirty="0" smtClean="0"/>
              <a:t>l </a:t>
            </a:r>
            <a:r>
              <a:rPr lang="fr-FR" dirty="0" err="1" smtClean="0"/>
              <a:t>racismo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</a:t>
            </a:r>
            <a:r>
              <a:rPr lang="fr-FR" dirty="0" err="1" smtClean="0"/>
              <a:t>convivencia</a:t>
            </a:r>
            <a:r>
              <a:rPr lang="fr-FR" dirty="0" smtClean="0"/>
              <a:t> y la </a:t>
            </a:r>
            <a:r>
              <a:rPr lang="fr-FR" dirty="0" err="1" smtClean="0"/>
              <a:t>integración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Movimientos</a:t>
            </a:r>
            <a:r>
              <a:rPr lang="fr-FR" dirty="0" smtClean="0"/>
              <a:t> sociales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</a:t>
            </a:r>
            <a:r>
              <a:rPr lang="fr-FR" dirty="0" err="1" smtClean="0"/>
              <a:t>inmigración</a:t>
            </a: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2983" y="5284206"/>
            <a:ext cx="1208713" cy="1253480"/>
          </a:xfrm>
          <a:prstGeom prst="rect">
            <a:avLst/>
          </a:prstGeom>
        </p:spPr>
      </p:pic>
      <p:pic>
        <p:nvPicPr>
          <p:cNvPr id="6" name="S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5616" y="183838"/>
            <a:ext cx="804346" cy="804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014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For this paper you will</a:t>
            </a:r>
          </a:p>
          <a:p>
            <a:r>
              <a:rPr lang="en-GB" sz="2800" dirty="0" smtClean="0"/>
              <a:t>practice listening and responding to spoken passages from a range of contents and sources.</a:t>
            </a:r>
          </a:p>
          <a:p>
            <a:r>
              <a:rPr lang="en-GB" sz="2800" dirty="0" smtClean="0"/>
              <a:t>practice reading and responding to a variety of</a:t>
            </a:r>
          </a:p>
          <a:p>
            <a:pPr marL="0" indent="0">
              <a:buNone/>
            </a:pPr>
            <a:r>
              <a:rPr lang="en-GB" sz="2800" dirty="0" smtClean="0"/>
              <a:t>   texts drawn from a range of authentic sources.</a:t>
            </a:r>
          </a:p>
          <a:p>
            <a:r>
              <a:rPr lang="en-GB" sz="2800" dirty="0"/>
              <a:t>p</a:t>
            </a:r>
            <a:r>
              <a:rPr lang="en-GB" sz="2800" dirty="0" smtClean="0"/>
              <a:t>ractice translating from Spanish to English and English to </a:t>
            </a:r>
            <a:r>
              <a:rPr lang="en-GB" sz="2800" dirty="0" smtClean="0"/>
              <a:t>Spanish.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7148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Paper 1 (50%) Listening, reading and writing </a:t>
            </a:r>
            <a:endParaRPr lang="en-GB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609" y="0"/>
            <a:ext cx="847570" cy="1052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31409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Sp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895" y="1269767"/>
            <a:ext cx="574610" cy="5746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7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You will study the play “La casa de </a:t>
            </a:r>
            <a:r>
              <a:rPr lang="en-GB" sz="2800" dirty="0" err="1" smtClean="0"/>
              <a:t>Bernarda</a:t>
            </a:r>
            <a:r>
              <a:rPr lang="en-GB" sz="2800" dirty="0" smtClean="0"/>
              <a:t> Alba” by Federico Garcia Lorca and the film “El </a:t>
            </a:r>
            <a:r>
              <a:rPr lang="en-GB" sz="2800" dirty="0" err="1"/>
              <a:t>L</a:t>
            </a:r>
            <a:r>
              <a:rPr lang="en-GB" sz="2800" dirty="0" err="1" smtClean="0"/>
              <a:t>aberinto</a:t>
            </a:r>
            <a:r>
              <a:rPr lang="en-GB" sz="2800" dirty="0" smtClean="0"/>
              <a:t> del </a:t>
            </a:r>
            <a:r>
              <a:rPr lang="en-GB" sz="2800" dirty="0" err="1" smtClean="0"/>
              <a:t>Fauno</a:t>
            </a:r>
            <a:r>
              <a:rPr lang="en-GB" sz="2800" dirty="0" smtClean="0"/>
              <a:t>”</a:t>
            </a:r>
          </a:p>
          <a:p>
            <a:r>
              <a:rPr lang="en-GB" sz="2800" dirty="0" smtClean="0"/>
              <a:t>In the 2 hour exam you will write an essay in Spanish(approximately 350 words) on both of these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71480"/>
            <a:ext cx="85011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Paper 2 (20%) Writing </a:t>
            </a:r>
            <a:endParaRPr lang="en-GB" sz="3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1785"/>
            <a:ext cx="847570" cy="10527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7645" y="4077072"/>
            <a:ext cx="1197868" cy="1827517"/>
          </a:xfrm>
          <a:prstGeom prst="rect">
            <a:avLst/>
          </a:prstGeom>
        </p:spPr>
      </p:pic>
      <p:sp>
        <p:nvSpPr>
          <p:cNvPr id="4" name="AutoShape 2" descr="El laberinto del fauno: Amazon.co.uk: DVD &amp; Blu-r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077072"/>
            <a:ext cx="1277224" cy="1827517"/>
          </a:xfrm>
          <a:prstGeom prst="rect">
            <a:avLst/>
          </a:prstGeom>
        </p:spPr>
      </p:pic>
      <p:pic>
        <p:nvPicPr>
          <p:cNvPr id="6" name="Sp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545" y="211440"/>
            <a:ext cx="720080" cy="720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2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57148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Paper 3 (30%):Speaking</a:t>
            </a: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22374"/>
            <a:ext cx="847570" cy="1052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375" y="1628800"/>
            <a:ext cx="74960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Speaking will naturally be an essential part of your studies. You will research, present and discuss all the </a:t>
            </a:r>
            <a:r>
              <a:rPr lang="en-GB" sz="2000" dirty="0" smtClean="0"/>
              <a:t>sub-themes </a:t>
            </a:r>
            <a:r>
              <a:rPr lang="en-GB" sz="2000" dirty="0" smtClean="0"/>
              <a:t>as we progress through the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 the speaking exam you will have a discussion on  one of the </a:t>
            </a:r>
            <a:r>
              <a:rPr lang="en-GB" sz="2000" dirty="0" smtClean="0"/>
              <a:t>sub-themes </a:t>
            </a:r>
            <a:r>
              <a:rPr lang="en-GB" sz="2000" dirty="0" smtClean="0"/>
              <a:t>based on a stimulus card.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second part of the exam is your Individual Research </a:t>
            </a:r>
            <a:r>
              <a:rPr lang="en-GB" sz="2000" dirty="0" smtClean="0"/>
              <a:t>Project, </a:t>
            </a:r>
            <a:r>
              <a:rPr lang="en-GB" sz="2000" dirty="0" smtClean="0"/>
              <a:t>where you will present and discuss a topic of your choice related to Spain or the Spanish speaking world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796639" y="4581128"/>
            <a:ext cx="1723111" cy="1237903"/>
          </a:xfrm>
          <a:prstGeom prst="rect">
            <a:avLst/>
          </a:prstGeom>
        </p:spPr>
      </p:pic>
      <p:pic>
        <p:nvPicPr>
          <p:cNvPr id="2" name="Sp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3290" y="248628"/>
            <a:ext cx="720080" cy="720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9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 of study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Listening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Discussions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Presentations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Grammar practice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Translation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Essay writing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3859"/>
            <a:ext cx="847570" cy="1052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3395" y="2854905"/>
            <a:ext cx="1634397" cy="1474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6822" y="3496742"/>
            <a:ext cx="1813393" cy="1772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3349" y="4383001"/>
            <a:ext cx="1637736" cy="1617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8994" y="1231839"/>
            <a:ext cx="2400258" cy="1909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3395" y="1553865"/>
            <a:ext cx="1956704" cy="1209153"/>
          </a:xfrm>
          <a:prstGeom prst="rect">
            <a:avLst/>
          </a:prstGeom>
        </p:spPr>
      </p:pic>
      <p:pic>
        <p:nvPicPr>
          <p:cNvPr id="11" name="fgs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87624" y="138411"/>
            <a:ext cx="804662" cy="804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20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 career options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618856" cy="452596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With the globalisation of industry and commerce, graduates with a good command of modern languages are sought after for numerous roles in a variety of organisations and </a:t>
            </a:r>
            <a:r>
              <a:rPr lang="en-GB" dirty="0" smtClean="0"/>
              <a:t>sectors. </a:t>
            </a:r>
            <a:endParaRPr lang="en-GB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C</a:t>
            </a:r>
            <a:r>
              <a:rPr lang="en-GB" dirty="0" smtClean="0"/>
              <a:t>areers </a:t>
            </a:r>
            <a:r>
              <a:rPr lang="en-GB" dirty="0"/>
              <a:t>where language skills are the primary focus are those of interpreter (spoken word), translator (written word) and teacher/lecturer, specifically in secondary education or above, and teaching English as a second language in the UK or </a:t>
            </a:r>
            <a:r>
              <a:rPr lang="en-GB" dirty="0" smtClean="0"/>
              <a:t>abroad.</a:t>
            </a:r>
            <a:endParaRPr lang="en-GB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Alternative career options include the travel industry, working overseas or in the UK, retail buying, logistics and distribution, where goods or equipment are moved across international borders. </a:t>
            </a:r>
            <a:r>
              <a:rPr lang="en-GB" dirty="0" smtClean="0"/>
              <a:t>The </a:t>
            </a:r>
            <a:r>
              <a:rPr lang="en-GB" dirty="0"/>
              <a:t>government's diplomatic service is often a target for modern languages </a:t>
            </a:r>
            <a:r>
              <a:rPr lang="en-GB" dirty="0" smtClean="0"/>
              <a:t>graduates.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6340"/>
            <a:ext cx="847570" cy="10527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3584" y="5589658"/>
            <a:ext cx="4017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/>
              <a:t>All of these famous faces speak at least one other language fluently.</a:t>
            </a:r>
            <a:endParaRPr lang="en-GB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220072" y="1692276"/>
            <a:ext cx="1531503" cy="897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2057" y="2484074"/>
            <a:ext cx="1224136" cy="11792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1002" y="1563839"/>
            <a:ext cx="1673369" cy="11746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4043" y="3470721"/>
            <a:ext cx="1296699" cy="1033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5390" y="4423499"/>
            <a:ext cx="1153269" cy="9417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5060" y="4531123"/>
            <a:ext cx="1356744" cy="8392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4402" y="3508950"/>
            <a:ext cx="1555430" cy="9767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7101" y="3631991"/>
            <a:ext cx="1663673" cy="9210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4402" y="4553027"/>
            <a:ext cx="1161462" cy="9430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02025" y="2544694"/>
            <a:ext cx="1249085" cy="1143776"/>
          </a:xfrm>
          <a:prstGeom prst="rect">
            <a:avLst/>
          </a:prstGeom>
        </p:spPr>
      </p:pic>
      <p:pic>
        <p:nvPicPr>
          <p:cNvPr id="4" name="fgs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5616" y="147178"/>
            <a:ext cx="819895" cy="8198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6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Entry Requirements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18656" cy="43490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or above in GCSE </a:t>
            </a:r>
            <a:r>
              <a:rPr lang="en-GB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Spanish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81" y="0"/>
            <a:ext cx="847570" cy="1052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1" y="3429000"/>
            <a:ext cx="3541000" cy="2116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1841" y="2060848"/>
            <a:ext cx="4619625" cy="2076450"/>
          </a:xfrm>
          <a:prstGeom prst="rect">
            <a:avLst/>
          </a:prstGeom>
        </p:spPr>
      </p:pic>
      <p:pic>
        <p:nvPicPr>
          <p:cNvPr id="8" name="Sp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9165" y="418845"/>
            <a:ext cx="672555" cy="672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84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111592f-cc7e-4487-a174-9ea6445e247c">HQRAFPPYU6ZM-2-28534</_dlc_DocId>
    <_dlc_DocIdUrl xmlns="c111592f-cc7e-4487-a174-9ea6445e247c">
      <Url>https://portal.bishopstopford.com/sites/humanities/_layouts/DocIdRedir.aspx?ID=HQRAFPPYU6ZM-2-28534</Url>
      <Description>HQRAFPPYU6ZM-2-28534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198BF45696F74F890E6D52C663E8AF" ma:contentTypeVersion="1" ma:contentTypeDescription="Create a new document." ma:contentTypeScope="" ma:versionID="e6211bf5b8883ea1ed2ddd6bd8286f8d">
  <xsd:schema xmlns:xsd="http://www.w3.org/2001/XMLSchema" xmlns:xs="http://www.w3.org/2001/XMLSchema" xmlns:p="http://schemas.microsoft.com/office/2006/metadata/properties" xmlns:ns2="c111592f-cc7e-4487-a174-9ea6445e247c" targetNamespace="http://schemas.microsoft.com/office/2006/metadata/properties" ma:root="true" ma:fieldsID="3e1d1247f49d05b0872ef99a8456c9b7" ns2:_="">
    <xsd:import namespace="c111592f-cc7e-4487-a174-9ea6445e24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1592f-cc7e-4487-a174-9ea6445e247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1CDB24-BC8B-47D5-A4D8-7CCB8A030DCA}">
  <ds:schemaRefs>
    <ds:schemaRef ds:uri="http://purl.org/dc/terms/"/>
    <ds:schemaRef ds:uri="c111592f-cc7e-4487-a174-9ea6445e247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D88C0C-AF82-4B62-986B-4490A8CF53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761BB2-CD63-4E37-B79F-4649CADE7E9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7B4D5E9-473B-4CA9-8E77-C16DA14273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11592f-cc7e-4487-a174-9ea6445e24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688</Words>
  <Application>Microsoft Office PowerPoint</Application>
  <PresentationFormat>On-screen Show (4:3)</PresentationFormat>
  <Paragraphs>72</Paragraphs>
  <Slides>10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Spanish A Level</vt:lpstr>
      <vt:lpstr>Why choose Spanish at A-level?</vt:lpstr>
      <vt:lpstr>Structure of the course</vt:lpstr>
      <vt:lpstr>PowerPoint Presentation</vt:lpstr>
      <vt:lpstr>PowerPoint Presentation</vt:lpstr>
      <vt:lpstr>PowerPoint Presentation</vt:lpstr>
      <vt:lpstr>Methods of study</vt:lpstr>
      <vt:lpstr>Future career options</vt:lpstr>
      <vt:lpstr>Entry Requirements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cgodfrey</dc:creator>
  <cp:lastModifiedBy>Rogers-Hussey. Julie</cp:lastModifiedBy>
  <cp:revision>104</cp:revision>
  <cp:lastPrinted>2017-06-22T09:45:38Z</cp:lastPrinted>
  <dcterms:created xsi:type="dcterms:W3CDTF">2009-12-09T09:29:40Z</dcterms:created>
  <dcterms:modified xsi:type="dcterms:W3CDTF">2020-06-17T10:24:43Z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0x010100FF198BF45696F74F890E6D52C663E8AF</vt:lpwstr>
  </property>
  <property fmtid="{D5CDD505-2E9C-101B-9397-08002B2CF9AE}" pid="3" name="_dlc_DocIdItemGuid">
    <vt:lpwstr>d6526ddb-f376-4153-b12f-5b7d5c7f56ed</vt:lpwstr>
  </property>
</Properties>
</file>