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317" r:id="rId5"/>
    <p:sldId id="259" r:id="rId6"/>
    <p:sldId id="264" r:id="rId7"/>
    <p:sldId id="263" r:id="rId8"/>
    <p:sldId id="265" r:id="rId9"/>
    <p:sldId id="266" r:id="rId10"/>
    <p:sldId id="307" r:id="rId11"/>
    <p:sldId id="308" r:id="rId12"/>
    <p:sldId id="267" r:id="rId13"/>
    <p:sldId id="330" r:id="rId14"/>
    <p:sldId id="268" r:id="rId15"/>
    <p:sldId id="269" r:id="rId16"/>
    <p:sldId id="332" r:id="rId17"/>
    <p:sldId id="333" r:id="rId18"/>
    <p:sldId id="334" r:id="rId19"/>
    <p:sldId id="270" r:id="rId20"/>
    <p:sldId id="327" r:id="rId21"/>
    <p:sldId id="313" r:id="rId22"/>
    <p:sldId id="329" r:id="rId23"/>
    <p:sldId id="315" r:id="rId24"/>
    <p:sldId id="335" r:id="rId25"/>
    <p:sldId id="271" r:id="rId26"/>
    <p:sldId id="316" r:id="rId27"/>
    <p:sldId id="272" r:id="rId28"/>
    <p:sldId id="273" r:id="rId29"/>
    <p:sldId id="274" r:id="rId30"/>
    <p:sldId id="275" r:id="rId31"/>
    <p:sldId id="276" r:id="rId32"/>
    <p:sldId id="277" r:id="rId33"/>
    <p:sldId id="278" r:id="rId34"/>
    <p:sldId id="280" r:id="rId35"/>
    <p:sldId id="318" r:id="rId36"/>
    <p:sldId id="285" r:id="rId37"/>
    <p:sldId id="282" r:id="rId38"/>
    <p:sldId id="284" r:id="rId39"/>
    <p:sldId id="319" r:id="rId40"/>
    <p:sldId id="287" r:id="rId41"/>
    <p:sldId id="288" r:id="rId42"/>
    <p:sldId id="289" r:id="rId43"/>
    <p:sldId id="290" r:id="rId44"/>
    <p:sldId id="291" r:id="rId45"/>
    <p:sldId id="324" r:id="rId46"/>
    <p:sldId id="325" r:id="rId47"/>
    <p:sldId id="293" r:id="rId48"/>
    <p:sldId id="294" r:id="rId49"/>
    <p:sldId id="326" r:id="rId50"/>
    <p:sldId id="323" r:id="rId51"/>
    <p:sldId id="296" r:id="rId52"/>
    <p:sldId id="295" r:id="rId53"/>
    <p:sldId id="309" r:id="rId54"/>
    <p:sldId id="297" r:id="rId55"/>
    <p:sldId id="298" r:id="rId56"/>
    <p:sldId id="336" r:id="rId57"/>
    <p:sldId id="331"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63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19459-1ACB-4376-B2F4-CBE4CB0D0218}" type="doc">
      <dgm:prSet loTypeId="urn:microsoft.com/office/officeart/2005/8/layout/venn1" loCatId="relationship" qsTypeId="urn:microsoft.com/office/officeart/2005/8/quickstyle/simple1" qsCatId="simple" csTypeId="urn:microsoft.com/office/officeart/2005/8/colors/accent1_2" csCatId="accent1" phldr="1"/>
      <dgm:spPr/>
    </dgm:pt>
    <dgm:pt modelId="{1F7A993D-BFA1-4FDA-8721-4E8D02E1EBBB}">
      <dgm:prSet phldrT="[Text]"/>
      <dgm:spPr/>
      <dgm:t>
        <a:bodyPr/>
        <a:lstStyle/>
        <a:p>
          <a:r>
            <a:rPr lang="en-GB" dirty="0" smtClean="0"/>
            <a:t>Location</a:t>
          </a:r>
          <a:endParaRPr lang="en-US" dirty="0"/>
        </a:p>
      </dgm:t>
    </dgm:pt>
    <dgm:pt modelId="{B35777CD-843B-4F14-BBE6-74C33A63692E}" type="parTrans" cxnId="{040ABDE1-D6E3-4C87-B490-3C885ACFA0DE}">
      <dgm:prSet/>
      <dgm:spPr/>
      <dgm:t>
        <a:bodyPr/>
        <a:lstStyle/>
        <a:p>
          <a:endParaRPr lang="en-US"/>
        </a:p>
      </dgm:t>
    </dgm:pt>
    <dgm:pt modelId="{C598920D-4771-4D5C-89DE-EA45C5EBD68B}" type="sibTrans" cxnId="{040ABDE1-D6E3-4C87-B490-3C885ACFA0DE}">
      <dgm:prSet/>
      <dgm:spPr/>
      <dgm:t>
        <a:bodyPr/>
        <a:lstStyle/>
        <a:p>
          <a:endParaRPr lang="en-US"/>
        </a:p>
      </dgm:t>
    </dgm:pt>
    <dgm:pt modelId="{053AFEB0-AA6B-4A65-916F-21CA54F61F0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Course structure</a:t>
          </a:r>
        </a:p>
      </dgm:t>
    </dgm:pt>
    <dgm:pt modelId="{B095038D-DF94-4AC1-A8A0-E85C0ED741D6}" type="parTrans" cxnId="{29EBFB42-A183-40C5-BCB7-F975E525C7D9}">
      <dgm:prSet/>
      <dgm:spPr/>
      <dgm:t>
        <a:bodyPr/>
        <a:lstStyle/>
        <a:p>
          <a:endParaRPr lang="en-US"/>
        </a:p>
      </dgm:t>
    </dgm:pt>
    <dgm:pt modelId="{C81F5487-7B89-49CB-8210-7EDA1725822A}" type="sibTrans" cxnId="{29EBFB42-A183-40C5-BCB7-F975E525C7D9}">
      <dgm:prSet/>
      <dgm:spPr/>
      <dgm:t>
        <a:bodyPr/>
        <a:lstStyle/>
        <a:p>
          <a:endParaRPr lang="en-US"/>
        </a:p>
      </dgm:t>
    </dgm:pt>
    <dgm:pt modelId="{51F74FBA-7767-40F8-98B9-336E51CDBC9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Course length</a:t>
          </a:r>
        </a:p>
      </dgm:t>
    </dgm:pt>
    <dgm:pt modelId="{AFCEC57E-15AC-4FF0-A5AC-63BA657091E6}" type="parTrans" cxnId="{1ABD2BFA-7EF4-4170-9E38-777E0540D316}">
      <dgm:prSet/>
      <dgm:spPr/>
      <dgm:t>
        <a:bodyPr/>
        <a:lstStyle/>
        <a:p>
          <a:endParaRPr lang="en-US"/>
        </a:p>
      </dgm:t>
    </dgm:pt>
    <dgm:pt modelId="{69054228-5CBC-435D-A655-B9CD4AF4B262}" type="sibTrans" cxnId="{1ABD2BFA-7EF4-4170-9E38-777E0540D316}">
      <dgm:prSet/>
      <dgm:spPr/>
      <dgm:t>
        <a:bodyPr/>
        <a:lstStyle/>
        <a:p>
          <a:endParaRPr lang="en-US"/>
        </a:p>
      </dgm:t>
    </dgm:pt>
    <dgm:pt modelId="{C005014D-E47B-4326-A0DA-B0F355685C3D}" type="pres">
      <dgm:prSet presAssocID="{3FC19459-1ACB-4376-B2F4-CBE4CB0D0218}" presName="compositeShape" presStyleCnt="0">
        <dgm:presLayoutVars>
          <dgm:chMax val="7"/>
          <dgm:dir/>
          <dgm:resizeHandles val="exact"/>
        </dgm:presLayoutVars>
      </dgm:prSet>
      <dgm:spPr/>
    </dgm:pt>
    <dgm:pt modelId="{77FC4BD6-8132-4A1C-BB62-950EA891B39E}" type="pres">
      <dgm:prSet presAssocID="{1F7A993D-BFA1-4FDA-8721-4E8D02E1EBBB}" presName="circ1" presStyleLbl="vennNode1" presStyleIdx="0" presStyleCnt="3"/>
      <dgm:spPr/>
      <dgm:t>
        <a:bodyPr/>
        <a:lstStyle/>
        <a:p>
          <a:endParaRPr lang="en-US"/>
        </a:p>
      </dgm:t>
    </dgm:pt>
    <dgm:pt modelId="{C0BB6CDA-FC87-4143-9420-2468F6341D1D}" type="pres">
      <dgm:prSet presAssocID="{1F7A993D-BFA1-4FDA-8721-4E8D02E1EBBB}" presName="circ1Tx" presStyleLbl="revTx" presStyleIdx="0" presStyleCnt="0">
        <dgm:presLayoutVars>
          <dgm:chMax val="0"/>
          <dgm:chPref val="0"/>
          <dgm:bulletEnabled val="1"/>
        </dgm:presLayoutVars>
      </dgm:prSet>
      <dgm:spPr/>
      <dgm:t>
        <a:bodyPr/>
        <a:lstStyle/>
        <a:p>
          <a:endParaRPr lang="en-US"/>
        </a:p>
      </dgm:t>
    </dgm:pt>
    <dgm:pt modelId="{B0F8EADF-FB64-43D8-899C-FD3DA347AB13}" type="pres">
      <dgm:prSet presAssocID="{053AFEB0-AA6B-4A65-916F-21CA54F61F0E}" presName="circ2" presStyleLbl="vennNode1" presStyleIdx="1" presStyleCnt="3"/>
      <dgm:spPr/>
      <dgm:t>
        <a:bodyPr/>
        <a:lstStyle/>
        <a:p>
          <a:endParaRPr lang="en-US"/>
        </a:p>
      </dgm:t>
    </dgm:pt>
    <dgm:pt modelId="{290AB4AA-C6AC-462E-B7C9-96EC71989E34}" type="pres">
      <dgm:prSet presAssocID="{053AFEB0-AA6B-4A65-916F-21CA54F61F0E}" presName="circ2Tx" presStyleLbl="revTx" presStyleIdx="0" presStyleCnt="0">
        <dgm:presLayoutVars>
          <dgm:chMax val="0"/>
          <dgm:chPref val="0"/>
          <dgm:bulletEnabled val="1"/>
        </dgm:presLayoutVars>
      </dgm:prSet>
      <dgm:spPr/>
      <dgm:t>
        <a:bodyPr/>
        <a:lstStyle/>
        <a:p>
          <a:endParaRPr lang="en-US"/>
        </a:p>
      </dgm:t>
    </dgm:pt>
    <dgm:pt modelId="{CFD70845-EE1A-42F8-B065-A5EB0A6BDBCE}" type="pres">
      <dgm:prSet presAssocID="{51F74FBA-7767-40F8-98B9-336E51CDBC91}" presName="circ3" presStyleLbl="vennNode1" presStyleIdx="2" presStyleCnt="3"/>
      <dgm:spPr/>
      <dgm:t>
        <a:bodyPr/>
        <a:lstStyle/>
        <a:p>
          <a:endParaRPr lang="en-US"/>
        </a:p>
      </dgm:t>
    </dgm:pt>
    <dgm:pt modelId="{B54E1731-7969-472A-BA8A-792711979B32}" type="pres">
      <dgm:prSet presAssocID="{51F74FBA-7767-40F8-98B9-336E51CDBC91}" presName="circ3Tx" presStyleLbl="revTx" presStyleIdx="0" presStyleCnt="0">
        <dgm:presLayoutVars>
          <dgm:chMax val="0"/>
          <dgm:chPref val="0"/>
          <dgm:bulletEnabled val="1"/>
        </dgm:presLayoutVars>
      </dgm:prSet>
      <dgm:spPr/>
      <dgm:t>
        <a:bodyPr/>
        <a:lstStyle/>
        <a:p>
          <a:endParaRPr lang="en-US"/>
        </a:p>
      </dgm:t>
    </dgm:pt>
  </dgm:ptLst>
  <dgm:cxnLst>
    <dgm:cxn modelId="{29EBFB42-A183-40C5-BCB7-F975E525C7D9}" srcId="{3FC19459-1ACB-4376-B2F4-CBE4CB0D0218}" destId="{053AFEB0-AA6B-4A65-916F-21CA54F61F0E}" srcOrd="1" destOrd="0" parTransId="{B095038D-DF94-4AC1-A8A0-E85C0ED741D6}" sibTransId="{C81F5487-7B89-49CB-8210-7EDA1725822A}"/>
    <dgm:cxn modelId="{F7D81325-DF47-43BD-8BEB-822546E21E1D}" type="presOf" srcId="{1F7A993D-BFA1-4FDA-8721-4E8D02E1EBBB}" destId="{C0BB6CDA-FC87-4143-9420-2468F6341D1D}" srcOrd="1" destOrd="0" presId="urn:microsoft.com/office/officeart/2005/8/layout/venn1"/>
    <dgm:cxn modelId="{1ABD2BFA-7EF4-4170-9E38-777E0540D316}" srcId="{3FC19459-1ACB-4376-B2F4-CBE4CB0D0218}" destId="{51F74FBA-7767-40F8-98B9-336E51CDBC91}" srcOrd="2" destOrd="0" parTransId="{AFCEC57E-15AC-4FF0-A5AC-63BA657091E6}" sibTransId="{69054228-5CBC-435D-A655-B9CD4AF4B262}"/>
    <dgm:cxn modelId="{040ABDE1-D6E3-4C87-B490-3C885ACFA0DE}" srcId="{3FC19459-1ACB-4376-B2F4-CBE4CB0D0218}" destId="{1F7A993D-BFA1-4FDA-8721-4E8D02E1EBBB}" srcOrd="0" destOrd="0" parTransId="{B35777CD-843B-4F14-BBE6-74C33A63692E}" sibTransId="{C598920D-4771-4D5C-89DE-EA45C5EBD68B}"/>
    <dgm:cxn modelId="{A7248F59-A017-4B35-88D5-95E129A6A9EE}" type="presOf" srcId="{1F7A993D-BFA1-4FDA-8721-4E8D02E1EBBB}" destId="{77FC4BD6-8132-4A1C-BB62-950EA891B39E}" srcOrd="0" destOrd="0" presId="urn:microsoft.com/office/officeart/2005/8/layout/venn1"/>
    <dgm:cxn modelId="{1CCECBBA-DB23-4D05-ADAB-A6A6D538E685}" type="presOf" srcId="{51F74FBA-7767-40F8-98B9-336E51CDBC91}" destId="{B54E1731-7969-472A-BA8A-792711979B32}" srcOrd="1" destOrd="0" presId="urn:microsoft.com/office/officeart/2005/8/layout/venn1"/>
    <dgm:cxn modelId="{18258B39-BCBD-4A9B-AFE3-599101540394}" type="presOf" srcId="{51F74FBA-7767-40F8-98B9-336E51CDBC91}" destId="{CFD70845-EE1A-42F8-B065-A5EB0A6BDBCE}" srcOrd="0" destOrd="0" presId="urn:microsoft.com/office/officeart/2005/8/layout/venn1"/>
    <dgm:cxn modelId="{6C19D5EE-A89A-4EB7-96B7-081085E83F76}" type="presOf" srcId="{053AFEB0-AA6B-4A65-916F-21CA54F61F0E}" destId="{290AB4AA-C6AC-462E-B7C9-96EC71989E34}" srcOrd="1" destOrd="0" presId="urn:microsoft.com/office/officeart/2005/8/layout/venn1"/>
    <dgm:cxn modelId="{A5CDFA5E-B0FF-4CB5-9C82-098D785C473D}" type="presOf" srcId="{053AFEB0-AA6B-4A65-916F-21CA54F61F0E}" destId="{B0F8EADF-FB64-43D8-899C-FD3DA347AB13}" srcOrd="0" destOrd="0" presId="urn:microsoft.com/office/officeart/2005/8/layout/venn1"/>
    <dgm:cxn modelId="{14A445F3-BF0E-4C18-9F90-3639397BFF2F}" type="presOf" srcId="{3FC19459-1ACB-4376-B2F4-CBE4CB0D0218}" destId="{C005014D-E47B-4326-A0DA-B0F355685C3D}" srcOrd="0" destOrd="0" presId="urn:microsoft.com/office/officeart/2005/8/layout/venn1"/>
    <dgm:cxn modelId="{5A828322-DF88-4474-8DC8-A947AEDF2B5E}" type="presParOf" srcId="{C005014D-E47B-4326-A0DA-B0F355685C3D}" destId="{77FC4BD6-8132-4A1C-BB62-950EA891B39E}" srcOrd="0" destOrd="0" presId="urn:microsoft.com/office/officeart/2005/8/layout/venn1"/>
    <dgm:cxn modelId="{65FB0641-23BF-47CB-9C50-17BCD27FE343}" type="presParOf" srcId="{C005014D-E47B-4326-A0DA-B0F355685C3D}" destId="{C0BB6CDA-FC87-4143-9420-2468F6341D1D}" srcOrd="1" destOrd="0" presId="urn:microsoft.com/office/officeart/2005/8/layout/venn1"/>
    <dgm:cxn modelId="{A5E58770-AF0E-4C8D-BE0C-E9378FC2287F}" type="presParOf" srcId="{C005014D-E47B-4326-A0DA-B0F355685C3D}" destId="{B0F8EADF-FB64-43D8-899C-FD3DA347AB13}" srcOrd="2" destOrd="0" presId="urn:microsoft.com/office/officeart/2005/8/layout/venn1"/>
    <dgm:cxn modelId="{F1F0BBA4-2DBE-430D-B768-24CD9B88BEFE}" type="presParOf" srcId="{C005014D-E47B-4326-A0DA-B0F355685C3D}" destId="{290AB4AA-C6AC-462E-B7C9-96EC71989E34}" srcOrd="3" destOrd="0" presId="urn:microsoft.com/office/officeart/2005/8/layout/venn1"/>
    <dgm:cxn modelId="{B6CC9BBF-0406-497E-A805-D614F20B8DA7}" type="presParOf" srcId="{C005014D-E47B-4326-A0DA-B0F355685C3D}" destId="{CFD70845-EE1A-42F8-B065-A5EB0A6BDBCE}" srcOrd="4" destOrd="0" presId="urn:microsoft.com/office/officeart/2005/8/layout/venn1"/>
    <dgm:cxn modelId="{D97B94B3-9E4C-40DF-B8E9-E0A201DB6A96}" type="presParOf" srcId="{C005014D-E47B-4326-A0DA-B0F355685C3D}" destId="{B54E1731-7969-472A-BA8A-792711979B3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19459-1ACB-4376-B2F4-CBE4CB0D0218}" type="doc">
      <dgm:prSet loTypeId="urn:microsoft.com/office/officeart/2005/8/layout/venn1" loCatId="relationship" qsTypeId="urn:microsoft.com/office/officeart/2005/8/quickstyle/simple1" qsCatId="simple" csTypeId="urn:microsoft.com/office/officeart/2005/8/colors/accent1_2" csCatId="accent1" phldr="1"/>
      <dgm:spPr/>
    </dgm:pt>
    <dgm:pt modelId="{1F7A993D-BFA1-4FDA-8721-4E8D02E1EBBB}">
      <dgm:prSet phldrT="[Text]"/>
      <dgm:spPr/>
      <dgm:t>
        <a:bodyPr/>
        <a:lstStyle/>
        <a:p>
          <a:r>
            <a:rPr lang="en-GB" dirty="0" smtClean="0"/>
            <a:t>Location</a:t>
          </a:r>
          <a:endParaRPr lang="en-US" dirty="0"/>
        </a:p>
      </dgm:t>
    </dgm:pt>
    <dgm:pt modelId="{B35777CD-843B-4F14-BBE6-74C33A63692E}" type="parTrans" cxnId="{040ABDE1-D6E3-4C87-B490-3C885ACFA0DE}">
      <dgm:prSet/>
      <dgm:spPr/>
      <dgm:t>
        <a:bodyPr/>
        <a:lstStyle/>
        <a:p>
          <a:endParaRPr lang="en-US"/>
        </a:p>
      </dgm:t>
    </dgm:pt>
    <dgm:pt modelId="{C598920D-4771-4D5C-89DE-EA45C5EBD68B}" type="sibTrans" cxnId="{040ABDE1-D6E3-4C87-B490-3C885ACFA0DE}">
      <dgm:prSet/>
      <dgm:spPr/>
      <dgm:t>
        <a:bodyPr/>
        <a:lstStyle/>
        <a:p>
          <a:endParaRPr lang="en-US"/>
        </a:p>
      </dgm:t>
    </dgm:pt>
    <dgm:pt modelId="{053AFEB0-AA6B-4A65-916F-21CA54F61F0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Course structure</a:t>
          </a:r>
        </a:p>
      </dgm:t>
    </dgm:pt>
    <dgm:pt modelId="{B095038D-DF94-4AC1-A8A0-E85C0ED741D6}" type="parTrans" cxnId="{29EBFB42-A183-40C5-BCB7-F975E525C7D9}">
      <dgm:prSet/>
      <dgm:spPr/>
      <dgm:t>
        <a:bodyPr/>
        <a:lstStyle/>
        <a:p>
          <a:endParaRPr lang="en-US"/>
        </a:p>
      </dgm:t>
    </dgm:pt>
    <dgm:pt modelId="{C81F5487-7B89-49CB-8210-7EDA1725822A}" type="sibTrans" cxnId="{29EBFB42-A183-40C5-BCB7-F975E525C7D9}">
      <dgm:prSet/>
      <dgm:spPr/>
      <dgm:t>
        <a:bodyPr/>
        <a:lstStyle/>
        <a:p>
          <a:endParaRPr lang="en-US"/>
        </a:p>
      </dgm:t>
    </dgm:pt>
    <dgm:pt modelId="{51F74FBA-7767-40F8-98B9-336E51CDBC9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Course length</a:t>
          </a:r>
        </a:p>
      </dgm:t>
    </dgm:pt>
    <dgm:pt modelId="{AFCEC57E-15AC-4FF0-A5AC-63BA657091E6}" type="parTrans" cxnId="{1ABD2BFA-7EF4-4170-9E38-777E0540D316}">
      <dgm:prSet/>
      <dgm:spPr/>
      <dgm:t>
        <a:bodyPr/>
        <a:lstStyle/>
        <a:p>
          <a:endParaRPr lang="en-US"/>
        </a:p>
      </dgm:t>
    </dgm:pt>
    <dgm:pt modelId="{69054228-5CBC-435D-A655-B9CD4AF4B262}" type="sibTrans" cxnId="{1ABD2BFA-7EF4-4170-9E38-777E0540D316}">
      <dgm:prSet/>
      <dgm:spPr/>
      <dgm:t>
        <a:bodyPr/>
        <a:lstStyle/>
        <a:p>
          <a:endParaRPr lang="en-US"/>
        </a:p>
      </dgm:t>
    </dgm:pt>
    <dgm:pt modelId="{C005014D-E47B-4326-A0DA-B0F355685C3D}" type="pres">
      <dgm:prSet presAssocID="{3FC19459-1ACB-4376-B2F4-CBE4CB0D0218}" presName="compositeShape" presStyleCnt="0">
        <dgm:presLayoutVars>
          <dgm:chMax val="7"/>
          <dgm:dir/>
          <dgm:resizeHandles val="exact"/>
        </dgm:presLayoutVars>
      </dgm:prSet>
      <dgm:spPr/>
    </dgm:pt>
    <dgm:pt modelId="{77FC4BD6-8132-4A1C-BB62-950EA891B39E}" type="pres">
      <dgm:prSet presAssocID="{1F7A993D-BFA1-4FDA-8721-4E8D02E1EBBB}" presName="circ1" presStyleLbl="vennNode1" presStyleIdx="0" presStyleCnt="3"/>
      <dgm:spPr/>
      <dgm:t>
        <a:bodyPr/>
        <a:lstStyle/>
        <a:p>
          <a:endParaRPr lang="en-US"/>
        </a:p>
      </dgm:t>
    </dgm:pt>
    <dgm:pt modelId="{C0BB6CDA-FC87-4143-9420-2468F6341D1D}" type="pres">
      <dgm:prSet presAssocID="{1F7A993D-BFA1-4FDA-8721-4E8D02E1EBBB}" presName="circ1Tx" presStyleLbl="revTx" presStyleIdx="0" presStyleCnt="0">
        <dgm:presLayoutVars>
          <dgm:chMax val="0"/>
          <dgm:chPref val="0"/>
          <dgm:bulletEnabled val="1"/>
        </dgm:presLayoutVars>
      </dgm:prSet>
      <dgm:spPr/>
      <dgm:t>
        <a:bodyPr/>
        <a:lstStyle/>
        <a:p>
          <a:endParaRPr lang="en-US"/>
        </a:p>
      </dgm:t>
    </dgm:pt>
    <dgm:pt modelId="{B0F8EADF-FB64-43D8-899C-FD3DA347AB13}" type="pres">
      <dgm:prSet presAssocID="{053AFEB0-AA6B-4A65-916F-21CA54F61F0E}" presName="circ2" presStyleLbl="vennNode1" presStyleIdx="1" presStyleCnt="3"/>
      <dgm:spPr/>
      <dgm:t>
        <a:bodyPr/>
        <a:lstStyle/>
        <a:p>
          <a:endParaRPr lang="en-US"/>
        </a:p>
      </dgm:t>
    </dgm:pt>
    <dgm:pt modelId="{290AB4AA-C6AC-462E-B7C9-96EC71989E34}" type="pres">
      <dgm:prSet presAssocID="{053AFEB0-AA6B-4A65-916F-21CA54F61F0E}" presName="circ2Tx" presStyleLbl="revTx" presStyleIdx="0" presStyleCnt="0">
        <dgm:presLayoutVars>
          <dgm:chMax val="0"/>
          <dgm:chPref val="0"/>
          <dgm:bulletEnabled val="1"/>
        </dgm:presLayoutVars>
      </dgm:prSet>
      <dgm:spPr/>
      <dgm:t>
        <a:bodyPr/>
        <a:lstStyle/>
        <a:p>
          <a:endParaRPr lang="en-US"/>
        </a:p>
      </dgm:t>
    </dgm:pt>
    <dgm:pt modelId="{CFD70845-EE1A-42F8-B065-A5EB0A6BDBCE}" type="pres">
      <dgm:prSet presAssocID="{51F74FBA-7767-40F8-98B9-336E51CDBC91}" presName="circ3" presStyleLbl="vennNode1" presStyleIdx="2" presStyleCnt="3"/>
      <dgm:spPr/>
      <dgm:t>
        <a:bodyPr/>
        <a:lstStyle/>
        <a:p>
          <a:endParaRPr lang="en-US"/>
        </a:p>
      </dgm:t>
    </dgm:pt>
    <dgm:pt modelId="{B54E1731-7969-472A-BA8A-792711979B32}" type="pres">
      <dgm:prSet presAssocID="{51F74FBA-7767-40F8-98B9-336E51CDBC91}" presName="circ3Tx" presStyleLbl="revTx" presStyleIdx="0" presStyleCnt="0">
        <dgm:presLayoutVars>
          <dgm:chMax val="0"/>
          <dgm:chPref val="0"/>
          <dgm:bulletEnabled val="1"/>
        </dgm:presLayoutVars>
      </dgm:prSet>
      <dgm:spPr/>
      <dgm:t>
        <a:bodyPr/>
        <a:lstStyle/>
        <a:p>
          <a:endParaRPr lang="en-US"/>
        </a:p>
      </dgm:t>
    </dgm:pt>
  </dgm:ptLst>
  <dgm:cxnLst>
    <dgm:cxn modelId="{29EBFB42-A183-40C5-BCB7-F975E525C7D9}" srcId="{3FC19459-1ACB-4376-B2F4-CBE4CB0D0218}" destId="{053AFEB0-AA6B-4A65-916F-21CA54F61F0E}" srcOrd="1" destOrd="0" parTransId="{B095038D-DF94-4AC1-A8A0-E85C0ED741D6}" sibTransId="{C81F5487-7B89-49CB-8210-7EDA1725822A}"/>
    <dgm:cxn modelId="{F7D81325-DF47-43BD-8BEB-822546E21E1D}" type="presOf" srcId="{1F7A993D-BFA1-4FDA-8721-4E8D02E1EBBB}" destId="{C0BB6CDA-FC87-4143-9420-2468F6341D1D}" srcOrd="1" destOrd="0" presId="urn:microsoft.com/office/officeart/2005/8/layout/venn1"/>
    <dgm:cxn modelId="{1ABD2BFA-7EF4-4170-9E38-777E0540D316}" srcId="{3FC19459-1ACB-4376-B2F4-CBE4CB0D0218}" destId="{51F74FBA-7767-40F8-98B9-336E51CDBC91}" srcOrd="2" destOrd="0" parTransId="{AFCEC57E-15AC-4FF0-A5AC-63BA657091E6}" sibTransId="{69054228-5CBC-435D-A655-B9CD4AF4B262}"/>
    <dgm:cxn modelId="{040ABDE1-D6E3-4C87-B490-3C885ACFA0DE}" srcId="{3FC19459-1ACB-4376-B2F4-CBE4CB0D0218}" destId="{1F7A993D-BFA1-4FDA-8721-4E8D02E1EBBB}" srcOrd="0" destOrd="0" parTransId="{B35777CD-843B-4F14-BBE6-74C33A63692E}" sibTransId="{C598920D-4771-4D5C-89DE-EA45C5EBD68B}"/>
    <dgm:cxn modelId="{A7248F59-A017-4B35-88D5-95E129A6A9EE}" type="presOf" srcId="{1F7A993D-BFA1-4FDA-8721-4E8D02E1EBBB}" destId="{77FC4BD6-8132-4A1C-BB62-950EA891B39E}" srcOrd="0" destOrd="0" presId="urn:microsoft.com/office/officeart/2005/8/layout/venn1"/>
    <dgm:cxn modelId="{1CCECBBA-DB23-4D05-ADAB-A6A6D538E685}" type="presOf" srcId="{51F74FBA-7767-40F8-98B9-336E51CDBC91}" destId="{B54E1731-7969-472A-BA8A-792711979B32}" srcOrd="1" destOrd="0" presId="urn:microsoft.com/office/officeart/2005/8/layout/venn1"/>
    <dgm:cxn modelId="{18258B39-BCBD-4A9B-AFE3-599101540394}" type="presOf" srcId="{51F74FBA-7767-40F8-98B9-336E51CDBC91}" destId="{CFD70845-EE1A-42F8-B065-A5EB0A6BDBCE}" srcOrd="0" destOrd="0" presId="urn:microsoft.com/office/officeart/2005/8/layout/venn1"/>
    <dgm:cxn modelId="{6C19D5EE-A89A-4EB7-96B7-081085E83F76}" type="presOf" srcId="{053AFEB0-AA6B-4A65-916F-21CA54F61F0E}" destId="{290AB4AA-C6AC-462E-B7C9-96EC71989E34}" srcOrd="1" destOrd="0" presId="urn:microsoft.com/office/officeart/2005/8/layout/venn1"/>
    <dgm:cxn modelId="{A5CDFA5E-B0FF-4CB5-9C82-098D785C473D}" type="presOf" srcId="{053AFEB0-AA6B-4A65-916F-21CA54F61F0E}" destId="{B0F8EADF-FB64-43D8-899C-FD3DA347AB13}" srcOrd="0" destOrd="0" presId="urn:microsoft.com/office/officeart/2005/8/layout/venn1"/>
    <dgm:cxn modelId="{14A445F3-BF0E-4C18-9F90-3639397BFF2F}" type="presOf" srcId="{3FC19459-1ACB-4376-B2F4-CBE4CB0D0218}" destId="{C005014D-E47B-4326-A0DA-B0F355685C3D}" srcOrd="0" destOrd="0" presId="urn:microsoft.com/office/officeart/2005/8/layout/venn1"/>
    <dgm:cxn modelId="{5A828322-DF88-4474-8DC8-A947AEDF2B5E}" type="presParOf" srcId="{C005014D-E47B-4326-A0DA-B0F355685C3D}" destId="{77FC4BD6-8132-4A1C-BB62-950EA891B39E}" srcOrd="0" destOrd="0" presId="urn:microsoft.com/office/officeart/2005/8/layout/venn1"/>
    <dgm:cxn modelId="{65FB0641-23BF-47CB-9C50-17BCD27FE343}" type="presParOf" srcId="{C005014D-E47B-4326-A0DA-B0F355685C3D}" destId="{C0BB6CDA-FC87-4143-9420-2468F6341D1D}" srcOrd="1" destOrd="0" presId="urn:microsoft.com/office/officeart/2005/8/layout/venn1"/>
    <dgm:cxn modelId="{A5E58770-AF0E-4C8D-BE0C-E9378FC2287F}" type="presParOf" srcId="{C005014D-E47B-4326-A0DA-B0F355685C3D}" destId="{B0F8EADF-FB64-43D8-899C-FD3DA347AB13}" srcOrd="2" destOrd="0" presId="urn:microsoft.com/office/officeart/2005/8/layout/venn1"/>
    <dgm:cxn modelId="{F1F0BBA4-2DBE-430D-B768-24CD9B88BEFE}" type="presParOf" srcId="{C005014D-E47B-4326-A0DA-B0F355685C3D}" destId="{290AB4AA-C6AC-462E-B7C9-96EC71989E34}" srcOrd="3" destOrd="0" presId="urn:microsoft.com/office/officeart/2005/8/layout/venn1"/>
    <dgm:cxn modelId="{B6CC9BBF-0406-497E-A805-D614F20B8DA7}" type="presParOf" srcId="{C005014D-E47B-4326-A0DA-B0F355685C3D}" destId="{CFD70845-EE1A-42F8-B065-A5EB0A6BDBCE}" srcOrd="4" destOrd="0" presId="urn:microsoft.com/office/officeart/2005/8/layout/venn1"/>
    <dgm:cxn modelId="{D97B94B3-9E4C-40DF-B8E9-E0A201DB6A96}" type="presParOf" srcId="{C005014D-E47B-4326-A0DA-B0F355685C3D}" destId="{B54E1731-7969-472A-BA8A-792711979B3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FEE0A-8CBE-4349-ABEC-380561F23E9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F7482758-FFE9-448E-8551-5C688565B66A}">
      <dgm:prSet phldrT="[Text]"/>
      <dgm:spPr/>
      <dgm:t>
        <a:bodyPr/>
        <a:lstStyle/>
        <a:p>
          <a:r>
            <a:rPr lang="en-GB" dirty="0" smtClean="0"/>
            <a:t>Step 1</a:t>
          </a:r>
          <a:endParaRPr lang="en-GB" dirty="0"/>
        </a:p>
      </dgm:t>
    </dgm:pt>
    <dgm:pt modelId="{F4C97349-163C-4598-BE58-27F5EF4637ED}" type="parTrans" cxnId="{0431B9A9-58D2-4E38-9BA1-F675664A5B3C}">
      <dgm:prSet/>
      <dgm:spPr/>
      <dgm:t>
        <a:bodyPr/>
        <a:lstStyle/>
        <a:p>
          <a:endParaRPr lang="en-GB"/>
        </a:p>
      </dgm:t>
    </dgm:pt>
    <dgm:pt modelId="{53934B84-F06A-4EE7-A4F8-7907EE705385}" type="sibTrans" cxnId="{0431B9A9-58D2-4E38-9BA1-F675664A5B3C}">
      <dgm:prSet/>
      <dgm:spPr/>
      <dgm:t>
        <a:bodyPr/>
        <a:lstStyle/>
        <a:p>
          <a:endParaRPr lang="en-GB"/>
        </a:p>
      </dgm:t>
    </dgm:pt>
    <dgm:pt modelId="{46D5826D-2F57-4CEB-BFF8-56C4F37C20A1}">
      <dgm:prSet phldrT="[Text]"/>
      <dgm:spPr/>
      <dgm:t>
        <a:bodyPr/>
        <a:lstStyle/>
        <a:p>
          <a:r>
            <a:rPr lang="en-GB" dirty="0" smtClean="0"/>
            <a:t>Your group will brainstorm possible hypotheses and solutions, and decide what you’ll need to learn in order to ‘solve’ the problem at hand. These are called your ‘learning objectives’</a:t>
          </a:r>
          <a:endParaRPr lang="en-GB" dirty="0"/>
        </a:p>
      </dgm:t>
    </dgm:pt>
    <dgm:pt modelId="{DB09FCB1-A8B6-462F-A319-55C598D6900B}" type="parTrans" cxnId="{87AAF55D-088E-4B14-955F-A59876A12755}">
      <dgm:prSet/>
      <dgm:spPr/>
      <dgm:t>
        <a:bodyPr/>
        <a:lstStyle/>
        <a:p>
          <a:endParaRPr lang="en-GB"/>
        </a:p>
      </dgm:t>
    </dgm:pt>
    <dgm:pt modelId="{5B6FF216-A5F0-4247-A8AA-461A170BE076}" type="sibTrans" cxnId="{87AAF55D-088E-4B14-955F-A59876A12755}">
      <dgm:prSet/>
      <dgm:spPr/>
      <dgm:t>
        <a:bodyPr/>
        <a:lstStyle/>
        <a:p>
          <a:endParaRPr lang="en-GB"/>
        </a:p>
      </dgm:t>
    </dgm:pt>
    <dgm:pt modelId="{BBA9663A-D459-482C-9BE0-EC7FFB378B8B}">
      <dgm:prSet phldrT="[Text]"/>
      <dgm:spPr/>
      <dgm:t>
        <a:bodyPr/>
        <a:lstStyle/>
        <a:p>
          <a:r>
            <a:rPr lang="en-GB" dirty="0" smtClean="0"/>
            <a:t>Step 2</a:t>
          </a:r>
          <a:endParaRPr lang="en-GB" dirty="0"/>
        </a:p>
      </dgm:t>
    </dgm:pt>
    <dgm:pt modelId="{274FA0CA-F117-45DF-A247-4C9CC82FBC49}" type="parTrans" cxnId="{A5EE4955-0413-4809-81E5-8641CE636618}">
      <dgm:prSet/>
      <dgm:spPr/>
      <dgm:t>
        <a:bodyPr/>
        <a:lstStyle/>
        <a:p>
          <a:endParaRPr lang="en-GB"/>
        </a:p>
      </dgm:t>
    </dgm:pt>
    <dgm:pt modelId="{974AD453-9E18-4D99-9221-6A7A9528E481}" type="sibTrans" cxnId="{A5EE4955-0413-4809-81E5-8641CE636618}">
      <dgm:prSet/>
      <dgm:spPr/>
      <dgm:t>
        <a:bodyPr/>
        <a:lstStyle/>
        <a:p>
          <a:endParaRPr lang="en-GB"/>
        </a:p>
      </dgm:t>
    </dgm:pt>
    <dgm:pt modelId="{114496B9-E374-4E87-BEBE-4066013A44DE}">
      <dgm:prSet phldrT="[Text]"/>
      <dgm:spPr/>
      <dgm:t>
        <a:bodyPr/>
        <a:lstStyle/>
        <a:p>
          <a:r>
            <a:rPr lang="en-GB" dirty="0" smtClean="0"/>
            <a:t>You go away and gather all of the information you need. This is usually in the form of private study and reading, but can also include lectures, teaching and clinical placements</a:t>
          </a:r>
          <a:endParaRPr lang="en-GB" dirty="0"/>
        </a:p>
      </dgm:t>
    </dgm:pt>
    <dgm:pt modelId="{83C90B7D-3665-411F-85CA-2A620DFEEBBB}" type="parTrans" cxnId="{D8F10EF6-3248-465F-8DA7-00554A3A31D6}">
      <dgm:prSet/>
      <dgm:spPr/>
      <dgm:t>
        <a:bodyPr/>
        <a:lstStyle/>
        <a:p>
          <a:endParaRPr lang="en-GB"/>
        </a:p>
      </dgm:t>
    </dgm:pt>
    <dgm:pt modelId="{A0891762-A231-4AA4-89C9-28A7EA6FF2E6}" type="sibTrans" cxnId="{D8F10EF6-3248-465F-8DA7-00554A3A31D6}">
      <dgm:prSet/>
      <dgm:spPr/>
      <dgm:t>
        <a:bodyPr/>
        <a:lstStyle/>
        <a:p>
          <a:endParaRPr lang="en-GB"/>
        </a:p>
      </dgm:t>
    </dgm:pt>
    <dgm:pt modelId="{B1AA4760-BEA4-45F8-8A18-B2A5000BA94B}">
      <dgm:prSet phldrT="[Text]"/>
      <dgm:spPr/>
      <dgm:t>
        <a:bodyPr/>
        <a:lstStyle/>
        <a:p>
          <a:r>
            <a:rPr lang="en-GB" dirty="0" smtClean="0"/>
            <a:t>Step 3</a:t>
          </a:r>
          <a:endParaRPr lang="en-GB" dirty="0"/>
        </a:p>
      </dgm:t>
    </dgm:pt>
    <dgm:pt modelId="{C433F933-73E9-455A-951C-7FFA54E8B901}" type="parTrans" cxnId="{BAD0D558-AE74-4987-8048-4BAF6BC7765B}">
      <dgm:prSet/>
      <dgm:spPr/>
      <dgm:t>
        <a:bodyPr/>
        <a:lstStyle/>
        <a:p>
          <a:endParaRPr lang="en-GB"/>
        </a:p>
      </dgm:t>
    </dgm:pt>
    <dgm:pt modelId="{3D2235BA-DA93-4AD7-AF3D-E2F7973589EC}" type="sibTrans" cxnId="{BAD0D558-AE74-4987-8048-4BAF6BC7765B}">
      <dgm:prSet/>
      <dgm:spPr/>
      <dgm:t>
        <a:bodyPr/>
        <a:lstStyle/>
        <a:p>
          <a:endParaRPr lang="en-GB"/>
        </a:p>
      </dgm:t>
    </dgm:pt>
    <dgm:pt modelId="{EC502BF0-C4A3-4484-A423-5077B4F71D37}">
      <dgm:prSet phldrT="[Text]"/>
      <dgm:spPr/>
      <dgm:t>
        <a:bodyPr/>
        <a:lstStyle/>
        <a:p>
          <a:r>
            <a:rPr lang="en-GB" dirty="0" smtClean="0"/>
            <a:t>You then present your findings to your group and facilitator, and compare notes</a:t>
          </a:r>
          <a:endParaRPr lang="en-GB" dirty="0"/>
        </a:p>
      </dgm:t>
    </dgm:pt>
    <dgm:pt modelId="{AE192E38-4B80-48A7-AA7D-DC438F807B75}" type="parTrans" cxnId="{3010E393-3641-4654-A13A-22BD061BEF5C}">
      <dgm:prSet/>
      <dgm:spPr/>
      <dgm:t>
        <a:bodyPr/>
        <a:lstStyle/>
        <a:p>
          <a:endParaRPr lang="en-GB"/>
        </a:p>
      </dgm:t>
    </dgm:pt>
    <dgm:pt modelId="{9428EBA2-EC27-40EC-84E0-1E1547210CB1}" type="sibTrans" cxnId="{3010E393-3641-4654-A13A-22BD061BEF5C}">
      <dgm:prSet/>
      <dgm:spPr/>
      <dgm:t>
        <a:bodyPr/>
        <a:lstStyle/>
        <a:p>
          <a:endParaRPr lang="en-GB"/>
        </a:p>
      </dgm:t>
    </dgm:pt>
    <dgm:pt modelId="{327FE570-8319-44F6-B597-C2AEDF8DFA8B}" type="pres">
      <dgm:prSet presAssocID="{D0EFEE0A-8CBE-4349-ABEC-380561F23E95}" presName="linearFlow" presStyleCnt="0">
        <dgm:presLayoutVars>
          <dgm:dir/>
          <dgm:animLvl val="lvl"/>
          <dgm:resizeHandles val="exact"/>
        </dgm:presLayoutVars>
      </dgm:prSet>
      <dgm:spPr/>
      <dgm:t>
        <a:bodyPr/>
        <a:lstStyle/>
        <a:p>
          <a:endParaRPr lang="en-GB"/>
        </a:p>
      </dgm:t>
    </dgm:pt>
    <dgm:pt modelId="{1197EB4D-5C31-4797-BBAF-6EB75BBE9C42}" type="pres">
      <dgm:prSet presAssocID="{F7482758-FFE9-448E-8551-5C688565B66A}" presName="composite" presStyleCnt="0"/>
      <dgm:spPr/>
    </dgm:pt>
    <dgm:pt modelId="{8DF210AA-717F-45C0-B863-5E8D5A4BE10A}" type="pres">
      <dgm:prSet presAssocID="{F7482758-FFE9-448E-8551-5C688565B66A}" presName="parentText" presStyleLbl="alignNode1" presStyleIdx="0" presStyleCnt="3">
        <dgm:presLayoutVars>
          <dgm:chMax val="1"/>
          <dgm:bulletEnabled val="1"/>
        </dgm:presLayoutVars>
      </dgm:prSet>
      <dgm:spPr/>
      <dgm:t>
        <a:bodyPr/>
        <a:lstStyle/>
        <a:p>
          <a:endParaRPr lang="en-GB"/>
        </a:p>
      </dgm:t>
    </dgm:pt>
    <dgm:pt modelId="{953506B2-8091-4D2C-8AF7-E636AEC3683D}" type="pres">
      <dgm:prSet presAssocID="{F7482758-FFE9-448E-8551-5C688565B66A}" presName="descendantText" presStyleLbl="alignAcc1" presStyleIdx="0" presStyleCnt="3">
        <dgm:presLayoutVars>
          <dgm:bulletEnabled val="1"/>
        </dgm:presLayoutVars>
      </dgm:prSet>
      <dgm:spPr/>
      <dgm:t>
        <a:bodyPr/>
        <a:lstStyle/>
        <a:p>
          <a:endParaRPr lang="en-GB"/>
        </a:p>
      </dgm:t>
    </dgm:pt>
    <dgm:pt modelId="{29D03719-BC46-4288-9498-34D5A43D9EC2}" type="pres">
      <dgm:prSet presAssocID="{53934B84-F06A-4EE7-A4F8-7907EE705385}" presName="sp" presStyleCnt="0"/>
      <dgm:spPr/>
    </dgm:pt>
    <dgm:pt modelId="{7B167EE5-6543-4F9F-AD4C-DE64CF4FC1AA}" type="pres">
      <dgm:prSet presAssocID="{BBA9663A-D459-482C-9BE0-EC7FFB378B8B}" presName="composite" presStyleCnt="0"/>
      <dgm:spPr/>
    </dgm:pt>
    <dgm:pt modelId="{66C3CE8C-7D07-4FDD-B902-3F411EFF38A4}" type="pres">
      <dgm:prSet presAssocID="{BBA9663A-D459-482C-9BE0-EC7FFB378B8B}" presName="parentText" presStyleLbl="alignNode1" presStyleIdx="1" presStyleCnt="3">
        <dgm:presLayoutVars>
          <dgm:chMax val="1"/>
          <dgm:bulletEnabled val="1"/>
        </dgm:presLayoutVars>
      </dgm:prSet>
      <dgm:spPr/>
      <dgm:t>
        <a:bodyPr/>
        <a:lstStyle/>
        <a:p>
          <a:endParaRPr lang="en-GB"/>
        </a:p>
      </dgm:t>
    </dgm:pt>
    <dgm:pt modelId="{953F24D2-6D03-415D-961A-407E45945E6F}" type="pres">
      <dgm:prSet presAssocID="{BBA9663A-D459-482C-9BE0-EC7FFB378B8B}" presName="descendantText" presStyleLbl="alignAcc1" presStyleIdx="1" presStyleCnt="3">
        <dgm:presLayoutVars>
          <dgm:bulletEnabled val="1"/>
        </dgm:presLayoutVars>
      </dgm:prSet>
      <dgm:spPr/>
      <dgm:t>
        <a:bodyPr/>
        <a:lstStyle/>
        <a:p>
          <a:endParaRPr lang="en-GB"/>
        </a:p>
      </dgm:t>
    </dgm:pt>
    <dgm:pt modelId="{438F9C20-3AE0-4749-B2F2-E0A6A1673722}" type="pres">
      <dgm:prSet presAssocID="{974AD453-9E18-4D99-9221-6A7A9528E481}" presName="sp" presStyleCnt="0"/>
      <dgm:spPr/>
    </dgm:pt>
    <dgm:pt modelId="{E852CF1A-2B4F-48CF-85A4-2F859A887448}" type="pres">
      <dgm:prSet presAssocID="{B1AA4760-BEA4-45F8-8A18-B2A5000BA94B}" presName="composite" presStyleCnt="0"/>
      <dgm:spPr/>
    </dgm:pt>
    <dgm:pt modelId="{FC9C4CDE-BEB5-45A1-A054-E00BF6410F74}" type="pres">
      <dgm:prSet presAssocID="{B1AA4760-BEA4-45F8-8A18-B2A5000BA94B}" presName="parentText" presStyleLbl="alignNode1" presStyleIdx="2" presStyleCnt="3">
        <dgm:presLayoutVars>
          <dgm:chMax val="1"/>
          <dgm:bulletEnabled val="1"/>
        </dgm:presLayoutVars>
      </dgm:prSet>
      <dgm:spPr/>
      <dgm:t>
        <a:bodyPr/>
        <a:lstStyle/>
        <a:p>
          <a:endParaRPr lang="en-GB"/>
        </a:p>
      </dgm:t>
    </dgm:pt>
    <dgm:pt modelId="{451E9D58-5F92-416F-94D3-1BBB6CD5C2A3}" type="pres">
      <dgm:prSet presAssocID="{B1AA4760-BEA4-45F8-8A18-B2A5000BA94B}" presName="descendantText" presStyleLbl="alignAcc1" presStyleIdx="2" presStyleCnt="3">
        <dgm:presLayoutVars>
          <dgm:bulletEnabled val="1"/>
        </dgm:presLayoutVars>
      </dgm:prSet>
      <dgm:spPr/>
      <dgm:t>
        <a:bodyPr/>
        <a:lstStyle/>
        <a:p>
          <a:endParaRPr lang="en-GB"/>
        </a:p>
      </dgm:t>
    </dgm:pt>
  </dgm:ptLst>
  <dgm:cxnLst>
    <dgm:cxn modelId="{22C86970-A431-45F0-8717-5E6FAA7E2D1F}" type="presOf" srcId="{F7482758-FFE9-448E-8551-5C688565B66A}" destId="{8DF210AA-717F-45C0-B863-5E8D5A4BE10A}" srcOrd="0" destOrd="0" presId="urn:microsoft.com/office/officeart/2005/8/layout/chevron2"/>
    <dgm:cxn modelId="{A5EE4955-0413-4809-81E5-8641CE636618}" srcId="{D0EFEE0A-8CBE-4349-ABEC-380561F23E95}" destId="{BBA9663A-D459-482C-9BE0-EC7FFB378B8B}" srcOrd="1" destOrd="0" parTransId="{274FA0CA-F117-45DF-A247-4C9CC82FBC49}" sibTransId="{974AD453-9E18-4D99-9221-6A7A9528E481}"/>
    <dgm:cxn modelId="{C95052D1-9B06-4BB7-8BA9-AD00442D729C}" type="presOf" srcId="{EC502BF0-C4A3-4484-A423-5077B4F71D37}" destId="{451E9D58-5F92-416F-94D3-1BBB6CD5C2A3}" srcOrd="0" destOrd="0" presId="urn:microsoft.com/office/officeart/2005/8/layout/chevron2"/>
    <dgm:cxn modelId="{0431B9A9-58D2-4E38-9BA1-F675664A5B3C}" srcId="{D0EFEE0A-8CBE-4349-ABEC-380561F23E95}" destId="{F7482758-FFE9-448E-8551-5C688565B66A}" srcOrd="0" destOrd="0" parTransId="{F4C97349-163C-4598-BE58-27F5EF4637ED}" sibTransId="{53934B84-F06A-4EE7-A4F8-7907EE705385}"/>
    <dgm:cxn modelId="{F4346A4A-F10E-44AD-AC61-E5642409C33B}" type="presOf" srcId="{46D5826D-2F57-4CEB-BFF8-56C4F37C20A1}" destId="{953506B2-8091-4D2C-8AF7-E636AEC3683D}" srcOrd="0" destOrd="0" presId="urn:microsoft.com/office/officeart/2005/8/layout/chevron2"/>
    <dgm:cxn modelId="{D8F10EF6-3248-465F-8DA7-00554A3A31D6}" srcId="{BBA9663A-D459-482C-9BE0-EC7FFB378B8B}" destId="{114496B9-E374-4E87-BEBE-4066013A44DE}" srcOrd="0" destOrd="0" parTransId="{83C90B7D-3665-411F-85CA-2A620DFEEBBB}" sibTransId="{A0891762-A231-4AA4-89C9-28A7EA6FF2E6}"/>
    <dgm:cxn modelId="{0F1CC348-C6E7-44AC-98E6-8600136BE8D9}" type="presOf" srcId="{B1AA4760-BEA4-45F8-8A18-B2A5000BA94B}" destId="{FC9C4CDE-BEB5-45A1-A054-E00BF6410F74}" srcOrd="0" destOrd="0" presId="urn:microsoft.com/office/officeart/2005/8/layout/chevron2"/>
    <dgm:cxn modelId="{3010E393-3641-4654-A13A-22BD061BEF5C}" srcId="{B1AA4760-BEA4-45F8-8A18-B2A5000BA94B}" destId="{EC502BF0-C4A3-4484-A423-5077B4F71D37}" srcOrd="0" destOrd="0" parTransId="{AE192E38-4B80-48A7-AA7D-DC438F807B75}" sibTransId="{9428EBA2-EC27-40EC-84E0-1E1547210CB1}"/>
    <dgm:cxn modelId="{87AAF55D-088E-4B14-955F-A59876A12755}" srcId="{F7482758-FFE9-448E-8551-5C688565B66A}" destId="{46D5826D-2F57-4CEB-BFF8-56C4F37C20A1}" srcOrd="0" destOrd="0" parTransId="{DB09FCB1-A8B6-462F-A319-55C598D6900B}" sibTransId="{5B6FF216-A5F0-4247-A8AA-461A170BE076}"/>
    <dgm:cxn modelId="{91532547-4774-4BA3-91BB-1358F3791421}" type="presOf" srcId="{D0EFEE0A-8CBE-4349-ABEC-380561F23E95}" destId="{327FE570-8319-44F6-B597-C2AEDF8DFA8B}" srcOrd="0" destOrd="0" presId="urn:microsoft.com/office/officeart/2005/8/layout/chevron2"/>
    <dgm:cxn modelId="{729E5E4A-FD62-4858-A4F3-3516E932BD93}" type="presOf" srcId="{114496B9-E374-4E87-BEBE-4066013A44DE}" destId="{953F24D2-6D03-415D-961A-407E45945E6F}" srcOrd="0" destOrd="0" presId="urn:microsoft.com/office/officeart/2005/8/layout/chevron2"/>
    <dgm:cxn modelId="{BAD0D558-AE74-4987-8048-4BAF6BC7765B}" srcId="{D0EFEE0A-8CBE-4349-ABEC-380561F23E95}" destId="{B1AA4760-BEA4-45F8-8A18-B2A5000BA94B}" srcOrd="2" destOrd="0" parTransId="{C433F933-73E9-455A-951C-7FFA54E8B901}" sibTransId="{3D2235BA-DA93-4AD7-AF3D-E2F7973589EC}"/>
    <dgm:cxn modelId="{1A779CA9-2CB0-4245-8C44-63E9E06B269D}" type="presOf" srcId="{BBA9663A-D459-482C-9BE0-EC7FFB378B8B}" destId="{66C3CE8C-7D07-4FDD-B902-3F411EFF38A4}" srcOrd="0" destOrd="0" presId="urn:microsoft.com/office/officeart/2005/8/layout/chevron2"/>
    <dgm:cxn modelId="{89499DF6-C855-4AB4-9519-6ECF668FC27C}" type="presParOf" srcId="{327FE570-8319-44F6-B597-C2AEDF8DFA8B}" destId="{1197EB4D-5C31-4797-BBAF-6EB75BBE9C42}" srcOrd="0" destOrd="0" presId="urn:microsoft.com/office/officeart/2005/8/layout/chevron2"/>
    <dgm:cxn modelId="{FB98BD3A-925C-40C5-9BE4-34000F5A49AD}" type="presParOf" srcId="{1197EB4D-5C31-4797-BBAF-6EB75BBE9C42}" destId="{8DF210AA-717F-45C0-B863-5E8D5A4BE10A}" srcOrd="0" destOrd="0" presId="urn:microsoft.com/office/officeart/2005/8/layout/chevron2"/>
    <dgm:cxn modelId="{51D8BBE2-261A-433A-A587-46DFC307A0DE}" type="presParOf" srcId="{1197EB4D-5C31-4797-BBAF-6EB75BBE9C42}" destId="{953506B2-8091-4D2C-8AF7-E636AEC3683D}" srcOrd="1" destOrd="0" presId="urn:microsoft.com/office/officeart/2005/8/layout/chevron2"/>
    <dgm:cxn modelId="{AF75589C-15B4-4B98-9938-FAE12D1F665B}" type="presParOf" srcId="{327FE570-8319-44F6-B597-C2AEDF8DFA8B}" destId="{29D03719-BC46-4288-9498-34D5A43D9EC2}" srcOrd="1" destOrd="0" presId="urn:microsoft.com/office/officeart/2005/8/layout/chevron2"/>
    <dgm:cxn modelId="{01CFBBC8-464E-40C6-ABFB-819BB2472BBE}" type="presParOf" srcId="{327FE570-8319-44F6-B597-C2AEDF8DFA8B}" destId="{7B167EE5-6543-4F9F-AD4C-DE64CF4FC1AA}" srcOrd="2" destOrd="0" presId="urn:microsoft.com/office/officeart/2005/8/layout/chevron2"/>
    <dgm:cxn modelId="{5BB3BEAE-4940-4A2D-B535-3D5941A0CB39}" type="presParOf" srcId="{7B167EE5-6543-4F9F-AD4C-DE64CF4FC1AA}" destId="{66C3CE8C-7D07-4FDD-B902-3F411EFF38A4}" srcOrd="0" destOrd="0" presId="urn:microsoft.com/office/officeart/2005/8/layout/chevron2"/>
    <dgm:cxn modelId="{C4E924F8-D93D-42F9-A08F-23E0D7A5CE20}" type="presParOf" srcId="{7B167EE5-6543-4F9F-AD4C-DE64CF4FC1AA}" destId="{953F24D2-6D03-415D-961A-407E45945E6F}" srcOrd="1" destOrd="0" presId="urn:microsoft.com/office/officeart/2005/8/layout/chevron2"/>
    <dgm:cxn modelId="{83B15875-4137-456E-A97B-DC22DCCE07D4}" type="presParOf" srcId="{327FE570-8319-44F6-B597-C2AEDF8DFA8B}" destId="{438F9C20-3AE0-4749-B2F2-E0A6A1673722}" srcOrd="3" destOrd="0" presId="urn:microsoft.com/office/officeart/2005/8/layout/chevron2"/>
    <dgm:cxn modelId="{E7ED1D94-7471-44F0-839E-1D22B21AA740}" type="presParOf" srcId="{327FE570-8319-44F6-B597-C2AEDF8DFA8B}" destId="{E852CF1A-2B4F-48CF-85A4-2F859A887448}" srcOrd="4" destOrd="0" presId="urn:microsoft.com/office/officeart/2005/8/layout/chevron2"/>
    <dgm:cxn modelId="{87EBEEEC-A35A-417D-B10B-2D0A83C5A8D3}" type="presParOf" srcId="{E852CF1A-2B4F-48CF-85A4-2F859A887448}" destId="{FC9C4CDE-BEB5-45A1-A054-E00BF6410F74}" srcOrd="0" destOrd="0" presId="urn:microsoft.com/office/officeart/2005/8/layout/chevron2"/>
    <dgm:cxn modelId="{64A37C39-1192-43A3-94D2-2BDFFB24077D}" type="presParOf" srcId="{E852CF1A-2B4F-48CF-85A4-2F859A887448}" destId="{451E9D58-5F92-416F-94D3-1BBB6CD5C2A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C19459-1ACB-4376-B2F4-CBE4CB0D0218}" type="doc">
      <dgm:prSet loTypeId="urn:microsoft.com/office/officeart/2005/8/layout/venn1" loCatId="relationship" qsTypeId="urn:microsoft.com/office/officeart/2005/8/quickstyle/simple1" qsCatId="simple" csTypeId="urn:microsoft.com/office/officeart/2005/8/colors/accent1_2" csCatId="accent1" phldr="1"/>
      <dgm:spPr/>
    </dgm:pt>
    <dgm:pt modelId="{1F7A993D-BFA1-4FDA-8721-4E8D02E1EBBB}">
      <dgm:prSet phldrT="[Text]"/>
      <dgm:spPr/>
      <dgm:t>
        <a:bodyPr/>
        <a:lstStyle/>
        <a:p>
          <a:r>
            <a:rPr lang="en-GB" dirty="0" smtClean="0"/>
            <a:t>Location</a:t>
          </a:r>
          <a:endParaRPr lang="en-US" dirty="0"/>
        </a:p>
      </dgm:t>
    </dgm:pt>
    <dgm:pt modelId="{B35777CD-843B-4F14-BBE6-74C33A63692E}" type="parTrans" cxnId="{040ABDE1-D6E3-4C87-B490-3C885ACFA0DE}">
      <dgm:prSet/>
      <dgm:spPr/>
      <dgm:t>
        <a:bodyPr/>
        <a:lstStyle/>
        <a:p>
          <a:endParaRPr lang="en-US"/>
        </a:p>
      </dgm:t>
    </dgm:pt>
    <dgm:pt modelId="{C598920D-4771-4D5C-89DE-EA45C5EBD68B}" type="sibTrans" cxnId="{040ABDE1-D6E3-4C87-B490-3C885ACFA0DE}">
      <dgm:prSet/>
      <dgm:spPr/>
      <dgm:t>
        <a:bodyPr/>
        <a:lstStyle/>
        <a:p>
          <a:endParaRPr lang="en-US"/>
        </a:p>
      </dgm:t>
    </dgm:pt>
    <dgm:pt modelId="{053AFEB0-AA6B-4A65-916F-21CA54F61F0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Course structure</a:t>
          </a:r>
        </a:p>
      </dgm:t>
    </dgm:pt>
    <dgm:pt modelId="{B095038D-DF94-4AC1-A8A0-E85C0ED741D6}" type="parTrans" cxnId="{29EBFB42-A183-40C5-BCB7-F975E525C7D9}">
      <dgm:prSet/>
      <dgm:spPr/>
      <dgm:t>
        <a:bodyPr/>
        <a:lstStyle/>
        <a:p>
          <a:endParaRPr lang="en-US"/>
        </a:p>
      </dgm:t>
    </dgm:pt>
    <dgm:pt modelId="{C81F5487-7B89-49CB-8210-7EDA1725822A}" type="sibTrans" cxnId="{29EBFB42-A183-40C5-BCB7-F975E525C7D9}">
      <dgm:prSet/>
      <dgm:spPr/>
      <dgm:t>
        <a:bodyPr/>
        <a:lstStyle/>
        <a:p>
          <a:endParaRPr lang="en-US"/>
        </a:p>
      </dgm:t>
    </dgm:pt>
    <dgm:pt modelId="{51F74FBA-7767-40F8-98B9-336E51CDBC9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Course length</a:t>
          </a:r>
        </a:p>
      </dgm:t>
    </dgm:pt>
    <dgm:pt modelId="{AFCEC57E-15AC-4FF0-A5AC-63BA657091E6}" type="parTrans" cxnId="{1ABD2BFA-7EF4-4170-9E38-777E0540D316}">
      <dgm:prSet/>
      <dgm:spPr/>
      <dgm:t>
        <a:bodyPr/>
        <a:lstStyle/>
        <a:p>
          <a:endParaRPr lang="en-US"/>
        </a:p>
      </dgm:t>
    </dgm:pt>
    <dgm:pt modelId="{69054228-5CBC-435D-A655-B9CD4AF4B262}" type="sibTrans" cxnId="{1ABD2BFA-7EF4-4170-9E38-777E0540D316}">
      <dgm:prSet/>
      <dgm:spPr/>
      <dgm:t>
        <a:bodyPr/>
        <a:lstStyle/>
        <a:p>
          <a:endParaRPr lang="en-US"/>
        </a:p>
      </dgm:t>
    </dgm:pt>
    <dgm:pt modelId="{C005014D-E47B-4326-A0DA-B0F355685C3D}" type="pres">
      <dgm:prSet presAssocID="{3FC19459-1ACB-4376-B2F4-CBE4CB0D0218}" presName="compositeShape" presStyleCnt="0">
        <dgm:presLayoutVars>
          <dgm:chMax val="7"/>
          <dgm:dir/>
          <dgm:resizeHandles val="exact"/>
        </dgm:presLayoutVars>
      </dgm:prSet>
      <dgm:spPr/>
    </dgm:pt>
    <dgm:pt modelId="{77FC4BD6-8132-4A1C-BB62-950EA891B39E}" type="pres">
      <dgm:prSet presAssocID="{1F7A993D-BFA1-4FDA-8721-4E8D02E1EBBB}" presName="circ1" presStyleLbl="vennNode1" presStyleIdx="0" presStyleCnt="3"/>
      <dgm:spPr/>
      <dgm:t>
        <a:bodyPr/>
        <a:lstStyle/>
        <a:p>
          <a:endParaRPr lang="en-US"/>
        </a:p>
      </dgm:t>
    </dgm:pt>
    <dgm:pt modelId="{C0BB6CDA-FC87-4143-9420-2468F6341D1D}" type="pres">
      <dgm:prSet presAssocID="{1F7A993D-BFA1-4FDA-8721-4E8D02E1EBBB}" presName="circ1Tx" presStyleLbl="revTx" presStyleIdx="0" presStyleCnt="0">
        <dgm:presLayoutVars>
          <dgm:chMax val="0"/>
          <dgm:chPref val="0"/>
          <dgm:bulletEnabled val="1"/>
        </dgm:presLayoutVars>
      </dgm:prSet>
      <dgm:spPr/>
      <dgm:t>
        <a:bodyPr/>
        <a:lstStyle/>
        <a:p>
          <a:endParaRPr lang="en-US"/>
        </a:p>
      </dgm:t>
    </dgm:pt>
    <dgm:pt modelId="{B0F8EADF-FB64-43D8-899C-FD3DA347AB13}" type="pres">
      <dgm:prSet presAssocID="{053AFEB0-AA6B-4A65-916F-21CA54F61F0E}" presName="circ2" presStyleLbl="vennNode1" presStyleIdx="1" presStyleCnt="3"/>
      <dgm:spPr/>
      <dgm:t>
        <a:bodyPr/>
        <a:lstStyle/>
        <a:p>
          <a:endParaRPr lang="en-US"/>
        </a:p>
      </dgm:t>
    </dgm:pt>
    <dgm:pt modelId="{290AB4AA-C6AC-462E-B7C9-96EC71989E34}" type="pres">
      <dgm:prSet presAssocID="{053AFEB0-AA6B-4A65-916F-21CA54F61F0E}" presName="circ2Tx" presStyleLbl="revTx" presStyleIdx="0" presStyleCnt="0">
        <dgm:presLayoutVars>
          <dgm:chMax val="0"/>
          <dgm:chPref val="0"/>
          <dgm:bulletEnabled val="1"/>
        </dgm:presLayoutVars>
      </dgm:prSet>
      <dgm:spPr/>
      <dgm:t>
        <a:bodyPr/>
        <a:lstStyle/>
        <a:p>
          <a:endParaRPr lang="en-US"/>
        </a:p>
      </dgm:t>
    </dgm:pt>
    <dgm:pt modelId="{CFD70845-EE1A-42F8-B065-A5EB0A6BDBCE}" type="pres">
      <dgm:prSet presAssocID="{51F74FBA-7767-40F8-98B9-336E51CDBC91}" presName="circ3" presStyleLbl="vennNode1" presStyleIdx="2" presStyleCnt="3"/>
      <dgm:spPr/>
      <dgm:t>
        <a:bodyPr/>
        <a:lstStyle/>
        <a:p>
          <a:endParaRPr lang="en-US"/>
        </a:p>
      </dgm:t>
    </dgm:pt>
    <dgm:pt modelId="{B54E1731-7969-472A-BA8A-792711979B32}" type="pres">
      <dgm:prSet presAssocID="{51F74FBA-7767-40F8-98B9-336E51CDBC91}" presName="circ3Tx" presStyleLbl="revTx" presStyleIdx="0" presStyleCnt="0">
        <dgm:presLayoutVars>
          <dgm:chMax val="0"/>
          <dgm:chPref val="0"/>
          <dgm:bulletEnabled val="1"/>
        </dgm:presLayoutVars>
      </dgm:prSet>
      <dgm:spPr/>
      <dgm:t>
        <a:bodyPr/>
        <a:lstStyle/>
        <a:p>
          <a:endParaRPr lang="en-US"/>
        </a:p>
      </dgm:t>
    </dgm:pt>
  </dgm:ptLst>
  <dgm:cxnLst>
    <dgm:cxn modelId="{29EBFB42-A183-40C5-BCB7-F975E525C7D9}" srcId="{3FC19459-1ACB-4376-B2F4-CBE4CB0D0218}" destId="{053AFEB0-AA6B-4A65-916F-21CA54F61F0E}" srcOrd="1" destOrd="0" parTransId="{B095038D-DF94-4AC1-A8A0-E85C0ED741D6}" sibTransId="{C81F5487-7B89-49CB-8210-7EDA1725822A}"/>
    <dgm:cxn modelId="{F7D81325-DF47-43BD-8BEB-822546E21E1D}" type="presOf" srcId="{1F7A993D-BFA1-4FDA-8721-4E8D02E1EBBB}" destId="{C0BB6CDA-FC87-4143-9420-2468F6341D1D}" srcOrd="1" destOrd="0" presId="urn:microsoft.com/office/officeart/2005/8/layout/venn1"/>
    <dgm:cxn modelId="{1ABD2BFA-7EF4-4170-9E38-777E0540D316}" srcId="{3FC19459-1ACB-4376-B2F4-CBE4CB0D0218}" destId="{51F74FBA-7767-40F8-98B9-336E51CDBC91}" srcOrd="2" destOrd="0" parTransId="{AFCEC57E-15AC-4FF0-A5AC-63BA657091E6}" sibTransId="{69054228-5CBC-435D-A655-B9CD4AF4B262}"/>
    <dgm:cxn modelId="{040ABDE1-D6E3-4C87-B490-3C885ACFA0DE}" srcId="{3FC19459-1ACB-4376-B2F4-CBE4CB0D0218}" destId="{1F7A993D-BFA1-4FDA-8721-4E8D02E1EBBB}" srcOrd="0" destOrd="0" parTransId="{B35777CD-843B-4F14-BBE6-74C33A63692E}" sibTransId="{C598920D-4771-4D5C-89DE-EA45C5EBD68B}"/>
    <dgm:cxn modelId="{A7248F59-A017-4B35-88D5-95E129A6A9EE}" type="presOf" srcId="{1F7A993D-BFA1-4FDA-8721-4E8D02E1EBBB}" destId="{77FC4BD6-8132-4A1C-BB62-950EA891B39E}" srcOrd="0" destOrd="0" presId="urn:microsoft.com/office/officeart/2005/8/layout/venn1"/>
    <dgm:cxn modelId="{1CCECBBA-DB23-4D05-ADAB-A6A6D538E685}" type="presOf" srcId="{51F74FBA-7767-40F8-98B9-336E51CDBC91}" destId="{B54E1731-7969-472A-BA8A-792711979B32}" srcOrd="1" destOrd="0" presId="urn:microsoft.com/office/officeart/2005/8/layout/venn1"/>
    <dgm:cxn modelId="{18258B39-BCBD-4A9B-AFE3-599101540394}" type="presOf" srcId="{51F74FBA-7767-40F8-98B9-336E51CDBC91}" destId="{CFD70845-EE1A-42F8-B065-A5EB0A6BDBCE}" srcOrd="0" destOrd="0" presId="urn:microsoft.com/office/officeart/2005/8/layout/venn1"/>
    <dgm:cxn modelId="{6C19D5EE-A89A-4EB7-96B7-081085E83F76}" type="presOf" srcId="{053AFEB0-AA6B-4A65-916F-21CA54F61F0E}" destId="{290AB4AA-C6AC-462E-B7C9-96EC71989E34}" srcOrd="1" destOrd="0" presId="urn:microsoft.com/office/officeart/2005/8/layout/venn1"/>
    <dgm:cxn modelId="{A5CDFA5E-B0FF-4CB5-9C82-098D785C473D}" type="presOf" srcId="{053AFEB0-AA6B-4A65-916F-21CA54F61F0E}" destId="{B0F8EADF-FB64-43D8-899C-FD3DA347AB13}" srcOrd="0" destOrd="0" presId="urn:microsoft.com/office/officeart/2005/8/layout/venn1"/>
    <dgm:cxn modelId="{14A445F3-BF0E-4C18-9F90-3639397BFF2F}" type="presOf" srcId="{3FC19459-1ACB-4376-B2F4-CBE4CB0D0218}" destId="{C005014D-E47B-4326-A0DA-B0F355685C3D}" srcOrd="0" destOrd="0" presId="urn:microsoft.com/office/officeart/2005/8/layout/venn1"/>
    <dgm:cxn modelId="{5A828322-DF88-4474-8DC8-A947AEDF2B5E}" type="presParOf" srcId="{C005014D-E47B-4326-A0DA-B0F355685C3D}" destId="{77FC4BD6-8132-4A1C-BB62-950EA891B39E}" srcOrd="0" destOrd="0" presId="urn:microsoft.com/office/officeart/2005/8/layout/venn1"/>
    <dgm:cxn modelId="{65FB0641-23BF-47CB-9C50-17BCD27FE343}" type="presParOf" srcId="{C005014D-E47B-4326-A0DA-B0F355685C3D}" destId="{C0BB6CDA-FC87-4143-9420-2468F6341D1D}" srcOrd="1" destOrd="0" presId="urn:microsoft.com/office/officeart/2005/8/layout/venn1"/>
    <dgm:cxn modelId="{A5E58770-AF0E-4C8D-BE0C-E9378FC2287F}" type="presParOf" srcId="{C005014D-E47B-4326-A0DA-B0F355685C3D}" destId="{B0F8EADF-FB64-43D8-899C-FD3DA347AB13}" srcOrd="2" destOrd="0" presId="urn:microsoft.com/office/officeart/2005/8/layout/venn1"/>
    <dgm:cxn modelId="{F1F0BBA4-2DBE-430D-B768-24CD9B88BEFE}" type="presParOf" srcId="{C005014D-E47B-4326-A0DA-B0F355685C3D}" destId="{290AB4AA-C6AC-462E-B7C9-96EC71989E34}" srcOrd="3" destOrd="0" presId="urn:microsoft.com/office/officeart/2005/8/layout/venn1"/>
    <dgm:cxn modelId="{B6CC9BBF-0406-497E-A805-D614F20B8DA7}" type="presParOf" srcId="{C005014D-E47B-4326-A0DA-B0F355685C3D}" destId="{CFD70845-EE1A-42F8-B065-A5EB0A6BDBCE}" srcOrd="4" destOrd="0" presId="urn:microsoft.com/office/officeart/2005/8/layout/venn1"/>
    <dgm:cxn modelId="{D97B94B3-9E4C-40DF-B8E9-E0A201DB6A96}" type="presParOf" srcId="{C005014D-E47B-4326-A0DA-B0F355685C3D}" destId="{B54E1731-7969-472A-BA8A-792711979B3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C4BD6-8132-4A1C-BB62-950EA891B39E}">
      <dsp:nvSpPr>
        <dsp:cNvPr id="0" name=""/>
        <dsp:cNvSpPr/>
      </dsp:nvSpPr>
      <dsp:spPr>
        <a:xfrm>
          <a:off x="2438399" y="67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GB" sz="4100" kern="1200" dirty="0" smtClean="0"/>
            <a:t>Location</a:t>
          </a:r>
          <a:endParaRPr lang="en-US" sz="4100" kern="1200" dirty="0"/>
        </a:p>
      </dsp:txBody>
      <dsp:txXfrm>
        <a:off x="2871893" y="636693"/>
        <a:ext cx="2384213" cy="1463040"/>
      </dsp:txXfrm>
    </dsp:sp>
    <dsp:sp modelId="{B0F8EADF-FB64-43D8-899C-FD3DA347AB13}">
      <dsp:nvSpPr>
        <dsp:cNvPr id="0" name=""/>
        <dsp:cNvSpPr/>
      </dsp:nvSpPr>
      <dsp:spPr>
        <a:xfrm>
          <a:off x="3611541" y="2099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4100" kern="1200" dirty="0" smtClean="0"/>
            <a:t>Course structure</a:t>
          </a:r>
        </a:p>
      </dsp:txBody>
      <dsp:txXfrm>
        <a:off x="4605866" y="2939626"/>
        <a:ext cx="1950720" cy="1788160"/>
      </dsp:txXfrm>
    </dsp:sp>
    <dsp:sp modelId="{CFD70845-EE1A-42F8-B065-A5EB0A6BDBCE}">
      <dsp:nvSpPr>
        <dsp:cNvPr id="0" name=""/>
        <dsp:cNvSpPr/>
      </dsp:nvSpPr>
      <dsp:spPr>
        <a:xfrm>
          <a:off x="1265258" y="2099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4100" kern="1200" dirty="0" smtClean="0"/>
            <a:t>Course length</a:t>
          </a:r>
        </a:p>
      </dsp:txBody>
      <dsp:txXfrm>
        <a:off x="1571413" y="2939626"/>
        <a:ext cx="1950720" cy="178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C4BD6-8132-4A1C-BB62-950EA891B39E}">
      <dsp:nvSpPr>
        <dsp:cNvPr id="0" name=""/>
        <dsp:cNvSpPr/>
      </dsp:nvSpPr>
      <dsp:spPr>
        <a:xfrm>
          <a:off x="2438399" y="67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GB" sz="4100" kern="1200" dirty="0" smtClean="0"/>
            <a:t>Location</a:t>
          </a:r>
          <a:endParaRPr lang="en-US" sz="4100" kern="1200" dirty="0"/>
        </a:p>
      </dsp:txBody>
      <dsp:txXfrm>
        <a:off x="2871893" y="636693"/>
        <a:ext cx="2384213" cy="1463040"/>
      </dsp:txXfrm>
    </dsp:sp>
    <dsp:sp modelId="{B0F8EADF-FB64-43D8-899C-FD3DA347AB13}">
      <dsp:nvSpPr>
        <dsp:cNvPr id="0" name=""/>
        <dsp:cNvSpPr/>
      </dsp:nvSpPr>
      <dsp:spPr>
        <a:xfrm>
          <a:off x="3611541" y="2099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4100" kern="1200" dirty="0" smtClean="0"/>
            <a:t>Course structure</a:t>
          </a:r>
        </a:p>
      </dsp:txBody>
      <dsp:txXfrm>
        <a:off x="4605866" y="2939626"/>
        <a:ext cx="1950720" cy="1788160"/>
      </dsp:txXfrm>
    </dsp:sp>
    <dsp:sp modelId="{CFD70845-EE1A-42F8-B065-A5EB0A6BDBCE}">
      <dsp:nvSpPr>
        <dsp:cNvPr id="0" name=""/>
        <dsp:cNvSpPr/>
      </dsp:nvSpPr>
      <dsp:spPr>
        <a:xfrm>
          <a:off x="1265258" y="2099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4100" kern="1200" dirty="0" smtClean="0"/>
            <a:t>Course length</a:t>
          </a:r>
        </a:p>
      </dsp:txBody>
      <dsp:txXfrm>
        <a:off x="1571413" y="2939626"/>
        <a:ext cx="1950720" cy="178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210AA-717F-45C0-B863-5E8D5A4BE10A}">
      <dsp:nvSpPr>
        <dsp:cNvPr id="0" name=""/>
        <dsp:cNvSpPr/>
      </dsp:nvSpPr>
      <dsp:spPr>
        <a:xfrm rot="5400000">
          <a:off x="-252416" y="253296"/>
          <a:ext cx="1682774" cy="117794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smtClean="0"/>
            <a:t>Step 1</a:t>
          </a:r>
          <a:endParaRPr lang="en-GB" sz="3300" kern="1200" dirty="0"/>
        </a:p>
      </dsp:txBody>
      <dsp:txXfrm rot="-5400000">
        <a:off x="0" y="589851"/>
        <a:ext cx="1177942" cy="504832"/>
      </dsp:txXfrm>
    </dsp:sp>
    <dsp:sp modelId="{953506B2-8091-4D2C-8AF7-E636AEC3683D}">
      <dsp:nvSpPr>
        <dsp:cNvPr id="0" name=""/>
        <dsp:cNvSpPr/>
      </dsp:nvSpPr>
      <dsp:spPr>
        <a:xfrm rot="5400000">
          <a:off x="4349719" y="-3170897"/>
          <a:ext cx="1093803" cy="74373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Your group will brainstorm possible hypotheses and solutions, and decide what you’ll need to learn in order to ‘solve’ the problem at hand. These are called your ‘learning objectives’</a:t>
          </a:r>
          <a:endParaRPr lang="en-GB" sz="2100" kern="1200" dirty="0"/>
        </a:p>
      </dsp:txBody>
      <dsp:txXfrm rot="-5400000">
        <a:off x="1177943" y="54274"/>
        <a:ext cx="7383962" cy="987013"/>
      </dsp:txXfrm>
    </dsp:sp>
    <dsp:sp modelId="{66C3CE8C-7D07-4FDD-B902-3F411EFF38A4}">
      <dsp:nvSpPr>
        <dsp:cNvPr id="0" name=""/>
        <dsp:cNvSpPr/>
      </dsp:nvSpPr>
      <dsp:spPr>
        <a:xfrm rot="5400000">
          <a:off x="-252416" y="1742776"/>
          <a:ext cx="1682774" cy="117794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smtClean="0"/>
            <a:t>Step 2</a:t>
          </a:r>
          <a:endParaRPr lang="en-GB" sz="3300" kern="1200" dirty="0"/>
        </a:p>
      </dsp:txBody>
      <dsp:txXfrm rot="-5400000">
        <a:off x="0" y="2079331"/>
        <a:ext cx="1177942" cy="504832"/>
      </dsp:txXfrm>
    </dsp:sp>
    <dsp:sp modelId="{953F24D2-6D03-415D-961A-407E45945E6F}">
      <dsp:nvSpPr>
        <dsp:cNvPr id="0" name=""/>
        <dsp:cNvSpPr/>
      </dsp:nvSpPr>
      <dsp:spPr>
        <a:xfrm rot="5400000">
          <a:off x="4349719" y="-1681416"/>
          <a:ext cx="1093803" cy="74373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You go away and gather all of the information you need. This is usually in the form of private study and reading, but can also include lectures, teaching and clinical placements</a:t>
          </a:r>
          <a:endParaRPr lang="en-GB" sz="2100" kern="1200" dirty="0"/>
        </a:p>
      </dsp:txBody>
      <dsp:txXfrm rot="-5400000">
        <a:off x="1177943" y="1543755"/>
        <a:ext cx="7383962" cy="987013"/>
      </dsp:txXfrm>
    </dsp:sp>
    <dsp:sp modelId="{FC9C4CDE-BEB5-45A1-A054-E00BF6410F74}">
      <dsp:nvSpPr>
        <dsp:cNvPr id="0" name=""/>
        <dsp:cNvSpPr/>
      </dsp:nvSpPr>
      <dsp:spPr>
        <a:xfrm rot="5400000">
          <a:off x="-252416" y="3232256"/>
          <a:ext cx="1682774" cy="117794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smtClean="0"/>
            <a:t>Step 3</a:t>
          </a:r>
          <a:endParaRPr lang="en-GB" sz="3300" kern="1200" dirty="0"/>
        </a:p>
      </dsp:txBody>
      <dsp:txXfrm rot="-5400000">
        <a:off x="0" y="3568811"/>
        <a:ext cx="1177942" cy="504832"/>
      </dsp:txXfrm>
    </dsp:sp>
    <dsp:sp modelId="{451E9D58-5F92-416F-94D3-1BBB6CD5C2A3}">
      <dsp:nvSpPr>
        <dsp:cNvPr id="0" name=""/>
        <dsp:cNvSpPr/>
      </dsp:nvSpPr>
      <dsp:spPr>
        <a:xfrm rot="5400000">
          <a:off x="4349719" y="-191936"/>
          <a:ext cx="1093803" cy="74373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You then present your findings to your group and facilitator, and compare notes</a:t>
          </a:r>
          <a:endParaRPr lang="en-GB" sz="2100" kern="1200" dirty="0"/>
        </a:p>
      </dsp:txBody>
      <dsp:txXfrm rot="-5400000">
        <a:off x="1177943" y="3033235"/>
        <a:ext cx="7383962" cy="987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C4BD6-8132-4A1C-BB62-950EA891B39E}">
      <dsp:nvSpPr>
        <dsp:cNvPr id="0" name=""/>
        <dsp:cNvSpPr/>
      </dsp:nvSpPr>
      <dsp:spPr>
        <a:xfrm>
          <a:off x="2438399" y="67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GB" sz="4100" kern="1200" dirty="0" smtClean="0"/>
            <a:t>Location</a:t>
          </a:r>
          <a:endParaRPr lang="en-US" sz="4100" kern="1200" dirty="0"/>
        </a:p>
      </dsp:txBody>
      <dsp:txXfrm>
        <a:off x="2871893" y="636693"/>
        <a:ext cx="2384213" cy="1463040"/>
      </dsp:txXfrm>
    </dsp:sp>
    <dsp:sp modelId="{B0F8EADF-FB64-43D8-899C-FD3DA347AB13}">
      <dsp:nvSpPr>
        <dsp:cNvPr id="0" name=""/>
        <dsp:cNvSpPr/>
      </dsp:nvSpPr>
      <dsp:spPr>
        <a:xfrm>
          <a:off x="3611541" y="2099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4100" kern="1200" dirty="0" smtClean="0"/>
            <a:t>Course structure</a:t>
          </a:r>
        </a:p>
      </dsp:txBody>
      <dsp:txXfrm>
        <a:off x="4605866" y="2939626"/>
        <a:ext cx="1950720" cy="1788160"/>
      </dsp:txXfrm>
    </dsp:sp>
    <dsp:sp modelId="{CFD70845-EE1A-42F8-B065-A5EB0A6BDBCE}">
      <dsp:nvSpPr>
        <dsp:cNvPr id="0" name=""/>
        <dsp:cNvSpPr/>
      </dsp:nvSpPr>
      <dsp:spPr>
        <a:xfrm>
          <a:off x="1265258" y="2099733"/>
          <a:ext cx="3251200" cy="3251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4100" kern="1200" dirty="0" smtClean="0"/>
            <a:t>Course length</a:t>
          </a:r>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34882-C5C8-40D8-8A4F-26694752AD88}" type="datetimeFigureOut">
              <a:rPr lang="en-GB" smtClean="0"/>
              <a:t>07/07/2021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455C3-1FA2-4429-97D4-2A64687A0310}" type="slidenum">
              <a:rPr lang="en-GB" smtClean="0"/>
              <a:t>‹#›</a:t>
            </a:fld>
            <a:endParaRPr lang="en-GB"/>
          </a:p>
        </p:txBody>
      </p:sp>
    </p:spTree>
    <p:extLst>
      <p:ext uri="{BB962C8B-B14F-4D97-AF65-F5344CB8AC3E}">
        <p14:creationId xmlns:p14="http://schemas.microsoft.com/office/powerpoint/2010/main" val="82862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5C78E9-CC19-40CD-ADE7-CE87D046236A}" type="slidenum">
              <a:rPr lang="en-GB" smtClean="0"/>
              <a:t>7</a:t>
            </a:fld>
            <a:endParaRPr lang="en-GB"/>
          </a:p>
        </p:txBody>
      </p:sp>
    </p:spTree>
    <p:extLst>
      <p:ext uri="{BB962C8B-B14F-4D97-AF65-F5344CB8AC3E}">
        <p14:creationId xmlns:p14="http://schemas.microsoft.com/office/powerpoint/2010/main" val="271745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E41CD3-0EAB-43A3-B3EE-6B19B8878654}"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302776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41CD3-0EAB-43A3-B3EE-6B19B8878654}"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420930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41CD3-0EAB-43A3-B3EE-6B19B8878654}"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71572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41CD3-0EAB-43A3-B3EE-6B19B8878654}"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37154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41CD3-0EAB-43A3-B3EE-6B19B8878654}"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127826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E41CD3-0EAB-43A3-B3EE-6B19B8878654}"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341675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E41CD3-0EAB-43A3-B3EE-6B19B8878654}" type="datetimeFigureOut">
              <a:rPr lang="en-GB" smtClean="0"/>
              <a:t>07/07/2021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270683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E41CD3-0EAB-43A3-B3EE-6B19B8878654}" type="datetimeFigureOut">
              <a:rPr lang="en-GB" smtClean="0"/>
              <a:t>07/07/2021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186967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41CD3-0EAB-43A3-B3EE-6B19B8878654}" type="datetimeFigureOut">
              <a:rPr lang="en-GB" smtClean="0"/>
              <a:t>07/07/2021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5858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41CD3-0EAB-43A3-B3EE-6B19B8878654}"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1034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41CD3-0EAB-43A3-B3EE-6B19B8878654}"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420313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41CD3-0EAB-43A3-B3EE-6B19B8878654}" type="datetimeFigureOut">
              <a:rPr lang="en-GB" smtClean="0"/>
              <a:t>07/07/2021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C58D6-E904-4FF7-829C-2D3048F71475}" type="slidenum">
              <a:rPr lang="en-GB" smtClean="0"/>
              <a:t>‹#›</a:t>
            </a:fld>
            <a:endParaRPr lang="en-GB"/>
          </a:p>
        </p:txBody>
      </p:sp>
    </p:spTree>
    <p:extLst>
      <p:ext uri="{BB962C8B-B14F-4D97-AF65-F5344CB8AC3E}">
        <p14:creationId xmlns:p14="http://schemas.microsoft.com/office/powerpoint/2010/main" val="24825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www.themedicportal.com/application-guide/choosing-a-medical-school/comparisontoo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hyperlink" Target="https://www.ucat.ac.uk/" TargetMode="Externa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hyperlink" Target="https://www.admissionstesting.org/Images/201905-bmat-guide-for-universities-and-policy-makers-.pdf"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hyperlink" Target="https://www.themedicportal.com/" TargetMode="Externa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hyperlink" Target="https://www.themedicportal.com/community/" TargetMode="Externa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hyperlink" Target="mailto:molly.butcher@nhs.net"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bishopstopford.fireflycloud.net/sixth-form/considering-medicine--dentistry--veterinary" TargetMode="Externa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3252" y="2204864"/>
            <a:ext cx="7772400" cy="1872208"/>
          </a:xfrm>
        </p:spPr>
        <p:txBody>
          <a:bodyPr>
            <a:noAutofit/>
          </a:bodyPr>
          <a:lstStyle/>
          <a:p>
            <a:r>
              <a:rPr lang="en-GB" sz="8000" b="1" dirty="0" smtClean="0"/>
              <a:t>Applying to Medical Schools</a:t>
            </a:r>
            <a:endParaRPr lang="en-GB" sz="8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928" y="314855"/>
            <a:ext cx="6667085" cy="737882"/>
          </a:xfrm>
          <a:prstGeom prst="rect">
            <a:avLst/>
          </a:prstGeom>
        </p:spPr>
      </p:pic>
    </p:spTree>
    <p:custDataLst>
      <p:tags r:id="rId1"/>
    </p:custDataLst>
    <p:extLst>
      <p:ext uri="{BB962C8B-B14F-4D97-AF65-F5344CB8AC3E}">
        <p14:creationId xmlns:p14="http://schemas.microsoft.com/office/powerpoint/2010/main" val="1213816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Choosing a Medical School</a:t>
            </a:r>
            <a:endParaRPr lang="en-GB" dirty="0"/>
          </a:p>
        </p:txBody>
      </p:sp>
      <p:sp>
        <p:nvSpPr>
          <p:cNvPr id="3" name="Content Placeholder 2"/>
          <p:cNvSpPr>
            <a:spLocks noGrp="1"/>
          </p:cNvSpPr>
          <p:nvPr>
            <p:ph idx="1"/>
          </p:nvPr>
        </p:nvSpPr>
        <p:spPr/>
        <p:txBody>
          <a:bodyPr>
            <a:normAutofit/>
          </a:bodyPr>
          <a:lstStyle/>
          <a:p>
            <a:r>
              <a:rPr lang="en-GB" dirty="0"/>
              <a:t>Avoid choosing more than 2 BMAT universities as you won’t know your score when you </a:t>
            </a:r>
            <a:r>
              <a:rPr lang="en-GB" dirty="0" smtClean="0"/>
              <a:t>apply</a:t>
            </a:r>
          </a:p>
          <a:p>
            <a:endParaRPr lang="en-GB" dirty="0"/>
          </a:p>
          <a:p>
            <a:r>
              <a:rPr lang="en-GB" dirty="0" smtClean="0"/>
              <a:t>Avoid applying to medical schools that offer different course structures e.g. PBL and traditional</a:t>
            </a:r>
          </a:p>
          <a:p>
            <a:endParaRPr lang="en-GB" dirty="0" smtClean="0"/>
          </a:p>
          <a:p>
            <a:r>
              <a:rPr lang="en-GB" dirty="0" smtClean="0"/>
              <a:t>Don’t just apply to all the popular medical schools</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240557"/>
            <a:ext cx="1277414" cy="101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0189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GB" dirty="0" smtClean="0"/>
              <a:t>Course Considerations</a:t>
            </a:r>
            <a:endParaRPr lang="en-GB" dirty="0"/>
          </a:p>
        </p:txBody>
      </p:sp>
      <p:graphicFrame>
        <p:nvGraphicFramePr>
          <p:cNvPr id="4" name="Diagram 3"/>
          <p:cNvGraphicFramePr/>
          <p:nvPr>
            <p:extLst>
              <p:ext uri="{D42A27DB-BD31-4B8C-83A1-F6EECF244321}">
                <p14:modId xmlns:p14="http://schemas.microsoft.com/office/powerpoint/2010/main" val="2767123135"/>
              </p:ext>
            </p:extLst>
          </p:nvPr>
        </p:nvGraphicFramePr>
        <p:xfrm>
          <a:off x="1919536" y="11967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2207568" y="1844824"/>
            <a:ext cx="2088232" cy="12961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924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096" y="260648"/>
            <a:ext cx="2664296" cy="720080"/>
          </a:xfrm>
        </p:spPr>
        <p:txBody>
          <a:bodyPr>
            <a:normAutofit fontScale="90000"/>
          </a:bodyPr>
          <a:lstStyle/>
          <a:p>
            <a:pPr algn="l"/>
            <a:r>
              <a:rPr lang="en-GB" sz="6000" b="1" dirty="0" smtClean="0"/>
              <a:t>Location</a:t>
            </a:r>
            <a:r>
              <a:rPr lang="en-GB" sz="2400" dirty="0" smtClean="0"/>
              <a:t/>
            </a:r>
            <a:br>
              <a:rPr lang="en-GB" sz="2400" dirty="0" smtClean="0"/>
            </a:br>
            <a:endParaRPr lang="en-GB" sz="2400" dirty="0"/>
          </a:p>
        </p:txBody>
      </p:sp>
      <p:pic>
        <p:nvPicPr>
          <p:cNvPr id="3" name="Picture 2"/>
          <p:cNvPicPr>
            <a:picLocks noChangeAspect="1"/>
          </p:cNvPicPr>
          <p:nvPr/>
        </p:nvPicPr>
        <p:blipFill>
          <a:blip r:embed="rId3"/>
          <a:stretch>
            <a:fillRect/>
          </a:stretch>
        </p:blipFill>
        <p:spPr>
          <a:xfrm>
            <a:off x="0" y="0"/>
            <a:ext cx="4894991" cy="6858000"/>
          </a:xfrm>
          <a:prstGeom prst="rect">
            <a:avLst/>
          </a:prstGeom>
        </p:spPr>
      </p:pic>
      <p:sp>
        <p:nvSpPr>
          <p:cNvPr id="4" name="Rectangle 3"/>
          <p:cNvSpPr/>
          <p:nvPr/>
        </p:nvSpPr>
        <p:spPr>
          <a:xfrm>
            <a:off x="5015880" y="764704"/>
            <a:ext cx="6840760" cy="3108543"/>
          </a:xfrm>
          <a:prstGeom prst="rect">
            <a:avLst/>
          </a:prstGeom>
        </p:spPr>
        <p:txBody>
          <a:bodyPr wrap="square">
            <a:spAutoFit/>
          </a:bodyPr>
          <a:lstStyle/>
          <a:p>
            <a:r>
              <a:rPr lang="en-GB" sz="2800" dirty="0"/>
              <a:t>32 Medical </a:t>
            </a:r>
            <a:r>
              <a:rPr lang="en-GB" sz="2800" dirty="0" smtClean="0"/>
              <a:t>Schools</a:t>
            </a:r>
          </a:p>
          <a:p>
            <a:r>
              <a:rPr lang="en-GB" sz="2800" dirty="0" smtClean="0"/>
              <a:t>+ </a:t>
            </a:r>
            <a:r>
              <a:rPr lang="en-GB" sz="2800" dirty="0"/>
              <a:t>University of Warwick Postgraduate Medicine only. </a:t>
            </a:r>
            <a:endParaRPr lang="en-GB" sz="2800" dirty="0" smtClean="0"/>
          </a:p>
          <a:p>
            <a:r>
              <a:rPr lang="en-GB" sz="2800" dirty="0" smtClean="0"/>
              <a:t>+</a:t>
            </a:r>
            <a:r>
              <a:rPr lang="en-GB" sz="2800" dirty="0"/>
              <a:t>University of Buckingham is the only UK Independent Medical school with no cap on international students </a:t>
            </a:r>
            <a:endParaRPr lang="en-GB" sz="2800" dirty="0" smtClean="0"/>
          </a:p>
          <a:p>
            <a:r>
              <a:rPr lang="en-GB" sz="2800" dirty="0" smtClean="0"/>
              <a:t>+</a:t>
            </a:r>
            <a:r>
              <a:rPr lang="en-GB" sz="2800" dirty="0"/>
              <a:t>UCLAN – take only international students. </a:t>
            </a:r>
            <a:endParaRPr lang="en-GB" dirty="0"/>
          </a:p>
        </p:txBody>
      </p:sp>
      <p:sp>
        <p:nvSpPr>
          <p:cNvPr id="5" name="Rectangle 4"/>
          <p:cNvSpPr/>
          <p:nvPr/>
        </p:nvSpPr>
        <p:spPr>
          <a:xfrm>
            <a:off x="5087888" y="3873247"/>
            <a:ext cx="6768752" cy="2954655"/>
          </a:xfrm>
          <a:prstGeom prst="rect">
            <a:avLst/>
          </a:prstGeom>
        </p:spPr>
        <p:txBody>
          <a:bodyPr wrap="square">
            <a:spAutoFit/>
          </a:bodyPr>
          <a:lstStyle/>
          <a:p>
            <a:pPr marL="457200" indent="-457200">
              <a:buClr>
                <a:schemeClr val="tx2"/>
              </a:buClr>
              <a:buFont typeface="Wingdings" panose="05000000000000000000" pitchFamily="2" charset="2"/>
              <a:buChar char="Ø"/>
            </a:pPr>
            <a:r>
              <a:rPr lang="en-GB" sz="2800" dirty="0"/>
              <a:t>Find a course type that suits your learning </a:t>
            </a:r>
            <a:r>
              <a:rPr lang="en-GB" sz="2800" dirty="0" smtClean="0"/>
              <a:t>style</a:t>
            </a:r>
          </a:p>
          <a:p>
            <a:pPr marL="457200" indent="-457200">
              <a:buClr>
                <a:schemeClr val="tx2"/>
              </a:buClr>
              <a:buFont typeface="Wingdings" panose="05000000000000000000" pitchFamily="2" charset="2"/>
              <a:buChar char="Ø"/>
            </a:pPr>
            <a:r>
              <a:rPr lang="en-GB" sz="2800" dirty="0" smtClean="0"/>
              <a:t>Drawn </a:t>
            </a:r>
            <a:r>
              <a:rPr lang="en-GB" sz="2800" dirty="0"/>
              <a:t>up a shortlist of 4 medical </a:t>
            </a:r>
            <a:r>
              <a:rPr lang="en-GB" sz="2800" dirty="0" smtClean="0"/>
              <a:t>schools</a:t>
            </a:r>
          </a:p>
          <a:p>
            <a:pPr marL="457200" indent="-457200">
              <a:buClr>
                <a:schemeClr val="tx2"/>
              </a:buClr>
              <a:buFont typeface="Wingdings" panose="05000000000000000000" pitchFamily="2" charset="2"/>
              <a:buChar char="Ø"/>
            </a:pPr>
            <a:r>
              <a:rPr lang="en-GB" sz="2800" dirty="0" smtClean="0"/>
              <a:t>Consider </a:t>
            </a:r>
            <a:r>
              <a:rPr lang="en-GB" sz="2800" dirty="0"/>
              <a:t>the geography </a:t>
            </a:r>
            <a:endParaRPr lang="en-GB" sz="2800" dirty="0" smtClean="0"/>
          </a:p>
          <a:p>
            <a:pPr marL="457200" indent="-457200">
              <a:buClr>
                <a:schemeClr val="tx2"/>
              </a:buClr>
              <a:buFont typeface="Wingdings" panose="05000000000000000000" pitchFamily="2" charset="2"/>
              <a:buChar char="Ø"/>
            </a:pPr>
            <a:r>
              <a:rPr lang="en-GB" sz="2800" dirty="0" smtClean="0"/>
              <a:t>Consider </a:t>
            </a:r>
            <a:r>
              <a:rPr lang="en-GB" sz="2800" dirty="0"/>
              <a:t>competition ratios to maximise your chances of success.</a:t>
            </a:r>
            <a:r>
              <a:rPr lang="en-GB" dirty="0"/>
              <a:t/>
            </a:r>
            <a:br>
              <a:rPr lang="en-GB" dirty="0"/>
            </a:br>
            <a:endParaRPr lang="en-GB" dirty="0"/>
          </a:p>
        </p:txBody>
      </p:sp>
    </p:spTree>
    <p:custDataLst>
      <p:tags r:id="rId1"/>
    </p:custDataLst>
    <p:extLst>
      <p:ext uri="{BB962C8B-B14F-4D97-AF65-F5344CB8AC3E}">
        <p14:creationId xmlns:p14="http://schemas.microsoft.com/office/powerpoint/2010/main" val="277023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096" y="260648"/>
            <a:ext cx="2664296" cy="720080"/>
          </a:xfrm>
        </p:spPr>
        <p:txBody>
          <a:bodyPr>
            <a:normAutofit fontScale="90000"/>
          </a:bodyPr>
          <a:lstStyle/>
          <a:p>
            <a:pPr algn="l"/>
            <a:r>
              <a:rPr lang="en-GB" sz="6000" b="1" dirty="0" smtClean="0"/>
              <a:t>Location</a:t>
            </a:r>
            <a:r>
              <a:rPr lang="en-GB" sz="2400" dirty="0" smtClean="0"/>
              <a:t/>
            </a:r>
            <a:br>
              <a:rPr lang="en-GB" sz="2400" dirty="0" smtClean="0"/>
            </a:br>
            <a:endParaRPr lang="en-GB" sz="2400" dirty="0"/>
          </a:p>
        </p:txBody>
      </p:sp>
      <p:pic>
        <p:nvPicPr>
          <p:cNvPr id="3" name="Picture 2"/>
          <p:cNvPicPr>
            <a:picLocks noChangeAspect="1"/>
          </p:cNvPicPr>
          <p:nvPr/>
        </p:nvPicPr>
        <p:blipFill>
          <a:blip r:embed="rId3"/>
          <a:stretch>
            <a:fillRect/>
          </a:stretch>
        </p:blipFill>
        <p:spPr>
          <a:xfrm>
            <a:off x="0" y="0"/>
            <a:ext cx="4894991" cy="6858000"/>
          </a:xfrm>
          <a:prstGeom prst="rect">
            <a:avLst/>
          </a:prstGeom>
        </p:spPr>
      </p:pic>
      <p:sp>
        <p:nvSpPr>
          <p:cNvPr id="5" name="Rectangle 4"/>
          <p:cNvSpPr/>
          <p:nvPr/>
        </p:nvSpPr>
        <p:spPr>
          <a:xfrm>
            <a:off x="5087888" y="908720"/>
            <a:ext cx="6768752" cy="5539978"/>
          </a:xfrm>
          <a:prstGeom prst="rect">
            <a:avLst/>
          </a:prstGeom>
        </p:spPr>
        <p:txBody>
          <a:bodyPr wrap="square">
            <a:spAutoFit/>
          </a:bodyPr>
          <a:lstStyle/>
          <a:p>
            <a:pPr marL="457200" indent="-457200">
              <a:buClr>
                <a:schemeClr val="tx2"/>
              </a:buClr>
              <a:buFont typeface="Wingdings" panose="05000000000000000000" pitchFamily="2" charset="2"/>
              <a:buChar char="Ø"/>
            </a:pPr>
            <a:r>
              <a:rPr lang="en-GB" sz="2800" dirty="0"/>
              <a:t>Look at the different application rates </a:t>
            </a:r>
          </a:p>
          <a:p>
            <a:pPr marL="457200" indent="-457200">
              <a:buClr>
                <a:schemeClr val="tx2"/>
              </a:buClr>
              <a:buFont typeface="Wingdings" panose="05000000000000000000" pitchFamily="2" charset="2"/>
              <a:buChar char="Ø"/>
            </a:pPr>
            <a:r>
              <a:rPr lang="en-GB" sz="2800" dirty="0"/>
              <a:t>Consider the interview offer rates</a:t>
            </a:r>
          </a:p>
          <a:p>
            <a:pPr marL="457200" indent="-457200">
              <a:buClr>
                <a:schemeClr val="tx2"/>
              </a:buClr>
              <a:buFont typeface="Wingdings" panose="05000000000000000000" pitchFamily="2" charset="2"/>
              <a:buChar char="Ø"/>
            </a:pPr>
            <a:r>
              <a:rPr lang="en-GB" sz="2800" dirty="0"/>
              <a:t>Find out the number of med school places </a:t>
            </a:r>
            <a:r>
              <a:rPr lang="en-GB" sz="2800" dirty="0" smtClean="0"/>
              <a:t>available</a:t>
            </a:r>
          </a:p>
          <a:p>
            <a:pPr marL="457200" indent="-457200">
              <a:buClr>
                <a:schemeClr val="tx2"/>
              </a:buClr>
              <a:buFont typeface="Wingdings" panose="05000000000000000000" pitchFamily="2" charset="2"/>
              <a:buChar char="Ø"/>
            </a:pPr>
            <a:r>
              <a:rPr lang="en-GB" sz="2800" dirty="0" smtClean="0"/>
              <a:t>Don’t necessarily concentrate you </a:t>
            </a:r>
            <a:r>
              <a:rPr lang="en-GB" sz="2800" dirty="0"/>
              <a:t>applications in and around London or the south of England. </a:t>
            </a:r>
            <a:endParaRPr lang="en-GB" sz="2800" dirty="0" smtClean="0"/>
          </a:p>
          <a:p>
            <a:pPr marL="457200" indent="-457200">
              <a:buClr>
                <a:schemeClr val="tx2"/>
              </a:buClr>
              <a:buFont typeface="Wingdings" panose="05000000000000000000" pitchFamily="2" charset="2"/>
              <a:buChar char="Ø"/>
            </a:pPr>
            <a:r>
              <a:rPr lang="en-GB" sz="2800" dirty="0" err="1" smtClean="0"/>
              <a:t>Eg</a:t>
            </a:r>
            <a:r>
              <a:rPr lang="en-GB" sz="2800" dirty="0" smtClean="0"/>
              <a:t>, </a:t>
            </a:r>
            <a:r>
              <a:rPr lang="en-GB" sz="2800" dirty="0" err="1" smtClean="0"/>
              <a:t>Barts</a:t>
            </a:r>
            <a:r>
              <a:rPr lang="en-GB" sz="2800" dirty="0" smtClean="0"/>
              <a:t> </a:t>
            </a:r>
            <a:r>
              <a:rPr lang="en-GB" sz="2800" dirty="0"/>
              <a:t>Medical school in London had over 2,600 applicants for 276 places in 2015, whereas Leeds medical school had 1,800 applicants for 237 places, so, 800 less applicants for only 39 fewer spaces. </a:t>
            </a:r>
            <a:r>
              <a:rPr lang="en-GB" dirty="0"/>
              <a:t/>
            </a:r>
            <a:br>
              <a:rPr lang="en-GB" dirty="0"/>
            </a:br>
            <a:endParaRPr lang="en-GB" dirty="0"/>
          </a:p>
        </p:txBody>
      </p:sp>
    </p:spTree>
    <p:custDataLst>
      <p:tags r:id="rId1"/>
    </p:custDataLst>
    <p:extLst>
      <p:ext uri="{BB962C8B-B14F-4D97-AF65-F5344CB8AC3E}">
        <p14:creationId xmlns:p14="http://schemas.microsoft.com/office/powerpoint/2010/main" val="4158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096" y="260648"/>
            <a:ext cx="2664296" cy="720080"/>
          </a:xfrm>
        </p:spPr>
        <p:txBody>
          <a:bodyPr>
            <a:normAutofit fontScale="90000"/>
          </a:bodyPr>
          <a:lstStyle/>
          <a:p>
            <a:pPr algn="l"/>
            <a:r>
              <a:rPr lang="en-GB" sz="6000" b="1" dirty="0" smtClean="0"/>
              <a:t>Location</a:t>
            </a:r>
            <a:r>
              <a:rPr lang="en-GB" sz="2400" dirty="0" smtClean="0"/>
              <a:t/>
            </a:r>
            <a:br>
              <a:rPr lang="en-GB" sz="2400" dirty="0" smtClean="0"/>
            </a:br>
            <a:endParaRPr lang="en-GB" sz="2400" dirty="0"/>
          </a:p>
        </p:txBody>
      </p:sp>
      <p:pic>
        <p:nvPicPr>
          <p:cNvPr id="3" name="Picture 2"/>
          <p:cNvPicPr>
            <a:picLocks noChangeAspect="1"/>
          </p:cNvPicPr>
          <p:nvPr/>
        </p:nvPicPr>
        <p:blipFill>
          <a:blip r:embed="rId3"/>
          <a:stretch>
            <a:fillRect/>
          </a:stretch>
        </p:blipFill>
        <p:spPr>
          <a:xfrm>
            <a:off x="0" y="0"/>
            <a:ext cx="4894991" cy="6858000"/>
          </a:xfrm>
          <a:prstGeom prst="rect">
            <a:avLst/>
          </a:prstGeom>
        </p:spPr>
      </p:pic>
      <p:sp>
        <p:nvSpPr>
          <p:cNvPr id="5" name="Rectangle 4"/>
          <p:cNvSpPr/>
          <p:nvPr/>
        </p:nvSpPr>
        <p:spPr>
          <a:xfrm>
            <a:off x="5087888" y="908720"/>
            <a:ext cx="6768752" cy="5386090"/>
          </a:xfrm>
          <a:prstGeom prst="rect">
            <a:avLst/>
          </a:prstGeom>
        </p:spPr>
        <p:txBody>
          <a:bodyPr wrap="square">
            <a:spAutoFit/>
          </a:bodyPr>
          <a:lstStyle/>
          <a:p>
            <a:r>
              <a:rPr lang="en-GB" sz="2800" b="1" dirty="0"/>
              <a:t>University Setting – Things to Consider</a:t>
            </a:r>
            <a:r>
              <a:rPr lang="en-GB" sz="2800" b="1" dirty="0" smtClean="0"/>
              <a:t>:</a:t>
            </a:r>
          </a:p>
          <a:p>
            <a:endParaRPr lang="en-GB" sz="2800" b="1" dirty="0"/>
          </a:p>
          <a:p>
            <a:pPr marL="457200" indent="-457200">
              <a:buClr>
                <a:schemeClr val="tx2"/>
              </a:buClr>
              <a:buFont typeface="Wingdings" panose="05000000000000000000" pitchFamily="2" charset="2"/>
              <a:buChar char="Ø"/>
            </a:pPr>
            <a:r>
              <a:rPr lang="en-GB" sz="2800" b="1" dirty="0" smtClean="0"/>
              <a:t>City</a:t>
            </a:r>
            <a:r>
              <a:rPr lang="en-GB" sz="2800" dirty="0" smtClean="0"/>
              <a:t> where you could be travelling an hour to your lectures, halls etc.</a:t>
            </a:r>
          </a:p>
          <a:p>
            <a:pPr marL="457200" indent="-457200">
              <a:buClr>
                <a:schemeClr val="tx2"/>
              </a:buClr>
              <a:buFont typeface="Wingdings" panose="05000000000000000000" pitchFamily="2" charset="2"/>
              <a:buChar char="Ø"/>
            </a:pPr>
            <a:r>
              <a:rPr lang="en-GB" sz="2800" b="1" dirty="0" smtClean="0"/>
              <a:t>Campus</a:t>
            </a:r>
            <a:r>
              <a:rPr lang="en-GB" sz="2800" dirty="0" smtClean="0"/>
              <a:t> </a:t>
            </a:r>
            <a:r>
              <a:rPr lang="en-GB" sz="2800" dirty="0"/>
              <a:t>where everything is easy to </a:t>
            </a:r>
            <a:r>
              <a:rPr lang="en-GB" sz="2800" dirty="0" smtClean="0"/>
              <a:t>access</a:t>
            </a:r>
          </a:p>
          <a:p>
            <a:pPr marL="457200" indent="-457200">
              <a:buClr>
                <a:schemeClr val="tx2"/>
              </a:buClr>
              <a:buFont typeface="Wingdings" panose="05000000000000000000" pitchFamily="2" charset="2"/>
              <a:buChar char="Ø"/>
            </a:pPr>
            <a:r>
              <a:rPr lang="en-GB" sz="2800" b="1" dirty="0" smtClean="0"/>
              <a:t>Collegiate</a:t>
            </a:r>
            <a:r>
              <a:rPr lang="en-GB" sz="2800" dirty="0" smtClean="0"/>
              <a:t> </a:t>
            </a:r>
            <a:r>
              <a:rPr lang="en-GB" sz="2800" dirty="0"/>
              <a:t>where you could be living closely with students studying many different </a:t>
            </a:r>
            <a:r>
              <a:rPr lang="en-GB" sz="2800" dirty="0" smtClean="0"/>
              <a:t>disciplines</a:t>
            </a:r>
          </a:p>
          <a:p>
            <a:pPr marL="457200" indent="-457200">
              <a:buClr>
                <a:schemeClr val="tx2"/>
              </a:buClr>
              <a:buFont typeface="Wingdings" panose="05000000000000000000" pitchFamily="2" charset="2"/>
              <a:buChar char="Ø"/>
            </a:pPr>
            <a:r>
              <a:rPr lang="en-GB" sz="2800" dirty="0" smtClean="0"/>
              <a:t>Proximity </a:t>
            </a:r>
            <a:r>
              <a:rPr lang="en-GB" sz="2800" dirty="0"/>
              <a:t>to home – transport </a:t>
            </a:r>
            <a:r>
              <a:rPr lang="en-GB" sz="2800" dirty="0" smtClean="0"/>
              <a:t>links</a:t>
            </a:r>
          </a:p>
          <a:p>
            <a:pPr marL="457200" indent="-457200">
              <a:buClr>
                <a:schemeClr val="tx2"/>
              </a:buClr>
              <a:buFont typeface="Wingdings" panose="05000000000000000000" pitchFamily="2" charset="2"/>
              <a:buChar char="Ø"/>
            </a:pPr>
            <a:r>
              <a:rPr lang="en-GB" sz="2800" dirty="0" smtClean="0"/>
              <a:t>Cost </a:t>
            </a:r>
            <a:r>
              <a:rPr lang="en-GB" sz="2800" dirty="0"/>
              <a:t>of living - London is very expensive </a:t>
            </a:r>
          </a:p>
          <a:p>
            <a:pPr>
              <a:buClr>
                <a:schemeClr val="tx2"/>
              </a:buClr>
            </a:pPr>
            <a:r>
              <a:rPr lang="en-GB" dirty="0" smtClean="0"/>
              <a:t/>
            </a:r>
            <a:br>
              <a:rPr lang="en-GB" dirty="0" smtClean="0"/>
            </a:br>
            <a:endParaRPr lang="en-GB" dirty="0"/>
          </a:p>
        </p:txBody>
      </p:sp>
    </p:spTree>
    <p:custDataLst>
      <p:tags r:id="rId1"/>
    </p:custDataLst>
    <p:extLst>
      <p:ext uri="{BB962C8B-B14F-4D97-AF65-F5344CB8AC3E}">
        <p14:creationId xmlns:p14="http://schemas.microsoft.com/office/powerpoint/2010/main" val="4594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GB" dirty="0" smtClean="0"/>
              <a:t>Course Considerations</a:t>
            </a:r>
            <a:endParaRPr lang="en-GB" dirty="0"/>
          </a:p>
        </p:txBody>
      </p:sp>
      <p:graphicFrame>
        <p:nvGraphicFramePr>
          <p:cNvPr id="4" name="Diagram 3"/>
          <p:cNvGraphicFramePr/>
          <p:nvPr/>
        </p:nvGraphicFramePr>
        <p:xfrm>
          <a:off x="1919536" y="11967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flipH="1">
            <a:off x="8823400" y="4293096"/>
            <a:ext cx="2448272" cy="12961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211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9492"/>
            <a:ext cx="10972800" cy="1143000"/>
          </a:xfrm>
        </p:spPr>
        <p:txBody>
          <a:bodyPr/>
          <a:lstStyle/>
          <a:p>
            <a:r>
              <a:rPr lang="en-GB" b="1" dirty="0" smtClean="0"/>
              <a:t>Course Structure</a:t>
            </a:r>
            <a:endParaRPr lang="en-GB" b="1" dirty="0"/>
          </a:p>
        </p:txBody>
      </p:sp>
      <p:sp>
        <p:nvSpPr>
          <p:cNvPr id="3" name="Content Placeholder 2"/>
          <p:cNvSpPr>
            <a:spLocks noGrp="1"/>
          </p:cNvSpPr>
          <p:nvPr>
            <p:ph idx="1"/>
          </p:nvPr>
        </p:nvSpPr>
        <p:spPr>
          <a:xfrm>
            <a:off x="335360" y="1181167"/>
            <a:ext cx="5472608" cy="5200161"/>
          </a:xfrm>
        </p:spPr>
        <p:txBody>
          <a:bodyPr>
            <a:normAutofit/>
          </a:bodyPr>
          <a:lstStyle/>
          <a:p>
            <a:pPr marL="0" indent="0" algn="ctr">
              <a:buNone/>
            </a:pPr>
            <a:r>
              <a:rPr lang="en-GB" sz="4800" dirty="0"/>
              <a:t>Three types of course structure</a:t>
            </a:r>
            <a:r>
              <a:rPr lang="en-GB" sz="4800" b="1" dirty="0"/>
              <a:t>:</a:t>
            </a:r>
          </a:p>
          <a:p>
            <a:r>
              <a:rPr lang="en-GB" sz="4400" b="1" dirty="0"/>
              <a:t>Traditional</a:t>
            </a:r>
          </a:p>
          <a:p>
            <a:r>
              <a:rPr lang="en-GB" sz="4400" b="1" dirty="0" smtClean="0"/>
              <a:t>Problem </a:t>
            </a:r>
            <a:r>
              <a:rPr lang="en-GB" sz="4400" b="1" dirty="0"/>
              <a:t>Based Learning (</a:t>
            </a:r>
            <a:r>
              <a:rPr lang="en-GB" sz="4400" b="1" dirty="0" smtClean="0"/>
              <a:t>PBL)</a:t>
            </a:r>
          </a:p>
          <a:p>
            <a:r>
              <a:rPr lang="en-GB" sz="4400" b="1" dirty="0" smtClean="0"/>
              <a:t>Integrated</a:t>
            </a:r>
            <a:endParaRPr lang="en-GB" sz="4400" b="1" dirty="0"/>
          </a:p>
          <a:p>
            <a:pPr marL="0" indent="0">
              <a:buNone/>
            </a:pPr>
            <a:endParaRPr lang="en-GB" dirty="0"/>
          </a:p>
        </p:txBody>
      </p:sp>
      <p:pic>
        <p:nvPicPr>
          <p:cNvPr id="2050" name="Picture 2" descr="Problem-Based Learning (PBL) - Educational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920" y="1181167"/>
            <a:ext cx="6816552" cy="53441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752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341" y="0"/>
            <a:ext cx="10972800" cy="908720"/>
          </a:xfrm>
        </p:spPr>
        <p:txBody>
          <a:bodyPr/>
          <a:lstStyle/>
          <a:p>
            <a:r>
              <a:rPr lang="en-GB" dirty="0" smtClean="0"/>
              <a:t>Course Structure - Traditional</a:t>
            </a:r>
            <a:endParaRPr lang="en-GB" dirty="0"/>
          </a:p>
        </p:txBody>
      </p:sp>
      <p:sp>
        <p:nvSpPr>
          <p:cNvPr id="3" name="Content Placeholder 2"/>
          <p:cNvSpPr>
            <a:spLocks noGrp="1"/>
          </p:cNvSpPr>
          <p:nvPr>
            <p:ph idx="1"/>
          </p:nvPr>
        </p:nvSpPr>
        <p:spPr>
          <a:xfrm>
            <a:off x="479376" y="885287"/>
            <a:ext cx="10972800" cy="4525963"/>
          </a:xfrm>
        </p:spPr>
        <p:txBody>
          <a:bodyPr>
            <a:normAutofit/>
          </a:bodyPr>
          <a:lstStyle/>
          <a:p>
            <a:r>
              <a:rPr lang="en-GB" b="1" dirty="0" smtClean="0"/>
              <a:t>Traditional</a:t>
            </a:r>
            <a:r>
              <a:rPr lang="en-GB" dirty="0" smtClean="0"/>
              <a:t> </a:t>
            </a:r>
            <a:r>
              <a:rPr lang="en-GB" dirty="0"/>
              <a:t>- Lectures and </a:t>
            </a:r>
            <a:r>
              <a:rPr lang="en-GB" dirty="0" smtClean="0"/>
              <a:t>tutorials </a:t>
            </a:r>
            <a:r>
              <a:rPr lang="en-GB" dirty="0"/>
              <a:t>make up the bulk of </a:t>
            </a:r>
            <a:r>
              <a:rPr lang="en-GB" dirty="0" smtClean="0"/>
              <a:t>the </a:t>
            </a:r>
            <a:r>
              <a:rPr lang="en-GB" dirty="0"/>
              <a:t>first two or three years of </a:t>
            </a:r>
            <a:r>
              <a:rPr lang="en-GB" dirty="0" smtClean="0"/>
              <a:t>study. These are </a:t>
            </a:r>
            <a:r>
              <a:rPr lang="en-GB" dirty="0"/>
              <a:t>purely science-based </a:t>
            </a:r>
            <a:r>
              <a:rPr lang="en-GB" dirty="0" smtClean="0"/>
              <a:t>and </a:t>
            </a:r>
            <a:r>
              <a:rPr lang="en-GB" dirty="0"/>
              <a:t>not </a:t>
            </a:r>
            <a:r>
              <a:rPr lang="en-GB" dirty="0" smtClean="0"/>
              <a:t>focused </a:t>
            </a:r>
            <a:r>
              <a:rPr lang="en-GB" dirty="0"/>
              <a:t>on individual cases. You </a:t>
            </a:r>
            <a:r>
              <a:rPr lang="en-GB" dirty="0" smtClean="0"/>
              <a:t>will learn </a:t>
            </a:r>
            <a:r>
              <a:rPr lang="en-GB" dirty="0"/>
              <a:t>about the scientific theory of Medicine, </a:t>
            </a:r>
            <a:r>
              <a:rPr lang="en-GB" dirty="0" smtClean="0"/>
              <a:t>and be </a:t>
            </a:r>
            <a:r>
              <a:rPr lang="en-GB" dirty="0"/>
              <a:t>taught </a:t>
            </a:r>
            <a:r>
              <a:rPr lang="en-GB" dirty="0" smtClean="0"/>
              <a:t>modules </a:t>
            </a:r>
            <a:r>
              <a:rPr lang="en-GB" dirty="0"/>
              <a:t>in distinct scientific </a:t>
            </a:r>
            <a:r>
              <a:rPr lang="en-GB" dirty="0" smtClean="0"/>
              <a:t>fields such as </a:t>
            </a:r>
            <a:r>
              <a:rPr lang="en-GB" dirty="0"/>
              <a:t>Physiology, Biochemistry and Anatomy</a:t>
            </a:r>
          </a:p>
        </p:txBody>
      </p:sp>
      <p:pic>
        <p:nvPicPr>
          <p:cNvPr id="5" name="Picture 2" descr="Problem-Based Learning (PBL) - Educational Technology"/>
          <p:cNvPicPr>
            <a:picLocks noChangeAspect="1" noChangeArrowheads="1"/>
          </p:cNvPicPr>
          <p:nvPr/>
        </p:nvPicPr>
        <p:blipFill rotWithShape="1">
          <a:blip r:embed="rId3">
            <a:extLst>
              <a:ext uri="{28A0092B-C50C-407E-A947-70E740481C1C}">
                <a14:useLocalDpi xmlns:a14="http://schemas.microsoft.com/office/drawing/2010/main" val="0"/>
              </a:ext>
            </a:extLst>
          </a:blip>
          <a:srcRect b="51493"/>
          <a:stretch/>
        </p:blipFill>
        <p:spPr bwMode="auto">
          <a:xfrm>
            <a:off x="2557500" y="3645024"/>
            <a:ext cx="6816552" cy="2592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57500" y="6093296"/>
            <a:ext cx="44025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10256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925312884"/>
              </p:ext>
            </p:extLst>
          </p:nvPr>
        </p:nvGraphicFramePr>
        <p:xfrm>
          <a:off x="1873188" y="2005864"/>
          <a:ext cx="8615300" cy="466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09600" y="82863"/>
            <a:ext cx="10972800" cy="1143000"/>
          </a:xfrm>
        </p:spPr>
        <p:txBody>
          <a:bodyPr>
            <a:normAutofit/>
          </a:bodyPr>
          <a:lstStyle/>
          <a:p>
            <a:r>
              <a:rPr lang="en-GB" dirty="0" smtClean="0"/>
              <a:t>Course Structure -Problem Based Learning</a:t>
            </a:r>
            <a:endParaRPr lang="en-GB" dirty="0"/>
          </a:p>
        </p:txBody>
      </p:sp>
      <p:sp>
        <p:nvSpPr>
          <p:cNvPr id="3" name="Content Placeholder 2"/>
          <p:cNvSpPr>
            <a:spLocks noGrp="1"/>
          </p:cNvSpPr>
          <p:nvPr>
            <p:ph idx="1"/>
          </p:nvPr>
        </p:nvSpPr>
        <p:spPr>
          <a:xfrm>
            <a:off x="1127448" y="1052736"/>
            <a:ext cx="9721080" cy="936104"/>
          </a:xfrm>
        </p:spPr>
        <p:txBody>
          <a:bodyPr>
            <a:normAutofit fontScale="92500" lnSpcReduction="10000"/>
          </a:bodyPr>
          <a:lstStyle/>
          <a:p>
            <a:r>
              <a:rPr lang="en-GB" b="1" dirty="0" smtClean="0"/>
              <a:t>PBL</a:t>
            </a:r>
            <a:r>
              <a:rPr lang="en-GB" dirty="0" smtClean="0"/>
              <a:t> courses focus on small group work and peer-to-peer teaching:</a:t>
            </a:r>
          </a:p>
          <a:p>
            <a:endParaRPr lang="en-GB" dirty="0" smtClean="0"/>
          </a:p>
        </p:txBody>
      </p:sp>
    </p:spTree>
    <p:custDataLst>
      <p:tags r:id="rId1"/>
    </p:custDataLst>
    <p:extLst>
      <p:ext uri="{BB962C8B-B14F-4D97-AF65-F5344CB8AC3E}">
        <p14:creationId xmlns:p14="http://schemas.microsoft.com/office/powerpoint/2010/main" val="148418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GB" dirty="0" smtClean="0"/>
              <a:t>Course Structure - Integrated</a:t>
            </a:r>
            <a:endParaRPr lang="en-GB" dirty="0"/>
          </a:p>
        </p:txBody>
      </p:sp>
      <p:sp>
        <p:nvSpPr>
          <p:cNvPr id="3" name="Content Placeholder 2"/>
          <p:cNvSpPr>
            <a:spLocks noGrp="1"/>
          </p:cNvSpPr>
          <p:nvPr>
            <p:ph idx="1"/>
          </p:nvPr>
        </p:nvSpPr>
        <p:spPr>
          <a:xfrm>
            <a:off x="335360" y="1030966"/>
            <a:ext cx="6984776" cy="5494378"/>
          </a:xfrm>
        </p:spPr>
        <p:txBody>
          <a:bodyPr>
            <a:normAutofit/>
          </a:bodyPr>
          <a:lstStyle/>
          <a:p>
            <a:r>
              <a:rPr lang="en-GB" dirty="0"/>
              <a:t>S</a:t>
            </a:r>
            <a:r>
              <a:rPr lang="en-GB" dirty="0" smtClean="0"/>
              <a:t>cientific knowledge is delivered </a:t>
            </a:r>
            <a:r>
              <a:rPr lang="en-GB" dirty="0"/>
              <a:t>alongside clinical training. </a:t>
            </a:r>
            <a:endParaRPr lang="en-GB" dirty="0" smtClean="0"/>
          </a:p>
          <a:p>
            <a:r>
              <a:rPr lang="en-GB" dirty="0" smtClean="0"/>
              <a:t>The material is taught </a:t>
            </a:r>
            <a:r>
              <a:rPr lang="en-GB" dirty="0"/>
              <a:t>by topic, rather than by discipline.</a:t>
            </a:r>
          </a:p>
          <a:p>
            <a:r>
              <a:rPr lang="en-GB" dirty="0" smtClean="0"/>
              <a:t>The </a:t>
            </a:r>
            <a:r>
              <a:rPr lang="en-GB" dirty="0"/>
              <a:t>material is covered by looking at body systems or </a:t>
            </a:r>
            <a:r>
              <a:rPr lang="en-GB" dirty="0" smtClean="0"/>
              <a:t>topics e.g. when </a:t>
            </a:r>
            <a:r>
              <a:rPr lang="en-GB" dirty="0"/>
              <a:t>learning about the digestive system, you learn all the physiology, biochemistry, anatomy, clinical skills etc. relevant to that system.</a:t>
            </a:r>
          </a:p>
          <a:p>
            <a:endParaRPr lang="en-GB" dirty="0"/>
          </a:p>
        </p:txBody>
      </p:sp>
      <p:pic>
        <p:nvPicPr>
          <p:cNvPr id="5" name="Picture 2" descr="Problem-Based Learning (PBL) - Educational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600336"/>
            <a:ext cx="5087888" cy="39889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244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Journey into Medicine</a:t>
            </a:r>
            <a:endParaRPr lang="en-GB" dirty="0"/>
          </a:p>
        </p:txBody>
      </p:sp>
      <p:sp>
        <p:nvSpPr>
          <p:cNvPr id="3" name="Content Placeholder 2"/>
          <p:cNvSpPr>
            <a:spLocks noGrp="1"/>
          </p:cNvSpPr>
          <p:nvPr>
            <p:ph idx="1"/>
          </p:nvPr>
        </p:nvSpPr>
        <p:spPr>
          <a:xfrm>
            <a:off x="1981200" y="4005065"/>
            <a:ext cx="8229600" cy="2121099"/>
          </a:xfrm>
        </p:spPr>
        <p:txBody>
          <a:bodyPr>
            <a:normAutofit/>
          </a:bodyPr>
          <a:lstStyle/>
          <a:p>
            <a:r>
              <a:rPr lang="en-GB" sz="3000" dirty="0"/>
              <a:t>The 4 key check points:</a:t>
            </a:r>
          </a:p>
        </p:txBody>
      </p:sp>
      <p:grpSp>
        <p:nvGrpSpPr>
          <p:cNvPr id="4" name="Group 3"/>
          <p:cNvGrpSpPr/>
          <p:nvPr/>
        </p:nvGrpSpPr>
        <p:grpSpPr>
          <a:xfrm>
            <a:off x="1812032" y="1704487"/>
            <a:ext cx="8244409" cy="1944216"/>
            <a:chOff x="72008" y="1484784"/>
            <a:chExt cx="8244409" cy="1944216"/>
          </a:xfrm>
        </p:grpSpPr>
        <p:cxnSp>
          <p:nvCxnSpPr>
            <p:cNvPr id="5" name="Straight Arrow Connector 4"/>
            <p:cNvCxnSpPr/>
            <p:nvPr/>
          </p:nvCxnSpPr>
          <p:spPr>
            <a:xfrm flipV="1">
              <a:off x="1900494" y="242559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29462" y="1608427"/>
              <a:ext cx="1137104" cy="692497"/>
            </a:xfrm>
            <a:prstGeom prst="rect">
              <a:avLst/>
            </a:prstGeom>
            <a:noFill/>
          </p:spPr>
          <p:txBody>
            <a:bodyPr wrap="square" rtlCol="0">
              <a:spAutoFit/>
            </a:bodyPr>
            <a:lstStyle/>
            <a:p>
              <a:pPr algn="ctr"/>
              <a:r>
                <a:rPr lang="en-US" sz="1300" b="1" dirty="0"/>
                <a:t>16 year old</a:t>
              </a:r>
              <a:endParaRPr lang="en-US" sz="1300" dirty="0"/>
            </a:p>
            <a:p>
              <a:pPr algn="ctr"/>
              <a:r>
                <a:rPr lang="en-US" sz="1300" dirty="0"/>
                <a:t>Insight development</a:t>
              </a:r>
            </a:p>
          </p:txBody>
        </p:sp>
        <p:cxnSp>
          <p:nvCxnSpPr>
            <p:cNvPr id="7" name="Straight Arrow Connector 6"/>
            <p:cNvCxnSpPr/>
            <p:nvPr/>
          </p:nvCxnSpPr>
          <p:spPr>
            <a:xfrm flipV="1">
              <a:off x="2889330"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21527" y="1608427"/>
              <a:ext cx="1137104" cy="692497"/>
            </a:xfrm>
            <a:prstGeom prst="rect">
              <a:avLst/>
            </a:prstGeom>
            <a:noFill/>
          </p:spPr>
          <p:txBody>
            <a:bodyPr wrap="square" rtlCol="0">
              <a:spAutoFit/>
            </a:bodyPr>
            <a:lstStyle>
              <a:defPPr>
                <a:defRPr lang="en-US"/>
              </a:defPPr>
              <a:lvl1pPr algn="ctr">
                <a:defRPr sz="1400" b="1"/>
              </a:lvl1pPr>
            </a:lstStyle>
            <a:p>
              <a:r>
                <a:rPr lang="en-US" sz="1300" dirty="0"/>
                <a:t>17 year old</a:t>
              </a:r>
            </a:p>
            <a:p>
              <a:r>
                <a:rPr lang="en-US" sz="1300" b="0" dirty="0"/>
                <a:t>UCAS Application</a:t>
              </a:r>
            </a:p>
          </p:txBody>
        </p:sp>
        <p:cxnSp>
          <p:nvCxnSpPr>
            <p:cNvPr id="9" name="Straight Arrow Connector 8"/>
            <p:cNvCxnSpPr/>
            <p:nvPr/>
          </p:nvCxnSpPr>
          <p:spPr>
            <a:xfrm flipV="1">
              <a:off x="5855836"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76535" y="1608427"/>
              <a:ext cx="1137104" cy="692497"/>
            </a:xfrm>
            <a:prstGeom prst="rect">
              <a:avLst/>
            </a:prstGeom>
            <a:noFill/>
          </p:spPr>
          <p:txBody>
            <a:bodyPr wrap="square" rtlCol="0">
              <a:spAutoFit/>
            </a:bodyPr>
            <a:lstStyle/>
            <a:p>
              <a:pPr algn="ctr"/>
              <a:r>
                <a:rPr lang="en-US" sz="1300" b="1" dirty="0"/>
                <a:t>17 year old</a:t>
              </a:r>
            </a:p>
            <a:p>
              <a:pPr algn="ctr"/>
              <a:r>
                <a:rPr lang="en-US" sz="1300" dirty="0"/>
                <a:t>Final Interviews</a:t>
              </a:r>
            </a:p>
          </p:txBody>
        </p:sp>
        <p:cxnSp>
          <p:nvCxnSpPr>
            <p:cNvPr id="11" name="Straight Arrow Connector 10"/>
            <p:cNvCxnSpPr/>
            <p:nvPr/>
          </p:nvCxnSpPr>
          <p:spPr>
            <a:xfrm flipV="1">
              <a:off x="4867002"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57188" y="1608427"/>
              <a:ext cx="1137104" cy="692497"/>
            </a:xfrm>
            <a:prstGeom prst="rect">
              <a:avLst/>
            </a:prstGeom>
            <a:noFill/>
          </p:spPr>
          <p:txBody>
            <a:bodyPr wrap="square" rtlCol="0">
              <a:spAutoFit/>
            </a:bodyPr>
            <a:lstStyle/>
            <a:p>
              <a:pPr algn="ctr"/>
              <a:r>
                <a:rPr lang="en-US" sz="1300" b="1" dirty="0"/>
                <a:t>17 year old</a:t>
              </a:r>
            </a:p>
            <a:p>
              <a:pPr algn="ctr"/>
              <a:r>
                <a:rPr lang="en-US" sz="1300" dirty="0"/>
                <a:t>BMAT Examination</a:t>
              </a:r>
            </a:p>
          </p:txBody>
        </p:sp>
        <p:sp>
          <p:nvSpPr>
            <p:cNvPr id="13" name="TextBox 12"/>
            <p:cNvSpPr txBox="1"/>
            <p:nvPr/>
          </p:nvSpPr>
          <p:spPr>
            <a:xfrm>
              <a:off x="3309613" y="1608427"/>
              <a:ext cx="1137104" cy="692497"/>
            </a:xfrm>
            <a:prstGeom prst="rect">
              <a:avLst/>
            </a:prstGeom>
            <a:noFill/>
          </p:spPr>
          <p:txBody>
            <a:bodyPr wrap="square" rtlCol="0">
              <a:spAutoFit/>
            </a:bodyPr>
            <a:lstStyle/>
            <a:p>
              <a:pPr algn="ctr"/>
              <a:r>
                <a:rPr lang="en-US" sz="1300" b="1" dirty="0"/>
                <a:t>17 year old</a:t>
              </a:r>
            </a:p>
            <a:p>
              <a:pPr algn="ctr"/>
              <a:r>
                <a:rPr lang="en-US" sz="1300" dirty="0"/>
                <a:t>UCAT Examination</a:t>
              </a:r>
            </a:p>
          </p:txBody>
        </p:sp>
        <p:cxnSp>
          <p:nvCxnSpPr>
            <p:cNvPr id="14" name="Straight Arrow Connector 13"/>
            <p:cNvCxnSpPr/>
            <p:nvPr/>
          </p:nvCxnSpPr>
          <p:spPr>
            <a:xfrm flipV="1">
              <a:off x="3878165"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2008" y="1608427"/>
              <a:ext cx="1475656" cy="1296103"/>
              <a:chOff x="1050296" y="2358774"/>
              <a:chExt cx="1580127" cy="1296103"/>
            </a:xfrm>
          </p:grpSpPr>
          <p:cxnSp>
            <p:nvCxnSpPr>
              <p:cNvPr id="21" name="Straight Arrow Connector 20"/>
              <p:cNvCxnSpPr/>
              <p:nvPr/>
            </p:nvCxnSpPr>
            <p:spPr>
              <a:xfrm flipV="1">
                <a:off x="1899594" y="317264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50296" y="2358774"/>
                <a:ext cx="1580127" cy="692497"/>
              </a:xfrm>
              <a:prstGeom prst="rect">
                <a:avLst/>
              </a:prstGeom>
              <a:noFill/>
            </p:spPr>
            <p:txBody>
              <a:bodyPr wrap="square" rtlCol="0">
                <a:spAutoFit/>
              </a:bodyPr>
              <a:lstStyle/>
              <a:p>
                <a:pPr algn="ctr"/>
                <a:r>
                  <a:rPr lang="en-US" sz="1300" b="1" dirty="0"/>
                  <a:t>14/5 year old</a:t>
                </a:r>
              </a:p>
              <a:p>
                <a:pPr algn="ctr"/>
                <a:r>
                  <a:rPr lang="en-US" sz="1300" dirty="0"/>
                  <a:t>Is medicine for me?</a:t>
                </a:r>
              </a:p>
            </p:txBody>
          </p:sp>
        </p:grpSp>
        <p:sp>
          <p:nvSpPr>
            <p:cNvPr id="16" name="Right Arrow 15"/>
            <p:cNvSpPr/>
            <p:nvPr/>
          </p:nvSpPr>
          <p:spPr>
            <a:xfrm>
              <a:off x="388811" y="2935499"/>
              <a:ext cx="7927606" cy="321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6836981"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7643946"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444209" y="1484784"/>
              <a:ext cx="0" cy="1944216"/>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66251" y="1608427"/>
              <a:ext cx="1815673" cy="492443"/>
            </a:xfrm>
            <a:prstGeom prst="rect">
              <a:avLst/>
            </a:prstGeom>
            <a:noFill/>
          </p:spPr>
          <p:txBody>
            <a:bodyPr wrap="square" rtlCol="0">
              <a:spAutoFit/>
            </a:bodyPr>
            <a:lstStyle/>
            <a:p>
              <a:pPr algn="ctr"/>
              <a:r>
                <a:rPr lang="en-US" sz="1300" b="1" dirty="0"/>
                <a:t>18-24 years old</a:t>
              </a:r>
            </a:p>
            <a:p>
              <a:pPr algn="ctr"/>
              <a:r>
                <a:rPr lang="en-US" sz="1300" dirty="0"/>
                <a:t>Medical School</a:t>
              </a:r>
            </a:p>
          </p:txBody>
        </p:sp>
      </p:grpSp>
    </p:spTree>
    <p:custDataLst>
      <p:tags r:id="rId1"/>
    </p:custDataLst>
    <p:extLst>
      <p:ext uri="{BB962C8B-B14F-4D97-AF65-F5344CB8AC3E}">
        <p14:creationId xmlns:p14="http://schemas.microsoft.com/office/powerpoint/2010/main" val="1384273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GB" dirty="0" smtClean="0"/>
              <a:t>Intercalated BSc</a:t>
            </a:r>
            <a:endParaRPr lang="en-GB" dirty="0"/>
          </a:p>
        </p:txBody>
      </p:sp>
      <p:sp>
        <p:nvSpPr>
          <p:cNvPr id="3" name="Content Placeholder 2"/>
          <p:cNvSpPr>
            <a:spLocks noGrp="1"/>
          </p:cNvSpPr>
          <p:nvPr>
            <p:ph idx="1"/>
          </p:nvPr>
        </p:nvSpPr>
        <p:spPr>
          <a:xfrm>
            <a:off x="407368" y="980728"/>
            <a:ext cx="11089232" cy="5544616"/>
          </a:xfrm>
        </p:spPr>
        <p:txBody>
          <a:bodyPr>
            <a:normAutofit fontScale="85000" lnSpcReduction="20000"/>
          </a:bodyPr>
          <a:lstStyle/>
          <a:p>
            <a:pPr marL="0" indent="0" algn="ctr">
              <a:buNone/>
            </a:pPr>
            <a:r>
              <a:rPr lang="en-GB" sz="3800" b="1" dirty="0"/>
              <a:t>Opportunity to gain Bachelor of Sciences</a:t>
            </a:r>
          </a:p>
          <a:p>
            <a:endParaRPr lang="en-GB" dirty="0"/>
          </a:p>
          <a:p>
            <a:r>
              <a:rPr lang="en-GB" dirty="0" smtClean="0"/>
              <a:t>All </a:t>
            </a:r>
            <a:r>
              <a:rPr lang="en-GB" dirty="0"/>
              <a:t>3 </a:t>
            </a:r>
            <a:r>
              <a:rPr lang="en-GB" dirty="0" smtClean="0"/>
              <a:t>types of course </a:t>
            </a:r>
            <a:r>
              <a:rPr lang="en-GB" dirty="0"/>
              <a:t>offer an intercalated year </a:t>
            </a:r>
            <a:endParaRPr lang="en-GB" dirty="0" smtClean="0"/>
          </a:p>
          <a:p>
            <a:r>
              <a:rPr lang="en-GB" dirty="0" smtClean="0"/>
              <a:t>This </a:t>
            </a:r>
            <a:r>
              <a:rPr lang="en-GB" dirty="0"/>
              <a:t>means you get a BSc (or a near equivalent), usually between your third and fifth year. This can be in a scientific subject, or at some universities, in a subject such as philosophy or the History of Medicine. </a:t>
            </a:r>
          </a:p>
          <a:p>
            <a:endParaRPr lang="en-GB" dirty="0" smtClean="0"/>
          </a:p>
          <a:p>
            <a:r>
              <a:rPr lang="en-GB" dirty="0" smtClean="0"/>
              <a:t>Varies between universities:</a:t>
            </a:r>
          </a:p>
          <a:p>
            <a:pPr lvl="1"/>
            <a:r>
              <a:rPr lang="en-GB" dirty="0" smtClean="0"/>
              <a:t>It is compulsory at some universities including UCL and Imperial</a:t>
            </a:r>
          </a:p>
          <a:p>
            <a:pPr lvl="1"/>
            <a:r>
              <a:rPr lang="en-GB" dirty="0" smtClean="0"/>
              <a:t>Some universities will only offer it to their top cohort of students </a:t>
            </a:r>
          </a:p>
          <a:p>
            <a:pPr lvl="1"/>
            <a:r>
              <a:rPr lang="en-GB" dirty="0" smtClean="0"/>
              <a:t>Some universities do not offer this</a:t>
            </a:r>
          </a:p>
          <a:p>
            <a:r>
              <a:rPr lang="en-GB" dirty="0" smtClean="0"/>
              <a:t>Varied opportunities</a:t>
            </a:r>
          </a:p>
          <a:p>
            <a:r>
              <a:rPr lang="en-GB" dirty="0" smtClean="0"/>
              <a:t>Adds an extra year to training</a:t>
            </a:r>
            <a:endParaRPr lang="en-GB" dirty="0"/>
          </a:p>
        </p:txBody>
      </p:sp>
    </p:spTree>
    <p:custDataLst>
      <p:tags r:id="rId1"/>
    </p:custDataLst>
    <p:extLst>
      <p:ext uri="{BB962C8B-B14F-4D97-AF65-F5344CB8AC3E}">
        <p14:creationId xmlns:p14="http://schemas.microsoft.com/office/powerpoint/2010/main" val="1843835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GB" dirty="0" smtClean="0"/>
              <a:t>Course Considerations</a:t>
            </a:r>
            <a:endParaRPr lang="en-GB" dirty="0"/>
          </a:p>
        </p:txBody>
      </p:sp>
      <p:graphicFrame>
        <p:nvGraphicFramePr>
          <p:cNvPr id="4" name="Diagram 3"/>
          <p:cNvGraphicFramePr/>
          <p:nvPr/>
        </p:nvGraphicFramePr>
        <p:xfrm>
          <a:off x="1919536" y="11967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1055440" y="4221088"/>
            <a:ext cx="2088232" cy="12961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320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Length</a:t>
            </a:r>
            <a:endParaRPr lang="en-GB" dirty="0"/>
          </a:p>
        </p:txBody>
      </p:sp>
      <p:sp>
        <p:nvSpPr>
          <p:cNvPr id="3" name="Content Placeholder 2"/>
          <p:cNvSpPr>
            <a:spLocks noGrp="1"/>
          </p:cNvSpPr>
          <p:nvPr>
            <p:ph idx="1"/>
          </p:nvPr>
        </p:nvSpPr>
        <p:spPr>
          <a:xfrm>
            <a:off x="609600" y="1600201"/>
            <a:ext cx="11463064" cy="4525963"/>
          </a:xfrm>
        </p:spPr>
        <p:txBody>
          <a:bodyPr>
            <a:normAutofit/>
          </a:bodyPr>
          <a:lstStyle/>
          <a:p>
            <a:r>
              <a:rPr lang="en-GB" dirty="0" smtClean="0"/>
              <a:t>Undergraduate </a:t>
            </a:r>
            <a:r>
              <a:rPr lang="en-GB" dirty="0"/>
              <a:t>Bachelor of Medicine, Bachelor of </a:t>
            </a:r>
            <a:r>
              <a:rPr lang="en-GB" dirty="0" smtClean="0"/>
              <a:t>Surgery (MBBS)</a:t>
            </a:r>
          </a:p>
          <a:p>
            <a:pPr lvl="1"/>
            <a:r>
              <a:rPr lang="en-GB" dirty="0" smtClean="0"/>
              <a:t>5 years</a:t>
            </a:r>
          </a:p>
          <a:p>
            <a:endParaRPr lang="en-GB" dirty="0" smtClean="0"/>
          </a:p>
          <a:p>
            <a:r>
              <a:rPr lang="en-GB" dirty="0" smtClean="0"/>
              <a:t>Undergraduate MBBS with intercalated BSc</a:t>
            </a:r>
          </a:p>
          <a:p>
            <a:pPr lvl="1"/>
            <a:r>
              <a:rPr lang="en-GB" dirty="0" smtClean="0"/>
              <a:t>6 years</a:t>
            </a:r>
          </a:p>
          <a:p>
            <a:endParaRPr lang="en-GB" dirty="0" smtClean="0"/>
          </a:p>
          <a:p>
            <a:r>
              <a:rPr lang="en-GB" dirty="0" smtClean="0"/>
              <a:t>Postgraduate MBBS</a:t>
            </a:r>
          </a:p>
          <a:p>
            <a:pPr lvl="1"/>
            <a:r>
              <a:rPr lang="en-GB" dirty="0" smtClean="0"/>
              <a:t>4 years</a:t>
            </a:r>
          </a:p>
          <a:p>
            <a:pPr marL="0" indent="0">
              <a:buNone/>
            </a:pPr>
            <a:endParaRPr lang="en-GB" dirty="0"/>
          </a:p>
        </p:txBody>
      </p:sp>
    </p:spTree>
    <p:custDataLst>
      <p:tags r:id="rId1"/>
    </p:custDataLst>
    <p:extLst>
      <p:ext uri="{BB962C8B-B14F-4D97-AF65-F5344CB8AC3E}">
        <p14:creationId xmlns:p14="http://schemas.microsoft.com/office/powerpoint/2010/main" val="1543513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08720"/>
          </a:xfrm>
        </p:spPr>
        <p:txBody>
          <a:bodyPr/>
          <a:lstStyle/>
          <a:p>
            <a:r>
              <a:rPr lang="en-GB" dirty="0" smtClean="0"/>
              <a:t>Comparison Tool</a:t>
            </a:r>
            <a:endParaRPr lang="en-GB" dirty="0"/>
          </a:p>
        </p:txBody>
      </p:sp>
      <p:sp>
        <p:nvSpPr>
          <p:cNvPr id="3" name="Content Placeholder 2"/>
          <p:cNvSpPr>
            <a:spLocks noGrp="1"/>
          </p:cNvSpPr>
          <p:nvPr>
            <p:ph idx="1"/>
          </p:nvPr>
        </p:nvSpPr>
        <p:spPr>
          <a:xfrm>
            <a:off x="479376" y="908720"/>
            <a:ext cx="10972800" cy="4525963"/>
          </a:xfrm>
        </p:spPr>
        <p:txBody>
          <a:bodyPr/>
          <a:lstStyle/>
          <a:p>
            <a:r>
              <a:rPr lang="en-GB" dirty="0" smtClean="0"/>
              <a:t>Choose up to 4 medical schools:</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39" t="8369" r="13076" b="5504"/>
          <a:stretch/>
        </p:blipFill>
        <p:spPr bwMode="auto">
          <a:xfrm>
            <a:off x="2495600" y="1556792"/>
            <a:ext cx="676263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6237312"/>
            <a:ext cx="9144000" cy="369332"/>
          </a:xfrm>
          <a:prstGeom prst="rect">
            <a:avLst/>
          </a:prstGeom>
          <a:noFill/>
        </p:spPr>
        <p:txBody>
          <a:bodyPr wrap="square" rtlCol="0">
            <a:spAutoFit/>
          </a:bodyPr>
          <a:lstStyle/>
          <a:p>
            <a:r>
              <a:rPr lang="en-GB" dirty="0">
                <a:hlinkClick r:id="rId4"/>
              </a:rPr>
              <a:t>www.themedicportal.com/application-guide/choosing-a-medical-school/comparisontool</a:t>
            </a:r>
            <a:endParaRPr lang="en-GB" dirty="0"/>
          </a:p>
        </p:txBody>
      </p:sp>
    </p:spTree>
    <p:custDataLst>
      <p:tags r:id="rId1"/>
    </p:custDataLst>
    <p:extLst>
      <p:ext uri="{BB962C8B-B14F-4D97-AF65-F5344CB8AC3E}">
        <p14:creationId xmlns:p14="http://schemas.microsoft.com/office/powerpoint/2010/main" val="1156764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74638"/>
            <a:ext cx="9590856" cy="1143000"/>
          </a:xfrm>
        </p:spPr>
        <p:txBody>
          <a:bodyPr/>
          <a:lstStyle/>
          <a:p>
            <a:r>
              <a:rPr lang="en-GB" dirty="0" smtClean="0"/>
              <a:t>The Personal Statement</a:t>
            </a:r>
            <a:endParaRPr lang="en-GB" dirty="0"/>
          </a:p>
        </p:txBody>
      </p:sp>
      <p:sp>
        <p:nvSpPr>
          <p:cNvPr id="3" name="Content Placeholder 2"/>
          <p:cNvSpPr>
            <a:spLocks noGrp="1"/>
          </p:cNvSpPr>
          <p:nvPr>
            <p:ph idx="1"/>
          </p:nvPr>
        </p:nvSpPr>
        <p:spPr>
          <a:xfrm>
            <a:off x="4799857" y="1733556"/>
            <a:ext cx="6131024" cy="3700173"/>
          </a:xfrm>
        </p:spPr>
        <p:txBody>
          <a:bodyPr/>
          <a:lstStyle/>
          <a:p>
            <a:r>
              <a:rPr lang="en-GB" dirty="0" smtClean="0"/>
              <a:t>Your first point of interaction with the admissions team</a:t>
            </a:r>
          </a:p>
          <a:p>
            <a:r>
              <a:rPr lang="en-GB" dirty="0" smtClean="0"/>
              <a:t>4000 characters </a:t>
            </a:r>
          </a:p>
          <a:p>
            <a:r>
              <a:rPr lang="en-GB" dirty="0" smtClean="0"/>
              <a:t>Often a core component of interviews</a:t>
            </a:r>
          </a:p>
          <a:p>
            <a:r>
              <a:rPr lang="en-GB" dirty="0" smtClean="0"/>
              <a:t>Must stand out</a:t>
            </a:r>
            <a:endParaRPr lang="en-GB" dirty="0"/>
          </a:p>
        </p:txBody>
      </p:sp>
      <p:pic>
        <p:nvPicPr>
          <p:cNvPr id="5" name="Picture 4"/>
          <p:cNvPicPr>
            <a:picLocks noChangeAspect="1"/>
          </p:cNvPicPr>
          <p:nvPr/>
        </p:nvPicPr>
        <p:blipFill>
          <a:blip r:embed="rId3"/>
          <a:stretch>
            <a:fillRect/>
          </a:stretch>
        </p:blipFill>
        <p:spPr>
          <a:xfrm>
            <a:off x="421681" y="332656"/>
            <a:ext cx="3400097" cy="6358193"/>
          </a:xfrm>
          <a:prstGeom prst="rect">
            <a:avLst/>
          </a:prstGeom>
          <a:effectLst>
            <a:softEdge rad="88900"/>
          </a:effec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785" y="5838012"/>
            <a:ext cx="736171" cy="58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43872" y="5885166"/>
            <a:ext cx="5832648" cy="492443"/>
          </a:xfrm>
          <a:prstGeom prst="rect">
            <a:avLst/>
          </a:prstGeom>
          <a:noFill/>
        </p:spPr>
        <p:txBody>
          <a:bodyPr wrap="square" rtlCol="0">
            <a:spAutoFit/>
          </a:bodyPr>
          <a:lstStyle/>
          <a:p>
            <a:r>
              <a:rPr lang="en-GB" sz="2600" dirty="0"/>
              <a:t>Spelling and grammar must be </a:t>
            </a:r>
            <a:r>
              <a:rPr lang="en-GB" sz="2600" b="1" dirty="0"/>
              <a:t>perfect</a:t>
            </a:r>
            <a:r>
              <a:rPr lang="en-GB" sz="2600" dirty="0"/>
              <a:t>!</a:t>
            </a:r>
          </a:p>
        </p:txBody>
      </p:sp>
    </p:spTree>
    <p:custDataLst>
      <p:tags r:id="rId1"/>
    </p:custDataLst>
    <p:extLst>
      <p:ext uri="{BB962C8B-B14F-4D97-AF65-F5344CB8AC3E}">
        <p14:creationId xmlns:p14="http://schemas.microsoft.com/office/powerpoint/2010/main" val="21803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Personal Statement</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Structure is key:</a:t>
            </a:r>
          </a:p>
          <a:p>
            <a:pPr lvl="1"/>
            <a:r>
              <a:rPr lang="en-GB" dirty="0" smtClean="0"/>
              <a:t>Writing about the course – why PBL or traditional /integrated?</a:t>
            </a:r>
          </a:p>
          <a:p>
            <a:pPr lvl="1"/>
            <a:r>
              <a:rPr lang="en-GB" dirty="0"/>
              <a:t>Work </a:t>
            </a:r>
            <a:r>
              <a:rPr lang="en-GB" dirty="0" smtClean="0"/>
              <a:t>experience/ volunteering – reflect on what you learned</a:t>
            </a:r>
          </a:p>
          <a:p>
            <a:pPr lvl="1"/>
            <a:r>
              <a:rPr lang="en-GB" dirty="0" smtClean="0"/>
              <a:t>Skills and achievements – how do these relate to being an excellent medical student?</a:t>
            </a:r>
          </a:p>
          <a:p>
            <a:pPr lvl="1"/>
            <a:r>
              <a:rPr lang="en-GB" dirty="0" smtClean="0"/>
              <a:t>Hobbies and interests – evidence of skills gained</a:t>
            </a:r>
          </a:p>
          <a:p>
            <a:pPr lvl="1"/>
            <a:r>
              <a:rPr lang="en-GB" dirty="0" smtClean="0"/>
              <a:t>Future plans – what area of medicine interests you? </a:t>
            </a:r>
          </a:p>
          <a:p>
            <a:pPr marL="0" indent="0">
              <a:buNone/>
            </a:pPr>
            <a:endParaRPr lang="en-GB" dirty="0"/>
          </a:p>
        </p:txBody>
      </p:sp>
    </p:spTree>
    <p:custDataLst>
      <p:tags r:id="rId1"/>
    </p:custDataLst>
    <p:extLst>
      <p:ext uri="{BB962C8B-B14F-4D97-AF65-F5344CB8AC3E}">
        <p14:creationId xmlns:p14="http://schemas.microsoft.com/office/powerpoint/2010/main" val="1603232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about the Course</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Two essential areas to cover include:</a:t>
            </a:r>
          </a:p>
          <a:p>
            <a:pPr marL="0" indent="0">
              <a:buNone/>
            </a:pPr>
            <a:endParaRPr lang="en-GB" dirty="0" smtClean="0"/>
          </a:p>
          <a:p>
            <a:pPr marL="514350" indent="-514350">
              <a:buAutoNum type="arabicPeriod"/>
            </a:pPr>
            <a:r>
              <a:rPr lang="en-GB" sz="4000" dirty="0"/>
              <a:t>Why are </a:t>
            </a:r>
            <a:r>
              <a:rPr lang="en-GB" sz="4000" b="1" dirty="0"/>
              <a:t>you</a:t>
            </a:r>
            <a:r>
              <a:rPr lang="en-GB" sz="4000" dirty="0"/>
              <a:t> applying for medicine?</a:t>
            </a:r>
          </a:p>
          <a:p>
            <a:pPr marL="514350" indent="-514350">
              <a:buAutoNum type="arabicPeriod"/>
            </a:pPr>
            <a:r>
              <a:rPr lang="en-GB" sz="4000" dirty="0"/>
              <a:t>Why are you </a:t>
            </a:r>
            <a:r>
              <a:rPr lang="en-GB" sz="4000" b="1" dirty="0"/>
              <a:t>suitable</a:t>
            </a:r>
            <a:r>
              <a:rPr lang="en-GB" sz="4000" dirty="0"/>
              <a:t> to study medicine?</a:t>
            </a:r>
          </a:p>
          <a:p>
            <a:pPr marL="514350" indent="-514350">
              <a:buAutoNum type="arabicPeriod"/>
            </a:pPr>
            <a:endParaRPr lang="en-GB" dirty="0"/>
          </a:p>
          <a:p>
            <a:pPr marL="0" indent="0">
              <a:buNone/>
            </a:pPr>
            <a:endParaRPr lang="en-GB" dirty="0"/>
          </a:p>
        </p:txBody>
      </p:sp>
    </p:spTree>
    <p:custDataLst>
      <p:tags r:id="rId1"/>
    </p:custDataLst>
    <p:extLst>
      <p:ext uri="{BB962C8B-B14F-4D97-AF65-F5344CB8AC3E}">
        <p14:creationId xmlns:p14="http://schemas.microsoft.com/office/powerpoint/2010/main" val="1428135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p>
            <a:r>
              <a:rPr lang="en-GB" dirty="0" smtClean="0"/>
              <a:t>Skills and Achievements</a:t>
            </a:r>
            <a:endParaRPr lang="en-GB" dirty="0"/>
          </a:p>
        </p:txBody>
      </p:sp>
      <p:sp>
        <p:nvSpPr>
          <p:cNvPr id="3" name="Content Placeholder 2"/>
          <p:cNvSpPr>
            <a:spLocks noGrp="1"/>
          </p:cNvSpPr>
          <p:nvPr>
            <p:ph idx="1"/>
          </p:nvPr>
        </p:nvSpPr>
        <p:spPr>
          <a:xfrm>
            <a:off x="263353" y="1043761"/>
            <a:ext cx="11377264" cy="1108719"/>
          </a:xfrm>
        </p:spPr>
        <p:txBody>
          <a:bodyPr/>
          <a:lstStyle/>
          <a:p>
            <a:r>
              <a:rPr lang="en-GB" dirty="0" smtClean="0"/>
              <a:t>Ensure you demonstrate you possess the key skills required to be a doctor:</a:t>
            </a:r>
          </a:p>
          <a:p>
            <a:pPr marL="0" indent="0">
              <a:buNone/>
            </a:pPr>
            <a:endParaRPr lang="en-GB" dirty="0"/>
          </a:p>
        </p:txBody>
      </p:sp>
      <p:sp>
        <p:nvSpPr>
          <p:cNvPr id="5" name="Rectangle 4"/>
          <p:cNvSpPr/>
          <p:nvPr/>
        </p:nvSpPr>
        <p:spPr>
          <a:xfrm>
            <a:off x="983432" y="2090462"/>
            <a:ext cx="4680520" cy="3477875"/>
          </a:xfrm>
          <a:prstGeom prst="rect">
            <a:avLst/>
          </a:prstGeom>
          <a:ln>
            <a:solidFill>
              <a:schemeClr val="tx1"/>
            </a:solidFill>
          </a:ln>
        </p:spPr>
        <p:txBody>
          <a:bodyPr wrap="square">
            <a:spAutoFit/>
          </a:bodyPr>
          <a:lstStyle/>
          <a:p>
            <a:pPr algn="ctr"/>
            <a:r>
              <a:rPr lang="en-US" sz="2400" b="1" dirty="0"/>
              <a:t>KEY SKILLS</a:t>
            </a:r>
          </a:p>
          <a:p>
            <a:pPr marL="800100" lvl="1" indent="-342900">
              <a:buFont typeface="Arial"/>
              <a:buChar char="•"/>
            </a:pPr>
            <a:r>
              <a:rPr lang="en-US" sz="2400" dirty="0"/>
              <a:t>Communication skills</a:t>
            </a:r>
          </a:p>
          <a:p>
            <a:pPr marL="800100" lvl="1" indent="-342900">
              <a:buFont typeface="Arial"/>
              <a:buChar char="•"/>
            </a:pPr>
            <a:r>
              <a:rPr lang="en-US" sz="2400" dirty="0"/>
              <a:t>Leadership</a:t>
            </a:r>
          </a:p>
          <a:p>
            <a:pPr marL="800100" lvl="1" indent="-342900">
              <a:buFont typeface="Arial"/>
              <a:buChar char="•"/>
            </a:pPr>
            <a:r>
              <a:rPr lang="en-US" sz="2400" dirty="0"/>
              <a:t>Empathy</a:t>
            </a:r>
          </a:p>
          <a:p>
            <a:pPr marL="800100" lvl="1" indent="-342900">
              <a:buFont typeface="Arial"/>
              <a:buChar char="•"/>
            </a:pPr>
            <a:r>
              <a:rPr lang="en-US" sz="2400" dirty="0"/>
              <a:t>Teamwork</a:t>
            </a:r>
          </a:p>
          <a:p>
            <a:pPr marL="800100" lvl="1" indent="-342900">
              <a:buFont typeface="Arial"/>
              <a:buChar char="•"/>
            </a:pPr>
            <a:r>
              <a:rPr lang="en-US" sz="2400" dirty="0" err="1"/>
              <a:t>Organisation</a:t>
            </a:r>
            <a:endParaRPr lang="en-US" sz="2400" dirty="0"/>
          </a:p>
          <a:p>
            <a:pPr marL="800100" lvl="1" indent="-342900">
              <a:buFont typeface="Arial"/>
              <a:buChar char="•"/>
            </a:pPr>
            <a:r>
              <a:rPr lang="en-US" sz="2400" dirty="0" err="1"/>
              <a:t>Prioritisation</a:t>
            </a:r>
            <a:endParaRPr lang="en-US" sz="2400" dirty="0"/>
          </a:p>
          <a:p>
            <a:pPr marL="800100" lvl="1" indent="-342900">
              <a:buFont typeface="Arial"/>
              <a:buChar char="•"/>
            </a:pPr>
            <a:r>
              <a:rPr lang="en-US" sz="2400" dirty="0"/>
              <a:t>Working under pressure</a:t>
            </a:r>
          </a:p>
          <a:p>
            <a:pPr marL="800100" lvl="1" indent="-342900">
              <a:buFont typeface="Arial"/>
              <a:buChar char="•"/>
            </a:pPr>
            <a:r>
              <a:rPr lang="en-US" sz="2400" dirty="0"/>
              <a:t>Know when to ask for help</a:t>
            </a:r>
          </a:p>
        </p:txBody>
      </p:sp>
      <p:sp>
        <p:nvSpPr>
          <p:cNvPr id="6" name="Content Placeholder 2"/>
          <p:cNvSpPr txBox="1">
            <a:spLocks/>
          </p:cNvSpPr>
          <p:nvPr/>
        </p:nvSpPr>
        <p:spPr>
          <a:xfrm>
            <a:off x="5807968" y="2079430"/>
            <a:ext cx="5112568" cy="3509810"/>
          </a:xfrm>
          <a:prstGeom prst="rect">
            <a:avLst/>
          </a:prstGeom>
          <a:ln>
            <a:solidFill>
              <a:schemeClr val="tx1"/>
            </a:solidFill>
          </a:ln>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a:buNone/>
            </a:pPr>
            <a:r>
              <a:rPr lang="en-US" sz="2400" b="1" dirty="0"/>
              <a:t>EXAMPLES</a:t>
            </a:r>
          </a:p>
          <a:p>
            <a:pPr lvl="1">
              <a:buFont typeface="Arial"/>
              <a:buChar char="•"/>
            </a:pPr>
            <a:r>
              <a:rPr lang="en-US" sz="2400" dirty="0"/>
              <a:t>Duke of Edinburgh Award</a:t>
            </a:r>
          </a:p>
          <a:p>
            <a:pPr lvl="1">
              <a:buFont typeface="Arial"/>
              <a:buChar char="•"/>
            </a:pPr>
            <a:r>
              <a:rPr lang="en-US" sz="2400" dirty="0"/>
              <a:t>Young Enterprise Schemes</a:t>
            </a:r>
          </a:p>
          <a:p>
            <a:pPr lvl="1">
              <a:buFont typeface="Arial"/>
              <a:buChar char="•"/>
            </a:pPr>
            <a:r>
              <a:rPr lang="en-US" sz="2400" dirty="0"/>
              <a:t>Proud achievements</a:t>
            </a:r>
          </a:p>
          <a:p>
            <a:pPr lvl="1">
              <a:buFont typeface="Arial"/>
              <a:buChar char="•"/>
            </a:pPr>
            <a:r>
              <a:rPr lang="en-US" sz="2400" dirty="0"/>
              <a:t>Positions of responsibility </a:t>
            </a:r>
          </a:p>
          <a:p>
            <a:pPr lvl="1">
              <a:buFont typeface="Arial"/>
              <a:buChar char="•"/>
            </a:pPr>
            <a:r>
              <a:rPr lang="en-US" sz="2400" dirty="0"/>
              <a:t>First aid courses</a:t>
            </a:r>
          </a:p>
          <a:p>
            <a:pPr lvl="1">
              <a:buFont typeface="Arial"/>
              <a:buChar char="•"/>
            </a:pPr>
            <a:r>
              <a:rPr lang="en-US" sz="2400" dirty="0"/>
              <a:t>Prizes and awards</a:t>
            </a:r>
          </a:p>
          <a:p>
            <a:pPr lvl="1">
              <a:buFont typeface="Arial"/>
              <a:buChar char="•"/>
            </a:pPr>
            <a:r>
              <a:rPr lang="en-US" sz="2400" dirty="0"/>
              <a:t>Extra curricular activities</a:t>
            </a:r>
          </a:p>
          <a:p>
            <a:pPr lvl="1">
              <a:buFont typeface="Arial"/>
              <a:buChar char="•"/>
            </a:pPr>
            <a:endParaRPr lang="en-US" sz="2400" dirty="0"/>
          </a:p>
          <a:p>
            <a:pPr lvl="1">
              <a:buFont typeface="Arial"/>
              <a:buChar char="•"/>
            </a:pPr>
            <a:endParaRPr lang="en-GB" sz="2400" dirty="0"/>
          </a:p>
        </p:txBody>
      </p:sp>
      <p:grpSp>
        <p:nvGrpSpPr>
          <p:cNvPr id="9" name="Group 8"/>
          <p:cNvGrpSpPr/>
          <p:nvPr/>
        </p:nvGrpSpPr>
        <p:grpSpPr>
          <a:xfrm>
            <a:off x="1943891" y="5884334"/>
            <a:ext cx="6624736" cy="631928"/>
            <a:chOff x="899592" y="5830118"/>
            <a:chExt cx="6624736" cy="631928"/>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830118"/>
              <a:ext cx="736171" cy="58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91680" y="5877271"/>
              <a:ext cx="5832648" cy="584775"/>
            </a:xfrm>
            <a:prstGeom prst="rect">
              <a:avLst/>
            </a:prstGeom>
            <a:noFill/>
          </p:spPr>
          <p:txBody>
            <a:bodyPr wrap="square" rtlCol="0">
              <a:spAutoFit/>
            </a:bodyPr>
            <a:lstStyle/>
            <a:p>
              <a:r>
                <a:rPr lang="en-GB" sz="3200" b="1" dirty="0"/>
                <a:t>Always think – what is your USP?</a:t>
              </a:r>
            </a:p>
          </p:txBody>
        </p:sp>
      </p:grpSp>
    </p:spTree>
    <p:custDataLst>
      <p:tags r:id="rId1"/>
    </p:custDataLst>
    <p:extLst>
      <p:ext uri="{BB962C8B-B14F-4D97-AF65-F5344CB8AC3E}">
        <p14:creationId xmlns:p14="http://schemas.microsoft.com/office/powerpoint/2010/main" val="55842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Phrase </a:t>
            </a:r>
            <a:r>
              <a:rPr lang="en-GB" dirty="0"/>
              <a:t>Y</a:t>
            </a:r>
            <a:r>
              <a:rPr lang="en-GB" dirty="0" smtClean="0"/>
              <a:t>our Examples</a:t>
            </a:r>
            <a:endParaRPr lang="en-GB" dirty="0"/>
          </a:p>
        </p:txBody>
      </p:sp>
      <p:sp>
        <p:nvSpPr>
          <p:cNvPr id="3" name="Content Placeholder 2"/>
          <p:cNvSpPr>
            <a:spLocks noGrp="1"/>
          </p:cNvSpPr>
          <p:nvPr>
            <p:ph idx="1"/>
          </p:nvPr>
        </p:nvSpPr>
        <p:spPr>
          <a:xfrm>
            <a:off x="695400" y="1600200"/>
            <a:ext cx="10801200" cy="5069160"/>
          </a:xfrm>
        </p:spPr>
        <p:txBody>
          <a:bodyPr>
            <a:normAutofit fontScale="70000" lnSpcReduction="20000"/>
          </a:bodyPr>
          <a:lstStyle/>
          <a:p>
            <a:pPr marL="0" indent="0">
              <a:buNone/>
            </a:pPr>
            <a:r>
              <a:rPr lang="en-US" b="1" i="1" dirty="0" smtClean="0"/>
              <a:t>'The strongest applicants are those who can link their extra-curricular activities to their proposed course of study.' </a:t>
            </a:r>
          </a:p>
          <a:p>
            <a:pPr marL="0" indent="0" algn="r">
              <a:buNone/>
            </a:pPr>
            <a:endParaRPr lang="en-GB" dirty="0" smtClean="0"/>
          </a:p>
          <a:p>
            <a:pPr marL="0" indent="0" algn="r">
              <a:buNone/>
            </a:pPr>
            <a:r>
              <a:rPr lang="en-GB" dirty="0" smtClean="0"/>
              <a:t>Warwick Medical School Admissions Tutor</a:t>
            </a:r>
          </a:p>
          <a:p>
            <a:pPr marL="0" indent="0">
              <a:buNone/>
            </a:pPr>
            <a:endParaRPr lang="en-US" dirty="0" smtClean="0"/>
          </a:p>
          <a:p>
            <a:pPr marL="0" indent="0">
              <a:buNone/>
            </a:pPr>
            <a:endParaRPr lang="en-US" dirty="0"/>
          </a:p>
          <a:p>
            <a:pPr marL="0" indent="0">
              <a:buNone/>
            </a:pPr>
            <a:r>
              <a:rPr lang="en-US" dirty="0" smtClean="0"/>
              <a:t>I captained my school first XI football team in my final year at school.</a:t>
            </a:r>
          </a:p>
          <a:p>
            <a:endParaRPr lang="en-US" dirty="0" smtClean="0"/>
          </a:p>
          <a:p>
            <a:pPr marL="0" indent="0" algn="ctr">
              <a:buNone/>
            </a:pPr>
            <a:r>
              <a:rPr lang="en-US" dirty="0" smtClean="0"/>
              <a:t>Vs.</a:t>
            </a:r>
          </a:p>
          <a:p>
            <a:endParaRPr lang="en-US" dirty="0" smtClean="0"/>
          </a:p>
          <a:p>
            <a:pPr marL="0" indent="0">
              <a:buNone/>
            </a:pPr>
            <a:r>
              <a:rPr lang="en-US" dirty="0" smtClean="0"/>
              <a:t>Whilst captaining my school first XI football team, I developed my communication skills with my team mates and teachers from other schools, and </a:t>
            </a:r>
            <a:r>
              <a:rPr lang="en-US" dirty="0" err="1" smtClean="0"/>
              <a:t>organised</a:t>
            </a:r>
            <a:r>
              <a:rPr lang="en-US" dirty="0" smtClean="0"/>
              <a:t> our international tour to France. I enhanced my ability to work within a team and </a:t>
            </a:r>
            <a:r>
              <a:rPr lang="en-US" dirty="0" err="1" smtClean="0"/>
              <a:t>prioritise</a:t>
            </a:r>
            <a:r>
              <a:rPr lang="en-US" dirty="0" smtClean="0"/>
              <a:t> my blend of school work and sports practice – demonstrated by the fact that in the run up to my examinations we won the regional cup.</a:t>
            </a:r>
          </a:p>
          <a:p>
            <a:endParaRPr lang="en-GB" dirty="0"/>
          </a:p>
        </p:txBody>
      </p:sp>
    </p:spTree>
    <p:custDataLst>
      <p:tags r:id="rId1"/>
    </p:custDataLst>
    <p:extLst>
      <p:ext uri="{BB962C8B-B14F-4D97-AF65-F5344CB8AC3E}">
        <p14:creationId xmlns:p14="http://schemas.microsoft.com/office/powerpoint/2010/main" val="425297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6"/>
            <a:ext cx="10972800" cy="1051510"/>
          </a:xfrm>
        </p:spPr>
        <p:txBody>
          <a:bodyPr/>
          <a:lstStyle/>
          <a:p>
            <a:r>
              <a:rPr lang="en-GB" dirty="0" smtClean="0"/>
              <a:t>Work Experience</a:t>
            </a:r>
            <a:endParaRPr lang="en-GB" dirty="0"/>
          </a:p>
        </p:txBody>
      </p:sp>
      <p:sp>
        <p:nvSpPr>
          <p:cNvPr id="3" name="Content Placeholder 2"/>
          <p:cNvSpPr>
            <a:spLocks noGrp="1"/>
          </p:cNvSpPr>
          <p:nvPr>
            <p:ph idx="1"/>
          </p:nvPr>
        </p:nvSpPr>
        <p:spPr>
          <a:xfrm>
            <a:off x="609600" y="980728"/>
            <a:ext cx="10972800" cy="4525963"/>
          </a:xfrm>
        </p:spPr>
        <p:txBody>
          <a:bodyPr>
            <a:noAutofit/>
          </a:bodyPr>
          <a:lstStyle/>
          <a:p>
            <a:r>
              <a:rPr lang="en-GB" sz="2400" dirty="0" smtClean="0"/>
              <a:t>Essential component </a:t>
            </a:r>
          </a:p>
          <a:p>
            <a:r>
              <a:rPr lang="en-GB" sz="2400" dirty="0"/>
              <a:t>Covid-19 pandemic has brought added pressure </a:t>
            </a:r>
            <a:endParaRPr lang="en-GB" sz="2400" dirty="0" smtClean="0"/>
          </a:p>
          <a:p>
            <a:r>
              <a:rPr lang="en-GB" sz="2400" dirty="0"/>
              <a:t>M</a:t>
            </a:r>
            <a:r>
              <a:rPr lang="en-GB" sz="2400" dirty="0" smtClean="0"/>
              <a:t>ed </a:t>
            </a:r>
            <a:r>
              <a:rPr lang="en-GB" sz="2400" dirty="0"/>
              <a:t>schools now also recognise online work </a:t>
            </a:r>
            <a:r>
              <a:rPr lang="en-GB" sz="2400" dirty="0" smtClean="0"/>
              <a:t>experience</a:t>
            </a:r>
          </a:p>
          <a:p>
            <a:r>
              <a:rPr lang="en-GB" sz="2400" dirty="0" smtClean="0"/>
              <a:t>Various settings:</a:t>
            </a:r>
          </a:p>
          <a:p>
            <a:pPr lvl="1"/>
            <a:r>
              <a:rPr lang="en-GB" sz="2400" dirty="0"/>
              <a:t>Hospital setting</a:t>
            </a:r>
          </a:p>
          <a:p>
            <a:pPr lvl="1"/>
            <a:r>
              <a:rPr lang="en-GB" sz="2400" dirty="0"/>
              <a:t>GP</a:t>
            </a:r>
          </a:p>
          <a:p>
            <a:pPr lvl="1"/>
            <a:r>
              <a:rPr lang="en-GB" sz="2400" dirty="0"/>
              <a:t>International</a:t>
            </a:r>
          </a:p>
          <a:p>
            <a:pPr lvl="1"/>
            <a:r>
              <a:rPr lang="en-GB" sz="2400" dirty="0"/>
              <a:t>First aid </a:t>
            </a:r>
          </a:p>
          <a:p>
            <a:pPr lvl="1"/>
            <a:r>
              <a:rPr lang="en-GB" sz="2400" dirty="0"/>
              <a:t>Volunteering</a:t>
            </a:r>
          </a:p>
          <a:p>
            <a:pPr lvl="1"/>
            <a:r>
              <a:rPr lang="en-GB" sz="2400" dirty="0"/>
              <a:t>Charity </a:t>
            </a:r>
            <a:r>
              <a:rPr lang="en-GB" sz="2400" dirty="0" smtClean="0"/>
              <a:t>work</a:t>
            </a:r>
          </a:p>
          <a:p>
            <a:r>
              <a:rPr lang="en-GB" sz="2400" dirty="0" smtClean="0"/>
              <a:t>Start a portfolio</a:t>
            </a:r>
          </a:p>
          <a:p>
            <a:r>
              <a:rPr lang="en-GB" sz="2400" dirty="0" smtClean="0"/>
              <a:t>Reflect on cases you saw – what did you learn?</a:t>
            </a:r>
            <a:endParaRPr lang="en-GB" sz="2400" dirty="0"/>
          </a:p>
        </p:txBody>
      </p:sp>
    </p:spTree>
    <p:custDataLst>
      <p:tags r:id="rId1"/>
    </p:custDataLst>
    <p:extLst>
      <p:ext uri="{BB962C8B-B14F-4D97-AF65-F5344CB8AC3E}">
        <p14:creationId xmlns:p14="http://schemas.microsoft.com/office/powerpoint/2010/main" val="154766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Journey into Medicine</a:t>
            </a:r>
            <a:endParaRPr lang="en-GB" dirty="0"/>
          </a:p>
        </p:txBody>
      </p:sp>
      <p:sp>
        <p:nvSpPr>
          <p:cNvPr id="3" name="Content Placeholder 2"/>
          <p:cNvSpPr>
            <a:spLocks noGrp="1"/>
          </p:cNvSpPr>
          <p:nvPr>
            <p:ph idx="1"/>
          </p:nvPr>
        </p:nvSpPr>
        <p:spPr>
          <a:xfrm>
            <a:off x="1981200" y="4005065"/>
            <a:ext cx="8229600" cy="2121099"/>
          </a:xfrm>
        </p:spPr>
        <p:txBody>
          <a:bodyPr>
            <a:normAutofit/>
          </a:bodyPr>
          <a:lstStyle/>
          <a:p>
            <a:r>
              <a:rPr lang="en-GB" sz="3000" dirty="0"/>
              <a:t>The 4 key check points:</a:t>
            </a:r>
          </a:p>
          <a:p>
            <a:pPr lvl="1"/>
            <a:r>
              <a:rPr lang="en-GB" sz="2600" dirty="0"/>
              <a:t>UCAS Application</a:t>
            </a:r>
          </a:p>
        </p:txBody>
      </p:sp>
      <p:grpSp>
        <p:nvGrpSpPr>
          <p:cNvPr id="4" name="Group 3"/>
          <p:cNvGrpSpPr/>
          <p:nvPr/>
        </p:nvGrpSpPr>
        <p:grpSpPr>
          <a:xfrm>
            <a:off x="1812032" y="1704487"/>
            <a:ext cx="8244409" cy="1944216"/>
            <a:chOff x="72008" y="1484784"/>
            <a:chExt cx="8244409" cy="1944216"/>
          </a:xfrm>
        </p:grpSpPr>
        <p:cxnSp>
          <p:nvCxnSpPr>
            <p:cNvPr id="5" name="Straight Arrow Connector 4"/>
            <p:cNvCxnSpPr/>
            <p:nvPr/>
          </p:nvCxnSpPr>
          <p:spPr>
            <a:xfrm flipV="1">
              <a:off x="1900494" y="242559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29462" y="1608427"/>
              <a:ext cx="1137104" cy="692497"/>
            </a:xfrm>
            <a:prstGeom prst="rect">
              <a:avLst/>
            </a:prstGeom>
            <a:noFill/>
          </p:spPr>
          <p:txBody>
            <a:bodyPr wrap="square" rtlCol="0">
              <a:spAutoFit/>
            </a:bodyPr>
            <a:lstStyle/>
            <a:p>
              <a:pPr algn="ctr"/>
              <a:r>
                <a:rPr lang="en-US" sz="1300" b="1" dirty="0"/>
                <a:t>16 year old</a:t>
              </a:r>
              <a:endParaRPr lang="en-US" sz="1300" dirty="0"/>
            </a:p>
            <a:p>
              <a:pPr algn="ctr"/>
              <a:r>
                <a:rPr lang="en-US" sz="1300" dirty="0"/>
                <a:t>Insight development</a:t>
              </a:r>
            </a:p>
          </p:txBody>
        </p:sp>
        <p:cxnSp>
          <p:nvCxnSpPr>
            <p:cNvPr id="7" name="Straight Arrow Connector 6"/>
            <p:cNvCxnSpPr/>
            <p:nvPr/>
          </p:nvCxnSpPr>
          <p:spPr>
            <a:xfrm flipV="1">
              <a:off x="2889330"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21527" y="1608427"/>
              <a:ext cx="1137104" cy="692497"/>
            </a:xfrm>
            <a:prstGeom prst="rect">
              <a:avLst/>
            </a:prstGeom>
            <a:noFill/>
          </p:spPr>
          <p:txBody>
            <a:bodyPr wrap="square" rtlCol="0">
              <a:spAutoFit/>
            </a:bodyPr>
            <a:lstStyle>
              <a:defPPr>
                <a:defRPr lang="en-US"/>
              </a:defPPr>
              <a:lvl1pPr algn="ctr">
                <a:defRPr sz="1400" b="1"/>
              </a:lvl1pPr>
            </a:lstStyle>
            <a:p>
              <a:r>
                <a:rPr lang="en-US" sz="1300" dirty="0">
                  <a:solidFill>
                    <a:srgbClr val="FF0000"/>
                  </a:solidFill>
                </a:rPr>
                <a:t>17 year old</a:t>
              </a:r>
            </a:p>
            <a:p>
              <a:r>
                <a:rPr lang="en-US" sz="1300" b="0" dirty="0">
                  <a:solidFill>
                    <a:srgbClr val="FF0000"/>
                  </a:solidFill>
                </a:rPr>
                <a:t>UCAS Application</a:t>
              </a:r>
            </a:p>
          </p:txBody>
        </p:sp>
        <p:cxnSp>
          <p:nvCxnSpPr>
            <p:cNvPr id="9" name="Straight Arrow Connector 8"/>
            <p:cNvCxnSpPr/>
            <p:nvPr/>
          </p:nvCxnSpPr>
          <p:spPr>
            <a:xfrm flipV="1">
              <a:off x="5855836"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76535" y="1608427"/>
              <a:ext cx="1137104" cy="692497"/>
            </a:xfrm>
            <a:prstGeom prst="rect">
              <a:avLst/>
            </a:prstGeom>
            <a:noFill/>
          </p:spPr>
          <p:txBody>
            <a:bodyPr wrap="square" rtlCol="0">
              <a:spAutoFit/>
            </a:bodyPr>
            <a:lstStyle/>
            <a:p>
              <a:pPr algn="ctr"/>
              <a:r>
                <a:rPr lang="en-US" sz="1300" b="1" dirty="0"/>
                <a:t>17 year old</a:t>
              </a:r>
            </a:p>
            <a:p>
              <a:pPr algn="ctr"/>
              <a:r>
                <a:rPr lang="en-US" sz="1300" dirty="0"/>
                <a:t>Final Interviews</a:t>
              </a:r>
            </a:p>
          </p:txBody>
        </p:sp>
        <p:cxnSp>
          <p:nvCxnSpPr>
            <p:cNvPr id="11" name="Straight Arrow Connector 10"/>
            <p:cNvCxnSpPr/>
            <p:nvPr/>
          </p:nvCxnSpPr>
          <p:spPr>
            <a:xfrm flipV="1">
              <a:off x="4867002"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57188" y="1608427"/>
              <a:ext cx="1137104" cy="692497"/>
            </a:xfrm>
            <a:prstGeom prst="rect">
              <a:avLst/>
            </a:prstGeom>
            <a:noFill/>
          </p:spPr>
          <p:txBody>
            <a:bodyPr wrap="square" rtlCol="0">
              <a:spAutoFit/>
            </a:bodyPr>
            <a:lstStyle/>
            <a:p>
              <a:pPr algn="ctr"/>
              <a:r>
                <a:rPr lang="en-US" sz="1300" b="1" dirty="0"/>
                <a:t>17 year old</a:t>
              </a:r>
            </a:p>
            <a:p>
              <a:pPr algn="ctr"/>
              <a:r>
                <a:rPr lang="en-US" sz="1300" dirty="0"/>
                <a:t>BMAT Examination</a:t>
              </a:r>
            </a:p>
          </p:txBody>
        </p:sp>
        <p:sp>
          <p:nvSpPr>
            <p:cNvPr id="13" name="TextBox 12"/>
            <p:cNvSpPr txBox="1"/>
            <p:nvPr/>
          </p:nvSpPr>
          <p:spPr>
            <a:xfrm>
              <a:off x="3309613" y="1608427"/>
              <a:ext cx="1137104" cy="692497"/>
            </a:xfrm>
            <a:prstGeom prst="rect">
              <a:avLst/>
            </a:prstGeom>
            <a:noFill/>
          </p:spPr>
          <p:txBody>
            <a:bodyPr wrap="square" rtlCol="0">
              <a:spAutoFit/>
            </a:bodyPr>
            <a:lstStyle/>
            <a:p>
              <a:pPr algn="ctr"/>
              <a:r>
                <a:rPr lang="en-US" sz="1300" b="1" dirty="0"/>
                <a:t>17 year old</a:t>
              </a:r>
            </a:p>
            <a:p>
              <a:pPr algn="ctr"/>
              <a:r>
                <a:rPr lang="en-US" sz="1300" dirty="0"/>
                <a:t>UCAT Examination</a:t>
              </a:r>
            </a:p>
          </p:txBody>
        </p:sp>
        <p:cxnSp>
          <p:nvCxnSpPr>
            <p:cNvPr id="14" name="Straight Arrow Connector 13"/>
            <p:cNvCxnSpPr/>
            <p:nvPr/>
          </p:nvCxnSpPr>
          <p:spPr>
            <a:xfrm flipV="1">
              <a:off x="3878165"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2008" y="1608427"/>
              <a:ext cx="1475656" cy="1296103"/>
              <a:chOff x="1050296" y="2358774"/>
              <a:chExt cx="1580127" cy="1296103"/>
            </a:xfrm>
          </p:grpSpPr>
          <p:cxnSp>
            <p:nvCxnSpPr>
              <p:cNvPr id="21" name="Straight Arrow Connector 20"/>
              <p:cNvCxnSpPr/>
              <p:nvPr/>
            </p:nvCxnSpPr>
            <p:spPr>
              <a:xfrm flipV="1">
                <a:off x="1899594" y="317264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50296" y="2358774"/>
                <a:ext cx="1580127" cy="692497"/>
              </a:xfrm>
              <a:prstGeom prst="rect">
                <a:avLst/>
              </a:prstGeom>
              <a:noFill/>
            </p:spPr>
            <p:txBody>
              <a:bodyPr wrap="square" rtlCol="0">
                <a:spAutoFit/>
              </a:bodyPr>
              <a:lstStyle/>
              <a:p>
                <a:pPr algn="ctr"/>
                <a:r>
                  <a:rPr lang="en-US" sz="1300" b="1" dirty="0"/>
                  <a:t>14/5 year old</a:t>
                </a:r>
              </a:p>
              <a:p>
                <a:pPr algn="ctr"/>
                <a:r>
                  <a:rPr lang="en-US" sz="1300" dirty="0"/>
                  <a:t>Is medicine for me?</a:t>
                </a:r>
              </a:p>
            </p:txBody>
          </p:sp>
        </p:grpSp>
        <p:sp>
          <p:nvSpPr>
            <p:cNvPr id="16" name="Right Arrow 15"/>
            <p:cNvSpPr/>
            <p:nvPr/>
          </p:nvSpPr>
          <p:spPr>
            <a:xfrm>
              <a:off x="388811" y="2935499"/>
              <a:ext cx="7927606" cy="321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6836981"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7643946"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444209" y="1484784"/>
              <a:ext cx="0" cy="1944216"/>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66251" y="1608427"/>
              <a:ext cx="1815673" cy="492443"/>
            </a:xfrm>
            <a:prstGeom prst="rect">
              <a:avLst/>
            </a:prstGeom>
            <a:noFill/>
          </p:spPr>
          <p:txBody>
            <a:bodyPr wrap="square" rtlCol="0">
              <a:spAutoFit/>
            </a:bodyPr>
            <a:lstStyle/>
            <a:p>
              <a:pPr algn="ctr"/>
              <a:r>
                <a:rPr lang="en-US" sz="1300" b="1" dirty="0"/>
                <a:t>18-24 years old</a:t>
              </a:r>
            </a:p>
            <a:p>
              <a:pPr algn="ctr"/>
              <a:r>
                <a:rPr lang="en-US" sz="1300" dirty="0"/>
                <a:t>Medical School</a:t>
              </a:r>
            </a:p>
          </p:txBody>
        </p:sp>
      </p:grpSp>
    </p:spTree>
    <p:custDataLst>
      <p:tags r:id="rId1"/>
    </p:custDataLst>
    <p:extLst>
      <p:ext uri="{BB962C8B-B14F-4D97-AF65-F5344CB8AC3E}">
        <p14:creationId xmlns:p14="http://schemas.microsoft.com/office/powerpoint/2010/main" val="1058120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Plans</a:t>
            </a:r>
            <a:endParaRPr lang="en-GB" dirty="0"/>
          </a:p>
        </p:txBody>
      </p:sp>
      <p:sp>
        <p:nvSpPr>
          <p:cNvPr id="3" name="Content Placeholder 2"/>
          <p:cNvSpPr>
            <a:spLocks noGrp="1"/>
          </p:cNvSpPr>
          <p:nvPr>
            <p:ph idx="1"/>
          </p:nvPr>
        </p:nvSpPr>
        <p:spPr/>
        <p:txBody>
          <a:bodyPr>
            <a:normAutofit/>
          </a:bodyPr>
          <a:lstStyle/>
          <a:p>
            <a:r>
              <a:rPr lang="en-GB" dirty="0" smtClean="0"/>
              <a:t>The start and end of your personal statement is crucial</a:t>
            </a:r>
          </a:p>
          <a:p>
            <a:endParaRPr lang="en-GB" dirty="0" smtClean="0"/>
          </a:p>
          <a:p>
            <a:r>
              <a:rPr lang="en-GB" dirty="0" smtClean="0"/>
              <a:t>Demonstrate enthusiasm and how you look forward to a career in medicine</a:t>
            </a:r>
          </a:p>
          <a:p>
            <a:endParaRPr lang="en-GB" dirty="0" smtClean="0"/>
          </a:p>
          <a:p>
            <a:r>
              <a:rPr lang="en-GB" dirty="0" smtClean="0"/>
              <a:t>Medicine is a lifelong learning experience – only once you qualify do you truly begin learning the job!</a:t>
            </a:r>
            <a:endParaRPr lang="en-GB" dirty="0"/>
          </a:p>
        </p:txBody>
      </p:sp>
    </p:spTree>
    <p:custDataLst>
      <p:tags r:id="rId1"/>
    </p:custDataLst>
    <p:extLst>
      <p:ext uri="{BB962C8B-B14F-4D97-AF65-F5344CB8AC3E}">
        <p14:creationId xmlns:p14="http://schemas.microsoft.com/office/powerpoint/2010/main" val="2907752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206480" cy="1143000"/>
          </a:xfrm>
        </p:spPr>
        <p:txBody>
          <a:bodyPr/>
          <a:lstStyle/>
          <a:p>
            <a:r>
              <a:rPr lang="en-GB" dirty="0" smtClean="0"/>
              <a:t>The Reference</a:t>
            </a:r>
            <a:endParaRPr lang="en-GB" dirty="0"/>
          </a:p>
        </p:txBody>
      </p:sp>
      <p:sp>
        <p:nvSpPr>
          <p:cNvPr id="3" name="Content Placeholder 2"/>
          <p:cNvSpPr>
            <a:spLocks noGrp="1"/>
          </p:cNvSpPr>
          <p:nvPr>
            <p:ph idx="1"/>
          </p:nvPr>
        </p:nvSpPr>
        <p:spPr>
          <a:xfrm>
            <a:off x="609600" y="1600201"/>
            <a:ext cx="5414392" cy="4525963"/>
          </a:xfrm>
        </p:spPr>
        <p:txBody>
          <a:bodyPr>
            <a:normAutofit lnSpcReduction="10000"/>
          </a:bodyPr>
          <a:lstStyle/>
          <a:p>
            <a:r>
              <a:rPr lang="en-GB" dirty="0" smtClean="0"/>
              <a:t>Many universities place significant weight on your reference</a:t>
            </a:r>
          </a:p>
          <a:p>
            <a:endParaRPr lang="en-GB" dirty="0" smtClean="0"/>
          </a:p>
          <a:p>
            <a:r>
              <a:rPr lang="en-GB" dirty="0" smtClean="0"/>
              <a:t>It is </a:t>
            </a:r>
            <a:r>
              <a:rPr lang="en-GB" b="1" dirty="0" smtClean="0"/>
              <a:t>your</a:t>
            </a:r>
            <a:r>
              <a:rPr lang="en-GB" dirty="0" smtClean="0"/>
              <a:t> responsibility to tell your teacher everything you have done to ensure they know what to write! Be proactive!</a:t>
            </a:r>
            <a:endParaRPr lang="en-GB" dirty="0"/>
          </a:p>
        </p:txBody>
      </p:sp>
      <p:pic>
        <p:nvPicPr>
          <p:cNvPr id="4" name="Picture 3"/>
          <p:cNvPicPr>
            <a:picLocks noChangeAspect="1"/>
          </p:cNvPicPr>
          <p:nvPr/>
        </p:nvPicPr>
        <p:blipFill>
          <a:blip r:embed="rId3"/>
          <a:stretch>
            <a:fillRect/>
          </a:stretch>
        </p:blipFill>
        <p:spPr>
          <a:xfrm rot="323229">
            <a:off x="6831894" y="202804"/>
            <a:ext cx="4464496" cy="630281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41139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1226"/>
            <a:ext cx="8136904" cy="1143000"/>
          </a:xfrm>
        </p:spPr>
        <p:txBody>
          <a:bodyPr/>
          <a:lstStyle/>
          <a:p>
            <a:r>
              <a:rPr lang="en-GB" dirty="0" smtClean="0"/>
              <a:t>The UCAT</a:t>
            </a:r>
            <a:endParaRPr lang="en-GB" dirty="0"/>
          </a:p>
        </p:txBody>
      </p:sp>
      <p:sp>
        <p:nvSpPr>
          <p:cNvPr id="3" name="Content Placeholder 2"/>
          <p:cNvSpPr>
            <a:spLocks noGrp="1"/>
          </p:cNvSpPr>
          <p:nvPr>
            <p:ph idx="1"/>
          </p:nvPr>
        </p:nvSpPr>
        <p:spPr>
          <a:xfrm>
            <a:off x="191343" y="1052736"/>
            <a:ext cx="7372441" cy="5544616"/>
          </a:xfrm>
        </p:spPr>
        <p:txBody>
          <a:bodyPr>
            <a:normAutofit fontScale="77500" lnSpcReduction="20000"/>
          </a:bodyPr>
          <a:lstStyle/>
          <a:p>
            <a:pPr marL="0" indent="0">
              <a:buNone/>
            </a:pPr>
            <a:r>
              <a:rPr lang="en-GB" dirty="0" smtClean="0"/>
              <a:t>UK Clinical </a:t>
            </a:r>
            <a:r>
              <a:rPr lang="en-GB" dirty="0"/>
              <a:t>A</a:t>
            </a:r>
            <a:r>
              <a:rPr lang="en-GB" dirty="0" smtClean="0"/>
              <a:t>ptitude </a:t>
            </a:r>
            <a:r>
              <a:rPr lang="en-GB" dirty="0"/>
              <a:t>Test: </a:t>
            </a:r>
            <a:r>
              <a:rPr lang="en-GB" dirty="0">
                <a:hlinkClick r:id="rId3"/>
              </a:rPr>
              <a:t>https://www.ucat.ac.uk</a:t>
            </a:r>
            <a:r>
              <a:rPr lang="en-GB" dirty="0" smtClean="0">
                <a:hlinkClick r:id="rId3"/>
              </a:rPr>
              <a:t>/</a:t>
            </a:r>
            <a:endParaRPr lang="en-GB" dirty="0" smtClean="0"/>
          </a:p>
          <a:p>
            <a:pPr marL="0" indent="0">
              <a:buNone/>
            </a:pPr>
            <a:endParaRPr lang="en-GB" dirty="0" smtClean="0"/>
          </a:p>
          <a:p>
            <a:r>
              <a:rPr lang="en-GB" dirty="0" smtClean="0"/>
              <a:t>A </a:t>
            </a:r>
            <a:r>
              <a:rPr lang="en-GB" dirty="0"/>
              <a:t>computer-based test delivered in Pearson VUE test centres </a:t>
            </a:r>
            <a:endParaRPr lang="en-GB" dirty="0" smtClean="0"/>
          </a:p>
          <a:p>
            <a:r>
              <a:rPr lang="en-GB" dirty="0" smtClean="0"/>
              <a:t>Register </a:t>
            </a:r>
            <a:r>
              <a:rPr lang="en-GB" dirty="0"/>
              <a:t>(create a web account) from 2 June</a:t>
            </a:r>
            <a:r>
              <a:rPr lang="en-GB" dirty="0" smtClean="0"/>
              <a:t>, </a:t>
            </a:r>
            <a:r>
              <a:rPr lang="en-GB" dirty="0"/>
              <a:t>book a test </a:t>
            </a:r>
            <a:r>
              <a:rPr lang="en-GB" dirty="0" smtClean="0"/>
              <a:t>from 28 June</a:t>
            </a:r>
          </a:p>
          <a:p>
            <a:r>
              <a:rPr lang="en-GB" dirty="0"/>
              <a:t>Testing opens on 26 </a:t>
            </a:r>
            <a:r>
              <a:rPr lang="en-GB" dirty="0" smtClean="0"/>
              <a:t>July</a:t>
            </a:r>
          </a:p>
          <a:p>
            <a:r>
              <a:rPr lang="en-GB" dirty="0" smtClean="0"/>
              <a:t>Required by 27 medical schools</a:t>
            </a:r>
          </a:p>
          <a:p>
            <a:r>
              <a:rPr lang="en-GB" dirty="0" smtClean="0"/>
              <a:t>2 hour computerised test</a:t>
            </a:r>
          </a:p>
          <a:p>
            <a:r>
              <a:rPr lang="en-GB" dirty="0" smtClean="0"/>
              <a:t>Tests aptitude in 5 sections:</a:t>
            </a:r>
          </a:p>
          <a:p>
            <a:pPr lvl="1"/>
            <a:r>
              <a:rPr lang="en-GB" dirty="0" smtClean="0"/>
              <a:t>Verbal reasoning</a:t>
            </a:r>
          </a:p>
          <a:p>
            <a:pPr lvl="1"/>
            <a:r>
              <a:rPr lang="en-GB" dirty="0" smtClean="0"/>
              <a:t>Quantitative reasoning</a:t>
            </a:r>
          </a:p>
          <a:p>
            <a:pPr lvl="1"/>
            <a:r>
              <a:rPr lang="en-GB" dirty="0" smtClean="0"/>
              <a:t>Abstract reasoning</a:t>
            </a:r>
          </a:p>
          <a:p>
            <a:pPr lvl="1"/>
            <a:r>
              <a:rPr lang="en-GB" dirty="0" smtClean="0">
                <a:solidFill>
                  <a:srgbClr val="FF0000"/>
                </a:solidFill>
              </a:rPr>
              <a:t>Decision making</a:t>
            </a:r>
          </a:p>
          <a:p>
            <a:pPr lvl="1"/>
            <a:r>
              <a:rPr lang="en-GB" dirty="0" smtClean="0"/>
              <a:t>Situational judgement test</a:t>
            </a:r>
            <a:endParaRPr lang="en-GB" dirty="0"/>
          </a:p>
        </p:txBody>
      </p:sp>
      <p:pic>
        <p:nvPicPr>
          <p:cNvPr id="4" name="Picture 3"/>
          <p:cNvPicPr>
            <a:picLocks noChangeAspect="1"/>
          </p:cNvPicPr>
          <p:nvPr/>
        </p:nvPicPr>
        <p:blipFill>
          <a:blip r:embed="rId4"/>
          <a:stretch>
            <a:fillRect/>
          </a:stretch>
        </p:blipFill>
        <p:spPr>
          <a:xfrm>
            <a:off x="8400256" y="0"/>
            <a:ext cx="3626743" cy="3653216"/>
          </a:xfrm>
          <a:prstGeom prst="rect">
            <a:avLst/>
          </a:prstGeom>
        </p:spPr>
      </p:pic>
      <p:pic>
        <p:nvPicPr>
          <p:cNvPr id="6" name="Picture 5"/>
          <p:cNvPicPr>
            <a:picLocks noChangeAspect="1"/>
          </p:cNvPicPr>
          <p:nvPr/>
        </p:nvPicPr>
        <p:blipFill>
          <a:blip r:embed="rId5"/>
          <a:stretch>
            <a:fillRect/>
          </a:stretch>
        </p:blipFill>
        <p:spPr>
          <a:xfrm>
            <a:off x="7563785" y="3594645"/>
            <a:ext cx="4347290" cy="3249563"/>
          </a:xfrm>
          <a:prstGeom prst="rect">
            <a:avLst/>
          </a:prstGeom>
        </p:spPr>
      </p:pic>
    </p:spTree>
    <p:custDataLst>
      <p:tags r:id="rId1"/>
    </p:custDataLst>
    <p:extLst>
      <p:ext uri="{BB962C8B-B14F-4D97-AF65-F5344CB8AC3E}">
        <p14:creationId xmlns:p14="http://schemas.microsoft.com/office/powerpoint/2010/main" val="124520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of the UCAT</a:t>
            </a:r>
            <a:endParaRPr lang="en-GB" dirty="0"/>
          </a:p>
        </p:txBody>
      </p:sp>
      <p:sp>
        <p:nvSpPr>
          <p:cNvPr id="3" name="Content Placeholder 2"/>
          <p:cNvSpPr>
            <a:spLocks noGrp="1"/>
          </p:cNvSpPr>
          <p:nvPr>
            <p:ph idx="1"/>
          </p:nvPr>
        </p:nvSpPr>
        <p:spPr/>
        <p:txBody>
          <a:bodyPr/>
          <a:lstStyle/>
          <a:p>
            <a:r>
              <a:rPr lang="en-GB" dirty="0" smtClean="0"/>
              <a:t>Different medical schools have different policies, including:</a:t>
            </a:r>
          </a:p>
          <a:p>
            <a:pPr lvl="1"/>
            <a:endParaRPr lang="en-GB" dirty="0" smtClean="0"/>
          </a:p>
          <a:p>
            <a:pPr lvl="1"/>
            <a:r>
              <a:rPr lang="en-GB" dirty="0" smtClean="0"/>
              <a:t>Students ranked </a:t>
            </a:r>
            <a:r>
              <a:rPr lang="en-GB" dirty="0"/>
              <a:t>by </a:t>
            </a:r>
            <a:r>
              <a:rPr lang="en-GB" dirty="0" smtClean="0"/>
              <a:t>UCAT score</a:t>
            </a:r>
            <a:endParaRPr lang="en-GB" dirty="0"/>
          </a:p>
          <a:p>
            <a:pPr lvl="1"/>
            <a:r>
              <a:rPr lang="en-GB" dirty="0"/>
              <a:t>Minimum cut-off</a:t>
            </a:r>
          </a:p>
          <a:p>
            <a:pPr lvl="1"/>
            <a:r>
              <a:rPr lang="en-GB" dirty="0"/>
              <a:t>Only used in borderline cases</a:t>
            </a:r>
          </a:p>
          <a:p>
            <a:pPr lvl="1"/>
            <a:r>
              <a:rPr lang="en-GB" dirty="0" smtClean="0"/>
              <a:t>Not at all</a:t>
            </a:r>
          </a:p>
          <a:p>
            <a:pPr lvl="1"/>
            <a:endParaRPr lang="en-GB" dirty="0" smtClean="0"/>
          </a:p>
        </p:txBody>
      </p:sp>
      <p:sp>
        <p:nvSpPr>
          <p:cNvPr id="5" name="Up-Down Arrow 4"/>
          <p:cNvSpPr/>
          <p:nvPr/>
        </p:nvSpPr>
        <p:spPr>
          <a:xfrm>
            <a:off x="7634366" y="2780928"/>
            <a:ext cx="288032" cy="2304256"/>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482608" y="4715852"/>
            <a:ext cx="1728192" cy="369332"/>
          </a:xfrm>
          <a:prstGeom prst="rect">
            <a:avLst/>
          </a:prstGeom>
          <a:noFill/>
        </p:spPr>
        <p:txBody>
          <a:bodyPr wrap="square" rtlCol="0">
            <a:spAutoFit/>
          </a:bodyPr>
          <a:lstStyle/>
          <a:p>
            <a:r>
              <a:rPr lang="en-GB" dirty="0"/>
              <a:t>Low emphasis</a:t>
            </a:r>
          </a:p>
        </p:txBody>
      </p:sp>
      <p:sp>
        <p:nvSpPr>
          <p:cNvPr id="7" name="TextBox 6"/>
          <p:cNvSpPr txBox="1"/>
          <p:nvPr/>
        </p:nvSpPr>
        <p:spPr>
          <a:xfrm>
            <a:off x="8454708" y="2788694"/>
            <a:ext cx="1728192" cy="369332"/>
          </a:xfrm>
          <a:prstGeom prst="rect">
            <a:avLst/>
          </a:prstGeom>
          <a:noFill/>
        </p:spPr>
        <p:txBody>
          <a:bodyPr wrap="square" rtlCol="0">
            <a:spAutoFit/>
          </a:bodyPr>
          <a:lstStyle/>
          <a:p>
            <a:r>
              <a:rPr lang="en-GB" dirty="0"/>
              <a:t>High emphasis</a:t>
            </a:r>
          </a:p>
        </p:txBody>
      </p:sp>
    </p:spTree>
    <p:custDataLst>
      <p:tags r:id="rId1"/>
    </p:custDataLst>
    <p:extLst>
      <p:ext uri="{BB962C8B-B14F-4D97-AF65-F5344CB8AC3E}">
        <p14:creationId xmlns:p14="http://schemas.microsoft.com/office/powerpoint/2010/main" val="221729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778098"/>
          </a:xfrm>
        </p:spPr>
        <p:txBody>
          <a:bodyPr>
            <a:noAutofit/>
          </a:bodyPr>
          <a:lstStyle/>
          <a:p>
            <a:r>
              <a:rPr lang="en-GB" sz="3200" b="1" dirty="0"/>
              <a:t>Abstract Reasoning </a:t>
            </a:r>
            <a:r>
              <a:rPr lang="en-GB" sz="3200" dirty="0"/>
              <a:t>- 55 questions in 14 minutes</a:t>
            </a:r>
          </a:p>
        </p:txBody>
      </p:sp>
      <p:pic>
        <p:nvPicPr>
          <p:cNvPr id="4098" name="Picture 2" descr="http://www.themedicportal.com/Questions/AR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607"/>
          <a:stretch/>
        </p:blipFill>
        <p:spPr bwMode="auto">
          <a:xfrm>
            <a:off x="2999656" y="910584"/>
            <a:ext cx="5832648" cy="5815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11824" y="1187502"/>
            <a:ext cx="720080" cy="307777"/>
          </a:xfrm>
          <a:prstGeom prst="rect">
            <a:avLst/>
          </a:prstGeom>
          <a:noFill/>
        </p:spPr>
        <p:txBody>
          <a:bodyPr wrap="square" rtlCol="0">
            <a:spAutoFit/>
          </a:bodyPr>
          <a:lstStyle/>
          <a:p>
            <a:pPr algn="ctr"/>
            <a:r>
              <a:rPr lang="en-GB" sz="1400" dirty="0"/>
              <a:t>Set A</a:t>
            </a:r>
          </a:p>
        </p:txBody>
      </p:sp>
      <p:sp>
        <p:nvSpPr>
          <p:cNvPr id="6" name="TextBox 5"/>
          <p:cNvSpPr txBox="1"/>
          <p:nvPr/>
        </p:nvSpPr>
        <p:spPr>
          <a:xfrm>
            <a:off x="7032104" y="1187501"/>
            <a:ext cx="720080" cy="307777"/>
          </a:xfrm>
          <a:prstGeom prst="rect">
            <a:avLst/>
          </a:prstGeom>
          <a:noFill/>
        </p:spPr>
        <p:txBody>
          <a:bodyPr wrap="square" rtlCol="0">
            <a:spAutoFit/>
          </a:bodyPr>
          <a:lstStyle/>
          <a:p>
            <a:pPr algn="ctr"/>
            <a:r>
              <a:rPr lang="en-GB" sz="1400" dirty="0"/>
              <a:t>Set B</a:t>
            </a:r>
          </a:p>
        </p:txBody>
      </p:sp>
    </p:spTree>
    <p:custDataLst>
      <p:tags r:id="rId1"/>
    </p:custDataLst>
    <p:extLst>
      <p:ext uri="{BB962C8B-B14F-4D97-AF65-F5344CB8AC3E}">
        <p14:creationId xmlns:p14="http://schemas.microsoft.com/office/powerpoint/2010/main" val="643886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6013"/>
            <a:ext cx="10972800" cy="850106"/>
          </a:xfrm>
        </p:spPr>
        <p:txBody>
          <a:bodyPr/>
          <a:lstStyle/>
          <a:p>
            <a:r>
              <a:rPr lang="en-GB" dirty="0" smtClean="0"/>
              <a:t>The BMAT</a:t>
            </a:r>
            <a:endParaRPr lang="en-GB" dirty="0"/>
          </a:p>
        </p:txBody>
      </p:sp>
      <p:sp>
        <p:nvSpPr>
          <p:cNvPr id="3" name="Content Placeholder 2"/>
          <p:cNvSpPr>
            <a:spLocks noGrp="1"/>
          </p:cNvSpPr>
          <p:nvPr>
            <p:ph idx="1"/>
          </p:nvPr>
        </p:nvSpPr>
        <p:spPr>
          <a:xfrm>
            <a:off x="479376" y="851426"/>
            <a:ext cx="11116816" cy="5400600"/>
          </a:xfrm>
        </p:spPr>
        <p:txBody>
          <a:bodyPr>
            <a:normAutofit fontScale="62500" lnSpcReduction="20000"/>
          </a:bodyPr>
          <a:lstStyle/>
          <a:p>
            <a:r>
              <a:rPr lang="en-GB" b="1" dirty="0" smtClean="0"/>
              <a:t>Bio-Medical Admissions Test </a:t>
            </a:r>
            <a:r>
              <a:rPr lang="en-GB" dirty="0" smtClean="0"/>
              <a:t>– includes GCSE level physics but a higher level understanding and application. If you have not taken physics at A level, extra preparation will be needed </a:t>
            </a:r>
          </a:p>
          <a:p>
            <a:pPr marL="0" indent="0">
              <a:buNone/>
            </a:pPr>
            <a:r>
              <a:rPr lang="en-GB" dirty="0">
                <a:hlinkClick r:id="rId3"/>
              </a:rPr>
              <a:t>https://www.admissionstesting.org/Images/201905-bmat-guide-for-universities-and-policy-makers-.</a:t>
            </a:r>
            <a:r>
              <a:rPr lang="en-GB" dirty="0" smtClean="0">
                <a:hlinkClick r:id="rId3"/>
              </a:rPr>
              <a:t>pdf</a:t>
            </a:r>
            <a:endParaRPr lang="en-GB" dirty="0" smtClean="0"/>
          </a:p>
          <a:p>
            <a:pPr marL="0" indent="0">
              <a:buNone/>
            </a:pPr>
            <a:endParaRPr lang="en-GB" dirty="0" smtClean="0"/>
          </a:p>
          <a:p>
            <a:r>
              <a:rPr lang="en-GB" dirty="0" smtClean="0"/>
              <a:t>Required by 7 medical schools:</a:t>
            </a:r>
          </a:p>
          <a:p>
            <a:pPr lvl="1"/>
            <a:r>
              <a:rPr lang="en-GB" dirty="0" smtClean="0"/>
              <a:t>Oxford</a:t>
            </a:r>
          </a:p>
          <a:p>
            <a:pPr lvl="1"/>
            <a:r>
              <a:rPr lang="en-GB" dirty="0" smtClean="0"/>
              <a:t>Cambridge</a:t>
            </a:r>
          </a:p>
          <a:p>
            <a:pPr lvl="1"/>
            <a:r>
              <a:rPr lang="en-GB" dirty="0" smtClean="0"/>
              <a:t>UCL</a:t>
            </a:r>
          </a:p>
          <a:p>
            <a:pPr lvl="1"/>
            <a:r>
              <a:rPr lang="en-GB" dirty="0" smtClean="0"/>
              <a:t>Imperial</a:t>
            </a:r>
          </a:p>
          <a:p>
            <a:pPr lvl="1"/>
            <a:r>
              <a:rPr lang="en-GB" dirty="0" smtClean="0"/>
              <a:t>Brighton &amp; Sussex</a:t>
            </a:r>
          </a:p>
          <a:p>
            <a:pPr lvl="1"/>
            <a:r>
              <a:rPr lang="en-GB" dirty="0" smtClean="0"/>
              <a:t>Leeds</a:t>
            </a:r>
          </a:p>
          <a:p>
            <a:pPr lvl="1"/>
            <a:r>
              <a:rPr lang="en-GB" dirty="0" smtClean="0"/>
              <a:t>Lancaster</a:t>
            </a:r>
          </a:p>
          <a:p>
            <a:r>
              <a:rPr lang="en-GB" dirty="0" smtClean="0"/>
              <a:t>2 hour pen and paper test</a:t>
            </a:r>
          </a:p>
          <a:p>
            <a:r>
              <a:rPr lang="en-GB" dirty="0" smtClean="0"/>
              <a:t>Combines aptitude with knowledge:</a:t>
            </a:r>
          </a:p>
          <a:p>
            <a:pPr lvl="1"/>
            <a:r>
              <a:rPr lang="en-GB" dirty="0" smtClean="0"/>
              <a:t>Section 1: Aptitude</a:t>
            </a:r>
          </a:p>
          <a:p>
            <a:pPr lvl="1"/>
            <a:r>
              <a:rPr lang="en-GB" dirty="0" smtClean="0"/>
              <a:t>Section 2: Scientific knowledge</a:t>
            </a:r>
          </a:p>
          <a:p>
            <a:pPr lvl="1"/>
            <a:r>
              <a:rPr lang="en-GB" dirty="0" smtClean="0"/>
              <a:t>Section 3: Essay</a:t>
            </a:r>
          </a:p>
          <a:p>
            <a:r>
              <a:rPr lang="en-GB" dirty="0" smtClean="0"/>
              <a:t>November – The September</a:t>
            </a:r>
            <a:r>
              <a:rPr lang="en-GB" dirty="0"/>
              <a:t> </a:t>
            </a:r>
            <a:r>
              <a:rPr lang="en-GB" b="1" u="sng" dirty="0"/>
              <a:t>will not</a:t>
            </a:r>
            <a:r>
              <a:rPr lang="en-GB" dirty="0"/>
              <a:t> go ahead in 2021.</a:t>
            </a:r>
          </a:p>
        </p:txBody>
      </p:sp>
      <p:pic>
        <p:nvPicPr>
          <p:cNvPr id="6" name="Picture 5"/>
          <p:cNvPicPr>
            <a:picLocks noChangeAspect="1"/>
          </p:cNvPicPr>
          <p:nvPr/>
        </p:nvPicPr>
        <p:blipFill>
          <a:blip r:embed="rId4"/>
          <a:stretch>
            <a:fillRect/>
          </a:stretch>
        </p:blipFill>
        <p:spPr>
          <a:xfrm>
            <a:off x="6672064" y="1716571"/>
            <a:ext cx="5114378" cy="4969084"/>
          </a:xfrm>
          <a:prstGeom prst="rect">
            <a:avLst/>
          </a:prstGeom>
        </p:spPr>
      </p:pic>
    </p:spTree>
    <p:custDataLst>
      <p:tags r:id="rId1"/>
    </p:custDataLst>
    <p:extLst>
      <p:ext uri="{BB962C8B-B14F-4D97-AF65-F5344CB8AC3E}">
        <p14:creationId xmlns:p14="http://schemas.microsoft.com/office/powerpoint/2010/main" val="2567554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28610"/>
            <a:ext cx="10972800" cy="880110"/>
          </a:xfrm>
        </p:spPr>
        <p:txBody>
          <a:bodyPr/>
          <a:lstStyle/>
          <a:p>
            <a:r>
              <a:rPr lang="en-GB" dirty="0" smtClean="0"/>
              <a:t>Physics Question</a:t>
            </a:r>
            <a:endParaRPr lang="en-GB" dirty="0"/>
          </a:p>
        </p:txBody>
      </p:sp>
      <p:sp>
        <p:nvSpPr>
          <p:cNvPr id="3" name="Content Placeholder 2"/>
          <p:cNvSpPr>
            <a:spLocks noGrp="1"/>
          </p:cNvSpPr>
          <p:nvPr>
            <p:ph idx="1"/>
          </p:nvPr>
        </p:nvSpPr>
        <p:spPr>
          <a:xfrm>
            <a:off x="1559496" y="1052736"/>
            <a:ext cx="8651304" cy="5069160"/>
          </a:xfrm>
        </p:spPr>
        <p:txBody>
          <a:bodyPr>
            <a:noAutofit/>
          </a:bodyPr>
          <a:lstStyle/>
          <a:p>
            <a:pPr marL="0" indent="0">
              <a:buNone/>
            </a:pPr>
            <a:r>
              <a:rPr lang="en-GB" sz="1600" dirty="0"/>
              <a:t>Below are three statements regarding the decay of an element, X:</a:t>
            </a:r>
          </a:p>
          <a:p>
            <a:pPr marL="0" indent="0">
              <a:buNone/>
            </a:pPr>
            <a:endParaRPr lang="en-GB" sz="1600" dirty="0"/>
          </a:p>
          <a:p>
            <a:pPr marL="0" indent="0">
              <a:buNone/>
            </a:pPr>
            <a:endParaRPr lang="en-GB" sz="1600" dirty="0"/>
          </a:p>
          <a:p>
            <a:pPr marL="0" indent="0">
              <a:buNone/>
            </a:pPr>
            <a:endParaRPr lang="en-GB" sz="1600" dirty="0"/>
          </a:p>
          <a:p>
            <a:pPr marL="514350" indent="-514350">
              <a:buFont typeface="+mj-lt"/>
              <a:buAutoNum type="arabicPeriod"/>
            </a:pPr>
            <a:r>
              <a:rPr lang="en-GB" sz="1600" dirty="0"/>
              <a:t>The velocity of the radiation particle that is produced is 300,000 kms</a:t>
            </a:r>
            <a:r>
              <a:rPr lang="en-GB" sz="1600" baseline="30000" dirty="0"/>
              <a:t>-1</a:t>
            </a:r>
            <a:r>
              <a:rPr lang="en-GB" sz="1600" dirty="0"/>
              <a:t> in a vacuum.</a:t>
            </a:r>
          </a:p>
          <a:p>
            <a:pPr marL="514350" indent="-514350">
              <a:buFont typeface="+mj-lt"/>
              <a:buAutoNum type="arabicPeriod"/>
            </a:pPr>
            <a:r>
              <a:rPr lang="en-GB" sz="1600" dirty="0"/>
              <a:t>The production of this radiation by smoke particles allows ionizing smoke detectors to function</a:t>
            </a:r>
          </a:p>
          <a:p>
            <a:pPr marL="514350" indent="-514350">
              <a:buFont typeface="+mj-lt"/>
              <a:buAutoNum type="arabicPeriod"/>
            </a:pPr>
            <a:r>
              <a:rPr lang="en-GB" sz="1600" dirty="0"/>
              <a:t>A negatively-charged particle is produced that is equivalent to the nucleus of a Group 8 element</a:t>
            </a:r>
          </a:p>
          <a:p>
            <a:pPr marL="0" indent="0">
              <a:buNone/>
            </a:pPr>
            <a:endParaRPr lang="en-GB" sz="1600" dirty="0"/>
          </a:p>
          <a:p>
            <a:pPr marL="0" indent="0">
              <a:buNone/>
            </a:pPr>
            <a:r>
              <a:rPr lang="en-GB" sz="1600" dirty="0"/>
              <a:t>Which of the statements concerning the radiation that is produced are true?</a:t>
            </a:r>
          </a:p>
          <a:p>
            <a:pPr marL="0" indent="0">
              <a:buNone/>
            </a:pPr>
            <a:endParaRPr lang="en-GB" sz="1600" dirty="0"/>
          </a:p>
          <a:p>
            <a:pPr marL="514350" indent="-514350">
              <a:buFont typeface="+mj-lt"/>
              <a:buAutoNum type="alphaUcPeriod"/>
            </a:pPr>
            <a:r>
              <a:rPr lang="en-GB" sz="1600" dirty="0"/>
              <a:t>1 Only</a:t>
            </a:r>
          </a:p>
          <a:p>
            <a:pPr marL="514350" indent="-514350">
              <a:buFont typeface="+mj-lt"/>
              <a:buAutoNum type="alphaUcPeriod"/>
            </a:pPr>
            <a:r>
              <a:rPr lang="en-GB" sz="1600" dirty="0"/>
              <a:t>2 Only</a:t>
            </a:r>
          </a:p>
          <a:p>
            <a:pPr marL="514350" indent="-514350">
              <a:buFont typeface="+mj-lt"/>
              <a:buAutoNum type="alphaUcPeriod"/>
            </a:pPr>
            <a:r>
              <a:rPr lang="en-GB" sz="1600" dirty="0"/>
              <a:t>3 Only</a:t>
            </a:r>
          </a:p>
          <a:p>
            <a:pPr marL="514350" indent="-514350">
              <a:buFont typeface="+mj-lt"/>
              <a:buAutoNum type="alphaUcPeriod"/>
            </a:pPr>
            <a:r>
              <a:rPr lang="en-GB" sz="1600" dirty="0"/>
              <a:t>1 &amp; 2</a:t>
            </a:r>
          </a:p>
          <a:p>
            <a:pPr marL="514350" indent="-514350">
              <a:buFont typeface="+mj-lt"/>
              <a:buAutoNum type="alphaUcPeriod"/>
            </a:pPr>
            <a:r>
              <a:rPr lang="en-GB" sz="1600" dirty="0"/>
              <a:t>2 &amp; 3</a:t>
            </a:r>
          </a:p>
          <a:p>
            <a:pPr marL="514350" indent="-514350">
              <a:buFont typeface="+mj-lt"/>
              <a:buAutoNum type="alphaUcPeriod"/>
            </a:pPr>
            <a:r>
              <a:rPr lang="en-GB" sz="1600" dirty="0"/>
              <a:t>None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1556" b="26612"/>
          <a:stretch/>
        </p:blipFill>
        <p:spPr>
          <a:xfrm>
            <a:off x="2495599" y="1484784"/>
            <a:ext cx="1893471" cy="576064"/>
          </a:xfrm>
          <a:prstGeom prst="rect">
            <a:avLst/>
          </a:prstGeom>
        </p:spPr>
      </p:pic>
    </p:spTree>
    <p:custDataLst>
      <p:tags r:id="rId1"/>
    </p:custDataLst>
    <p:extLst>
      <p:ext uri="{BB962C8B-B14F-4D97-AF65-F5344CB8AC3E}">
        <p14:creationId xmlns:p14="http://schemas.microsoft.com/office/powerpoint/2010/main" val="4475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5" end="15"/>
                                            </p:txEl>
                                          </p:spTgt>
                                        </p:tgtEl>
                                        <p:attrNameLst>
                                          <p:attrName>style.color</p:attrName>
                                        </p:attrNameLst>
                                      </p:cBhvr>
                                      <p:to>
                                        <a:srgbClr val="00B050"/>
                                      </p:to>
                                    </p:animClr>
                                    <p:animClr clrSpc="rgb" dir="cw">
                                      <p:cBhvr>
                                        <p:cTn id="7" dur="500" fill="hold"/>
                                        <p:tgtEl>
                                          <p:spTgt spid="3">
                                            <p:txEl>
                                              <p:pRg st="15" end="15"/>
                                            </p:txEl>
                                          </p:spTgt>
                                        </p:tgtEl>
                                        <p:attrNameLst>
                                          <p:attrName>fillcolor</p:attrName>
                                        </p:attrNameLst>
                                      </p:cBhvr>
                                      <p:to>
                                        <a:srgbClr val="00B050"/>
                                      </p:to>
                                    </p:animClr>
                                    <p:set>
                                      <p:cBhvr>
                                        <p:cTn id="8" dur="500" fill="hold"/>
                                        <p:tgtEl>
                                          <p:spTgt spid="3">
                                            <p:txEl>
                                              <p:pRg st="15" end="15"/>
                                            </p:txEl>
                                          </p:spTgt>
                                        </p:tgtEl>
                                        <p:attrNameLst>
                                          <p:attrName>fill.type</p:attrName>
                                        </p:attrNameLst>
                                      </p:cBhvr>
                                      <p:to>
                                        <p:strVal val="solid"/>
                                      </p:to>
                                    </p:set>
                                    <p:set>
                                      <p:cBhvr>
                                        <p:cTn id="9" dur="500" fill="hold"/>
                                        <p:tgtEl>
                                          <p:spTgt spid="3">
                                            <p:txEl>
                                              <p:pRg st="15" end="1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Previous Essay Question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i="1" dirty="0" smtClean="0"/>
              <a:t>The scientist is not someone who gives the right answers but one who asks the right questions</a:t>
            </a:r>
          </a:p>
          <a:p>
            <a:pPr marL="0" indent="0">
              <a:buNone/>
            </a:pPr>
            <a:endParaRPr lang="en-GB" dirty="0" smtClean="0"/>
          </a:p>
          <a:p>
            <a:pPr marL="0" indent="0">
              <a:buNone/>
            </a:pPr>
            <a:r>
              <a:rPr lang="en-GB" dirty="0" smtClean="0"/>
              <a:t>Explain what this statement means. </a:t>
            </a:r>
          </a:p>
          <a:p>
            <a:pPr marL="0" indent="0">
              <a:buNone/>
            </a:pPr>
            <a:endParaRPr lang="en-GB" dirty="0" smtClean="0"/>
          </a:p>
          <a:p>
            <a:pPr marL="0" indent="0">
              <a:buNone/>
            </a:pPr>
            <a:r>
              <a:rPr lang="en-GB" dirty="0" smtClean="0"/>
              <a:t>Argue to the contrary that the right answers are more </a:t>
            </a:r>
          </a:p>
          <a:p>
            <a:pPr marL="0" indent="0">
              <a:buNone/>
            </a:pPr>
            <a:r>
              <a:rPr lang="en-GB" dirty="0" smtClean="0"/>
              <a:t>important than the right questions. </a:t>
            </a:r>
          </a:p>
          <a:p>
            <a:pPr marL="0" indent="0">
              <a:buNone/>
            </a:pPr>
            <a:endParaRPr lang="en-GB" dirty="0" smtClean="0"/>
          </a:p>
          <a:p>
            <a:pPr marL="0" indent="0">
              <a:buNone/>
            </a:pPr>
            <a:r>
              <a:rPr lang="en-GB" dirty="0" smtClean="0"/>
              <a:t>To what extent do you agree that the right questions must be asked before science can progress? </a:t>
            </a:r>
          </a:p>
          <a:p>
            <a:endParaRPr lang="en-GB" dirty="0"/>
          </a:p>
        </p:txBody>
      </p:sp>
    </p:spTree>
    <p:custDataLst>
      <p:tags r:id="rId1"/>
    </p:custDataLst>
    <p:extLst>
      <p:ext uri="{BB962C8B-B14F-4D97-AF65-F5344CB8AC3E}">
        <p14:creationId xmlns:p14="http://schemas.microsoft.com/office/powerpoint/2010/main" val="1057656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Interview</a:t>
            </a:r>
            <a:endParaRPr lang="en-GB" dirty="0"/>
          </a:p>
        </p:txBody>
      </p:sp>
      <p:sp>
        <p:nvSpPr>
          <p:cNvPr id="3" name="Content Placeholder 2"/>
          <p:cNvSpPr>
            <a:spLocks noGrp="1"/>
          </p:cNvSpPr>
          <p:nvPr>
            <p:ph idx="1"/>
          </p:nvPr>
        </p:nvSpPr>
        <p:spPr>
          <a:xfrm>
            <a:off x="1981200" y="1772817"/>
            <a:ext cx="5626968" cy="4353347"/>
          </a:xfrm>
        </p:spPr>
        <p:txBody>
          <a:bodyPr/>
          <a:lstStyle/>
          <a:p>
            <a:r>
              <a:rPr lang="en-GB" dirty="0" smtClean="0"/>
              <a:t>The final hurdle</a:t>
            </a:r>
          </a:p>
          <a:p>
            <a:endParaRPr lang="en-GB" dirty="0"/>
          </a:p>
          <a:p>
            <a:r>
              <a:rPr lang="en-GB" dirty="0" smtClean="0"/>
              <a:t>Your only opportunity to meet first face to face </a:t>
            </a:r>
          </a:p>
          <a:p>
            <a:endParaRPr lang="en-GB" dirty="0"/>
          </a:p>
          <a:p>
            <a:r>
              <a:rPr lang="en-GB" dirty="0" smtClean="0"/>
              <a:t>Preparation and practice are essential</a:t>
            </a:r>
            <a:endParaRPr lang="en-GB" dirty="0"/>
          </a:p>
        </p:txBody>
      </p:sp>
      <p:pic>
        <p:nvPicPr>
          <p:cNvPr id="5" name="Picture 4" descr="951203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044" y="1988840"/>
            <a:ext cx="2209800" cy="3408362"/>
          </a:xfrm>
          <a:prstGeom prst="rect">
            <a:avLst/>
          </a:prstGeom>
        </p:spPr>
      </p:pic>
    </p:spTree>
    <p:custDataLst>
      <p:tags r:id="rId1"/>
    </p:custDataLst>
    <p:extLst>
      <p:ext uri="{BB962C8B-B14F-4D97-AF65-F5344CB8AC3E}">
        <p14:creationId xmlns:p14="http://schemas.microsoft.com/office/powerpoint/2010/main" val="1277579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Interview</a:t>
            </a:r>
            <a:endParaRPr lang="en-GB" dirty="0"/>
          </a:p>
        </p:txBody>
      </p:sp>
      <p:sp>
        <p:nvSpPr>
          <p:cNvPr id="3" name="Content Placeholder 2"/>
          <p:cNvSpPr>
            <a:spLocks noGrp="1"/>
          </p:cNvSpPr>
          <p:nvPr>
            <p:ph idx="1"/>
          </p:nvPr>
        </p:nvSpPr>
        <p:spPr/>
        <p:txBody>
          <a:bodyPr/>
          <a:lstStyle/>
          <a:p>
            <a:r>
              <a:rPr lang="en-GB" dirty="0" smtClean="0"/>
              <a:t>There are three styles of interview:</a:t>
            </a:r>
          </a:p>
          <a:p>
            <a:endParaRPr lang="en-GB" dirty="0"/>
          </a:p>
          <a:p>
            <a:pPr lvl="1"/>
            <a:r>
              <a:rPr lang="en-GB" dirty="0" smtClean="0"/>
              <a:t>Traditional Interviews</a:t>
            </a:r>
          </a:p>
          <a:p>
            <a:pPr lvl="1"/>
            <a:r>
              <a:rPr lang="en-GB" dirty="0" smtClean="0"/>
              <a:t>Multiple Mini Interviews (MMI)</a:t>
            </a:r>
          </a:p>
          <a:p>
            <a:pPr lvl="1"/>
            <a:r>
              <a:rPr lang="en-GB" dirty="0" smtClean="0"/>
              <a:t>Oxbridge </a:t>
            </a:r>
            <a:endParaRPr lang="en-GB" dirty="0"/>
          </a:p>
        </p:txBody>
      </p:sp>
    </p:spTree>
    <p:custDataLst>
      <p:tags r:id="rId1"/>
    </p:custDataLst>
    <p:extLst>
      <p:ext uri="{BB962C8B-B14F-4D97-AF65-F5344CB8AC3E}">
        <p14:creationId xmlns:p14="http://schemas.microsoft.com/office/powerpoint/2010/main" val="2565194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Journey into Medicine</a:t>
            </a:r>
            <a:endParaRPr lang="en-GB" dirty="0"/>
          </a:p>
        </p:txBody>
      </p:sp>
      <p:sp>
        <p:nvSpPr>
          <p:cNvPr id="3" name="Content Placeholder 2"/>
          <p:cNvSpPr>
            <a:spLocks noGrp="1"/>
          </p:cNvSpPr>
          <p:nvPr>
            <p:ph idx="1"/>
          </p:nvPr>
        </p:nvSpPr>
        <p:spPr>
          <a:xfrm>
            <a:off x="1981200" y="4005065"/>
            <a:ext cx="8229600" cy="2121099"/>
          </a:xfrm>
        </p:spPr>
        <p:txBody>
          <a:bodyPr>
            <a:normAutofit/>
          </a:bodyPr>
          <a:lstStyle/>
          <a:p>
            <a:r>
              <a:rPr lang="en-GB" sz="3000" dirty="0"/>
              <a:t>The 4 key check points:</a:t>
            </a:r>
          </a:p>
          <a:p>
            <a:pPr lvl="1"/>
            <a:r>
              <a:rPr lang="en-GB" sz="2600" dirty="0"/>
              <a:t>UCAS Application</a:t>
            </a:r>
          </a:p>
          <a:p>
            <a:pPr lvl="1"/>
            <a:r>
              <a:rPr lang="en-GB" sz="2600" dirty="0"/>
              <a:t>UCAT</a:t>
            </a:r>
          </a:p>
        </p:txBody>
      </p:sp>
      <p:grpSp>
        <p:nvGrpSpPr>
          <p:cNvPr id="4" name="Group 3"/>
          <p:cNvGrpSpPr/>
          <p:nvPr/>
        </p:nvGrpSpPr>
        <p:grpSpPr>
          <a:xfrm>
            <a:off x="1812032" y="1704487"/>
            <a:ext cx="8244409" cy="1944216"/>
            <a:chOff x="72008" y="1484784"/>
            <a:chExt cx="8244409" cy="1944216"/>
          </a:xfrm>
        </p:grpSpPr>
        <p:cxnSp>
          <p:nvCxnSpPr>
            <p:cNvPr id="5" name="Straight Arrow Connector 4"/>
            <p:cNvCxnSpPr/>
            <p:nvPr/>
          </p:nvCxnSpPr>
          <p:spPr>
            <a:xfrm flipV="1">
              <a:off x="1900494" y="242559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29462" y="1608427"/>
              <a:ext cx="1137104" cy="692497"/>
            </a:xfrm>
            <a:prstGeom prst="rect">
              <a:avLst/>
            </a:prstGeom>
            <a:noFill/>
          </p:spPr>
          <p:txBody>
            <a:bodyPr wrap="square" rtlCol="0">
              <a:spAutoFit/>
            </a:bodyPr>
            <a:lstStyle/>
            <a:p>
              <a:pPr algn="ctr"/>
              <a:r>
                <a:rPr lang="en-US" sz="1300" b="1" dirty="0"/>
                <a:t>16 year old</a:t>
              </a:r>
              <a:endParaRPr lang="en-US" sz="1300" dirty="0"/>
            </a:p>
            <a:p>
              <a:pPr algn="ctr"/>
              <a:r>
                <a:rPr lang="en-US" sz="1300" dirty="0"/>
                <a:t>Insight development</a:t>
              </a:r>
            </a:p>
          </p:txBody>
        </p:sp>
        <p:cxnSp>
          <p:nvCxnSpPr>
            <p:cNvPr id="7" name="Straight Arrow Connector 6"/>
            <p:cNvCxnSpPr/>
            <p:nvPr/>
          </p:nvCxnSpPr>
          <p:spPr>
            <a:xfrm flipV="1">
              <a:off x="2889330"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21527" y="1608427"/>
              <a:ext cx="1137104" cy="692497"/>
            </a:xfrm>
            <a:prstGeom prst="rect">
              <a:avLst/>
            </a:prstGeom>
            <a:noFill/>
          </p:spPr>
          <p:txBody>
            <a:bodyPr wrap="square" rtlCol="0">
              <a:spAutoFit/>
            </a:bodyPr>
            <a:lstStyle>
              <a:defPPr>
                <a:defRPr lang="en-US"/>
              </a:defPPr>
              <a:lvl1pPr algn="ctr">
                <a:defRPr sz="1400" b="1"/>
              </a:lvl1pPr>
            </a:lstStyle>
            <a:p>
              <a:r>
                <a:rPr lang="en-US" sz="1300" dirty="0"/>
                <a:t>17 year old</a:t>
              </a:r>
            </a:p>
            <a:p>
              <a:r>
                <a:rPr lang="en-US" sz="1300" b="0" dirty="0"/>
                <a:t>UCAS Application</a:t>
              </a:r>
            </a:p>
          </p:txBody>
        </p:sp>
        <p:cxnSp>
          <p:nvCxnSpPr>
            <p:cNvPr id="9" name="Straight Arrow Connector 8"/>
            <p:cNvCxnSpPr/>
            <p:nvPr/>
          </p:nvCxnSpPr>
          <p:spPr>
            <a:xfrm flipV="1">
              <a:off x="5855836"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76535" y="1608427"/>
              <a:ext cx="1137104" cy="692497"/>
            </a:xfrm>
            <a:prstGeom prst="rect">
              <a:avLst/>
            </a:prstGeom>
            <a:noFill/>
          </p:spPr>
          <p:txBody>
            <a:bodyPr wrap="square" rtlCol="0">
              <a:spAutoFit/>
            </a:bodyPr>
            <a:lstStyle/>
            <a:p>
              <a:pPr algn="ctr"/>
              <a:r>
                <a:rPr lang="en-US" sz="1300" b="1" dirty="0"/>
                <a:t>17 year old</a:t>
              </a:r>
            </a:p>
            <a:p>
              <a:pPr algn="ctr"/>
              <a:r>
                <a:rPr lang="en-US" sz="1300" dirty="0"/>
                <a:t>Final Interviews</a:t>
              </a:r>
            </a:p>
          </p:txBody>
        </p:sp>
        <p:cxnSp>
          <p:nvCxnSpPr>
            <p:cNvPr id="11" name="Straight Arrow Connector 10"/>
            <p:cNvCxnSpPr/>
            <p:nvPr/>
          </p:nvCxnSpPr>
          <p:spPr>
            <a:xfrm flipV="1">
              <a:off x="4867002"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57188" y="1608427"/>
              <a:ext cx="1137104" cy="692497"/>
            </a:xfrm>
            <a:prstGeom prst="rect">
              <a:avLst/>
            </a:prstGeom>
            <a:noFill/>
          </p:spPr>
          <p:txBody>
            <a:bodyPr wrap="square" rtlCol="0">
              <a:spAutoFit/>
            </a:bodyPr>
            <a:lstStyle/>
            <a:p>
              <a:pPr algn="ctr"/>
              <a:r>
                <a:rPr lang="en-US" sz="1300" b="1" dirty="0"/>
                <a:t>17 year old</a:t>
              </a:r>
            </a:p>
            <a:p>
              <a:pPr algn="ctr"/>
              <a:r>
                <a:rPr lang="en-US" sz="1300" dirty="0"/>
                <a:t>BMAT Examination</a:t>
              </a:r>
            </a:p>
          </p:txBody>
        </p:sp>
        <p:sp>
          <p:nvSpPr>
            <p:cNvPr id="13" name="TextBox 12"/>
            <p:cNvSpPr txBox="1"/>
            <p:nvPr/>
          </p:nvSpPr>
          <p:spPr>
            <a:xfrm>
              <a:off x="3309613" y="1608427"/>
              <a:ext cx="1137104" cy="692497"/>
            </a:xfrm>
            <a:prstGeom prst="rect">
              <a:avLst/>
            </a:prstGeom>
            <a:noFill/>
          </p:spPr>
          <p:txBody>
            <a:bodyPr wrap="square" rtlCol="0">
              <a:spAutoFit/>
            </a:bodyPr>
            <a:lstStyle/>
            <a:p>
              <a:pPr algn="ctr"/>
              <a:r>
                <a:rPr lang="en-US" sz="1300" b="1" dirty="0">
                  <a:solidFill>
                    <a:srgbClr val="FF0000"/>
                  </a:solidFill>
                </a:rPr>
                <a:t>17 year old</a:t>
              </a:r>
            </a:p>
            <a:p>
              <a:pPr algn="ctr"/>
              <a:r>
                <a:rPr lang="en-US" sz="1300" dirty="0">
                  <a:solidFill>
                    <a:srgbClr val="FF0000"/>
                  </a:solidFill>
                </a:rPr>
                <a:t>UCAT Examination</a:t>
              </a:r>
            </a:p>
          </p:txBody>
        </p:sp>
        <p:cxnSp>
          <p:nvCxnSpPr>
            <p:cNvPr id="14" name="Straight Arrow Connector 13"/>
            <p:cNvCxnSpPr/>
            <p:nvPr/>
          </p:nvCxnSpPr>
          <p:spPr>
            <a:xfrm flipV="1">
              <a:off x="3878165"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2008" y="1608427"/>
              <a:ext cx="1475656" cy="1296103"/>
              <a:chOff x="1050296" y="2358774"/>
              <a:chExt cx="1580127" cy="1296103"/>
            </a:xfrm>
          </p:grpSpPr>
          <p:cxnSp>
            <p:nvCxnSpPr>
              <p:cNvPr id="21" name="Straight Arrow Connector 20"/>
              <p:cNvCxnSpPr/>
              <p:nvPr/>
            </p:nvCxnSpPr>
            <p:spPr>
              <a:xfrm flipV="1">
                <a:off x="1899594" y="317264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50296" y="2358774"/>
                <a:ext cx="1580127" cy="692497"/>
              </a:xfrm>
              <a:prstGeom prst="rect">
                <a:avLst/>
              </a:prstGeom>
              <a:noFill/>
            </p:spPr>
            <p:txBody>
              <a:bodyPr wrap="square" rtlCol="0">
                <a:spAutoFit/>
              </a:bodyPr>
              <a:lstStyle/>
              <a:p>
                <a:pPr algn="ctr"/>
                <a:r>
                  <a:rPr lang="en-US" sz="1300" b="1" dirty="0"/>
                  <a:t>14/5 year old</a:t>
                </a:r>
              </a:p>
              <a:p>
                <a:pPr algn="ctr"/>
                <a:r>
                  <a:rPr lang="en-US" sz="1300" dirty="0"/>
                  <a:t>Is medicine for me?</a:t>
                </a:r>
              </a:p>
            </p:txBody>
          </p:sp>
        </p:grpSp>
        <p:sp>
          <p:nvSpPr>
            <p:cNvPr id="16" name="Right Arrow 15"/>
            <p:cNvSpPr/>
            <p:nvPr/>
          </p:nvSpPr>
          <p:spPr>
            <a:xfrm>
              <a:off x="388811" y="2935499"/>
              <a:ext cx="7927606" cy="321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6836981"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7643946"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444209" y="1484784"/>
              <a:ext cx="0" cy="1944216"/>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66251" y="1608427"/>
              <a:ext cx="1815673" cy="492443"/>
            </a:xfrm>
            <a:prstGeom prst="rect">
              <a:avLst/>
            </a:prstGeom>
            <a:noFill/>
          </p:spPr>
          <p:txBody>
            <a:bodyPr wrap="square" rtlCol="0">
              <a:spAutoFit/>
            </a:bodyPr>
            <a:lstStyle/>
            <a:p>
              <a:pPr algn="ctr"/>
              <a:r>
                <a:rPr lang="en-US" sz="1300" b="1" dirty="0"/>
                <a:t>18-24 years old</a:t>
              </a:r>
            </a:p>
            <a:p>
              <a:pPr algn="ctr"/>
              <a:r>
                <a:rPr lang="en-US" sz="1300" dirty="0"/>
                <a:t>Medical School</a:t>
              </a:r>
            </a:p>
          </p:txBody>
        </p:sp>
      </p:grpSp>
    </p:spTree>
    <p:custDataLst>
      <p:tags r:id="rId1"/>
    </p:custDataLst>
    <p:extLst>
      <p:ext uri="{BB962C8B-B14F-4D97-AF65-F5344CB8AC3E}">
        <p14:creationId xmlns:p14="http://schemas.microsoft.com/office/powerpoint/2010/main" val="1058120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Traditional Interviews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Used by approximately half of universities although many are moving to the MMI</a:t>
            </a:r>
          </a:p>
          <a:p>
            <a:endParaRPr lang="en-GB" dirty="0"/>
          </a:p>
          <a:p>
            <a:r>
              <a:rPr lang="en-GB" dirty="0" smtClean="0"/>
              <a:t>Panels range from 2 to 5 members</a:t>
            </a:r>
          </a:p>
          <a:p>
            <a:pPr lvl="1"/>
            <a:r>
              <a:rPr lang="en-GB" dirty="0" smtClean="0"/>
              <a:t>Admissions tutor</a:t>
            </a:r>
          </a:p>
          <a:p>
            <a:pPr lvl="1"/>
            <a:r>
              <a:rPr lang="en-GB" dirty="0" smtClean="0"/>
              <a:t>Doctors / lecturers</a:t>
            </a:r>
          </a:p>
          <a:p>
            <a:pPr lvl="1"/>
            <a:r>
              <a:rPr lang="en-GB" dirty="0" smtClean="0"/>
              <a:t>Medical student</a:t>
            </a:r>
          </a:p>
          <a:p>
            <a:pPr lvl="1"/>
            <a:r>
              <a:rPr lang="en-GB" dirty="0" smtClean="0"/>
              <a:t>Observer / lay person</a:t>
            </a:r>
          </a:p>
          <a:p>
            <a:endParaRPr lang="en-GB" dirty="0"/>
          </a:p>
          <a:p>
            <a:r>
              <a:rPr lang="en-GB" dirty="0" smtClean="0"/>
              <a:t>Topics assessed vary between universities</a:t>
            </a:r>
          </a:p>
          <a:p>
            <a:endParaRPr lang="en-GB" dirty="0"/>
          </a:p>
          <a:p>
            <a:r>
              <a:rPr lang="en-GB" dirty="0" smtClean="0"/>
              <a:t>Part of the interview likely to focus on personal statement</a:t>
            </a:r>
            <a:endParaRPr lang="en-GB" dirty="0"/>
          </a:p>
        </p:txBody>
      </p:sp>
    </p:spTree>
    <p:custDataLst>
      <p:tags r:id="rId1"/>
    </p:custDataLst>
    <p:extLst>
      <p:ext uri="{BB962C8B-B14F-4D97-AF65-F5344CB8AC3E}">
        <p14:creationId xmlns:p14="http://schemas.microsoft.com/office/powerpoint/2010/main" val="2562302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Interview Topics</a:t>
            </a:r>
            <a:endParaRPr lang="en-GB"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Background and motivation for studying medicine</a:t>
            </a:r>
            <a:endParaRPr lang="en-US" dirty="0"/>
          </a:p>
          <a:p>
            <a:r>
              <a:rPr lang="en-US" dirty="0"/>
              <a:t>Knowledge of the medical school</a:t>
            </a:r>
          </a:p>
          <a:p>
            <a:r>
              <a:rPr lang="en-US" dirty="0"/>
              <a:t>Depth and breadth of </a:t>
            </a:r>
            <a:r>
              <a:rPr lang="en-US" dirty="0" smtClean="0"/>
              <a:t>interest in medicine</a:t>
            </a:r>
            <a:endParaRPr lang="en-US" dirty="0"/>
          </a:p>
          <a:p>
            <a:r>
              <a:rPr lang="en-US" dirty="0"/>
              <a:t>Empathy</a:t>
            </a:r>
          </a:p>
          <a:p>
            <a:r>
              <a:rPr lang="en-US" dirty="0"/>
              <a:t>Team </a:t>
            </a:r>
            <a:r>
              <a:rPr lang="en-US" dirty="0" smtClean="0"/>
              <a:t>working</a:t>
            </a:r>
            <a:endParaRPr lang="en-US" dirty="0"/>
          </a:p>
          <a:p>
            <a:r>
              <a:rPr lang="en-US" dirty="0"/>
              <a:t>Personal </a:t>
            </a:r>
            <a:r>
              <a:rPr lang="en-US" dirty="0" smtClean="0"/>
              <a:t>insight</a:t>
            </a:r>
            <a:endParaRPr lang="en-US" dirty="0"/>
          </a:p>
          <a:p>
            <a:r>
              <a:rPr lang="en-US" dirty="0"/>
              <a:t>Hot </a:t>
            </a:r>
            <a:r>
              <a:rPr lang="en-US" dirty="0" smtClean="0"/>
              <a:t>topics</a:t>
            </a:r>
            <a:endParaRPr lang="en-US" dirty="0"/>
          </a:p>
          <a:p>
            <a:r>
              <a:rPr lang="en-US" dirty="0"/>
              <a:t>Work </a:t>
            </a:r>
            <a:r>
              <a:rPr lang="en-US" dirty="0" smtClean="0"/>
              <a:t>experience</a:t>
            </a:r>
            <a:endParaRPr lang="en-US" dirty="0"/>
          </a:p>
          <a:p>
            <a:r>
              <a:rPr lang="en-US" dirty="0" smtClean="0"/>
              <a:t>Ethics</a:t>
            </a:r>
            <a:endParaRPr lang="en-US" dirty="0"/>
          </a:p>
          <a:p>
            <a:r>
              <a:rPr lang="en-US" dirty="0"/>
              <a:t>Creativity </a:t>
            </a:r>
            <a:r>
              <a:rPr lang="en-US" dirty="0" smtClean="0"/>
              <a:t>and imagination</a:t>
            </a:r>
            <a:endParaRPr lang="en-US" dirty="0"/>
          </a:p>
          <a:p>
            <a:endParaRPr lang="en-GB" dirty="0"/>
          </a:p>
        </p:txBody>
      </p:sp>
    </p:spTree>
    <p:custDataLst>
      <p:tags r:id="rId1"/>
    </p:custDataLst>
    <p:extLst>
      <p:ext uri="{BB962C8B-B14F-4D97-AF65-F5344CB8AC3E}">
        <p14:creationId xmlns:p14="http://schemas.microsoft.com/office/powerpoint/2010/main" val="4093591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914"/>
            <a:ext cx="10972800" cy="1143000"/>
          </a:xfrm>
        </p:spPr>
        <p:txBody>
          <a:bodyPr/>
          <a:lstStyle/>
          <a:p>
            <a:r>
              <a:rPr lang="en-GB" dirty="0" smtClean="0"/>
              <a:t>MMIs</a:t>
            </a:r>
            <a:endParaRPr lang="en-GB" dirty="0"/>
          </a:p>
        </p:txBody>
      </p:sp>
      <p:sp>
        <p:nvSpPr>
          <p:cNvPr id="3" name="Content Placeholder 2"/>
          <p:cNvSpPr>
            <a:spLocks noGrp="1"/>
          </p:cNvSpPr>
          <p:nvPr>
            <p:ph idx="1"/>
          </p:nvPr>
        </p:nvSpPr>
        <p:spPr>
          <a:xfrm>
            <a:off x="647350" y="1268760"/>
            <a:ext cx="10972800" cy="4525963"/>
          </a:xfrm>
        </p:spPr>
        <p:txBody>
          <a:bodyPr/>
          <a:lstStyle/>
          <a:p>
            <a:pPr marL="0" indent="0">
              <a:buNone/>
            </a:pPr>
            <a:r>
              <a:rPr lang="en-GB" dirty="0" smtClean="0"/>
              <a:t>Used by more than half of medical schools:</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766192776"/>
              </p:ext>
            </p:extLst>
          </p:nvPr>
        </p:nvGraphicFramePr>
        <p:xfrm>
          <a:off x="1775520" y="1916832"/>
          <a:ext cx="8496945" cy="240659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20000"/>
                    </a:ext>
                  </a:extLst>
                </a:gridCol>
                <a:gridCol w="1699389">
                  <a:extLst>
                    <a:ext uri="{9D8B030D-6E8A-4147-A177-3AD203B41FA5}">
                      <a16:colId xmlns:a16="http://schemas.microsoft.com/office/drawing/2014/main" val="20001"/>
                    </a:ext>
                  </a:extLst>
                </a:gridCol>
                <a:gridCol w="1699389">
                  <a:extLst>
                    <a:ext uri="{9D8B030D-6E8A-4147-A177-3AD203B41FA5}">
                      <a16:colId xmlns:a16="http://schemas.microsoft.com/office/drawing/2014/main" val="20002"/>
                    </a:ext>
                  </a:extLst>
                </a:gridCol>
                <a:gridCol w="1699389">
                  <a:extLst>
                    <a:ext uri="{9D8B030D-6E8A-4147-A177-3AD203B41FA5}">
                      <a16:colId xmlns:a16="http://schemas.microsoft.com/office/drawing/2014/main" val="20003"/>
                    </a:ext>
                  </a:extLst>
                </a:gridCol>
                <a:gridCol w="1699389">
                  <a:extLst>
                    <a:ext uri="{9D8B030D-6E8A-4147-A177-3AD203B41FA5}">
                      <a16:colId xmlns:a16="http://schemas.microsoft.com/office/drawing/2014/main" val="20004"/>
                    </a:ext>
                  </a:extLst>
                </a:gridCol>
              </a:tblGrid>
              <a:tr h="481318">
                <a:tc gridSpan="5">
                  <a:txBody>
                    <a:bodyPr/>
                    <a:lstStyle/>
                    <a:p>
                      <a:pPr algn="ctr"/>
                      <a:r>
                        <a:rPr lang="en-GB" dirty="0" smtClean="0"/>
                        <a:t>Universities Using MMIs</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81318">
                <a:tc>
                  <a:txBody>
                    <a:bodyPr/>
                    <a:lstStyle/>
                    <a:p>
                      <a:pPr algn="ctr"/>
                      <a:r>
                        <a:rPr lang="en-GB" dirty="0" smtClean="0"/>
                        <a:t>Aberdeen</a:t>
                      </a:r>
                      <a:endParaRPr lang="en-GB" dirty="0"/>
                    </a:p>
                  </a:txBody>
                  <a:tcPr/>
                </a:tc>
                <a:tc>
                  <a:txBody>
                    <a:bodyPr/>
                    <a:lstStyle/>
                    <a:p>
                      <a:pPr algn="ctr"/>
                      <a:r>
                        <a:rPr lang="en-GB" dirty="0" smtClean="0"/>
                        <a:t>Exeter</a:t>
                      </a:r>
                      <a:endParaRPr lang="en-GB" dirty="0"/>
                    </a:p>
                  </a:txBody>
                  <a:tcPr/>
                </a:tc>
                <a:tc>
                  <a:txBody>
                    <a:bodyPr/>
                    <a:lstStyle/>
                    <a:p>
                      <a:pPr algn="ctr"/>
                      <a:r>
                        <a:rPr lang="en-GB" dirty="0" smtClean="0"/>
                        <a:t>King’s</a:t>
                      </a:r>
                      <a:endParaRPr lang="en-GB" dirty="0"/>
                    </a:p>
                  </a:txBody>
                  <a:tcPr/>
                </a:tc>
                <a:tc>
                  <a:txBody>
                    <a:bodyPr/>
                    <a:lstStyle/>
                    <a:p>
                      <a:pPr algn="ctr"/>
                      <a:r>
                        <a:rPr lang="en-GB" dirty="0" smtClean="0"/>
                        <a:t>Liverpool</a:t>
                      </a:r>
                      <a:endParaRPr lang="en-GB" dirty="0"/>
                    </a:p>
                  </a:txBody>
                  <a:tcPr/>
                </a:tc>
                <a:tc>
                  <a:txBody>
                    <a:bodyPr/>
                    <a:lstStyle/>
                    <a:p>
                      <a:pPr algn="ctr"/>
                      <a:r>
                        <a:rPr lang="en-GB" dirty="0" smtClean="0"/>
                        <a:t>Queens</a:t>
                      </a:r>
                      <a:endParaRPr lang="en-GB" dirty="0"/>
                    </a:p>
                  </a:txBody>
                  <a:tcPr/>
                </a:tc>
                <a:extLst>
                  <a:ext uri="{0D108BD9-81ED-4DB2-BD59-A6C34878D82A}">
                    <a16:rowId xmlns:a16="http://schemas.microsoft.com/office/drawing/2014/main" val="10001"/>
                  </a:ext>
                </a:extLst>
              </a:tr>
              <a:tr h="481318">
                <a:tc>
                  <a:txBody>
                    <a:bodyPr/>
                    <a:lstStyle/>
                    <a:p>
                      <a:pPr algn="ctr"/>
                      <a:r>
                        <a:rPr lang="en-GB" dirty="0" smtClean="0"/>
                        <a:t>Birmingham</a:t>
                      </a:r>
                      <a:endParaRPr lang="en-GB" dirty="0"/>
                    </a:p>
                  </a:txBody>
                  <a:tcPr/>
                </a:tc>
                <a:tc>
                  <a:txBody>
                    <a:bodyPr/>
                    <a:lstStyle/>
                    <a:p>
                      <a:pPr algn="ctr"/>
                      <a:r>
                        <a:rPr lang="en-GB" dirty="0" smtClean="0"/>
                        <a:t>Glasgow</a:t>
                      </a:r>
                      <a:endParaRPr lang="en-GB" dirty="0"/>
                    </a:p>
                  </a:txBody>
                  <a:tcPr/>
                </a:tc>
                <a:tc>
                  <a:txBody>
                    <a:bodyPr/>
                    <a:lstStyle/>
                    <a:p>
                      <a:pPr algn="ctr"/>
                      <a:r>
                        <a:rPr lang="en-GB" dirty="0" smtClean="0"/>
                        <a:t>Lancaster</a:t>
                      </a:r>
                      <a:endParaRPr lang="en-GB" dirty="0"/>
                    </a:p>
                  </a:txBody>
                  <a:tcPr/>
                </a:tc>
                <a:tc>
                  <a:txBody>
                    <a:bodyPr/>
                    <a:lstStyle/>
                    <a:p>
                      <a:pPr algn="ctr"/>
                      <a:r>
                        <a:rPr lang="en-GB" dirty="0" smtClean="0"/>
                        <a:t>Manchester</a:t>
                      </a:r>
                      <a:endParaRPr lang="en-GB" dirty="0"/>
                    </a:p>
                  </a:txBody>
                  <a:tcPr/>
                </a:tc>
                <a:tc>
                  <a:txBody>
                    <a:bodyPr/>
                    <a:lstStyle/>
                    <a:p>
                      <a:pPr algn="ctr"/>
                      <a:r>
                        <a:rPr lang="en-GB" dirty="0" smtClean="0"/>
                        <a:t>Sheffield</a:t>
                      </a:r>
                      <a:endParaRPr lang="en-GB" dirty="0"/>
                    </a:p>
                  </a:txBody>
                  <a:tcPr/>
                </a:tc>
                <a:extLst>
                  <a:ext uri="{0D108BD9-81ED-4DB2-BD59-A6C34878D82A}">
                    <a16:rowId xmlns:a16="http://schemas.microsoft.com/office/drawing/2014/main" val="10002"/>
                  </a:ext>
                </a:extLst>
              </a:tr>
              <a:tr h="481318">
                <a:tc>
                  <a:txBody>
                    <a:bodyPr/>
                    <a:lstStyle/>
                    <a:p>
                      <a:pPr algn="ctr"/>
                      <a:r>
                        <a:rPr lang="en-GB" dirty="0" smtClean="0"/>
                        <a:t>Bristol</a:t>
                      </a:r>
                      <a:endParaRPr lang="en-GB" dirty="0"/>
                    </a:p>
                  </a:txBody>
                  <a:tcPr/>
                </a:tc>
                <a:tc>
                  <a:txBody>
                    <a:bodyPr/>
                    <a:lstStyle/>
                    <a:p>
                      <a:pPr algn="ctr"/>
                      <a:r>
                        <a:rPr lang="en-GB" dirty="0" smtClean="0"/>
                        <a:t>Hull-York</a:t>
                      </a:r>
                      <a:endParaRPr lang="en-GB" dirty="0"/>
                    </a:p>
                  </a:txBody>
                  <a:tcPr/>
                </a:tc>
                <a:tc>
                  <a:txBody>
                    <a:bodyPr/>
                    <a:lstStyle/>
                    <a:p>
                      <a:pPr algn="ctr"/>
                      <a:r>
                        <a:rPr lang="en-GB" dirty="0" smtClean="0"/>
                        <a:t>Leeds</a:t>
                      </a:r>
                      <a:endParaRPr lang="en-GB" dirty="0"/>
                    </a:p>
                  </a:txBody>
                  <a:tcPr/>
                </a:tc>
                <a:tc>
                  <a:txBody>
                    <a:bodyPr/>
                    <a:lstStyle/>
                    <a:p>
                      <a:pPr algn="ctr"/>
                      <a:r>
                        <a:rPr lang="en-GB" dirty="0" smtClean="0"/>
                        <a:t>Norwich (UEA)</a:t>
                      </a:r>
                      <a:endParaRPr lang="en-GB" dirty="0"/>
                    </a:p>
                  </a:txBody>
                  <a:tcPr/>
                </a:tc>
                <a:tc>
                  <a:txBody>
                    <a:bodyPr/>
                    <a:lstStyle/>
                    <a:p>
                      <a:pPr algn="ctr"/>
                      <a:r>
                        <a:rPr lang="en-GB" dirty="0" smtClean="0"/>
                        <a:t>St Andrews</a:t>
                      </a:r>
                      <a:endParaRPr lang="en-GB" dirty="0"/>
                    </a:p>
                  </a:txBody>
                  <a:tcPr/>
                </a:tc>
                <a:extLst>
                  <a:ext uri="{0D108BD9-81ED-4DB2-BD59-A6C34878D82A}">
                    <a16:rowId xmlns:a16="http://schemas.microsoft.com/office/drawing/2014/main" val="10003"/>
                  </a:ext>
                </a:extLst>
              </a:tr>
              <a:tr h="481318">
                <a:tc>
                  <a:txBody>
                    <a:bodyPr/>
                    <a:lstStyle/>
                    <a:p>
                      <a:pPr algn="ctr"/>
                      <a:r>
                        <a:rPr lang="en-GB" dirty="0" smtClean="0"/>
                        <a:t>Dundee</a:t>
                      </a:r>
                      <a:endParaRPr lang="en-GB" dirty="0"/>
                    </a:p>
                  </a:txBody>
                  <a:tcPr/>
                </a:tc>
                <a:tc>
                  <a:txBody>
                    <a:bodyPr/>
                    <a:lstStyle/>
                    <a:p>
                      <a:pPr algn="ctr"/>
                      <a:r>
                        <a:rPr lang="en-GB" dirty="0" err="1" smtClean="0"/>
                        <a:t>Keele</a:t>
                      </a:r>
                      <a:endParaRPr lang="en-GB" dirty="0"/>
                    </a:p>
                  </a:txBody>
                  <a:tcPr/>
                </a:tc>
                <a:tc>
                  <a:txBody>
                    <a:bodyPr/>
                    <a:lstStyle/>
                    <a:p>
                      <a:pPr algn="ctr"/>
                      <a:r>
                        <a:rPr lang="en-GB" dirty="0" smtClean="0"/>
                        <a:t>Leicester</a:t>
                      </a:r>
                      <a:endParaRPr lang="en-GB" dirty="0"/>
                    </a:p>
                  </a:txBody>
                  <a:tcPr/>
                </a:tc>
                <a:tc>
                  <a:txBody>
                    <a:bodyPr/>
                    <a:lstStyle/>
                    <a:p>
                      <a:pPr algn="ctr"/>
                      <a:r>
                        <a:rPr lang="en-GB" dirty="0" smtClean="0"/>
                        <a:t>Nottingham</a:t>
                      </a:r>
                      <a:endParaRPr lang="en-GB" dirty="0"/>
                    </a:p>
                  </a:txBody>
                  <a:tcPr/>
                </a:tc>
                <a:tc>
                  <a:txBody>
                    <a:bodyPr/>
                    <a:lstStyle/>
                    <a:p>
                      <a:pPr algn="ctr"/>
                      <a:r>
                        <a:rPr lang="en-GB" dirty="0" smtClean="0"/>
                        <a:t>St George’s</a:t>
                      </a:r>
                      <a:endParaRPr lang="en-GB" dirty="0"/>
                    </a:p>
                  </a:txBody>
                  <a:tcPr/>
                </a:tc>
                <a:extLst>
                  <a:ext uri="{0D108BD9-81ED-4DB2-BD59-A6C34878D82A}">
                    <a16:rowId xmlns:a16="http://schemas.microsoft.com/office/drawing/2014/main" val="10004"/>
                  </a:ext>
                </a:extLst>
              </a:tr>
            </a:tbl>
          </a:graphicData>
        </a:graphic>
      </p:graphicFrame>
      <p:pic>
        <p:nvPicPr>
          <p:cNvPr id="31746" name="Picture 2" descr="C:\Users\Chris Nordstrom\AppData\Local\Microsoft\Windows\Temporary Internet Files\Content.Outlook\ELWRI2DU\print 16x9-07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760" y="4509120"/>
            <a:ext cx="3675900" cy="20676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8048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 of MMIs</a:t>
            </a:r>
            <a:endParaRPr lang="en-GB" dirty="0"/>
          </a:p>
        </p:txBody>
      </p:sp>
      <p:sp>
        <p:nvSpPr>
          <p:cNvPr id="3" name="Content Placeholder 2"/>
          <p:cNvSpPr>
            <a:spLocks noGrp="1"/>
          </p:cNvSpPr>
          <p:nvPr>
            <p:ph idx="1"/>
          </p:nvPr>
        </p:nvSpPr>
        <p:spPr/>
        <p:txBody>
          <a:bodyPr>
            <a:normAutofit fontScale="70000" lnSpcReduction="20000"/>
          </a:bodyPr>
          <a:lstStyle/>
          <a:p>
            <a:r>
              <a:rPr lang="en-GB" dirty="0"/>
              <a:t>Similar to speed dating!</a:t>
            </a:r>
          </a:p>
          <a:p>
            <a:r>
              <a:rPr lang="en-GB" dirty="0"/>
              <a:t>Typically </a:t>
            </a:r>
            <a:r>
              <a:rPr lang="en-GB" dirty="0" smtClean="0"/>
              <a:t>5 </a:t>
            </a:r>
            <a:r>
              <a:rPr lang="en-GB" dirty="0"/>
              <a:t>to </a:t>
            </a:r>
            <a:r>
              <a:rPr lang="en-GB" dirty="0" smtClean="0"/>
              <a:t>10 </a:t>
            </a:r>
            <a:r>
              <a:rPr lang="en-GB" dirty="0"/>
              <a:t>stations</a:t>
            </a:r>
          </a:p>
          <a:p>
            <a:r>
              <a:rPr lang="en-GB" dirty="0" smtClean="0"/>
              <a:t>3 </a:t>
            </a:r>
            <a:r>
              <a:rPr lang="en-GB" dirty="0"/>
              <a:t>to 10 minutes </a:t>
            </a:r>
            <a:r>
              <a:rPr lang="en-GB" dirty="0" smtClean="0"/>
              <a:t>long</a:t>
            </a:r>
          </a:p>
          <a:p>
            <a:r>
              <a:rPr lang="en-GB" dirty="0" smtClean="0"/>
              <a:t>Format </a:t>
            </a:r>
            <a:r>
              <a:rPr lang="en-GB" dirty="0"/>
              <a:t>of each station varies</a:t>
            </a:r>
          </a:p>
          <a:p>
            <a:r>
              <a:rPr lang="en-GB" dirty="0"/>
              <a:t>Each station tests different skill(s)</a:t>
            </a:r>
          </a:p>
          <a:p>
            <a:pPr marL="0" indent="0">
              <a:buNone/>
            </a:pPr>
            <a:endParaRPr lang="en-GB" dirty="0"/>
          </a:p>
          <a:p>
            <a:pPr marL="0" indent="0">
              <a:buNone/>
            </a:pPr>
            <a:r>
              <a:rPr lang="en-GB" dirty="0"/>
              <a:t>MMI specific skills:</a:t>
            </a:r>
          </a:p>
          <a:p>
            <a:pPr marL="0" indent="0">
              <a:buNone/>
            </a:pPr>
            <a:endParaRPr lang="en-GB" dirty="0"/>
          </a:p>
          <a:p>
            <a:pPr marL="514350" indent="-514350">
              <a:buFont typeface="+mj-lt"/>
              <a:buAutoNum type="arabicPeriod"/>
            </a:pPr>
            <a:r>
              <a:rPr lang="en-GB" dirty="0"/>
              <a:t>Communication skills</a:t>
            </a:r>
          </a:p>
          <a:p>
            <a:pPr marL="514350" indent="-514350">
              <a:buFont typeface="+mj-lt"/>
              <a:buAutoNum type="arabicPeriod"/>
            </a:pPr>
            <a:r>
              <a:rPr lang="en-GB" dirty="0"/>
              <a:t>Professional Judgement</a:t>
            </a:r>
          </a:p>
          <a:p>
            <a:pPr marL="514350" indent="-514350">
              <a:buFont typeface="+mj-lt"/>
              <a:buAutoNum type="arabicPeriod"/>
            </a:pPr>
            <a:r>
              <a:rPr lang="en-GB" dirty="0"/>
              <a:t>Empathy</a:t>
            </a:r>
          </a:p>
          <a:p>
            <a:pPr marL="514350" indent="-514350">
              <a:buFont typeface="+mj-lt"/>
              <a:buAutoNum type="arabicPeriod"/>
            </a:pPr>
            <a:r>
              <a:rPr lang="en-GB" dirty="0"/>
              <a:t>Data interpretation </a:t>
            </a:r>
          </a:p>
          <a:p>
            <a:pPr marL="514350" indent="-514350">
              <a:buFont typeface="+mj-lt"/>
              <a:buAutoNum type="arabicPeriod"/>
            </a:pPr>
            <a:r>
              <a:rPr lang="en-GB" dirty="0"/>
              <a:t>Numeracy</a:t>
            </a:r>
          </a:p>
          <a:p>
            <a:endParaRPr lang="en-GB" dirty="0"/>
          </a:p>
        </p:txBody>
      </p:sp>
      <p:pic>
        <p:nvPicPr>
          <p:cNvPr id="32770" name="Picture 2" descr="C:\Users\Chris Nordstrom\AppData\Local\Microsoft\Windows\Temporary Internet Files\Content.Outlook\ELWRI2DU\print 16x9-07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945" y="3809578"/>
            <a:ext cx="4059943" cy="2283718"/>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6168008" y="1005180"/>
            <a:ext cx="4499992" cy="263984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 will do a mock MMI in school in November!</a:t>
            </a:r>
          </a:p>
        </p:txBody>
      </p:sp>
    </p:spTree>
    <p:custDataLst>
      <p:tags r:id="rId1"/>
    </p:custDataLst>
    <p:extLst>
      <p:ext uri="{BB962C8B-B14F-4D97-AF65-F5344CB8AC3E}">
        <p14:creationId xmlns:p14="http://schemas.microsoft.com/office/powerpoint/2010/main" val="33557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Oxbridge Interviews</a:t>
            </a:r>
            <a:endParaRPr lang="en-GB" dirty="0"/>
          </a:p>
        </p:txBody>
      </p:sp>
      <p:sp>
        <p:nvSpPr>
          <p:cNvPr id="3" name="Content Placeholder 2"/>
          <p:cNvSpPr>
            <a:spLocks noGrp="1"/>
          </p:cNvSpPr>
          <p:nvPr>
            <p:ph idx="1"/>
          </p:nvPr>
        </p:nvSpPr>
        <p:spPr>
          <a:xfrm>
            <a:off x="983432" y="1600202"/>
            <a:ext cx="9937104" cy="3052935"/>
          </a:xfrm>
        </p:spPr>
        <p:txBody>
          <a:bodyPr>
            <a:normAutofit fontScale="92500" lnSpcReduction="20000"/>
          </a:bodyPr>
          <a:lstStyle/>
          <a:p>
            <a:r>
              <a:rPr lang="en-GB" dirty="0" smtClean="0"/>
              <a:t>Variation on traditional interviews</a:t>
            </a:r>
          </a:p>
          <a:p>
            <a:r>
              <a:rPr lang="en-GB" dirty="0" smtClean="0"/>
              <a:t>Carried out at individual colleges</a:t>
            </a:r>
          </a:p>
          <a:p>
            <a:r>
              <a:rPr lang="en-GB" dirty="0" smtClean="0"/>
              <a:t>In addition to common topics, focus heavily on:</a:t>
            </a:r>
          </a:p>
          <a:p>
            <a:pPr lvl="1"/>
            <a:r>
              <a:rPr lang="en-GB" dirty="0" smtClean="0"/>
              <a:t>Science based questions</a:t>
            </a:r>
          </a:p>
          <a:p>
            <a:pPr lvl="1"/>
            <a:r>
              <a:rPr lang="en-GB" dirty="0" smtClean="0"/>
              <a:t>Knowledge of research and trials</a:t>
            </a:r>
          </a:p>
          <a:p>
            <a:pPr lvl="1"/>
            <a:r>
              <a:rPr lang="en-GB" dirty="0" smtClean="0"/>
              <a:t>Linking scientific knowledge to abstract questions</a:t>
            </a:r>
          </a:p>
          <a:p>
            <a:pPr lvl="1"/>
            <a:r>
              <a:rPr lang="en-GB" dirty="0" smtClean="0"/>
              <a:t>Lateral thinking</a:t>
            </a:r>
          </a:p>
          <a:p>
            <a:pPr marL="457200" lvl="1" indent="0">
              <a:buNone/>
            </a:pP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848" y="4796632"/>
            <a:ext cx="2972853" cy="165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615041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Discriminator Topics</a:t>
            </a:r>
            <a:endParaRPr lang="en-GB" dirty="0"/>
          </a:p>
        </p:txBody>
      </p:sp>
      <p:sp>
        <p:nvSpPr>
          <p:cNvPr id="3" name="Content Placeholder 2"/>
          <p:cNvSpPr>
            <a:spLocks noGrp="1"/>
          </p:cNvSpPr>
          <p:nvPr>
            <p:ph idx="1"/>
          </p:nvPr>
        </p:nvSpPr>
        <p:spPr/>
        <p:txBody>
          <a:bodyPr>
            <a:normAutofit lnSpcReduction="10000"/>
          </a:bodyPr>
          <a:lstStyle/>
          <a:p>
            <a:r>
              <a:rPr lang="en-GB" dirty="0" smtClean="0"/>
              <a:t>Ethics</a:t>
            </a:r>
          </a:p>
          <a:p>
            <a:pPr lvl="1"/>
            <a:r>
              <a:rPr lang="en-GB" dirty="0" smtClean="0"/>
              <a:t>Increasingly common in traditional and MMI</a:t>
            </a:r>
          </a:p>
          <a:p>
            <a:pPr lvl="1"/>
            <a:r>
              <a:rPr lang="en-GB" dirty="0" smtClean="0"/>
              <a:t>Assess your ability to approach issues with an open mind, considering all sides</a:t>
            </a:r>
          </a:p>
          <a:p>
            <a:pPr lvl="1"/>
            <a:r>
              <a:rPr lang="en-GB" dirty="0" smtClean="0"/>
              <a:t>Demonstrate reaching balanced conclusions</a:t>
            </a:r>
          </a:p>
          <a:p>
            <a:pPr lvl="1"/>
            <a:endParaRPr lang="en-GB" dirty="0" smtClean="0"/>
          </a:p>
          <a:p>
            <a:r>
              <a:rPr lang="en-GB" dirty="0" smtClean="0"/>
              <a:t>NHS ‘Hot Topics’</a:t>
            </a:r>
          </a:p>
          <a:p>
            <a:pPr lvl="1"/>
            <a:r>
              <a:rPr lang="en-GB" dirty="0" smtClean="0"/>
              <a:t>Assesses your interest and commitment to medicine</a:t>
            </a:r>
          </a:p>
          <a:p>
            <a:pPr lvl="1"/>
            <a:r>
              <a:rPr lang="en-GB" dirty="0" smtClean="0"/>
              <a:t>Are you aware of current issues in medicine?</a:t>
            </a:r>
          </a:p>
          <a:p>
            <a:pPr lvl="1"/>
            <a:endParaRPr lang="en-GB" dirty="0"/>
          </a:p>
        </p:txBody>
      </p:sp>
    </p:spTree>
    <p:custDataLst>
      <p:tags r:id="rId1"/>
    </p:custDataLst>
    <p:extLst>
      <p:ext uri="{BB962C8B-B14F-4D97-AF65-F5344CB8AC3E}">
        <p14:creationId xmlns:p14="http://schemas.microsoft.com/office/powerpoint/2010/main" val="2314346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Preparing for Interviews</a:t>
            </a:r>
            <a:endParaRPr lang="en-GB" dirty="0"/>
          </a:p>
        </p:txBody>
      </p:sp>
      <p:sp>
        <p:nvSpPr>
          <p:cNvPr id="3" name="Content Placeholder 2"/>
          <p:cNvSpPr>
            <a:spLocks noGrp="1"/>
          </p:cNvSpPr>
          <p:nvPr>
            <p:ph idx="1"/>
          </p:nvPr>
        </p:nvSpPr>
        <p:spPr/>
        <p:txBody>
          <a:bodyPr>
            <a:normAutofit/>
          </a:bodyPr>
          <a:lstStyle/>
          <a:p>
            <a:r>
              <a:rPr lang="en-GB" dirty="0" smtClean="0"/>
              <a:t>Showcase longstanding commitment to medicine</a:t>
            </a:r>
          </a:p>
          <a:p>
            <a:r>
              <a:rPr lang="en-GB" dirty="0" smtClean="0"/>
              <a:t>Keep a portfolio of activities</a:t>
            </a:r>
          </a:p>
          <a:p>
            <a:r>
              <a:rPr lang="en-GB" dirty="0" smtClean="0"/>
              <a:t>Reflect on all activities and relate to medicine</a:t>
            </a:r>
          </a:p>
          <a:p>
            <a:r>
              <a:rPr lang="en-GB" dirty="0" smtClean="0"/>
              <a:t>Ensure wide range of interesting examples displaying all core skills</a:t>
            </a:r>
          </a:p>
          <a:p>
            <a:r>
              <a:rPr lang="en-GB" dirty="0" smtClean="0"/>
              <a:t>Stay up to date with current affairs</a:t>
            </a:r>
          </a:p>
          <a:p>
            <a:r>
              <a:rPr lang="en-GB" dirty="0" smtClean="0"/>
              <a:t>Have a comprehensive understanding of current NHS issues and have an opinion</a:t>
            </a:r>
            <a:endParaRPr lang="en-GB" dirty="0"/>
          </a:p>
        </p:txBody>
      </p:sp>
    </p:spTree>
    <p:custDataLst>
      <p:tags r:id="rId1"/>
    </p:custDataLst>
    <p:extLst>
      <p:ext uri="{BB962C8B-B14F-4D97-AF65-F5344CB8AC3E}">
        <p14:creationId xmlns:p14="http://schemas.microsoft.com/office/powerpoint/2010/main" val="14419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21361" y="0"/>
            <a:ext cx="5472608" cy="1143000"/>
          </a:xfrm>
        </p:spPr>
        <p:txBody>
          <a:bodyPr>
            <a:normAutofit/>
          </a:bodyPr>
          <a:lstStyle/>
          <a:p>
            <a:r>
              <a:rPr lang="en-GB" dirty="0" smtClean="0"/>
              <a:t>Interview Support</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46" t="11076" r="26692" b="14667"/>
          <a:stretch/>
        </p:blipFill>
        <p:spPr bwMode="auto">
          <a:xfrm>
            <a:off x="6240016" y="1417638"/>
            <a:ext cx="5832648" cy="513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926" y="0"/>
            <a:ext cx="5951058" cy="6764453"/>
          </a:xfrm>
          <a:prstGeom prst="rect">
            <a:avLst/>
          </a:prstGeom>
        </p:spPr>
      </p:pic>
      <p:sp>
        <p:nvSpPr>
          <p:cNvPr id="3" name="Rectangle 2"/>
          <p:cNvSpPr/>
          <p:nvPr/>
        </p:nvSpPr>
        <p:spPr>
          <a:xfrm>
            <a:off x="7237643" y="910987"/>
            <a:ext cx="3440044" cy="646331"/>
          </a:xfrm>
          <a:prstGeom prst="rect">
            <a:avLst/>
          </a:prstGeom>
        </p:spPr>
        <p:txBody>
          <a:bodyPr wrap="none">
            <a:spAutoFit/>
          </a:bodyPr>
          <a:lstStyle/>
          <a:p>
            <a:r>
              <a:rPr lang="en-GB" dirty="0">
                <a:hlinkClick r:id="rId5"/>
              </a:rPr>
              <a:t>https://www.themedicportal.com</a:t>
            </a:r>
            <a:r>
              <a:rPr lang="en-GB" dirty="0" smtClean="0">
                <a:hlinkClick r:id="rId5"/>
              </a:rPr>
              <a:t>/</a:t>
            </a:r>
            <a:endParaRPr lang="en-GB" dirty="0" smtClean="0"/>
          </a:p>
          <a:p>
            <a:endParaRPr lang="en-GB" dirty="0"/>
          </a:p>
        </p:txBody>
      </p:sp>
    </p:spTree>
    <p:custDataLst>
      <p:tags r:id="rId1"/>
    </p:custDataLst>
    <p:extLst>
      <p:ext uri="{BB962C8B-B14F-4D97-AF65-F5344CB8AC3E}">
        <p14:creationId xmlns:p14="http://schemas.microsoft.com/office/powerpoint/2010/main" val="1244660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Road Ahead</a:t>
            </a:r>
            <a:endParaRPr lang="en-GB" dirty="0"/>
          </a:p>
        </p:txBody>
      </p:sp>
      <p:sp>
        <p:nvSpPr>
          <p:cNvPr id="3" name="Content Placeholder 2"/>
          <p:cNvSpPr>
            <a:spLocks noGrp="1"/>
          </p:cNvSpPr>
          <p:nvPr>
            <p:ph idx="1"/>
          </p:nvPr>
        </p:nvSpPr>
        <p:spPr>
          <a:xfrm>
            <a:off x="1981200" y="4005064"/>
            <a:ext cx="8229600" cy="2664296"/>
          </a:xfrm>
        </p:spPr>
        <p:txBody>
          <a:bodyPr>
            <a:normAutofit/>
          </a:bodyPr>
          <a:lstStyle/>
          <a:p>
            <a:r>
              <a:rPr lang="en-GB" sz="3000" dirty="0"/>
              <a:t>The 4 key check points:</a:t>
            </a:r>
          </a:p>
          <a:p>
            <a:pPr lvl="1"/>
            <a:r>
              <a:rPr lang="en-GB" sz="2600" dirty="0"/>
              <a:t>UCAS</a:t>
            </a:r>
          </a:p>
          <a:p>
            <a:pPr lvl="1"/>
            <a:r>
              <a:rPr lang="en-GB" sz="2600" dirty="0"/>
              <a:t>UCAT</a:t>
            </a:r>
          </a:p>
          <a:p>
            <a:pPr lvl="1"/>
            <a:r>
              <a:rPr lang="en-GB" sz="2600" dirty="0"/>
              <a:t>BMAT</a:t>
            </a:r>
          </a:p>
          <a:p>
            <a:pPr lvl="1"/>
            <a:r>
              <a:rPr lang="en-GB" sz="2600" dirty="0"/>
              <a:t>Interview</a:t>
            </a:r>
          </a:p>
        </p:txBody>
      </p:sp>
      <p:grpSp>
        <p:nvGrpSpPr>
          <p:cNvPr id="4" name="Group 3"/>
          <p:cNvGrpSpPr/>
          <p:nvPr/>
        </p:nvGrpSpPr>
        <p:grpSpPr>
          <a:xfrm>
            <a:off x="1812032" y="1704487"/>
            <a:ext cx="8244409" cy="1944216"/>
            <a:chOff x="72008" y="1484784"/>
            <a:chExt cx="8244409" cy="1944216"/>
          </a:xfrm>
        </p:grpSpPr>
        <p:cxnSp>
          <p:nvCxnSpPr>
            <p:cNvPr id="5" name="Straight Arrow Connector 4"/>
            <p:cNvCxnSpPr/>
            <p:nvPr/>
          </p:nvCxnSpPr>
          <p:spPr>
            <a:xfrm flipV="1">
              <a:off x="1900494" y="242559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29462" y="1608427"/>
              <a:ext cx="1137104" cy="692497"/>
            </a:xfrm>
            <a:prstGeom prst="rect">
              <a:avLst/>
            </a:prstGeom>
            <a:noFill/>
          </p:spPr>
          <p:txBody>
            <a:bodyPr wrap="square" rtlCol="0">
              <a:spAutoFit/>
            </a:bodyPr>
            <a:lstStyle/>
            <a:p>
              <a:pPr algn="ctr"/>
              <a:r>
                <a:rPr lang="en-US" sz="1300" b="1" dirty="0"/>
                <a:t>16 year old</a:t>
              </a:r>
              <a:endParaRPr lang="en-US" sz="1300" dirty="0"/>
            </a:p>
            <a:p>
              <a:pPr algn="ctr"/>
              <a:r>
                <a:rPr lang="en-US" sz="1300" dirty="0"/>
                <a:t>Insight development</a:t>
              </a:r>
            </a:p>
          </p:txBody>
        </p:sp>
        <p:cxnSp>
          <p:nvCxnSpPr>
            <p:cNvPr id="7" name="Straight Arrow Connector 6"/>
            <p:cNvCxnSpPr/>
            <p:nvPr/>
          </p:nvCxnSpPr>
          <p:spPr>
            <a:xfrm flipV="1">
              <a:off x="2889330"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21527" y="1608427"/>
              <a:ext cx="1137104" cy="692497"/>
            </a:xfrm>
            <a:prstGeom prst="rect">
              <a:avLst/>
            </a:prstGeom>
            <a:noFill/>
          </p:spPr>
          <p:txBody>
            <a:bodyPr wrap="square" rtlCol="0">
              <a:spAutoFit/>
            </a:bodyPr>
            <a:lstStyle>
              <a:defPPr>
                <a:defRPr lang="en-US"/>
              </a:defPPr>
              <a:lvl1pPr algn="ctr">
                <a:defRPr sz="1400" b="1"/>
              </a:lvl1pPr>
            </a:lstStyle>
            <a:p>
              <a:r>
                <a:rPr lang="en-US" sz="1300" dirty="0"/>
                <a:t>17 year old</a:t>
              </a:r>
            </a:p>
            <a:p>
              <a:r>
                <a:rPr lang="en-US" sz="1300" b="0" dirty="0"/>
                <a:t>UCAS Application</a:t>
              </a:r>
            </a:p>
          </p:txBody>
        </p:sp>
        <p:cxnSp>
          <p:nvCxnSpPr>
            <p:cNvPr id="9" name="Straight Arrow Connector 8"/>
            <p:cNvCxnSpPr/>
            <p:nvPr/>
          </p:nvCxnSpPr>
          <p:spPr>
            <a:xfrm flipV="1">
              <a:off x="5855836"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76535" y="1608427"/>
              <a:ext cx="1137104" cy="692497"/>
            </a:xfrm>
            <a:prstGeom prst="rect">
              <a:avLst/>
            </a:prstGeom>
            <a:noFill/>
          </p:spPr>
          <p:txBody>
            <a:bodyPr wrap="square" rtlCol="0">
              <a:spAutoFit/>
            </a:bodyPr>
            <a:lstStyle/>
            <a:p>
              <a:pPr algn="ctr"/>
              <a:r>
                <a:rPr lang="en-US" sz="1300" b="1" dirty="0"/>
                <a:t>17 year old</a:t>
              </a:r>
            </a:p>
            <a:p>
              <a:pPr algn="ctr"/>
              <a:r>
                <a:rPr lang="en-US" sz="1300" dirty="0"/>
                <a:t>Final Interviews</a:t>
              </a:r>
            </a:p>
          </p:txBody>
        </p:sp>
        <p:cxnSp>
          <p:nvCxnSpPr>
            <p:cNvPr id="11" name="Straight Arrow Connector 10"/>
            <p:cNvCxnSpPr/>
            <p:nvPr/>
          </p:nvCxnSpPr>
          <p:spPr>
            <a:xfrm flipV="1">
              <a:off x="4867002"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57188" y="1608427"/>
              <a:ext cx="1137104" cy="692497"/>
            </a:xfrm>
            <a:prstGeom prst="rect">
              <a:avLst/>
            </a:prstGeom>
            <a:noFill/>
          </p:spPr>
          <p:txBody>
            <a:bodyPr wrap="square" rtlCol="0">
              <a:spAutoFit/>
            </a:bodyPr>
            <a:lstStyle/>
            <a:p>
              <a:pPr algn="ctr"/>
              <a:r>
                <a:rPr lang="en-US" sz="1300" b="1" dirty="0"/>
                <a:t>17 year old</a:t>
              </a:r>
            </a:p>
            <a:p>
              <a:pPr algn="ctr"/>
              <a:r>
                <a:rPr lang="en-US" sz="1300" dirty="0"/>
                <a:t>BMAT Examination</a:t>
              </a:r>
            </a:p>
          </p:txBody>
        </p:sp>
        <p:sp>
          <p:nvSpPr>
            <p:cNvPr id="13" name="TextBox 12"/>
            <p:cNvSpPr txBox="1"/>
            <p:nvPr/>
          </p:nvSpPr>
          <p:spPr>
            <a:xfrm>
              <a:off x="3309613" y="1608427"/>
              <a:ext cx="1137104" cy="692497"/>
            </a:xfrm>
            <a:prstGeom prst="rect">
              <a:avLst/>
            </a:prstGeom>
            <a:noFill/>
          </p:spPr>
          <p:txBody>
            <a:bodyPr wrap="square" rtlCol="0">
              <a:spAutoFit/>
            </a:bodyPr>
            <a:lstStyle/>
            <a:p>
              <a:pPr algn="ctr"/>
              <a:r>
                <a:rPr lang="en-US" sz="1300" b="1" dirty="0"/>
                <a:t>17 year old</a:t>
              </a:r>
            </a:p>
            <a:p>
              <a:pPr algn="ctr"/>
              <a:r>
                <a:rPr lang="en-US" sz="1300" dirty="0"/>
                <a:t>UCAT Examination</a:t>
              </a:r>
            </a:p>
          </p:txBody>
        </p:sp>
        <p:cxnSp>
          <p:nvCxnSpPr>
            <p:cNvPr id="14" name="Straight Arrow Connector 13"/>
            <p:cNvCxnSpPr/>
            <p:nvPr/>
          </p:nvCxnSpPr>
          <p:spPr>
            <a:xfrm flipV="1">
              <a:off x="3878165"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2008" y="1608427"/>
              <a:ext cx="1475656" cy="1296103"/>
              <a:chOff x="1050296" y="2358774"/>
              <a:chExt cx="1580127" cy="1296103"/>
            </a:xfrm>
          </p:grpSpPr>
          <p:cxnSp>
            <p:nvCxnSpPr>
              <p:cNvPr id="21" name="Straight Arrow Connector 20"/>
              <p:cNvCxnSpPr/>
              <p:nvPr/>
            </p:nvCxnSpPr>
            <p:spPr>
              <a:xfrm flipV="1">
                <a:off x="1899594" y="317264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50296" y="2358774"/>
                <a:ext cx="1580127" cy="692497"/>
              </a:xfrm>
              <a:prstGeom prst="rect">
                <a:avLst/>
              </a:prstGeom>
              <a:noFill/>
            </p:spPr>
            <p:txBody>
              <a:bodyPr wrap="square" rtlCol="0">
                <a:spAutoFit/>
              </a:bodyPr>
              <a:lstStyle/>
              <a:p>
                <a:pPr algn="ctr"/>
                <a:r>
                  <a:rPr lang="en-US" sz="1300" b="1" dirty="0"/>
                  <a:t>14/5 year old</a:t>
                </a:r>
              </a:p>
              <a:p>
                <a:pPr algn="ctr"/>
                <a:r>
                  <a:rPr lang="en-US" sz="1300" dirty="0"/>
                  <a:t>Is medicine for me?</a:t>
                </a:r>
              </a:p>
            </p:txBody>
          </p:sp>
        </p:grpSp>
        <p:sp>
          <p:nvSpPr>
            <p:cNvPr id="16" name="Right Arrow 15"/>
            <p:cNvSpPr/>
            <p:nvPr/>
          </p:nvSpPr>
          <p:spPr>
            <a:xfrm>
              <a:off x="388811" y="2935499"/>
              <a:ext cx="7927606" cy="321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6836981"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7643946"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444209" y="1484784"/>
              <a:ext cx="0" cy="1944216"/>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66251" y="1608427"/>
              <a:ext cx="1815673" cy="492443"/>
            </a:xfrm>
            <a:prstGeom prst="rect">
              <a:avLst/>
            </a:prstGeom>
            <a:noFill/>
          </p:spPr>
          <p:txBody>
            <a:bodyPr wrap="square" rtlCol="0">
              <a:spAutoFit/>
            </a:bodyPr>
            <a:lstStyle/>
            <a:p>
              <a:pPr algn="ctr"/>
              <a:r>
                <a:rPr lang="en-US" sz="1300" b="1" dirty="0"/>
                <a:t>18-24 years old</a:t>
              </a:r>
            </a:p>
            <a:p>
              <a:pPr algn="ctr"/>
              <a:r>
                <a:rPr lang="en-US" sz="1300" dirty="0"/>
                <a:t>Medical School</a:t>
              </a:r>
            </a:p>
          </p:txBody>
        </p:sp>
      </p:grpSp>
    </p:spTree>
    <p:custDataLst>
      <p:tags r:id="rId1"/>
    </p:custDataLst>
    <p:extLst>
      <p:ext uri="{BB962C8B-B14F-4D97-AF65-F5344CB8AC3E}">
        <p14:creationId xmlns:p14="http://schemas.microsoft.com/office/powerpoint/2010/main" val="3304905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Preparing Early</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UCAS</a:t>
            </a:r>
          </a:p>
          <a:p>
            <a:pPr lvl="1"/>
            <a:r>
              <a:rPr lang="en-GB" dirty="0" smtClean="0"/>
              <a:t>Plan a wide range of work experience</a:t>
            </a:r>
          </a:p>
          <a:p>
            <a:pPr lvl="1"/>
            <a:r>
              <a:rPr lang="en-GB" dirty="0" smtClean="0"/>
              <a:t>Keep a portfolio and reflect</a:t>
            </a:r>
          </a:p>
          <a:p>
            <a:pPr lvl="1"/>
            <a:r>
              <a:rPr lang="en-GB" dirty="0" smtClean="0"/>
              <a:t>Ensure a wide range of extra-curricular activities</a:t>
            </a:r>
          </a:p>
          <a:p>
            <a:r>
              <a:rPr lang="en-GB" dirty="0" smtClean="0"/>
              <a:t>UCAT</a:t>
            </a:r>
          </a:p>
          <a:p>
            <a:pPr lvl="1"/>
            <a:r>
              <a:rPr lang="en-GB" dirty="0" smtClean="0"/>
              <a:t>Start revision 6 weeks before the exam</a:t>
            </a:r>
          </a:p>
          <a:p>
            <a:pPr lvl="1"/>
            <a:r>
              <a:rPr lang="en-GB" dirty="0" smtClean="0"/>
              <a:t>Practice, practice, practice!</a:t>
            </a:r>
          </a:p>
          <a:p>
            <a:r>
              <a:rPr lang="en-GB" dirty="0" smtClean="0"/>
              <a:t>BMAT</a:t>
            </a:r>
          </a:p>
          <a:p>
            <a:pPr lvl="1"/>
            <a:r>
              <a:rPr lang="en-GB" dirty="0" smtClean="0"/>
              <a:t>Requires at least 8 weeks of revision</a:t>
            </a:r>
          </a:p>
          <a:p>
            <a:pPr lvl="1"/>
            <a:r>
              <a:rPr lang="en-GB" dirty="0" smtClean="0"/>
              <a:t>All past papers available on the BMAT website</a:t>
            </a:r>
          </a:p>
          <a:p>
            <a:r>
              <a:rPr lang="en-GB" dirty="0" smtClean="0"/>
              <a:t>Interview</a:t>
            </a:r>
          </a:p>
          <a:p>
            <a:pPr lvl="1"/>
            <a:r>
              <a:rPr lang="en-GB" dirty="0" smtClean="0"/>
              <a:t>Having a wide range of work experience and extra-curricular activities generates many unique talking points</a:t>
            </a:r>
          </a:p>
          <a:p>
            <a:pPr lvl="1"/>
            <a:r>
              <a:rPr lang="en-GB" dirty="0" smtClean="0"/>
              <a:t>Practice with different people</a:t>
            </a:r>
            <a:endParaRPr lang="en-GB" dirty="0"/>
          </a:p>
        </p:txBody>
      </p:sp>
    </p:spTree>
    <p:custDataLst>
      <p:tags r:id="rId1"/>
    </p:custDataLst>
    <p:extLst>
      <p:ext uri="{BB962C8B-B14F-4D97-AF65-F5344CB8AC3E}">
        <p14:creationId xmlns:p14="http://schemas.microsoft.com/office/powerpoint/2010/main" val="7143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Journey into Medicine</a:t>
            </a:r>
            <a:endParaRPr lang="en-GB" dirty="0"/>
          </a:p>
        </p:txBody>
      </p:sp>
      <p:sp>
        <p:nvSpPr>
          <p:cNvPr id="3" name="Content Placeholder 2"/>
          <p:cNvSpPr>
            <a:spLocks noGrp="1"/>
          </p:cNvSpPr>
          <p:nvPr>
            <p:ph idx="1"/>
          </p:nvPr>
        </p:nvSpPr>
        <p:spPr>
          <a:xfrm>
            <a:off x="1981200" y="4005065"/>
            <a:ext cx="8229600" cy="2121099"/>
          </a:xfrm>
        </p:spPr>
        <p:txBody>
          <a:bodyPr>
            <a:normAutofit/>
          </a:bodyPr>
          <a:lstStyle/>
          <a:p>
            <a:r>
              <a:rPr lang="en-GB" sz="3000" dirty="0"/>
              <a:t>The 4 key check points:</a:t>
            </a:r>
          </a:p>
          <a:p>
            <a:pPr lvl="1"/>
            <a:r>
              <a:rPr lang="en-GB" sz="2600" dirty="0"/>
              <a:t>UCAS Application</a:t>
            </a:r>
          </a:p>
          <a:p>
            <a:pPr lvl="1"/>
            <a:r>
              <a:rPr lang="en-GB" sz="2600" dirty="0"/>
              <a:t>UCAT</a:t>
            </a:r>
          </a:p>
          <a:p>
            <a:pPr lvl="1"/>
            <a:r>
              <a:rPr lang="en-GB" sz="2600" dirty="0"/>
              <a:t>BMAT</a:t>
            </a:r>
          </a:p>
        </p:txBody>
      </p:sp>
      <p:grpSp>
        <p:nvGrpSpPr>
          <p:cNvPr id="4" name="Group 3"/>
          <p:cNvGrpSpPr/>
          <p:nvPr/>
        </p:nvGrpSpPr>
        <p:grpSpPr>
          <a:xfrm>
            <a:off x="1812032" y="1704487"/>
            <a:ext cx="8244409" cy="1944216"/>
            <a:chOff x="72008" y="1484784"/>
            <a:chExt cx="8244409" cy="1944216"/>
          </a:xfrm>
        </p:grpSpPr>
        <p:cxnSp>
          <p:nvCxnSpPr>
            <p:cNvPr id="5" name="Straight Arrow Connector 4"/>
            <p:cNvCxnSpPr/>
            <p:nvPr/>
          </p:nvCxnSpPr>
          <p:spPr>
            <a:xfrm flipV="1">
              <a:off x="1900494" y="242559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29462" y="1608427"/>
              <a:ext cx="1137104" cy="692497"/>
            </a:xfrm>
            <a:prstGeom prst="rect">
              <a:avLst/>
            </a:prstGeom>
            <a:noFill/>
          </p:spPr>
          <p:txBody>
            <a:bodyPr wrap="square" rtlCol="0">
              <a:spAutoFit/>
            </a:bodyPr>
            <a:lstStyle/>
            <a:p>
              <a:pPr algn="ctr"/>
              <a:r>
                <a:rPr lang="en-US" sz="1300" b="1" dirty="0"/>
                <a:t>16 year old</a:t>
              </a:r>
              <a:endParaRPr lang="en-US" sz="1300" dirty="0"/>
            </a:p>
            <a:p>
              <a:pPr algn="ctr"/>
              <a:r>
                <a:rPr lang="en-US" sz="1300" dirty="0"/>
                <a:t>Insight development</a:t>
              </a:r>
            </a:p>
          </p:txBody>
        </p:sp>
        <p:cxnSp>
          <p:nvCxnSpPr>
            <p:cNvPr id="7" name="Straight Arrow Connector 6"/>
            <p:cNvCxnSpPr/>
            <p:nvPr/>
          </p:nvCxnSpPr>
          <p:spPr>
            <a:xfrm flipV="1">
              <a:off x="2889330"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21527" y="1608427"/>
              <a:ext cx="1137104" cy="692497"/>
            </a:xfrm>
            <a:prstGeom prst="rect">
              <a:avLst/>
            </a:prstGeom>
            <a:noFill/>
          </p:spPr>
          <p:txBody>
            <a:bodyPr wrap="square" rtlCol="0">
              <a:spAutoFit/>
            </a:bodyPr>
            <a:lstStyle>
              <a:defPPr>
                <a:defRPr lang="en-US"/>
              </a:defPPr>
              <a:lvl1pPr algn="ctr">
                <a:defRPr sz="1400" b="1"/>
              </a:lvl1pPr>
            </a:lstStyle>
            <a:p>
              <a:r>
                <a:rPr lang="en-US" sz="1300" dirty="0"/>
                <a:t>17 year old</a:t>
              </a:r>
            </a:p>
            <a:p>
              <a:r>
                <a:rPr lang="en-US" sz="1300" b="0" dirty="0"/>
                <a:t>UCAS Application</a:t>
              </a:r>
            </a:p>
          </p:txBody>
        </p:sp>
        <p:cxnSp>
          <p:nvCxnSpPr>
            <p:cNvPr id="9" name="Straight Arrow Connector 8"/>
            <p:cNvCxnSpPr/>
            <p:nvPr/>
          </p:nvCxnSpPr>
          <p:spPr>
            <a:xfrm flipV="1">
              <a:off x="5855836"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76535" y="1608427"/>
              <a:ext cx="1137104" cy="692497"/>
            </a:xfrm>
            <a:prstGeom prst="rect">
              <a:avLst/>
            </a:prstGeom>
            <a:noFill/>
          </p:spPr>
          <p:txBody>
            <a:bodyPr wrap="square" rtlCol="0">
              <a:spAutoFit/>
            </a:bodyPr>
            <a:lstStyle/>
            <a:p>
              <a:pPr algn="ctr"/>
              <a:r>
                <a:rPr lang="en-US" sz="1300" b="1" dirty="0"/>
                <a:t>17 year old</a:t>
              </a:r>
            </a:p>
            <a:p>
              <a:pPr algn="ctr"/>
              <a:r>
                <a:rPr lang="en-US" sz="1300" dirty="0"/>
                <a:t>Final Interviews</a:t>
              </a:r>
            </a:p>
          </p:txBody>
        </p:sp>
        <p:cxnSp>
          <p:nvCxnSpPr>
            <p:cNvPr id="11" name="Straight Arrow Connector 10"/>
            <p:cNvCxnSpPr/>
            <p:nvPr/>
          </p:nvCxnSpPr>
          <p:spPr>
            <a:xfrm flipV="1">
              <a:off x="4867002"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57188" y="1608427"/>
              <a:ext cx="1137104" cy="692497"/>
            </a:xfrm>
            <a:prstGeom prst="rect">
              <a:avLst/>
            </a:prstGeom>
            <a:noFill/>
          </p:spPr>
          <p:txBody>
            <a:bodyPr wrap="square" rtlCol="0">
              <a:spAutoFit/>
            </a:bodyPr>
            <a:lstStyle/>
            <a:p>
              <a:pPr algn="ctr"/>
              <a:r>
                <a:rPr lang="en-US" sz="1300" b="1" dirty="0">
                  <a:solidFill>
                    <a:srgbClr val="FF0000"/>
                  </a:solidFill>
                </a:rPr>
                <a:t>17 year old</a:t>
              </a:r>
            </a:p>
            <a:p>
              <a:pPr algn="ctr"/>
              <a:r>
                <a:rPr lang="en-US" sz="1300" dirty="0">
                  <a:solidFill>
                    <a:srgbClr val="FF0000"/>
                  </a:solidFill>
                </a:rPr>
                <a:t>BMAT Examination</a:t>
              </a:r>
            </a:p>
          </p:txBody>
        </p:sp>
        <p:sp>
          <p:nvSpPr>
            <p:cNvPr id="13" name="TextBox 12"/>
            <p:cNvSpPr txBox="1"/>
            <p:nvPr/>
          </p:nvSpPr>
          <p:spPr>
            <a:xfrm>
              <a:off x="3309613" y="1608427"/>
              <a:ext cx="1137104" cy="692497"/>
            </a:xfrm>
            <a:prstGeom prst="rect">
              <a:avLst/>
            </a:prstGeom>
            <a:noFill/>
          </p:spPr>
          <p:txBody>
            <a:bodyPr wrap="square" rtlCol="0">
              <a:spAutoFit/>
            </a:bodyPr>
            <a:lstStyle/>
            <a:p>
              <a:pPr algn="ctr"/>
              <a:r>
                <a:rPr lang="en-US" sz="1300" b="1" dirty="0"/>
                <a:t>17 year old</a:t>
              </a:r>
            </a:p>
            <a:p>
              <a:pPr algn="ctr"/>
              <a:r>
                <a:rPr lang="en-US" sz="1300" dirty="0"/>
                <a:t>UCAT Examination</a:t>
              </a:r>
            </a:p>
          </p:txBody>
        </p:sp>
        <p:cxnSp>
          <p:nvCxnSpPr>
            <p:cNvPr id="14" name="Straight Arrow Connector 13"/>
            <p:cNvCxnSpPr/>
            <p:nvPr/>
          </p:nvCxnSpPr>
          <p:spPr>
            <a:xfrm flipV="1">
              <a:off x="3878165"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2008" y="1608427"/>
              <a:ext cx="1475656" cy="1296103"/>
              <a:chOff x="1050296" y="2358774"/>
              <a:chExt cx="1580127" cy="1296103"/>
            </a:xfrm>
          </p:grpSpPr>
          <p:cxnSp>
            <p:nvCxnSpPr>
              <p:cNvPr id="21" name="Straight Arrow Connector 20"/>
              <p:cNvCxnSpPr/>
              <p:nvPr/>
            </p:nvCxnSpPr>
            <p:spPr>
              <a:xfrm flipV="1">
                <a:off x="1899594" y="317264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50296" y="2358774"/>
                <a:ext cx="1580127" cy="692497"/>
              </a:xfrm>
              <a:prstGeom prst="rect">
                <a:avLst/>
              </a:prstGeom>
              <a:noFill/>
            </p:spPr>
            <p:txBody>
              <a:bodyPr wrap="square" rtlCol="0">
                <a:spAutoFit/>
              </a:bodyPr>
              <a:lstStyle/>
              <a:p>
                <a:pPr algn="ctr"/>
                <a:r>
                  <a:rPr lang="en-US" sz="1300" b="1" dirty="0"/>
                  <a:t>14/5 year old</a:t>
                </a:r>
              </a:p>
              <a:p>
                <a:pPr algn="ctr"/>
                <a:r>
                  <a:rPr lang="en-US" sz="1300" dirty="0"/>
                  <a:t>Is medicine for me?</a:t>
                </a:r>
              </a:p>
            </p:txBody>
          </p:sp>
        </p:grpSp>
        <p:sp>
          <p:nvSpPr>
            <p:cNvPr id="16" name="Right Arrow 15"/>
            <p:cNvSpPr/>
            <p:nvPr/>
          </p:nvSpPr>
          <p:spPr>
            <a:xfrm>
              <a:off x="388811" y="2935499"/>
              <a:ext cx="7927606" cy="321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6836981"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7643946"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444209" y="1484784"/>
              <a:ext cx="0" cy="1944216"/>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66251" y="1608427"/>
              <a:ext cx="1815673" cy="492443"/>
            </a:xfrm>
            <a:prstGeom prst="rect">
              <a:avLst/>
            </a:prstGeom>
            <a:noFill/>
          </p:spPr>
          <p:txBody>
            <a:bodyPr wrap="square" rtlCol="0">
              <a:spAutoFit/>
            </a:bodyPr>
            <a:lstStyle/>
            <a:p>
              <a:pPr algn="ctr"/>
              <a:r>
                <a:rPr lang="en-US" sz="1300" b="1" dirty="0"/>
                <a:t>18-24 years old</a:t>
              </a:r>
            </a:p>
            <a:p>
              <a:pPr algn="ctr"/>
              <a:r>
                <a:rPr lang="en-US" sz="1300" dirty="0"/>
                <a:t>Medical School</a:t>
              </a:r>
            </a:p>
          </p:txBody>
        </p:sp>
      </p:grpSp>
    </p:spTree>
    <p:custDataLst>
      <p:tags r:id="rId1"/>
    </p:custDataLst>
    <p:extLst>
      <p:ext uri="{BB962C8B-B14F-4D97-AF65-F5344CB8AC3E}">
        <p14:creationId xmlns:p14="http://schemas.microsoft.com/office/powerpoint/2010/main" val="645293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22114"/>
          </a:xfrm>
        </p:spPr>
        <p:txBody>
          <a:bodyPr/>
          <a:lstStyle/>
          <a:p>
            <a:r>
              <a:rPr lang="en-GB" dirty="0" smtClean="0"/>
              <a:t>Key Timelines</a:t>
            </a:r>
            <a:endParaRPr lang="en-GB" dirty="0"/>
          </a:p>
        </p:txBody>
      </p:sp>
      <p:sp>
        <p:nvSpPr>
          <p:cNvPr id="3" name="Content Placeholder 2"/>
          <p:cNvSpPr>
            <a:spLocks noGrp="1"/>
          </p:cNvSpPr>
          <p:nvPr>
            <p:ph idx="1"/>
          </p:nvPr>
        </p:nvSpPr>
        <p:spPr>
          <a:xfrm>
            <a:off x="598058" y="1124744"/>
            <a:ext cx="11319048" cy="4525963"/>
          </a:xfrm>
        </p:spPr>
        <p:txBody>
          <a:bodyPr>
            <a:normAutofit lnSpcReduction="10000"/>
          </a:bodyPr>
          <a:lstStyle/>
          <a:p>
            <a:pPr marL="0" indent="0">
              <a:buNone/>
            </a:pPr>
            <a:r>
              <a:rPr lang="en-GB" dirty="0" smtClean="0"/>
              <a:t>Key timelines for 2021</a:t>
            </a:r>
          </a:p>
          <a:p>
            <a:endParaRPr lang="en-GB" dirty="0" smtClean="0"/>
          </a:p>
          <a:p>
            <a:r>
              <a:rPr lang="en-GB" dirty="0" smtClean="0"/>
              <a:t>July to 5</a:t>
            </a:r>
            <a:r>
              <a:rPr lang="en-GB" baseline="30000" dirty="0" smtClean="0"/>
              <a:t>th</a:t>
            </a:r>
            <a:r>
              <a:rPr lang="en-GB" dirty="0" smtClean="0"/>
              <a:t> October:		Register for UCAT exam and take ASAP</a:t>
            </a:r>
          </a:p>
          <a:p>
            <a:r>
              <a:rPr lang="en-GB" dirty="0" smtClean="0"/>
              <a:t>September</a:t>
            </a:r>
            <a:r>
              <a:rPr lang="en-GB" dirty="0"/>
              <a:t>:			Register for </a:t>
            </a:r>
            <a:r>
              <a:rPr lang="en-GB" dirty="0" smtClean="0"/>
              <a:t>BMAT</a:t>
            </a:r>
          </a:p>
          <a:p>
            <a:r>
              <a:rPr lang="en-GB" dirty="0" smtClean="0"/>
              <a:t>15</a:t>
            </a:r>
            <a:r>
              <a:rPr lang="en-GB" baseline="30000" dirty="0" smtClean="0"/>
              <a:t>th</a:t>
            </a:r>
            <a:r>
              <a:rPr lang="en-GB" dirty="0" smtClean="0"/>
              <a:t> October:			UCAS submission</a:t>
            </a:r>
          </a:p>
          <a:p>
            <a:r>
              <a:rPr lang="en-GB" dirty="0" smtClean="0"/>
              <a:t>4th November:		Sit BMAT exam</a:t>
            </a:r>
          </a:p>
          <a:p>
            <a:r>
              <a:rPr lang="en-GB" dirty="0" smtClean="0"/>
              <a:t>November (</a:t>
            </a:r>
            <a:r>
              <a:rPr lang="en-GB" dirty="0" err="1" smtClean="0"/>
              <a:t>dtbc</a:t>
            </a:r>
            <a:r>
              <a:rPr lang="en-GB" dirty="0" smtClean="0"/>
              <a:t>):		MMI mock interviews </a:t>
            </a:r>
          </a:p>
          <a:p>
            <a:r>
              <a:rPr lang="en-GB" dirty="0" smtClean="0"/>
              <a:t>November to March:	Interviews</a:t>
            </a:r>
            <a:endParaRPr lang="en-GB" dirty="0"/>
          </a:p>
        </p:txBody>
      </p:sp>
    </p:spTree>
    <p:custDataLst>
      <p:tags r:id="rId1"/>
    </p:custDataLst>
    <p:extLst>
      <p:ext uri="{BB962C8B-B14F-4D97-AF65-F5344CB8AC3E}">
        <p14:creationId xmlns:p14="http://schemas.microsoft.com/office/powerpoint/2010/main" val="3491537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40168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3" y="0"/>
            <a:ext cx="8708714" cy="6858000"/>
          </a:xfrm>
          <a:prstGeom prst="rect">
            <a:avLst/>
          </a:prstGeom>
        </p:spPr>
      </p:pic>
      <p:sp>
        <p:nvSpPr>
          <p:cNvPr id="5" name="Title 1"/>
          <p:cNvSpPr txBox="1">
            <a:spLocks/>
          </p:cNvSpPr>
          <p:nvPr/>
        </p:nvSpPr>
        <p:spPr>
          <a:xfrm>
            <a:off x="5015880" y="764273"/>
            <a:ext cx="532192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t>Always ask yourself…</a:t>
            </a:r>
          </a:p>
        </p:txBody>
      </p:sp>
      <p:sp>
        <p:nvSpPr>
          <p:cNvPr id="6" name="Title 1"/>
          <p:cNvSpPr txBox="1">
            <a:spLocks/>
          </p:cNvSpPr>
          <p:nvPr/>
        </p:nvSpPr>
        <p:spPr>
          <a:xfrm>
            <a:off x="4540385" y="5013176"/>
            <a:ext cx="5978377"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t>How Can I Really Stand Out?</a:t>
            </a:r>
          </a:p>
        </p:txBody>
      </p:sp>
    </p:spTree>
    <p:custDataLst>
      <p:tags r:id="rId1"/>
    </p:custDataLst>
    <p:extLst>
      <p:ext uri="{BB962C8B-B14F-4D97-AF65-F5344CB8AC3E}">
        <p14:creationId xmlns:p14="http://schemas.microsoft.com/office/powerpoint/2010/main" val="21642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Medic Portal Resources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Website</a:t>
            </a:r>
          </a:p>
          <a:p>
            <a:pPr lvl="1"/>
            <a:r>
              <a:rPr lang="en-GB" dirty="0" smtClean="0"/>
              <a:t>General information about all aspects of the application process</a:t>
            </a:r>
          </a:p>
          <a:p>
            <a:pPr lvl="1"/>
            <a:r>
              <a:rPr lang="en-GB" dirty="0" smtClean="0"/>
              <a:t>Over </a:t>
            </a:r>
            <a:r>
              <a:rPr lang="en-GB" dirty="0"/>
              <a:t>5</a:t>
            </a:r>
            <a:r>
              <a:rPr lang="en-GB" dirty="0" smtClean="0"/>
              <a:t>0 free practice UKCAT questions</a:t>
            </a:r>
          </a:p>
          <a:p>
            <a:pPr lvl="1"/>
            <a:r>
              <a:rPr lang="en-GB" dirty="0" smtClean="0"/>
              <a:t>Large free information bank </a:t>
            </a:r>
          </a:p>
          <a:p>
            <a:pPr lvl="1"/>
            <a:r>
              <a:rPr lang="en-GB" dirty="0" smtClean="0"/>
              <a:t>Online UKCAT and BMAT training</a:t>
            </a:r>
          </a:p>
          <a:p>
            <a:pPr lvl="1"/>
            <a:r>
              <a:rPr lang="en-GB" dirty="0" smtClean="0">
                <a:hlinkClick r:id="rId3"/>
              </a:rPr>
              <a:t>https</a:t>
            </a:r>
            <a:r>
              <a:rPr lang="en-GB" dirty="0">
                <a:hlinkClick r:id="rId3"/>
              </a:rPr>
              <a:t>://www.themedicportal.com/community</a:t>
            </a:r>
            <a:r>
              <a:rPr lang="en-GB" dirty="0" smtClean="0">
                <a:hlinkClick r:id="rId3"/>
              </a:rPr>
              <a:t>/</a:t>
            </a:r>
            <a:r>
              <a:rPr lang="en-GB" dirty="0" smtClean="0"/>
              <a:t> </a:t>
            </a:r>
          </a:p>
          <a:p>
            <a:r>
              <a:rPr lang="en-GB" dirty="0" smtClean="0"/>
              <a:t>Blog</a:t>
            </a:r>
          </a:p>
          <a:p>
            <a:pPr lvl="1"/>
            <a:r>
              <a:rPr lang="en-GB" dirty="0" smtClean="0"/>
              <a:t>Weekly blog on what you need to be doing to succeed in your application</a:t>
            </a:r>
          </a:p>
          <a:p>
            <a:r>
              <a:rPr lang="en-GB" dirty="0" smtClean="0"/>
              <a:t>YouTube Videos</a:t>
            </a:r>
          </a:p>
          <a:p>
            <a:pPr lvl="1"/>
            <a:r>
              <a:rPr lang="en-GB" dirty="0" smtClean="0"/>
              <a:t>Bite-sized animated videos on current Hot Topics</a:t>
            </a:r>
          </a:p>
          <a:p>
            <a:r>
              <a:rPr lang="en-GB" dirty="0" smtClean="0"/>
              <a:t>Twitter	</a:t>
            </a:r>
          </a:p>
          <a:p>
            <a:pPr lvl="1"/>
            <a:r>
              <a:rPr lang="en-GB" dirty="0" smtClean="0"/>
              <a:t>Latest medical news and events keeping you up to date</a:t>
            </a:r>
            <a:endParaRPr lang="en-GB" dirty="0"/>
          </a:p>
        </p:txBody>
      </p:sp>
    </p:spTree>
    <p:custDataLst>
      <p:tags r:id="rId1"/>
    </p:custDataLst>
    <p:extLst>
      <p:ext uri="{BB962C8B-B14F-4D97-AF65-F5344CB8AC3E}">
        <p14:creationId xmlns:p14="http://schemas.microsoft.com/office/powerpoint/2010/main" val="2016749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5816" y="1"/>
            <a:ext cx="6858000" cy="6858000"/>
          </a:xfrm>
        </p:spPr>
      </p:pic>
      <p:sp>
        <p:nvSpPr>
          <p:cNvPr id="5" name="TextBox 4"/>
          <p:cNvSpPr txBox="1"/>
          <p:nvPr/>
        </p:nvSpPr>
        <p:spPr>
          <a:xfrm>
            <a:off x="47328" y="620688"/>
            <a:ext cx="5366647" cy="5909310"/>
          </a:xfrm>
          <a:prstGeom prst="rect">
            <a:avLst/>
          </a:prstGeom>
          <a:noFill/>
        </p:spPr>
        <p:txBody>
          <a:bodyPr wrap="square" rtlCol="0">
            <a:spAutoFit/>
          </a:bodyPr>
          <a:lstStyle/>
          <a:p>
            <a:r>
              <a:rPr lang="en-GB" sz="2000" dirty="0"/>
              <a:t>Lincolnshire Training Hub is holding an online conference on the </a:t>
            </a:r>
            <a:r>
              <a:rPr lang="en-GB" sz="2000" b="1" dirty="0"/>
              <a:t>14th of July </a:t>
            </a:r>
            <a:r>
              <a:rPr lang="en-GB" sz="2000" dirty="0"/>
              <a:t>for students who are applying for medicine in October.</a:t>
            </a:r>
          </a:p>
          <a:p>
            <a:r>
              <a:rPr lang="en-GB" sz="2000" dirty="0"/>
              <a:t> </a:t>
            </a:r>
          </a:p>
          <a:p>
            <a:r>
              <a:rPr lang="en-GB" sz="2000" dirty="0" smtClean="0"/>
              <a:t>They will:</a:t>
            </a:r>
          </a:p>
          <a:p>
            <a:pPr marL="285750" indent="-285750">
              <a:buFont typeface="Arial" panose="020B0604020202020204" pitchFamily="34" charset="0"/>
              <a:buChar char="•"/>
            </a:pPr>
            <a:r>
              <a:rPr lang="en-GB" sz="2000" dirty="0" smtClean="0"/>
              <a:t>run </a:t>
            </a:r>
            <a:r>
              <a:rPr lang="en-GB" sz="2000" dirty="0"/>
              <a:t>through applications to </a:t>
            </a:r>
            <a:r>
              <a:rPr lang="en-GB" sz="2000" dirty="0" smtClean="0"/>
              <a:t>UCAS </a:t>
            </a:r>
          </a:p>
          <a:p>
            <a:pPr marL="285750" indent="-285750">
              <a:buFont typeface="Arial" panose="020B0604020202020204" pitchFamily="34" charset="0"/>
              <a:buChar char="•"/>
            </a:pPr>
            <a:r>
              <a:rPr lang="en-GB" sz="2000" dirty="0" smtClean="0"/>
              <a:t>personal statements</a:t>
            </a:r>
          </a:p>
          <a:p>
            <a:pPr marL="285750" indent="-285750">
              <a:buFont typeface="Arial" panose="020B0604020202020204" pitchFamily="34" charset="0"/>
              <a:buChar char="•"/>
            </a:pPr>
            <a:r>
              <a:rPr lang="en-GB" sz="2000" dirty="0" smtClean="0"/>
              <a:t>aptitude tests</a:t>
            </a:r>
          </a:p>
          <a:p>
            <a:pPr marL="285750" indent="-285750">
              <a:buFont typeface="Arial" panose="020B0604020202020204" pitchFamily="34" charset="0"/>
              <a:buChar char="•"/>
            </a:pPr>
            <a:r>
              <a:rPr lang="en-GB" sz="2000" dirty="0" smtClean="0"/>
              <a:t>Interview </a:t>
            </a:r>
            <a:r>
              <a:rPr lang="en-GB" sz="2000" dirty="0"/>
              <a:t>top </a:t>
            </a:r>
            <a:r>
              <a:rPr lang="en-GB" sz="2000" dirty="0" smtClean="0"/>
              <a:t>tips </a:t>
            </a:r>
          </a:p>
          <a:p>
            <a:pPr marL="285750" indent="-285750">
              <a:buFont typeface="Arial" panose="020B0604020202020204" pitchFamily="34" charset="0"/>
              <a:buChar char="•"/>
            </a:pPr>
            <a:r>
              <a:rPr lang="en-GB" sz="2000" dirty="0" smtClean="0"/>
              <a:t>Chance to ask </a:t>
            </a:r>
            <a:r>
              <a:rPr lang="en-GB" sz="2000" dirty="0"/>
              <a:t>medical student ambassadors questions.</a:t>
            </a:r>
          </a:p>
          <a:p>
            <a:r>
              <a:rPr lang="en-GB" sz="2000" dirty="0"/>
              <a:t> </a:t>
            </a:r>
          </a:p>
          <a:p>
            <a:r>
              <a:rPr lang="en-GB" sz="2000" dirty="0"/>
              <a:t>This is </a:t>
            </a:r>
            <a:r>
              <a:rPr lang="en-GB" sz="2000" b="1" dirty="0"/>
              <a:t>completely free </a:t>
            </a:r>
            <a:r>
              <a:rPr lang="en-GB" sz="2000" dirty="0"/>
              <a:t>and all information can be found on the flyer. </a:t>
            </a:r>
            <a:endParaRPr lang="en-GB" sz="2000" dirty="0" smtClean="0"/>
          </a:p>
          <a:p>
            <a:r>
              <a:rPr lang="en-GB" sz="2000" dirty="0"/>
              <a:t> </a:t>
            </a:r>
          </a:p>
          <a:p>
            <a:r>
              <a:rPr lang="en-GB" sz="2000" dirty="0"/>
              <a:t>If you have any </a:t>
            </a:r>
            <a:r>
              <a:rPr lang="en-GB" sz="2000" dirty="0" smtClean="0"/>
              <a:t>questions please contact:</a:t>
            </a:r>
            <a:r>
              <a:rPr lang="en-GB" sz="2000" dirty="0"/>
              <a:t> </a:t>
            </a:r>
          </a:p>
          <a:p>
            <a:r>
              <a:rPr lang="en-GB" sz="2000" dirty="0"/>
              <a:t>Molly </a:t>
            </a:r>
            <a:r>
              <a:rPr lang="en-GB" sz="2000" dirty="0" smtClean="0"/>
              <a:t>Butcher </a:t>
            </a:r>
            <a:r>
              <a:rPr lang="en-US" sz="2000" u="sng" dirty="0">
                <a:hlinkClick r:id="rId4"/>
              </a:rPr>
              <a:t>molly.butcher@nhs.net</a:t>
            </a:r>
            <a:endParaRPr lang="en-GB" sz="2000" dirty="0"/>
          </a:p>
          <a:p>
            <a:r>
              <a:rPr lang="en-GB" sz="2000" dirty="0"/>
              <a:t>Student Ambassador</a:t>
            </a:r>
          </a:p>
          <a:p>
            <a:endParaRPr lang="en-GB" dirty="0"/>
          </a:p>
        </p:txBody>
      </p:sp>
    </p:spTree>
    <p:custDataLst>
      <p:tags r:id="rId1"/>
    </p:custDataLst>
    <p:extLst>
      <p:ext uri="{BB962C8B-B14F-4D97-AF65-F5344CB8AC3E}">
        <p14:creationId xmlns:p14="http://schemas.microsoft.com/office/powerpoint/2010/main" val="1083604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488" y="0"/>
            <a:ext cx="10972800" cy="692696"/>
          </a:xfrm>
        </p:spPr>
        <p:txBody>
          <a:bodyPr>
            <a:normAutofit fontScale="90000"/>
          </a:bodyPr>
          <a:lstStyle/>
          <a:p>
            <a:r>
              <a:rPr lang="en-GB" dirty="0" smtClean="0"/>
              <a:t>Other help for you…</a:t>
            </a:r>
            <a:endParaRPr lang="en-GB" dirty="0"/>
          </a:p>
        </p:txBody>
      </p:sp>
      <p:sp>
        <p:nvSpPr>
          <p:cNvPr id="3" name="Content Placeholder 2"/>
          <p:cNvSpPr>
            <a:spLocks noGrp="1"/>
          </p:cNvSpPr>
          <p:nvPr>
            <p:ph idx="1"/>
          </p:nvPr>
        </p:nvSpPr>
        <p:spPr>
          <a:xfrm>
            <a:off x="6312023" y="1407836"/>
            <a:ext cx="5498269" cy="4525963"/>
          </a:xfrm>
        </p:spPr>
        <p:txBody>
          <a:bodyPr/>
          <a:lstStyle/>
          <a:p>
            <a:pPr marL="0" indent="0" algn="ctr">
              <a:buNone/>
            </a:pPr>
            <a:r>
              <a:rPr lang="en-GB" dirty="0" smtClean="0"/>
              <a:t>Check out the page on Firefly</a:t>
            </a:r>
            <a:endParaRPr lang="en-GB" dirty="0"/>
          </a:p>
        </p:txBody>
      </p:sp>
      <p:sp>
        <p:nvSpPr>
          <p:cNvPr id="5" name="Rectangle 4"/>
          <p:cNvSpPr/>
          <p:nvPr/>
        </p:nvSpPr>
        <p:spPr>
          <a:xfrm>
            <a:off x="6619987" y="2132856"/>
            <a:ext cx="5395846" cy="923330"/>
          </a:xfrm>
          <a:prstGeom prst="rect">
            <a:avLst/>
          </a:prstGeom>
        </p:spPr>
        <p:txBody>
          <a:bodyPr wrap="square">
            <a:spAutoFit/>
          </a:bodyPr>
          <a:lstStyle/>
          <a:p>
            <a:r>
              <a:rPr lang="en-GB" dirty="0">
                <a:hlinkClick r:id="rId3"/>
              </a:rPr>
              <a:t>https://bishopstopford.fireflycloud.net/sixth-form/considering-medicine--dentistry--</a:t>
            </a:r>
            <a:r>
              <a:rPr lang="en-GB" dirty="0" smtClean="0">
                <a:hlinkClick r:id="rId3"/>
              </a:rPr>
              <a:t>veterinary</a:t>
            </a:r>
            <a:endParaRPr lang="en-GB" dirty="0" smtClean="0"/>
          </a:p>
          <a:p>
            <a:endParaRPr lang="en-GB" dirty="0"/>
          </a:p>
        </p:txBody>
      </p:sp>
      <p:pic>
        <p:nvPicPr>
          <p:cNvPr id="6" name="Picture 5"/>
          <p:cNvPicPr>
            <a:picLocks noChangeAspect="1"/>
          </p:cNvPicPr>
          <p:nvPr/>
        </p:nvPicPr>
        <p:blipFill>
          <a:blip r:embed="rId4"/>
          <a:stretch>
            <a:fillRect/>
          </a:stretch>
        </p:blipFill>
        <p:spPr>
          <a:xfrm>
            <a:off x="191344" y="721812"/>
            <a:ext cx="5915138" cy="5803532"/>
          </a:xfrm>
          <a:prstGeom prst="rect">
            <a:avLst/>
          </a:prstGeom>
        </p:spPr>
      </p:pic>
    </p:spTree>
    <p:custDataLst>
      <p:tags r:id="rId1"/>
    </p:custDataLst>
    <p:extLst>
      <p:ext uri="{BB962C8B-B14F-4D97-AF65-F5344CB8AC3E}">
        <p14:creationId xmlns:p14="http://schemas.microsoft.com/office/powerpoint/2010/main" val="998858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Journey into Medicine</a:t>
            </a:r>
            <a:endParaRPr lang="en-GB" dirty="0"/>
          </a:p>
        </p:txBody>
      </p:sp>
      <p:sp>
        <p:nvSpPr>
          <p:cNvPr id="3" name="Content Placeholder 2"/>
          <p:cNvSpPr>
            <a:spLocks noGrp="1"/>
          </p:cNvSpPr>
          <p:nvPr>
            <p:ph idx="1"/>
          </p:nvPr>
        </p:nvSpPr>
        <p:spPr>
          <a:xfrm>
            <a:off x="1981200" y="4005064"/>
            <a:ext cx="8229600" cy="2466020"/>
          </a:xfrm>
        </p:spPr>
        <p:txBody>
          <a:bodyPr>
            <a:normAutofit/>
          </a:bodyPr>
          <a:lstStyle/>
          <a:p>
            <a:r>
              <a:rPr lang="en-GB" sz="3000" dirty="0"/>
              <a:t>The 4 key check points:</a:t>
            </a:r>
          </a:p>
          <a:p>
            <a:pPr lvl="1"/>
            <a:r>
              <a:rPr lang="en-GB" sz="2600" dirty="0"/>
              <a:t>UCAS Application</a:t>
            </a:r>
          </a:p>
          <a:p>
            <a:pPr lvl="1"/>
            <a:r>
              <a:rPr lang="en-GB" sz="2600" dirty="0"/>
              <a:t>UCAT</a:t>
            </a:r>
          </a:p>
          <a:p>
            <a:pPr lvl="1"/>
            <a:r>
              <a:rPr lang="en-GB" sz="2600" dirty="0"/>
              <a:t>BMAT</a:t>
            </a:r>
          </a:p>
          <a:p>
            <a:pPr lvl="1"/>
            <a:r>
              <a:rPr lang="en-GB" sz="2600" dirty="0"/>
              <a:t>Interview</a:t>
            </a:r>
          </a:p>
        </p:txBody>
      </p:sp>
      <p:grpSp>
        <p:nvGrpSpPr>
          <p:cNvPr id="4" name="Group 3"/>
          <p:cNvGrpSpPr/>
          <p:nvPr/>
        </p:nvGrpSpPr>
        <p:grpSpPr>
          <a:xfrm>
            <a:off x="1812032" y="1704487"/>
            <a:ext cx="8244409" cy="1944216"/>
            <a:chOff x="72008" y="1484784"/>
            <a:chExt cx="8244409" cy="1944216"/>
          </a:xfrm>
        </p:grpSpPr>
        <p:cxnSp>
          <p:nvCxnSpPr>
            <p:cNvPr id="5" name="Straight Arrow Connector 4"/>
            <p:cNvCxnSpPr/>
            <p:nvPr/>
          </p:nvCxnSpPr>
          <p:spPr>
            <a:xfrm flipV="1">
              <a:off x="1900494" y="242559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29462" y="1608427"/>
              <a:ext cx="1137104" cy="692497"/>
            </a:xfrm>
            <a:prstGeom prst="rect">
              <a:avLst/>
            </a:prstGeom>
            <a:noFill/>
          </p:spPr>
          <p:txBody>
            <a:bodyPr wrap="square" rtlCol="0">
              <a:spAutoFit/>
            </a:bodyPr>
            <a:lstStyle/>
            <a:p>
              <a:pPr algn="ctr"/>
              <a:r>
                <a:rPr lang="en-US" sz="1300" b="1" dirty="0"/>
                <a:t>16 year old</a:t>
              </a:r>
              <a:endParaRPr lang="en-US" sz="1300" dirty="0"/>
            </a:p>
            <a:p>
              <a:pPr algn="ctr"/>
              <a:r>
                <a:rPr lang="en-US" sz="1300" dirty="0"/>
                <a:t>Insight development</a:t>
              </a:r>
            </a:p>
          </p:txBody>
        </p:sp>
        <p:cxnSp>
          <p:nvCxnSpPr>
            <p:cNvPr id="7" name="Straight Arrow Connector 6"/>
            <p:cNvCxnSpPr/>
            <p:nvPr/>
          </p:nvCxnSpPr>
          <p:spPr>
            <a:xfrm flipV="1">
              <a:off x="2889330"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21527" y="1608427"/>
              <a:ext cx="1137104" cy="692497"/>
            </a:xfrm>
            <a:prstGeom prst="rect">
              <a:avLst/>
            </a:prstGeom>
            <a:noFill/>
          </p:spPr>
          <p:txBody>
            <a:bodyPr wrap="square" rtlCol="0">
              <a:spAutoFit/>
            </a:bodyPr>
            <a:lstStyle>
              <a:defPPr>
                <a:defRPr lang="en-US"/>
              </a:defPPr>
              <a:lvl1pPr algn="ctr">
                <a:defRPr sz="1400" b="1"/>
              </a:lvl1pPr>
            </a:lstStyle>
            <a:p>
              <a:r>
                <a:rPr lang="en-US" sz="1300" dirty="0"/>
                <a:t>17 year old</a:t>
              </a:r>
            </a:p>
            <a:p>
              <a:r>
                <a:rPr lang="en-US" sz="1300" b="0" dirty="0"/>
                <a:t>UCAS Application</a:t>
              </a:r>
            </a:p>
          </p:txBody>
        </p:sp>
        <p:cxnSp>
          <p:nvCxnSpPr>
            <p:cNvPr id="9" name="Straight Arrow Connector 8"/>
            <p:cNvCxnSpPr/>
            <p:nvPr/>
          </p:nvCxnSpPr>
          <p:spPr>
            <a:xfrm flipV="1">
              <a:off x="5855836"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76535" y="1608427"/>
              <a:ext cx="1137104" cy="692497"/>
            </a:xfrm>
            <a:prstGeom prst="rect">
              <a:avLst/>
            </a:prstGeom>
            <a:noFill/>
          </p:spPr>
          <p:txBody>
            <a:bodyPr wrap="square" rtlCol="0">
              <a:spAutoFit/>
            </a:bodyPr>
            <a:lstStyle/>
            <a:p>
              <a:pPr algn="ctr"/>
              <a:r>
                <a:rPr lang="en-US" sz="1300" b="1" dirty="0">
                  <a:solidFill>
                    <a:srgbClr val="FF0000"/>
                  </a:solidFill>
                </a:rPr>
                <a:t>17 year old</a:t>
              </a:r>
            </a:p>
            <a:p>
              <a:pPr algn="ctr"/>
              <a:r>
                <a:rPr lang="en-US" sz="1300" dirty="0">
                  <a:solidFill>
                    <a:srgbClr val="FF0000"/>
                  </a:solidFill>
                </a:rPr>
                <a:t>Final Interviews</a:t>
              </a:r>
            </a:p>
          </p:txBody>
        </p:sp>
        <p:cxnSp>
          <p:nvCxnSpPr>
            <p:cNvPr id="11" name="Straight Arrow Connector 10"/>
            <p:cNvCxnSpPr/>
            <p:nvPr/>
          </p:nvCxnSpPr>
          <p:spPr>
            <a:xfrm flipV="1">
              <a:off x="4867002" y="2424185"/>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57188" y="1608427"/>
              <a:ext cx="1137104" cy="692497"/>
            </a:xfrm>
            <a:prstGeom prst="rect">
              <a:avLst/>
            </a:prstGeom>
            <a:noFill/>
          </p:spPr>
          <p:txBody>
            <a:bodyPr wrap="square" rtlCol="0">
              <a:spAutoFit/>
            </a:bodyPr>
            <a:lstStyle/>
            <a:p>
              <a:pPr algn="ctr"/>
              <a:r>
                <a:rPr lang="en-US" sz="1300" b="1" dirty="0"/>
                <a:t>17 year old</a:t>
              </a:r>
            </a:p>
            <a:p>
              <a:pPr algn="ctr"/>
              <a:r>
                <a:rPr lang="en-US" sz="1300" dirty="0"/>
                <a:t>BMAT Examination</a:t>
              </a:r>
            </a:p>
          </p:txBody>
        </p:sp>
        <p:sp>
          <p:nvSpPr>
            <p:cNvPr id="13" name="TextBox 12"/>
            <p:cNvSpPr txBox="1"/>
            <p:nvPr/>
          </p:nvSpPr>
          <p:spPr>
            <a:xfrm>
              <a:off x="3309613" y="1608427"/>
              <a:ext cx="1137104" cy="692497"/>
            </a:xfrm>
            <a:prstGeom prst="rect">
              <a:avLst/>
            </a:prstGeom>
            <a:noFill/>
          </p:spPr>
          <p:txBody>
            <a:bodyPr wrap="square" rtlCol="0">
              <a:spAutoFit/>
            </a:bodyPr>
            <a:lstStyle/>
            <a:p>
              <a:pPr algn="ctr"/>
              <a:r>
                <a:rPr lang="en-US" sz="1300" b="1" dirty="0"/>
                <a:t>17 year old</a:t>
              </a:r>
            </a:p>
            <a:p>
              <a:pPr algn="ctr"/>
              <a:r>
                <a:rPr lang="en-US" sz="1300" dirty="0"/>
                <a:t>UCAT Examination</a:t>
              </a:r>
            </a:p>
          </p:txBody>
        </p:sp>
        <p:cxnSp>
          <p:nvCxnSpPr>
            <p:cNvPr id="14" name="Straight Arrow Connector 13"/>
            <p:cNvCxnSpPr/>
            <p:nvPr/>
          </p:nvCxnSpPr>
          <p:spPr>
            <a:xfrm flipV="1">
              <a:off x="3878165" y="2420888"/>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2008" y="1608427"/>
              <a:ext cx="1475656" cy="1296103"/>
              <a:chOff x="1050296" y="2358774"/>
              <a:chExt cx="1580127" cy="1296103"/>
            </a:xfrm>
          </p:grpSpPr>
          <p:cxnSp>
            <p:nvCxnSpPr>
              <p:cNvPr id="21" name="Straight Arrow Connector 20"/>
              <p:cNvCxnSpPr/>
              <p:nvPr/>
            </p:nvCxnSpPr>
            <p:spPr>
              <a:xfrm flipV="1">
                <a:off x="1899594" y="3172643"/>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50296" y="2358774"/>
                <a:ext cx="1580127" cy="692497"/>
              </a:xfrm>
              <a:prstGeom prst="rect">
                <a:avLst/>
              </a:prstGeom>
              <a:noFill/>
            </p:spPr>
            <p:txBody>
              <a:bodyPr wrap="square" rtlCol="0">
                <a:spAutoFit/>
              </a:bodyPr>
              <a:lstStyle/>
              <a:p>
                <a:pPr algn="ctr"/>
                <a:r>
                  <a:rPr lang="en-US" sz="1300" b="1" dirty="0"/>
                  <a:t>14/5 year old</a:t>
                </a:r>
              </a:p>
              <a:p>
                <a:pPr algn="ctr"/>
                <a:r>
                  <a:rPr lang="en-US" sz="1300" dirty="0"/>
                  <a:t>Is medicine for me?</a:t>
                </a:r>
              </a:p>
            </p:txBody>
          </p:sp>
        </p:grpSp>
        <p:sp>
          <p:nvSpPr>
            <p:cNvPr id="16" name="Right Arrow 15"/>
            <p:cNvSpPr/>
            <p:nvPr/>
          </p:nvSpPr>
          <p:spPr>
            <a:xfrm>
              <a:off x="388811" y="2935499"/>
              <a:ext cx="7927606" cy="321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6836981"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7643946" y="2434741"/>
              <a:ext cx="0" cy="482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444209" y="1484784"/>
              <a:ext cx="0" cy="1944216"/>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66251" y="1608427"/>
              <a:ext cx="1815673" cy="492443"/>
            </a:xfrm>
            <a:prstGeom prst="rect">
              <a:avLst/>
            </a:prstGeom>
            <a:noFill/>
          </p:spPr>
          <p:txBody>
            <a:bodyPr wrap="square" rtlCol="0">
              <a:spAutoFit/>
            </a:bodyPr>
            <a:lstStyle/>
            <a:p>
              <a:pPr algn="ctr"/>
              <a:r>
                <a:rPr lang="en-US" sz="1300" b="1" dirty="0"/>
                <a:t>18-24 years old</a:t>
              </a:r>
            </a:p>
            <a:p>
              <a:pPr algn="ctr"/>
              <a:r>
                <a:rPr lang="en-US" sz="1300" dirty="0"/>
                <a:t>Medical School</a:t>
              </a:r>
            </a:p>
          </p:txBody>
        </p:sp>
      </p:grpSp>
    </p:spTree>
    <p:custDataLst>
      <p:tags r:id="rId1"/>
    </p:custDataLst>
    <p:extLst>
      <p:ext uri="{BB962C8B-B14F-4D97-AF65-F5344CB8AC3E}">
        <p14:creationId xmlns:p14="http://schemas.microsoft.com/office/powerpoint/2010/main" val="241993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UCAS Application</a:t>
            </a:r>
            <a:endParaRPr lang="en-GB" dirty="0"/>
          </a:p>
        </p:txBody>
      </p:sp>
      <p:sp>
        <p:nvSpPr>
          <p:cNvPr id="3" name="Content Placeholder 2"/>
          <p:cNvSpPr>
            <a:spLocks noGrp="1"/>
          </p:cNvSpPr>
          <p:nvPr>
            <p:ph idx="1"/>
          </p:nvPr>
        </p:nvSpPr>
        <p:spPr>
          <a:xfrm>
            <a:off x="1981200" y="1600201"/>
            <a:ext cx="8229600" cy="1252736"/>
          </a:xfrm>
        </p:spPr>
        <p:txBody>
          <a:bodyPr/>
          <a:lstStyle/>
          <a:p>
            <a:r>
              <a:rPr lang="en-GB" dirty="0" smtClean="0"/>
              <a:t>A competitive process</a:t>
            </a:r>
          </a:p>
          <a:p>
            <a:pPr lvl="1"/>
            <a:r>
              <a:rPr lang="en-GB" dirty="0" smtClean="0"/>
              <a:t>20,100 1</a:t>
            </a:r>
            <a:r>
              <a:rPr lang="en-GB" baseline="30000" dirty="0" smtClean="0"/>
              <a:t>st</a:t>
            </a:r>
            <a:r>
              <a:rPr lang="en-GB" dirty="0" smtClean="0"/>
              <a:t> time applicants to medicine for 2016</a:t>
            </a:r>
          </a:p>
        </p:txBody>
      </p:sp>
      <p:graphicFrame>
        <p:nvGraphicFramePr>
          <p:cNvPr id="5" name="Table 4"/>
          <p:cNvGraphicFramePr>
            <a:graphicFrameLocks noGrp="1"/>
          </p:cNvGraphicFramePr>
          <p:nvPr>
            <p:extLst>
              <p:ext uri="{D42A27DB-BD31-4B8C-83A1-F6EECF244321}">
                <p14:modId xmlns:p14="http://schemas.microsoft.com/office/powerpoint/2010/main" val="3674160270"/>
              </p:ext>
            </p:extLst>
          </p:nvPr>
        </p:nvGraphicFramePr>
        <p:xfrm>
          <a:off x="1775520" y="3158976"/>
          <a:ext cx="8568952" cy="18542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tblGrid>
              <a:tr h="370840">
                <a:tc>
                  <a:txBody>
                    <a:bodyPr/>
                    <a:lstStyle/>
                    <a:p>
                      <a:r>
                        <a:rPr lang="en-GB" b="1" dirty="0" smtClean="0"/>
                        <a:t>Location</a:t>
                      </a:r>
                      <a:endParaRPr lang="en-GB" b="1" dirty="0"/>
                    </a:p>
                  </a:txBody>
                  <a:tcPr/>
                </a:tc>
                <a:tc>
                  <a:txBody>
                    <a:bodyPr/>
                    <a:lstStyle/>
                    <a:p>
                      <a:pPr algn="ctr"/>
                      <a:r>
                        <a:rPr lang="en-GB" b="1" dirty="0" smtClean="0"/>
                        <a:t>2012</a:t>
                      </a:r>
                      <a:endParaRPr lang="en-GB" b="1" dirty="0"/>
                    </a:p>
                  </a:txBody>
                  <a:tcPr/>
                </a:tc>
                <a:tc>
                  <a:txBody>
                    <a:bodyPr/>
                    <a:lstStyle/>
                    <a:p>
                      <a:pPr algn="ctr"/>
                      <a:r>
                        <a:rPr lang="en-GB" b="1" dirty="0" smtClean="0"/>
                        <a:t>2013</a:t>
                      </a:r>
                      <a:endParaRPr lang="en-GB" b="1" dirty="0"/>
                    </a:p>
                  </a:txBody>
                  <a:tcPr/>
                </a:tc>
                <a:tc>
                  <a:txBody>
                    <a:bodyPr/>
                    <a:lstStyle/>
                    <a:p>
                      <a:pPr algn="ctr"/>
                      <a:r>
                        <a:rPr lang="en-GB" b="1" dirty="0" smtClean="0"/>
                        <a:t>2014</a:t>
                      </a:r>
                      <a:endParaRPr lang="en-GB" b="1" dirty="0"/>
                    </a:p>
                  </a:txBody>
                  <a:tcPr/>
                </a:tc>
                <a:tc>
                  <a:txBody>
                    <a:bodyPr/>
                    <a:lstStyle/>
                    <a:p>
                      <a:pPr algn="ctr"/>
                      <a:r>
                        <a:rPr lang="en-GB" b="1" dirty="0" smtClean="0"/>
                        <a:t>2015</a:t>
                      </a:r>
                      <a:endParaRPr lang="en-GB" b="1" dirty="0"/>
                    </a:p>
                  </a:txBody>
                  <a:tcPr/>
                </a:tc>
                <a:tc>
                  <a:txBody>
                    <a:bodyPr/>
                    <a:lstStyle/>
                    <a:p>
                      <a:pPr algn="ctr"/>
                      <a:r>
                        <a:rPr lang="en-GB" b="1" dirty="0" smtClean="0"/>
                        <a:t>2016</a:t>
                      </a:r>
                      <a:endParaRPr lang="en-GB" b="1" dirty="0"/>
                    </a:p>
                  </a:txBody>
                  <a:tcPr/>
                </a:tc>
                <a:tc>
                  <a:txBody>
                    <a:bodyPr/>
                    <a:lstStyle/>
                    <a:p>
                      <a:pPr algn="ctr"/>
                      <a:r>
                        <a:rPr lang="en-GB" b="1" dirty="0" smtClean="0"/>
                        <a:t>Difference</a:t>
                      </a:r>
                      <a:endParaRPr lang="en-GB" b="1" dirty="0"/>
                    </a:p>
                  </a:txBody>
                  <a:tcPr/>
                </a:tc>
                <a:extLst>
                  <a:ext uri="{0D108BD9-81ED-4DB2-BD59-A6C34878D82A}">
                    <a16:rowId xmlns:a16="http://schemas.microsoft.com/office/drawing/2014/main" val="10000"/>
                  </a:ext>
                </a:extLst>
              </a:tr>
              <a:tr h="370840">
                <a:tc>
                  <a:txBody>
                    <a:bodyPr/>
                    <a:lstStyle/>
                    <a:p>
                      <a:r>
                        <a:rPr lang="en-GB" b="1" dirty="0" smtClean="0"/>
                        <a:t>UK</a:t>
                      </a:r>
                      <a:endParaRPr lang="en-GB" b="1" dirty="0"/>
                    </a:p>
                  </a:txBody>
                  <a:tcPr/>
                </a:tc>
                <a:tc>
                  <a:txBody>
                    <a:bodyPr/>
                    <a:lstStyle/>
                    <a:p>
                      <a:pPr algn="ctr"/>
                      <a:r>
                        <a:rPr lang="en-GB" dirty="0" smtClean="0"/>
                        <a:t>16,730</a:t>
                      </a:r>
                      <a:endParaRPr lang="en-GB" dirty="0"/>
                    </a:p>
                  </a:txBody>
                  <a:tcPr/>
                </a:tc>
                <a:tc>
                  <a:txBody>
                    <a:bodyPr/>
                    <a:lstStyle/>
                    <a:p>
                      <a:pPr algn="ctr"/>
                      <a:r>
                        <a:rPr lang="en-GB" dirty="0" smtClean="0"/>
                        <a:t>17,000</a:t>
                      </a:r>
                      <a:endParaRPr lang="en-GB" dirty="0"/>
                    </a:p>
                  </a:txBody>
                  <a:tcPr/>
                </a:tc>
                <a:tc>
                  <a:txBody>
                    <a:bodyPr/>
                    <a:lstStyle/>
                    <a:p>
                      <a:pPr algn="ctr"/>
                      <a:r>
                        <a:rPr lang="en-GB" dirty="0" smtClean="0"/>
                        <a:t>17,140</a:t>
                      </a:r>
                      <a:endParaRPr lang="en-GB" dirty="0"/>
                    </a:p>
                  </a:txBody>
                  <a:tcPr/>
                </a:tc>
                <a:tc>
                  <a:txBody>
                    <a:bodyPr/>
                    <a:lstStyle/>
                    <a:p>
                      <a:pPr algn="ctr"/>
                      <a:r>
                        <a:rPr lang="en-GB" dirty="0" smtClean="0"/>
                        <a:t>15,220</a:t>
                      </a:r>
                      <a:endParaRPr lang="en-GB" dirty="0"/>
                    </a:p>
                  </a:txBody>
                  <a:tcPr/>
                </a:tc>
                <a:tc>
                  <a:txBody>
                    <a:bodyPr/>
                    <a:lstStyle/>
                    <a:p>
                      <a:pPr algn="ctr"/>
                      <a:r>
                        <a:rPr lang="en-GB" dirty="0" smtClean="0"/>
                        <a:t>14,820</a:t>
                      </a:r>
                      <a:endParaRPr lang="en-GB" dirty="0"/>
                    </a:p>
                  </a:txBody>
                  <a:tcPr/>
                </a:tc>
                <a:tc>
                  <a:txBody>
                    <a:bodyPr/>
                    <a:lstStyle/>
                    <a:p>
                      <a:pPr algn="ctr"/>
                      <a:r>
                        <a:rPr lang="en-GB" b="1" dirty="0" smtClean="0"/>
                        <a:t>-3%</a:t>
                      </a:r>
                      <a:endParaRPr lang="en-GB" b="1" dirty="0"/>
                    </a:p>
                  </a:txBody>
                  <a:tcPr/>
                </a:tc>
                <a:extLst>
                  <a:ext uri="{0D108BD9-81ED-4DB2-BD59-A6C34878D82A}">
                    <a16:rowId xmlns:a16="http://schemas.microsoft.com/office/drawing/2014/main" val="10001"/>
                  </a:ext>
                </a:extLst>
              </a:tr>
              <a:tr h="370840">
                <a:tc>
                  <a:txBody>
                    <a:bodyPr/>
                    <a:lstStyle/>
                    <a:p>
                      <a:r>
                        <a:rPr lang="en-GB" b="1" dirty="0" smtClean="0"/>
                        <a:t>EU</a:t>
                      </a:r>
                      <a:endParaRPr lang="en-GB" b="1" dirty="0"/>
                    </a:p>
                  </a:txBody>
                  <a:tcPr/>
                </a:tc>
                <a:tc>
                  <a:txBody>
                    <a:bodyPr/>
                    <a:lstStyle/>
                    <a:p>
                      <a:pPr algn="ctr"/>
                      <a:r>
                        <a:rPr lang="en-GB" dirty="0" smtClean="0"/>
                        <a:t>1,960</a:t>
                      </a:r>
                      <a:endParaRPr lang="en-GB" dirty="0"/>
                    </a:p>
                  </a:txBody>
                  <a:tcPr/>
                </a:tc>
                <a:tc>
                  <a:txBody>
                    <a:bodyPr/>
                    <a:lstStyle/>
                    <a:p>
                      <a:pPr algn="ctr"/>
                      <a:r>
                        <a:rPr lang="en-GB" dirty="0" smtClean="0"/>
                        <a:t>1,990</a:t>
                      </a:r>
                      <a:endParaRPr lang="en-GB" dirty="0"/>
                    </a:p>
                  </a:txBody>
                  <a:tcPr/>
                </a:tc>
                <a:tc>
                  <a:txBody>
                    <a:bodyPr/>
                    <a:lstStyle/>
                    <a:p>
                      <a:pPr algn="ctr"/>
                      <a:r>
                        <a:rPr lang="en-GB" dirty="0" smtClean="0"/>
                        <a:t>2,110</a:t>
                      </a:r>
                      <a:endParaRPr lang="en-GB" dirty="0"/>
                    </a:p>
                  </a:txBody>
                  <a:tcPr/>
                </a:tc>
                <a:tc>
                  <a:txBody>
                    <a:bodyPr/>
                    <a:lstStyle/>
                    <a:p>
                      <a:pPr algn="ctr"/>
                      <a:r>
                        <a:rPr lang="en-GB" dirty="0" smtClean="0"/>
                        <a:t>1,940</a:t>
                      </a:r>
                      <a:endParaRPr lang="en-GB" dirty="0"/>
                    </a:p>
                  </a:txBody>
                  <a:tcPr/>
                </a:tc>
                <a:tc>
                  <a:txBody>
                    <a:bodyPr/>
                    <a:lstStyle/>
                    <a:p>
                      <a:pPr algn="ctr"/>
                      <a:r>
                        <a:rPr lang="en-GB" dirty="0" smtClean="0"/>
                        <a:t>2,050</a:t>
                      </a:r>
                      <a:endParaRPr lang="en-GB" dirty="0"/>
                    </a:p>
                  </a:txBody>
                  <a:tcPr/>
                </a:tc>
                <a:tc>
                  <a:txBody>
                    <a:bodyPr/>
                    <a:lstStyle/>
                    <a:p>
                      <a:pPr algn="ctr"/>
                      <a:r>
                        <a:rPr lang="en-GB" b="1" dirty="0" smtClean="0"/>
                        <a:t>+6%</a:t>
                      </a:r>
                      <a:endParaRPr lang="en-GB" b="1" dirty="0"/>
                    </a:p>
                  </a:txBody>
                  <a:tcPr/>
                </a:tc>
                <a:extLst>
                  <a:ext uri="{0D108BD9-81ED-4DB2-BD59-A6C34878D82A}">
                    <a16:rowId xmlns:a16="http://schemas.microsoft.com/office/drawing/2014/main" val="10002"/>
                  </a:ext>
                </a:extLst>
              </a:tr>
              <a:tr h="370840">
                <a:tc>
                  <a:txBody>
                    <a:bodyPr/>
                    <a:lstStyle/>
                    <a:p>
                      <a:r>
                        <a:rPr lang="en-GB" b="1" dirty="0" smtClean="0"/>
                        <a:t>Non-EU</a:t>
                      </a:r>
                      <a:endParaRPr lang="en-GB" b="1" dirty="0"/>
                    </a:p>
                  </a:txBody>
                  <a:tcPr/>
                </a:tc>
                <a:tc>
                  <a:txBody>
                    <a:bodyPr/>
                    <a:lstStyle/>
                    <a:p>
                      <a:pPr algn="ctr"/>
                      <a:r>
                        <a:rPr lang="en-GB" dirty="0" smtClean="0"/>
                        <a:t>2,950</a:t>
                      </a:r>
                      <a:endParaRPr lang="en-GB" dirty="0"/>
                    </a:p>
                  </a:txBody>
                  <a:tcPr/>
                </a:tc>
                <a:tc>
                  <a:txBody>
                    <a:bodyPr/>
                    <a:lstStyle/>
                    <a:p>
                      <a:pPr algn="ctr"/>
                      <a:r>
                        <a:rPr lang="en-GB" dirty="0" smtClean="0"/>
                        <a:t>3,130</a:t>
                      </a:r>
                      <a:endParaRPr lang="en-GB" dirty="0"/>
                    </a:p>
                  </a:txBody>
                  <a:tcPr/>
                </a:tc>
                <a:tc>
                  <a:txBody>
                    <a:bodyPr/>
                    <a:lstStyle/>
                    <a:p>
                      <a:pPr algn="ctr"/>
                      <a:r>
                        <a:rPr lang="en-GB" dirty="0" smtClean="0"/>
                        <a:t>3,490</a:t>
                      </a:r>
                      <a:endParaRPr lang="en-GB" dirty="0"/>
                    </a:p>
                  </a:txBody>
                  <a:tcPr/>
                </a:tc>
                <a:tc>
                  <a:txBody>
                    <a:bodyPr/>
                    <a:lstStyle/>
                    <a:p>
                      <a:pPr algn="ctr"/>
                      <a:r>
                        <a:rPr lang="en-GB" dirty="0" smtClean="0"/>
                        <a:t>3,230</a:t>
                      </a:r>
                      <a:endParaRPr lang="en-GB" dirty="0"/>
                    </a:p>
                  </a:txBody>
                  <a:tcPr/>
                </a:tc>
                <a:tc>
                  <a:txBody>
                    <a:bodyPr/>
                    <a:lstStyle/>
                    <a:p>
                      <a:pPr algn="ctr"/>
                      <a:r>
                        <a:rPr lang="en-GB" dirty="0" smtClean="0"/>
                        <a:t>3,240</a:t>
                      </a:r>
                      <a:endParaRPr lang="en-GB" dirty="0"/>
                    </a:p>
                  </a:txBody>
                  <a:tcPr/>
                </a:tc>
                <a:tc>
                  <a:txBody>
                    <a:bodyPr/>
                    <a:lstStyle/>
                    <a:p>
                      <a:pPr algn="ctr"/>
                      <a:r>
                        <a:rPr lang="en-GB" b="1" dirty="0" smtClean="0"/>
                        <a:t>0%</a:t>
                      </a:r>
                      <a:endParaRPr lang="en-GB" b="1" dirty="0"/>
                    </a:p>
                  </a:txBody>
                  <a:tcPr/>
                </a:tc>
                <a:extLst>
                  <a:ext uri="{0D108BD9-81ED-4DB2-BD59-A6C34878D82A}">
                    <a16:rowId xmlns:a16="http://schemas.microsoft.com/office/drawing/2014/main" val="10003"/>
                  </a:ext>
                </a:extLst>
              </a:tr>
              <a:tr h="370840">
                <a:tc>
                  <a:txBody>
                    <a:bodyPr/>
                    <a:lstStyle/>
                    <a:p>
                      <a:r>
                        <a:rPr lang="en-GB" b="1" dirty="0" smtClean="0"/>
                        <a:t>Total</a:t>
                      </a:r>
                      <a:endParaRPr lang="en-GB" b="1" dirty="0"/>
                    </a:p>
                  </a:txBody>
                  <a:tcPr/>
                </a:tc>
                <a:tc>
                  <a:txBody>
                    <a:bodyPr/>
                    <a:lstStyle/>
                    <a:p>
                      <a:pPr algn="ctr"/>
                      <a:r>
                        <a:rPr lang="en-GB" dirty="0" smtClean="0"/>
                        <a:t>21,650</a:t>
                      </a:r>
                      <a:endParaRPr lang="en-GB" dirty="0"/>
                    </a:p>
                  </a:txBody>
                  <a:tcPr/>
                </a:tc>
                <a:tc>
                  <a:txBody>
                    <a:bodyPr/>
                    <a:lstStyle/>
                    <a:p>
                      <a:pPr algn="ctr"/>
                      <a:r>
                        <a:rPr lang="en-GB" dirty="0" smtClean="0"/>
                        <a:t>22,130</a:t>
                      </a:r>
                      <a:endParaRPr lang="en-GB" dirty="0"/>
                    </a:p>
                  </a:txBody>
                  <a:tcPr/>
                </a:tc>
                <a:tc>
                  <a:txBody>
                    <a:bodyPr/>
                    <a:lstStyle/>
                    <a:p>
                      <a:pPr algn="ctr"/>
                      <a:r>
                        <a:rPr lang="en-GB" dirty="0" smtClean="0"/>
                        <a:t>22,740</a:t>
                      </a:r>
                      <a:endParaRPr lang="en-GB" dirty="0"/>
                    </a:p>
                  </a:txBody>
                  <a:tcPr/>
                </a:tc>
                <a:tc>
                  <a:txBody>
                    <a:bodyPr/>
                    <a:lstStyle/>
                    <a:p>
                      <a:pPr algn="ctr"/>
                      <a:r>
                        <a:rPr lang="en-GB" dirty="0" smtClean="0"/>
                        <a:t>20,390</a:t>
                      </a:r>
                      <a:endParaRPr lang="en-GB" dirty="0"/>
                    </a:p>
                  </a:txBody>
                  <a:tcPr/>
                </a:tc>
                <a:tc>
                  <a:txBody>
                    <a:bodyPr/>
                    <a:lstStyle/>
                    <a:p>
                      <a:pPr algn="ctr"/>
                      <a:r>
                        <a:rPr lang="en-GB" dirty="0" smtClean="0"/>
                        <a:t>20,100</a:t>
                      </a:r>
                      <a:endParaRPr lang="en-GB" dirty="0"/>
                    </a:p>
                  </a:txBody>
                  <a:tcPr/>
                </a:tc>
                <a:tc>
                  <a:txBody>
                    <a:bodyPr/>
                    <a:lstStyle/>
                    <a:p>
                      <a:pPr algn="ctr"/>
                      <a:r>
                        <a:rPr lang="en-GB" b="1" dirty="0" smtClean="0"/>
                        <a:t>-1%</a:t>
                      </a:r>
                      <a:endParaRPr lang="en-GB" b="1" dirty="0"/>
                    </a:p>
                  </a:txBody>
                  <a:tcPr/>
                </a:tc>
                <a:extLst>
                  <a:ext uri="{0D108BD9-81ED-4DB2-BD59-A6C34878D82A}">
                    <a16:rowId xmlns:a16="http://schemas.microsoft.com/office/drawing/2014/main" val="10004"/>
                  </a:ext>
                </a:extLst>
              </a:tr>
            </a:tbl>
          </a:graphicData>
        </a:graphic>
      </p:graphicFrame>
      <p:sp>
        <p:nvSpPr>
          <p:cNvPr id="6" name="Content Placeholder 2"/>
          <p:cNvSpPr txBox="1">
            <a:spLocks/>
          </p:cNvSpPr>
          <p:nvPr/>
        </p:nvSpPr>
        <p:spPr>
          <a:xfrm>
            <a:off x="1970856" y="5322912"/>
            <a:ext cx="8229600" cy="626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Application ratio varies from 3:1 up to 15:1!</a:t>
            </a:r>
          </a:p>
        </p:txBody>
      </p:sp>
    </p:spTree>
    <p:custDataLst>
      <p:tags r:id="rId1"/>
    </p:custDataLst>
    <p:extLst>
      <p:ext uri="{BB962C8B-B14F-4D97-AF65-F5344CB8AC3E}">
        <p14:creationId xmlns:p14="http://schemas.microsoft.com/office/powerpoint/2010/main" val="33489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UCAS Application</a:t>
            </a:r>
            <a:endParaRPr lang="en-GB" dirty="0"/>
          </a:p>
        </p:txBody>
      </p:sp>
      <p:sp>
        <p:nvSpPr>
          <p:cNvPr id="3" name="Content Placeholder 2"/>
          <p:cNvSpPr>
            <a:spLocks noGrp="1"/>
          </p:cNvSpPr>
          <p:nvPr>
            <p:ph idx="1"/>
          </p:nvPr>
        </p:nvSpPr>
        <p:spPr/>
        <p:txBody>
          <a:bodyPr/>
          <a:lstStyle/>
          <a:p>
            <a:endParaRPr lang="en-GB" dirty="0" smtClean="0"/>
          </a:p>
          <a:p>
            <a:r>
              <a:rPr lang="en-GB" dirty="0" smtClean="0"/>
              <a:t>Three key questions:</a:t>
            </a:r>
          </a:p>
          <a:p>
            <a:endParaRPr lang="en-GB" dirty="0" smtClean="0"/>
          </a:p>
          <a:p>
            <a:pPr lvl="1"/>
            <a:r>
              <a:rPr lang="en-GB" dirty="0" smtClean="0"/>
              <a:t>How to choose a medical school?</a:t>
            </a:r>
          </a:p>
          <a:p>
            <a:pPr lvl="1"/>
            <a:r>
              <a:rPr lang="en-GB" dirty="0" smtClean="0"/>
              <a:t>How to write an excellent personal statement?</a:t>
            </a:r>
          </a:p>
          <a:p>
            <a:pPr lvl="1"/>
            <a:r>
              <a:rPr lang="en-GB" dirty="0" smtClean="0"/>
              <a:t>How important is your reference?</a:t>
            </a:r>
          </a:p>
        </p:txBody>
      </p:sp>
    </p:spTree>
    <p:custDataLst>
      <p:tags r:id="rId1"/>
    </p:custDataLst>
    <p:extLst>
      <p:ext uri="{BB962C8B-B14F-4D97-AF65-F5344CB8AC3E}">
        <p14:creationId xmlns:p14="http://schemas.microsoft.com/office/powerpoint/2010/main" val="776512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lstStyle/>
          <a:p>
            <a:r>
              <a:rPr lang="en-GB" dirty="0" smtClean="0"/>
              <a:t>Choosing a Medical School</a:t>
            </a:r>
            <a:endParaRPr lang="en-GB" dirty="0"/>
          </a:p>
        </p:txBody>
      </p:sp>
      <p:sp>
        <p:nvSpPr>
          <p:cNvPr id="3" name="Content Placeholder 2"/>
          <p:cNvSpPr>
            <a:spLocks noGrp="1"/>
          </p:cNvSpPr>
          <p:nvPr>
            <p:ph idx="1"/>
          </p:nvPr>
        </p:nvSpPr>
        <p:spPr>
          <a:xfrm>
            <a:off x="479376" y="1484784"/>
            <a:ext cx="11161240" cy="5112568"/>
          </a:xfrm>
        </p:spPr>
        <p:txBody>
          <a:bodyPr>
            <a:normAutofit fontScale="92500" lnSpcReduction="10000"/>
          </a:bodyPr>
          <a:lstStyle/>
          <a:p>
            <a:r>
              <a:rPr lang="en-GB" dirty="0" smtClean="0"/>
              <a:t>Select up to 4 medical schools</a:t>
            </a:r>
          </a:p>
          <a:p>
            <a:pPr lvl="1"/>
            <a:r>
              <a:rPr lang="en-GB" dirty="0" smtClean="0"/>
              <a:t>Oxford </a:t>
            </a:r>
            <a:r>
              <a:rPr lang="en-GB" b="1" dirty="0" smtClean="0"/>
              <a:t>or</a:t>
            </a:r>
            <a:r>
              <a:rPr lang="en-GB" dirty="0" smtClean="0"/>
              <a:t> Cambridge (not both)</a:t>
            </a:r>
          </a:p>
          <a:p>
            <a:pPr lvl="1"/>
            <a:r>
              <a:rPr lang="en-GB" dirty="0" smtClean="0"/>
              <a:t>Use your UKCAT score to your favour – you will get your UKCAT score before you apply, so be tactical.</a:t>
            </a:r>
          </a:p>
          <a:p>
            <a:r>
              <a:rPr lang="en-GB" dirty="0" smtClean="0"/>
              <a:t>One ‘alternative’ course</a:t>
            </a:r>
          </a:p>
          <a:p>
            <a:pPr lvl="1"/>
            <a:r>
              <a:rPr lang="en-GB" dirty="0" smtClean="0"/>
              <a:t>Medicine or science related – it is inadvisable to apply to the same university for a very different course e.g. economics, as the medical admissions staff will be aware of this. </a:t>
            </a:r>
          </a:p>
          <a:p>
            <a:pPr lvl="1"/>
            <a:r>
              <a:rPr lang="en-GB" dirty="0" smtClean="0"/>
              <a:t>Some allow you to submit a separate personal statement</a:t>
            </a:r>
          </a:p>
          <a:p>
            <a:pPr marL="457200" lvl="1" indent="0">
              <a:buNone/>
            </a:pPr>
            <a:endParaRPr lang="en-GB" dirty="0"/>
          </a:p>
          <a:p>
            <a:pPr marL="457200" lvl="1" indent="0">
              <a:buNone/>
            </a:pPr>
            <a:r>
              <a:rPr lang="en-GB" dirty="0" smtClean="0"/>
              <a:t>     </a:t>
            </a:r>
            <a:endParaRPr lang="en-GB" dirty="0"/>
          </a:p>
        </p:txBody>
      </p:sp>
      <p:sp>
        <p:nvSpPr>
          <p:cNvPr id="6" name="TextBox 5"/>
          <p:cNvSpPr txBox="1"/>
          <p:nvPr/>
        </p:nvSpPr>
        <p:spPr>
          <a:xfrm>
            <a:off x="3647728" y="5601478"/>
            <a:ext cx="4896544" cy="523220"/>
          </a:xfrm>
          <a:prstGeom prst="rect">
            <a:avLst/>
          </a:prstGeom>
          <a:noFill/>
        </p:spPr>
        <p:txBody>
          <a:bodyPr wrap="square" rtlCol="0">
            <a:spAutoFit/>
          </a:bodyPr>
          <a:lstStyle/>
          <a:p>
            <a:pPr marL="0" lvl="1"/>
            <a:r>
              <a:rPr lang="en-GB" sz="2800" dirty="0"/>
              <a:t>. </a:t>
            </a:r>
          </a:p>
        </p:txBody>
      </p:sp>
    </p:spTree>
    <p:custDataLst>
      <p:tags r:id="rId1"/>
    </p:custDataLst>
    <p:extLst>
      <p:ext uri="{BB962C8B-B14F-4D97-AF65-F5344CB8AC3E}">
        <p14:creationId xmlns:p14="http://schemas.microsoft.com/office/powerpoint/2010/main" val="23821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1.305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A33ABCE43DCD4999119B5277F91D15" ma:contentTypeVersion="34" ma:contentTypeDescription="Create a new document." ma:contentTypeScope="" ma:versionID="a9b1d09936f4a25a74540ad8922f2db8">
  <xsd:schema xmlns:xsd="http://www.w3.org/2001/XMLSchema" xmlns:xs="http://www.w3.org/2001/XMLSchema" xmlns:p="http://schemas.microsoft.com/office/2006/metadata/properties" xmlns:ns3="a6bb0e75-b5ef-466e-a769-8646c7b3d8fc" xmlns:ns4="45a4554f-a3d9-4912-91b5-62a70f1deb06" targetNamespace="http://schemas.microsoft.com/office/2006/metadata/properties" ma:root="true" ma:fieldsID="1eee0d65ba382e5b1ae27d010d565b5c" ns3:_="" ns4:_="">
    <xsd:import namespace="a6bb0e75-b5ef-466e-a769-8646c7b3d8fc"/>
    <xsd:import namespace="45a4554f-a3d9-4912-91b5-62a70f1deb0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element ref="ns3:MediaServiceAutoKeyPoints" minOccurs="0"/>
                <xsd:element ref="ns3:MediaServiceKeyPoints" minOccurs="0"/>
                <xsd:element ref="ns3:Distribution_Groups" minOccurs="0"/>
                <xsd:element ref="ns3:LMS_Mappin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b0e75-b5ef-466e-a769-8646c7b3d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Teachers" ma:index="2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Distribution_Groups" ma:index="39" nillable="true" ma:displayName="Distribution Groups" ma:internalName="Distribution_Groups">
      <xsd:simpleType>
        <xsd:restriction base="dms:Note">
          <xsd:maxLength value="255"/>
        </xsd:restriction>
      </xsd:simpleType>
    </xsd:element>
    <xsd:element name="LMS_Mappings" ma:index="40" nillable="true" ma:displayName="LMS Mappings" ma:internalName="LMS_Mappings">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a4554f-a3d9-4912-91b5-62a70f1deb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Teachers xmlns="a6bb0e75-b5ef-466e-a769-8646c7b3d8fc" xsi:nil="true"/>
    <Templates xmlns="a6bb0e75-b5ef-466e-a769-8646c7b3d8fc" xsi:nil="true"/>
    <Has_Teacher_Only_SectionGroup xmlns="a6bb0e75-b5ef-466e-a769-8646c7b3d8fc" xsi:nil="true"/>
    <Self_Registration_Enabled xmlns="a6bb0e75-b5ef-466e-a769-8646c7b3d8fc" xsi:nil="true"/>
    <FolderType xmlns="a6bb0e75-b5ef-466e-a769-8646c7b3d8fc" xsi:nil="true"/>
    <Distribution_Groups xmlns="a6bb0e75-b5ef-466e-a769-8646c7b3d8fc" xsi:nil="true"/>
    <Invited_Students xmlns="a6bb0e75-b5ef-466e-a769-8646c7b3d8fc" xsi:nil="true"/>
    <IsNotebookLocked xmlns="a6bb0e75-b5ef-466e-a769-8646c7b3d8fc" xsi:nil="true"/>
    <LMS_Mappings xmlns="a6bb0e75-b5ef-466e-a769-8646c7b3d8fc" xsi:nil="true"/>
    <Is_Collaboration_Space_Locked xmlns="a6bb0e75-b5ef-466e-a769-8646c7b3d8fc" xsi:nil="true"/>
    <CultureName xmlns="a6bb0e75-b5ef-466e-a769-8646c7b3d8fc" xsi:nil="true"/>
    <AppVersion xmlns="a6bb0e75-b5ef-466e-a769-8646c7b3d8fc" xsi:nil="true"/>
    <DefaultSectionNames xmlns="a6bb0e75-b5ef-466e-a769-8646c7b3d8fc" xsi:nil="true"/>
    <Owner xmlns="a6bb0e75-b5ef-466e-a769-8646c7b3d8fc">
      <UserInfo>
        <DisplayName/>
        <AccountId xsi:nil="true"/>
        <AccountType/>
      </UserInfo>
    </Owner>
    <Teachers xmlns="a6bb0e75-b5ef-466e-a769-8646c7b3d8fc">
      <UserInfo>
        <DisplayName/>
        <AccountId xsi:nil="true"/>
        <AccountType/>
      </UserInfo>
    </Teachers>
    <Students xmlns="a6bb0e75-b5ef-466e-a769-8646c7b3d8fc">
      <UserInfo>
        <DisplayName/>
        <AccountId xsi:nil="true"/>
        <AccountType/>
      </UserInfo>
    </Students>
    <TeamsChannelId xmlns="a6bb0e75-b5ef-466e-a769-8646c7b3d8fc" xsi:nil="true"/>
    <Math_Settings xmlns="a6bb0e75-b5ef-466e-a769-8646c7b3d8fc" xsi:nil="true"/>
    <NotebookType xmlns="a6bb0e75-b5ef-466e-a769-8646c7b3d8fc" xsi:nil="true"/>
    <Student_Groups xmlns="a6bb0e75-b5ef-466e-a769-8646c7b3d8fc">
      <UserInfo>
        <DisplayName/>
        <AccountId xsi:nil="true"/>
        <AccountType/>
      </UserInfo>
    </Student_Groups>
  </documentManagement>
</p:properties>
</file>

<file path=customXml/itemProps1.xml><?xml version="1.0" encoding="utf-8"?>
<ds:datastoreItem xmlns:ds="http://schemas.openxmlformats.org/officeDocument/2006/customXml" ds:itemID="{E7E2964D-D252-4106-B4B5-6879BB1C4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b0e75-b5ef-466e-a769-8646c7b3d8fc"/>
    <ds:schemaRef ds:uri="45a4554f-a3d9-4912-91b5-62a70f1deb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595AEE-A2AF-4830-8B98-25C6FDA8DF37}">
  <ds:schemaRefs>
    <ds:schemaRef ds:uri="http://schemas.microsoft.com/sharepoint/v3/contenttype/forms"/>
  </ds:schemaRefs>
</ds:datastoreItem>
</file>

<file path=customXml/itemProps3.xml><?xml version="1.0" encoding="utf-8"?>
<ds:datastoreItem xmlns:ds="http://schemas.openxmlformats.org/officeDocument/2006/customXml" ds:itemID="{79F1468F-5E38-4755-8C32-1E7038F2CF04}">
  <ds:schemaRefs>
    <ds:schemaRef ds:uri="45a4554f-a3d9-4912-91b5-62a70f1deb06"/>
    <ds:schemaRef ds:uri="http://schemas.microsoft.com/office/2006/metadata/properties"/>
    <ds:schemaRef ds:uri="a6bb0e75-b5ef-466e-a769-8646c7b3d8fc"/>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1194</TotalTime>
  <Words>2569</Words>
  <Application>Microsoft Office PowerPoint</Application>
  <PresentationFormat>Widescreen</PresentationFormat>
  <Paragraphs>552</Paragraphs>
  <Slides>54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Wingdings</vt:lpstr>
      <vt:lpstr>Office Theme</vt:lpstr>
      <vt:lpstr>Applying to Medical Schools</vt:lpstr>
      <vt:lpstr>The Journey into Medicine</vt:lpstr>
      <vt:lpstr>The Journey into Medicine</vt:lpstr>
      <vt:lpstr>The Journey into Medicine</vt:lpstr>
      <vt:lpstr>The Journey into Medicine</vt:lpstr>
      <vt:lpstr>The Journey into Medicine</vt:lpstr>
      <vt:lpstr>UCAS Application</vt:lpstr>
      <vt:lpstr>UCAS Application</vt:lpstr>
      <vt:lpstr>Choosing a Medical School</vt:lpstr>
      <vt:lpstr>Choosing a Medical School</vt:lpstr>
      <vt:lpstr>Course Considerations</vt:lpstr>
      <vt:lpstr>Location </vt:lpstr>
      <vt:lpstr>Location </vt:lpstr>
      <vt:lpstr>Location </vt:lpstr>
      <vt:lpstr>Course Considerations</vt:lpstr>
      <vt:lpstr>Course Structure</vt:lpstr>
      <vt:lpstr>Course Structure - Traditional</vt:lpstr>
      <vt:lpstr>Course Structure -Problem Based Learning</vt:lpstr>
      <vt:lpstr>Course Structure - Integrated</vt:lpstr>
      <vt:lpstr>Intercalated BSc</vt:lpstr>
      <vt:lpstr>Course Considerations</vt:lpstr>
      <vt:lpstr>Course Length</vt:lpstr>
      <vt:lpstr>Comparison Tool</vt:lpstr>
      <vt:lpstr>The Personal Statement</vt:lpstr>
      <vt:lpstr>The Personal Statement</vt:lpstr>
      <vt:lpstr>Writing about the Course</vt:lpstr>
      <vt:lpstr>Skills and Achievements</vt:lpstr>
      <vt:lpstr>How to Phrase Your Examples</vt:lpstr>
      <vt:lpstr>Work Experience</vt:lpstr>
      <vt:lpstr>Future Plans</vt:lpstr>
      <vt:lpstr>The Reference</vt:lpstr>
      <vt:lpstr>The UCAT</vt:lpstr>
      <vt:lpstr>Uses of the UCAT</vt:lpstr>
      <vt:lpstr>Abstract Reasoning - 55 questions in 14 minutes</vt:lpstr>
      <vt:lpstr>The BMAT</vt:lpstr>
      <vt:lpstr>Physics Question</vt:lpstr>
      <vt:lpstr>Previous Essay Question</vt:lpstr>
      <vt:lpstr>The Interview</vt:lpstr>
      <vt:lpstr>Types of Interview</vt:lpstr>
      <vt:lpstr>Traditional Interviews</vt:lpstr>
      <vt:lpstr>Common Interview Topics</vt:lpstr>
      <vt:lpstr>MMIs</vt:lpstr>
      <vt:lpstr>Format of MMIs</vt:lpstr>
      <vt:lpstr>Oxbridge Interviews</vt:lpstr>
      <vt:lpstr>Discriminator Topics</vt:lpstr>
      <vt:lpstr>Preparing for Interviews</vt:lpstr>
      <vt:lpstr>Interview Support</vt:lpstr>
      <vt:lpstr>The Road Ahead</vt:lpstr>
      <vt:lpstr>Start Preparing Early</vt:lpstr>
      <vt:lpstr>Key Timelines</vt:lpstr>
      <vt:lpstr>PowerPoint Presentation</vt:lpstr>
      <vt:lpstr>Free Medic Portal Resources</vt:lpstr>
      <vt:lpstr>PowerPoint Presentation</vt:lpstr>
      <vt:lpstr>Other help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Nordstrom</dc:creator>
  <cp:lastModifiedBy>Arthur Harwood</cp:lastModifiedBy>
  <cp:revision>90</cp:revision>
  <dcterms:created xsi:type="dcterms:W3CDTF">2015-01-29T15:36:47Z</dcterms:created>
  <dcterms:modified xsi:type="dcterms:W3CDTF">2021-07-07T09:04:59Z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0x010100F4A33ABCE43DCD4999119B5277F91D15</vt:lpwstr>
  </property>
</Properties>
</file>