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8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797675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FAFD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0" autoAdjust="0"/>
    <p:restoredTop sz="92336" autoAdjust="0"/>
  </p:normalViewPr>
  <p:slideViewPr>
    <p:cSldViewPr>
      <p:cViewPr varScale="1">
        <p:scale>
          <a:sx n="69" d="100"/>
          <a:sy n="69" d="100"/>
        </p:scale>
        <p:origin x="1144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BB5808-C507-48AC-8BD4-385C9439B1E7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6338" y="1233488"/>
            <a:ext cx="444500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80B7C2-915B-4867-BA0B-BFC409193B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4253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80B7C2-915B-4867-BA0B-BFC409193BE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2563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80B7C2-915B-4867-BA0B-BFC409193BE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7883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2EFF3-DA1E-44CB-8704-00A7FEA2DFAC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82949-AAA8-4970-A6DF-380770F38D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08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2EFF3-DA1E-44CB-8704-00A7FEA2DFAC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82949-AAA8-4970-A6DF-380770F38D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4504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2EFF3-DA1E-44CB-8704-00A7FEA2DFAC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82949-AAA8-4970-A6DF-380770F38D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9525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2EFF3-DA1E-44CB-8704-00A7FEA2DFAC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82949-AAA8-4970-A6DF-380770F38D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5317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2EFF3-DA1E-44CB-8704-00A7FEA2DFAC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82949-AAA8-4970-A6DF-380770F38D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1527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2EFF3-DA1E-44CB-8704-00A7FEA2DFAC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82949-AAA8-4970-A6DF-380770F38D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1665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2EFF3-DA1E-44CB-8704-00A7FEA2DFAC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82949-AAA8-4970-A6DF-380770F38D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0281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2EFF3-DA1E-44CB-8704-00A7FEA2DFAC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82949-AAA8-4970-A6DF-380770F38D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9998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2EFF3-DA1E-44CB-8704-00A7FEA2DFAC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82949-AAA8-4970-A6DF-380770F38D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1949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2EFF3-DA1E-44CB-8704-00A7FEA2DFAC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82949-AAA8-4970-A6DF-380770F38D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1949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2EFF3-DA1E-44CB-8704-00A7FEA2DFAC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82949-AAA8-4970-A6DF-380770F38D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5877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A2EFF3-DA1E-44CB-8704-00A7FEA2DFAC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82949-AAA8-4970-A6DF-380770F38D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029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9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48.jpg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50.jpg"/><Relationship Id="rId7" Type="http://schemas.openxmlformats.org/officeDocument/2006/relationships/image" Target="../media/image53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hyperlink" Target="http://www.google.co.uk/url?sa=i&amp;rct=j&amp;q=&amp;esrc=s&amp;source=images&amp;cd=&amp;cad=rja&amp;uact=8&amp;ved=0ahUKEwj5z_730oTZAhWLPhQKHaKmBFoQjRwIBw&amp;url=http://www.abc.net.au/news/2016-06-12/violence-in-marseille-after-football-fans-clash/7503170&amp;psig=AOvVaw2AAIp-ImQIoH8miZgIcgJG&amp;ust=1517572141114769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g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o.uk/url?sa=i&amp;rct=j&amp;q=&amp;esrc=s&amp;frm=1&amp;source=images&amp;cd=&amp;cad=rja&amp;uact=8&amp;docid=ci04kt5wvQIozM&amp;tbnid=JoTpjue8CIohPM:&amp;ved=0CAUQjRw&amp;url=http://advancedjumpshot.blogspot.com/2009/09/jump-shot-key-legs.html&amp;ei=X_PgU6F0zansBqTQgagB&amp;bvm=bv.72197243,d.ZGU&amp;psig=AFQjCNHKSwJDXa9UNhWtznWo_97nmG4ksg&amp;ust=1407337685582226" TargetMode="External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eg"/><Relationship Id="rId9" Type="http://schemas.openxmlformats.org/officeDocument/2006/relationships/image" Target="../media/image1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hyperlink" Target="http://www.google.co.uk/url?sa=i&amp;rct=j&amp;q=&amp;esrc=s&amp;source=images&amp;cd=&amp;cad=rja&amp;uact=8&amp;ved=0ahUKEwjNpfumqevNAhXHOBoKHU9FAVUQjRwIBw&amp;url=http://www.dailymail.co.uk/sport/olympics/article-2187146/London-2012-Olympics-Keshorn-Walcott-lands-javelin-gold.html&amp;psig=AFQjCNFwTF7BJbKCyJ7r0DPZOsQm-D4VZw&amp;ust=1468323459804901" TargetMode="External"/><Relationship Id="rId5" Type="http://schemas.openxmlformats.org/officeDocument/2006/relationships/image" Target="../media/image16.jpeg"/><Relationship Id="rId4" Type="http://schemas.openxmlformats.org/officeDocument/2006/relationships/hyperlink" Target="http://www.google.co.uk/url?sa=i&amp;rct=j&amp;q=&amp;esrc=s&amp;source=images&amp;cd=&amp;cad=rja&amp;uact=8&amp;ved=0ahUKEwi5t9nAqevNAhWCzhoKHet5D9sQjRwIBw&amp;url=http://www.skysports.com/netball/news/12415/9946413/netball-world-cup-england-beat-wales-to-keep-semi-final-hopes-alive&amp;psig=AFQjCNFlLMi91XtS40A95qOCqVvJyGvygQ&amp;ust=1468323513975434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hyperlink" Target="http://www.google.co.uk/url?sa=i&amp;rct=j&amp;q=&amp;esrc=s&amp;source=images&amp;cd=&amp;cad=rja&amp;uact=8&amp;ved=0ahUKEwigrsTflevNAhVDtxoKHZ0_DDUQjRwIBw&amp;url=http://www.tennisworldusa.org/TENNIS-LESSON-Its-not-always-necessary-to-have-a-big-serve-articolo4631.html&amp;psig=AFQjCNGt5AQw7oeci8fgzIu2ttGo_ZE_oQ&amp;ust=1468318211478119" TargetMode="External"/><Relationship Id="rId3" Type="http://schemas.openxmlformats.org/officeDocument/2006/relationships/notesSlide" Target="../notesSlides/notesSlide1.xml"/><Relationship Id="rId7" Type="http://schemas.openxmlformats.org/officeDocument/2006/relationships/hyperlink" Target="http://www.google.co.uk/url?sa=i&amp;rct=j&amp;q=&amp;esrc=s&amp;source=images&amp;cd=&amp;cad=rja&amp;uact=8&amp;ved=0ahUKEwi5xrazr-vNAhXEWRoKHYTFChMQjRwIBw&amp;url=http://www.telegraph.co.uk/rugby-union/2016/03/12/england-vs-wales-six-nations-2016-live/&amp;psig=AFQjCNFcnBfHV48_LVLYGXQXXX2GL-nj7A&amp;ust=1468325070910007" TargetMode="External"/><Relationship Id="rId12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5.jpeg"/><Relationship Id="rId1" Type="http://schemas.openxmlformats.org/officeDocument/2006/relationships/tags" Target="../tags/tag5.xml"/><Relationship Id="rId6" Type="http://schemas.openxmlformats.org/officeDocument/2006/relationships/image" Target="../media/image19.png"/><Relationship Id="rId11" Type="http://schemas.openxmlformats.org/officeDocument/2006/relationships/hyperlink" Target="http://www.google.co.uk/url?sa=i&amp;rct=j&amp;q=&amp;esrc=s&amp;source=images&amp;cd=&amp;cad=rja&amp;uact=8&amp;ved=0ahUKEwiLg7OjlevNAhWBtxoKHdEdDYcQjRwIBw&amp;url=http://diatribe.org/issues/51/adams-corner&amp;psig=AFQjCNGUClv0M6oYbdzZgoZUf9oOBXg3TA&amp;ust=1468318074079838" TargetMode="External"/><Relationship Id="rId5" Type="http://schemas.openxmlformats.org/officeDocument/2006/relationships/image" Target="../media/image18.jpeg"/><Relationship Id="rId15" Type="http://schemas.openxmlformats.org/officeDocument/2006/relationships/image" Target="../media/image24.jpeg"/><Relationship Id="rId10" Type="http://schemas.openxmlformats.org/officeDocument/2006/relationships/image" Target="../media/image21.jpeg"/><Relationship Id="rId4" Type="http://schemas.openxmlformats.org/officeDocument/2006/relationships/hyperlink" Target="http://www.google.co.uk/url?sa=i&amp;rct=j&amp;q=&amp;esrc=s&amp;source=images&amp;cd=&amp;cad=rja&amp;uact=8&amp;ved=0ahUKEwiIhsWMrevNAhWOhRoKHZ3WAB0QjRwIBw&amp;url=http://www.tabletennisspot.com/serve-reception/&amp;psig=AFQjCNGUR2CvEjHFO9FLxUr8mgSInXJm8w&amp;ust=1468324470791452" TargetMode="External"/><Relationship Id="rId9" Type="http://schemas.openxmlformats.org/officeDocument/2006/relationships/hyperlink" Target="http://www.google.co.uk/url?sa=i&amp;rct=j&amp;q=&amp;esrc=s&amp;source=images&amp;cd=&amp;cad=rja&amp;uact=8&amp;ved=0ahUKEwjN2Zrpr-vNAhXMvBoKHeiVDRkQjRwIBw&amp;url=http://www.pitchvision.com/spin-bowling-tips-how-to-bowl-a-wrist-doosra&amp;psig=AFQjCNE7n9Un2eYVUGJlGwyvGEXPWZiR7Q&amp;ust=1468325211168514" TargetMode="External"/><Relationship Id="rId1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g"/><Relationship Id="rId7" Type="http://schemas.openxmlformats.org/officeDocument/2006/relationships/image" Target="../media/image30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37.jpg"/><Relationship Id="rId4" Type="http://schemas.openxmlformats.org/officeDocument/2006/relationships/image" Target="../media/image3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0214" y="2519054"/>
            <a:ext cx="3763131" cy="42408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3848" y="268598"/>
            <a:ext cx="7772400" cy="1470025"/>
          </a:xfrm>
        </p:spPr>
        <p:txBody>
          <a:bodyPr>
            <a:normAutofit/>
          </a:bodyPr>
          <a:lstStyle/>
          <a:p>
            <a:r>
              <a:rPr lang="en-GB" sz="3200" dirty="0" smtClean="0"/>
              <a:t>GCSE PE Revision Guide</a:t>
            </a:r>
            <a:br>
              <a:rPr lang="en-GB" sz="3200" dirty="0" smtClean="0"/>
            </a:br>
            <a:r>
              <a:rPr lang="en-GB" sz="3200" dirty="0" smtClean="0"/>
              <a:t>AQA</a:t>
            </a:r>
            <a:endParaRPr lang="en-GB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17132" y="1635329"/>
            <a:ext cx="4638328" cy="987019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Paper 2</a:t>
            </a:r>
          </a:p>
          <a:p>
            <a:endParaRPr lang="en-GB" dirty="0" smtClean="0">
              <a:solidFill>
                <a:schemeClr val="tx1"/>
              </a:solidFill>
            </a:endParaRPr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5940152" y="2334388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Bishop Stopford School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251520" y="5805264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Bishop Stopford School</a:t>
            </a:r>
          </a:p>
          <a:p>
            <a:pPr algn="ctr"/>
            <a:r>
              <a:rPr lang="en-GB" dirty="0" smtClean="0"/>
              <a:t>PE Faculty </a:t>
            </a:r>
            <a:r>
              <a:rPr lang="en-GB" smtClean="0"/>
              <a:t>Sept 2019-20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723214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34555" y="3945597"/>
            <a:ext cx="3968208" cy="279577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ounded Rectangle 11"/>
          <p:cNvSpPr/>
          <p:nvPr/>
        </p:nvSpPr>
        <p:spPr>
          <a:xfrm>
            <a:off x="234555" y="453185"/>
            <a:ext cx="3968208" cy="331424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530355" y="54698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 smtClean="0"/>
              <a:t>Impact of Technology</a:t>
            </a:r>
            <a:endParaRPr lang="en-GB" b="1" u="sng" dirty="0"/>
          </a:p>
        </p:txBody>
      </p:sp>
      <p:sp>
        <p:nvSpPr>
          <p:cNvPr id="7" name="TextBox 6"/>
          <p:cNvSpPr txBox="1"/>
          <p:nvPr/>
        </p:nvSpPr>
        <p:spPr>
          <a:xfrm>
            <a:off x="5724128" y="66005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 smtClean="0"/>
              <a:t>Conduct of performers</a:t>
            </a:r>
            <a:endParaRPr lang="en-GB" b="1" u="sng" dirty="0"/>
          </a:p>
        </p:txBody>
      </p:sp>
      <p:sp>
        <p:nvSpPr>
          <p:cNvPr id="2" name="TextBox 1"/>
          <p:cNvSpPr txBox="1"/>
          <p:nvPr/>
        </p:nvSpPr>
        <p:spPr>
          <a:xfrm>
            <a:off x="325084" y="502677"/>
            <a:ext cx="3901891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Positives</a:t>
            </a:r>
          </a:p>
          <a:p>
            <a:pPr algn="ctr"/>
            <a:endParaRPr lang="en-GB" dirty="0"/>
          </a:p>
          <a:p>
            <a:r>
              <a:rPr lang="en-GB" sz="1400" dirty="0" smtClean="0"/>
              <a:t>- Increased viewing angles for officials, spectators</a:t>
            </a:r>
          </a:p>
          <a:p>
            <a:r>
              <a:rPr lang="en-GB" sz="1400" dirty="0" smtClean="0"/>
              <a:t>- Improved ability to analyse performance and make improvements</a:t>
            </a:r>
          </a:p>
          <a:p>
            <a:r>
              <a:rPr lang="en-GB" sz="1400" dirty="0" smtClean="0"/>
              <a:t>- Implementation of tools such as Hawk-eye (VAR) which makes decisions more accurate</a:t>
            </a:r>
          </a:p>
          <a:p>
            <a:r>
              <a:rPr lang="en-GB" sz="1400" dirty="0" smtClean="0"/>
              <a:t>- Training can be improved with the use of fitness monitoring tools</a:t>
            </a:r>
          </a:p>
          <a:p>
            <a:r>
              <a:rPr lang="en-GB" sz="1400" dirty="0" smtClean="0"/>
              <a:t>- Video replays can be used to improve decision making</a:t>
            </a:r>
          </a:p>
          <a:p>
            <a:r>
              <a:rPr lang="en-GB" sz="1400" dirty="0" smtClean="0"/>
              <a:t>- Better viewing experience</a:t>
            </a:r>
          </a:p>
          <a:p>
            <a:r>
              <a:rPr lang="en-GB" sz="1400" dirty="0" smtClean="0"/>
              <a:t>- Easier to detect those who are cheating </a:t>
            </a:r>
            <a:r>
              <a:rPr lang="en-GB" sz="1400" dirty="0" err="1" smtClean="0"/>
              <a:t>e.g</a:t>
            </a:r>
            <a:r>
              <a:rPr lang="en-GB" sz="1400" dirty="0" smtClean="0"/>
              <a:t> by using performance enhancing drugs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530355" y="3933455"/>
            <a:ext cx="3249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Negatives</a:t>
            </a:r>
            <a:endParaRPr lang="en-GB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25084" y="4271200"/>
            <a:ext cx="378715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- The use of video replays can disrupt the flow of games</a:t>
            </a:r>
          </a:p>
          <a:p>
            <a:r>
              <a:rPr lang="en-GB" sz="1400" dirty="0" smtClean="0"/>
              <a:t>- Some training tools are expensive and cannot be afforded by everyone, which could create a performance gap</a:t>
            </a:r>
          </a:p>
          <a:p>
            <a:r>
              <a:rPr lang="en-GB" sz="1400" dirty="0" smtClean="0"/>
              <a:t>- It may dilute the role of umpires, referees </a:t>
            </a:r>
            <a:r>
              <a:rPr lang="en-GB" sz="1400" dirty="0" err="1" smtClean="0"/>
              <a:t>etc</a:t>
            </a:r>
            <a:endParaRPr lang="en-GB" sz="1400" dirty="0" smtClean="0"/>
          </a:p>
          <a:p>
            <a:r>
              <a:rPr lang="en-GB" sz="1400" dirty="0" smtClean="0"/>
              <a:t>- Equipment such as Hawk-eye is expensive and cannot be used at all tennis events </a:t>
            </a:r>
          </a:p>
          <a:p>
            <a:r>
              <a:rPr lang="en-GB" sz="1400" dirty="0" smtClean="0"/>
              <a:t>- Because of advances in technological equipment and its increased use in sport, the skill between athletes is closing.</a:t>
            </a:r>
            <a:endParaRPr lang="en-GB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4710078" y="502677"/>
            <a:ext cx="396044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b="1" dirty="0" smtClean="0">
                <a:solidFill>
                  <a:srgbClr val="0070C0"/>
                </a:solidFill>
              </a:rPr>
              <a:t>Etiquette</a:t>
            </a:r>
          </a:p>
          <a:p>
            <a:pPr lvl="0"/>
            <a:endParaRPr lang="en-US" dirty="0"/>
          </a:p>
          <a:p>
            <a:pPr lvl="0"/>
            <a:r>
              <a:rPr lang="en-GB" dirty="0"/>
              <a:t>A convention or unwritten rule in an activity. It is not an enforceable rule but it is usually observed. </a:t>
            </a:r>
            <a:endParaRPr lang="en-GB" dirty="0" smtClean="0"/>
          </a:p>
          <a:p>
            <a:pPr lvl="0"/>
            <a:endParaRPr lang="en-GB" dirty="0"/>
          </a:p>
          <a:p>
            <a:pPr lvl="0"/>
            <a:r>
              <a:rPr lang="en-US" b="1" dirty="0" smtClean="0">
                <a:solidFill>
                  <a:srgbClr val="0070C0"/>
                </a:solidFill>
              </a:rPr>
              <a:t>Sportsmanship</a:t>
            </a:r>
          </a:p>
          <a:p>
            <a:pPr lvl="0"/>
            <a:endParaRPr lang="en-US" dirty="0" smtClean="0"/>
          </a:p>
          <a:p>
            <a:pPr lvl="0"/>
            <a:r>
              <a:rPr lang="en-GB" dirty="0"/>
              <a:t>Conforming to the rules, spirit and etiquette of a sport. </a:t>
            </a:r>
            <a:endParaRPr lang="en-US" dirty="0"/>
          </a:p>
          <a:p>
            <a:pPr lvl="0"/>
            <a:endParaRPr lang="en-GB" dirty="0"/>
          </a:p>
          <a:p>
            <a:pPr lvl="0"/>
            <a:r>
              <a:rPr lang="en-US" b="1" dirty="0" smtClean="0">
                <a:solidFill>
                  <a:srgbClr val="0070C0"/>
                </a:solidFill>
              </a:rPr>
              <a:t>Gamesmanship</a:t>
            </a:r>
          </a:p>
          <a:p>
            <a:pPr lvl="0"/>
            <a:endParaRPr lang="en-US" dirty="0" smtClean="0"/>
          </a:p>
          <a:p>
            <a:pPr lvl="0"/>
            <a:r>
              <a:rPr lang="en-GB" dirty="0"/>
              <a:t>Attempting to gain an advantage by stretching the rules to their limit, </a:t>
            </a:r>
            <a:r>
              <a:rPr lang="en-GB" dirty="0" err="1"/>
              <a:t>eg</a:t>
            </a:r>
            <a:r>
              <a:rPr lang="en-GB" dirty="0"/>
              <a:t> time wasting. </a:t>
            </a:r>
            <a:endParaRPr lang="en-US" dirty="0"/>
          </a:p>
          <a:p>
            <a:pPr lvl="0"/>
            <a:endParaRPr lang="en-GB" dirty="0"/>
          </a:p>
          <a:p>
            <a:pPr lvl="0"/>
            <a:r>
              <a:rPr lang="en-US" b="1" dirty="0">
                <a:solidFill>
                  <a:srgbClr val="0070C0"/>
                </a:solidFill>
              </a:rPr>
              <a:t>C</a:t>
            </a:r>
            <a:r>
              <a:rPr lang="en-US" b="1" dirty="0" smtClean="0">
                <a:solidFill>
                  <a:srgbClr val="0070C0"/>
                </a:solidFill>
              </a:rPr>
              <a:t>ontract </a:t>
            </a:r>
            <a:r>
              <a:rPr lang="en-US" b="1" dirty="0">
                <a:solidFill>
                  <a:srgbClr val="0070C0"/>
                </a:solidFill>
              </a:rPr>
              <a:t>to </a:t>
            </a:r>
            <a:r>
              <a:rPr lang="en-US" b="1" dirty="0" smtClean="0">
                <a:solidFill>
                  <a:srgbClr val="0070C0"/>
                </a:solidFill>
              </a:rPr>
              <a:t>compete</a:t>
            </a:r>
          </a:p>
          <a:p>
            <a:pPr lvl="0"/>
            <a:endParaRPr lang="en-US" dirty="0"/>
          </a:p>
          <a:p>
            <a:pPr lvl="0"/>
            <a:r>
              <a:rPr lang="en-GB" dirty="0"/>
              <a:t>Unwritten agreement to follow and abide by the written and unwritten rules. </a:t>
            </a:r>
          </a:p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8528" y="1702326"/>
            <a:ext cx="1753058" cy="98653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970" y="4702899"/>
            <a:ext cx="1152128" cy="100129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969" y="3106369"/>
            <a:ext cx="1386175" cy="95441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900616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7624" y="37798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 smtClean="0"/>
              <a:t>Prohibited Substances</a:t>
            </a:r>
            <a:endParaRPr lang="en-GB" b="1" u="sng" dirty="0"/>
          </a:p>
        </p:txBody>
      </p:sp>
      <p:sp>
        <p:nvSpPr>
          <p:cNvPr id="2" name="TextBox 1"/>
          <p:cNvSpPr txBox="1"/>
          <p:nvPr/>
        </p:nvSpPr>
        <p:spPr>
          <a:xfrm>
            <a:off x="120636" y="311457"/>
            <a:ext cx="4163331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b="1" dirty="0" smtClean="0">
                <a:solidFill>
                  <a:srgbClr val="FFC000"/>
                </a:solidFill>
              </a:rPr>
              <a:t>Stimulants</a:t>
            </a:r>
          </a:p>
          <a:p>
            <a:pPr lvl="0"/>
            <a:endParaRPr lang="en-GB" sz="1400" b="1" dirty="0" smtClean="0"/>
          </a:p>
          <a:p>
            <a:pPr lvl="0"/>
            <a:r>
              <a:rPr lang="en-GB" sz="1400" b="1" dirty="0"/>
              <a:t>Drugs that have an effect on the central nervous system, </a:t>
            </a:r>
            <a:r>
              <a:rPr lang="en-GB" sz="1400" b="1" dirty="0" err="1"/>
              <a:t>i</a:t>
            </a:r>
            <a:r>
              <a:rPr lang="en-GB" sz="1400" b="1" dirty="0" err="1" smtClean="0"/>
              <a:t>e</a:t>
            </a:r>
            <a:r>
              <a:rPr lang="en-GB" sz="1400" b="1" dirty="0" smtClean="0"/>
              <a:t> </a:t>
            </a:r>
            <a:r>
              <a:rPr lang="en-GB" sz="1400" b="1" dirty="0"/>
              <a:t>they increase mental and/or physical alertness. </a:t>
            </a:r>
          </a:p>
          <a:p>
            <a:pPr lvl="0"/>
            <a:endParaRPr lang="en-US" sz="1400" dirty="0" smtClean="0"/>
          </a:p>
          <a:p>
            <a:pPr lvl="0"/>
            <a:r>
              <a:rPr lang="en-US" b="1" dirty="0" smtClean="0">
                <a:solidFill>
                  <a:srgbClr val="0070C0"/>
                </a:solidFill>
              </a:rPr>
              <a:t>Narcotic analgesics</a:t>
            </a:r>
          </a:p>
          <a:p>
            <a:pPr lvl="0"/>
            <a:endParaRPr lang="en-GB" sz="1400" dirty="0" smtClean="0"/>
          </a:p>
          <a:p>
            <a:pPr lvl="0"/>
            <a:r>
              <a:rPr lang="en-GB" sz="1400" b="1" dirty="0"/>
              <a:t>Drugs that can be used to reduce the feeling of pain. </a:t>
            </a:r>
            <a:endParaRPr lang="en-GB" sz="1400" b="1" dirty="0" smtClean="0"/>
          </a:p>
          <a:p>
            <a:pPr lvl="0"/>
            <a:endParaRPr lang="en-GB" sz="1400" b="1" dirty="0"/>
          </a:p>
          <a:p>
            <a:pPr lvl="0"/>
            <a:r>
              <a:rPr lang="en-US" b="1" dirty="0">
                <a:solidFill>
                  <a:srgbClr val="FF0000"/>
                </a:solidFill>
              </a:rPr>
              <a:t>A</a:t>
            </a:r>
            <a:r>
              <a:rPr lang="en-US" b="1" dirty="0" smtClean="0">
                <a:solidFill>
                  <a:srgbClr val="FF0000"/>
                </a:solidFill>
              </a:rPr>
              <a:t>nabolic agents (steroids) </a:t>
            </a:r>
          </a:p>
          <a:p>
            <a:pPr lvl="0"/>
            <a:endParaRPr lang="en-GB" sz="1400" dirty="0" smtClean="0"/>
          </a:p>
          <a:p>
            <a:pPr lvl="0"/>
            <a:r>
              <a:rPr lang="en-GB" sz="1400" b="1" dirty="0"/>
              <a:t>Artificially produced male hormones mimicking testosterone. They promote muscle and bone growth, and reduce recovery time. Often used by power athletes, </a:t>
            </a:r>
            <a:r>
              <a:rPr lang="en-GB" sz="1400" b="1" dirty="0" err="1"/>
              <a:t>eg</a:t>
            </a:r>
            <a:r>
              <a:rPr lang="en-GB" sz="1400" b="1" dirty="0"/>
              <a:t> sprinters. </a:t>
            </a:r>
            <a:endParaRPr lang="en-GB" sz="1400" b="1" dirty="0" smtClean="0"/>
          </a:p>
          <a:p>
            <a:pPr lvl="0"/>
            <a:endParaRPr lang="en-GB" b="1" dirty="0">
              <a:solidFill>
                <a:srgbClr val="FFC000"/>
              </a:solidFill>
            </a:endParaRPr>
          </a:p>
          <a:p>
            <a:pPr lvl="0"/>
            <a:r>
              <a:rPr lang="en-GB" b="1" dirty="0">
                <a:solidFill>
                  <a:srgbClr val="00B050"/>
                </a:solidFill>
              </a:rPr>
              <a:t>Erythropoietin </a:t>
            </a:r>
            <a:r>
              <a:rPr lang="en-US" b="1" dirty="0" smtClean="0">
                <a:solidFill>
                  <a:srgbClr val="00B050"/>
                </a:solidFill>
              </a:rPr>
              <a:t>(</a:t>
            </a:r>
            <a:r>
              <a:rPr lang="en-US" b="1" dirty="0">
                <a:solidFill>
                  <a:srgbClr val="00B050"/>
                </a:solidFill>
              </a:rPr>
              <a:t>EPO</a:t>
            </a:r>
            <a:r>
              <a:rPr lang="en-US" b="1" dirty="0" smtClean="0">
                <a:solidFill>
                  <a:srgbClr val="00B050"/>
                </a:solidFill>
              </a:rPr>
              <a:t>)</a:t>
            </a:r>
          </a:p>
          <a:p>
            <a:pPr lvl="0"/>
            <a:endParaRPr lang="en-US" sz="1400" b="1" dirty="0"/>
          </a:p>
          <a:p>
            <a:pPr lvl="0"/>
            <a:r>
              <a:rPr lang="en-GB" sz="1400" b="1" dirty="0"/>
              <a:t>A type of peptide hormone that increases the red blood cell count. </a:t>
            </a:r>
          </a:p>
          <a:p>
            <a:endParaRPr lang="en-US" b="1" dirty="0" smtClean="0">
              <a:solidFill>
                <a:srgbClr val="7030A0"/>
              </a:solidFill>
            </a:endParaRPr>
          </a:p>
          <a:p>
            <a:r>
              <a:rPr lang="en-US" b="1" dirty="0" smtClean="0">
                <a:solidFill>
                  <a:srgbClr val="7030A0"/>
                </a:solidFill>
              </a:rPr>
              <a:t>Diuretics</a:t>
            </a:r>
            <a:endParaRPr lang="en-US" b="1" dirty="0">
              <a:solidFill>
                <a:srgbClr val="7030A0"/>
              </a:solidFill>
            </a:endParaRPr>
          </a:p>
          <a:p>
            <a:endParaRPr lang="en-US" sz="1400" dirty="0"/>
          </a:p>
          <a:p>
            <a:r>
              <a:rPr lang="en-GB" sz="1400" b="1" dirty="0"/>
              <a:t>Drugs that remove fluid from the body, elevating the rate of bodily urine excretion.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56050" y="311457"/>
            <a:ext cx="4194818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Blood doping</a:t>
            </a:r>
            <a:r>
              <a:rPr lang="en-US" sz="1500" b="1" dirty="0">
                <a:solidFill>
                  <a:srgbClr val="FF0000"/>
                </a:solidFill>
              </a:rPr>
              <a:t> </a:t>
            </a:r>
            <a:r>
              <a:rPr lang="en-US" sz="1600" dirty="0"/>
              <a:t>involves the removal of blood a few weeks prior to competition. The blood is frozen and re-injected just before competition.</a:t>
            </a:r>
            <a:endParaRPr lang="en-GB" sz="1600" dirty="0"/>
          </a:p>
          <a:p>
            <a:r>
              <a:rPr lang="en-US" sz="1600" dirty="0"/>
              <a:t>Blood doping leads to increased red blood cell count, which benefits endurance athletes.</a:t>
            </a:r>
            <a:endParaRPr lang="en-GB" sz="1600" dirty="0"/>
          </a:p>
          <a:p>
            <a:endParaRPr lang="en-US" sz="1600" b="1" dirty="0" smtClean="0"/>
          </a:p>
          <a:p>
            <a:r>
              <a:rPr lang="en-US" sz="1600" b="1" dirty="0" smtClean="0"/>
              <a:t>Side </a:t>
            </a:r>
            <a:r>
              <a:rPr lang="en-US" sz="1600" b="1" dirty="0"/>
              <a:t>effects can be</a:t>
            </a:r>
            <a:r>
              <a:rPr lang="en-US" sz="1600" b="1" dirty="0" smtClean="0"/>
              <a:t>:</a:t>
            </a:r>
          </a:p>
          <a:p>
            <a:endParaRPr lang="en-GB" sz="1600" dirty="0"/>
          </a:p>
          <a:p>
            <a:pPr lvl="0"/>
            <a:r>
              <a:rPr lang="en-US" sz="1600" dirty="0" smtClean="0"/>
              <a:t>- thickening </a:t>
            </a:r>
            <a:r>
              <a:rPr lang="en-US" sz="1600" dirty="0"/>
              <a:t>of blood (viscosity)</a:t>
            </a:r>
            <a:endParaRPr lang="en-GB" sz="1600" dirty="0"/>
          </a:p>
          <a:p>
            <a:pPr lvl="0"/>
            <a:r>
              <a:rPr lang="en-US" sz="1600" dirty="0" smtClean="0"/>
              <a:t>- potential </a:t>
            </a:r>
            <a:r>
              <a:rPr lang="en-US" sz="1600" dirty="0"/>
              <a:t>infection</a:t>
            </a:r>
            <a:endParaRPr lang="en-GB" sz="1600" dirty="0"/>
          </a:p>
          <a:p>
            <a:pPr lvl="0"/>
            <a:r>
              <a:rPr lang="en-US" sz="1600" dirty="0" smtClean="0"/>
              <a:t>- potential </a:t>
            </a:r>
            <a:r>
              <a:rPr lang="en-US" sz="1600" dirty="0"/>
              <a:t>for heart attack</a:t>
            </a:r>
            <a:endParaRPr lang="en-GB" sz="1600" dirty="0"/>
          </a:p>
          <a:p>
            <a:pPr lvl="0"/>
            <a:r>
              <a:rPr lang="en-US" sz="1600" dirty="0" smtClean="0"/>
              <a:t>- embolism </a:t>
            </a:r>
            <a:r>
              <a:rPr lang="en-US" sz="1600" dirty="0"/>
              <a:t>(blockage of vessel</a:t>
            </a:r>
            <a:r>
              <a:rPr lang="en-US" sz="1600" dirty="0" smtClean="0"/>
              <a:t>)</a:t>
            </a:r>
            <a:endParaRPr lang="en-GB" sz="1600" dirty="0"/>
          </a:p>
          <a:p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5201816" y="20087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 smtClean="0"/>
              <a:t>Blood Doping</a:t>
            </a:r>
            <a:endParaRPr lang="en-GB" b="1" u="sng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1988840"/>
            <a:ext cx="1440512" cy="115212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083842" y="3474877"/>
            <a:ext cx="19920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 smtClean="0"/>
              <a:t>Beta Blockers</a:t>
            </a:r>
            <a:endParaRPr lang="en-GB" b="1" u="sng" dirty="0"/>
          </a:p>
        </p:txBody>
      </p:sp>
      <p:sp>
        <p:nvSpPr>
          <p:cNvPr id="14" name="TextBox 13"/>
          <p:cNvSpPr txBox="1"/>
          <p:nvPr/>
        </p:nvSpPr>
        <p:spPr>
          <a:xfrm>
            <a:off x="4583474" y="3844209"/>
            <a:ext cx="34923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33CC"/>
                </a:solidFill>
              </a:rPr>
              <a:t>Beta blockers </a:t>
            </a:r>
            <a:r>
              <a:rPr lang="en-US" dirty="0"/>
              <a:t>are taken to:</a:t>
            </a:r>
            <a:endParaRPr lang="en-GB" dirty="0"/>
          </a:p>
          <a:p>
            <a:pPr lvl="0"/>
            <a:r>
              <a:rPr lang="en-US" dirty="0" smtClean="0"/>
              <a:t>- reduce </a:t>
            </a:r>
            <a:r>
              <a:rPr lang="en-US" dirty="0"/>
              <a:t>heart rate, muscle tension and blood pressure</a:t>
            </a:r>
            <a:endParaRPr lang="en-GB" dirty="0"/>
          </a:p>
          <a:p>
            <a:pPr lvl="0"/>
            <a:r>
              <a:rPr lang="en-US" dirty="0" smtClean="0"/>
              <a:t>- reduce </a:t>
            </a:r>
            <a:r>
              <a:rPr lang="en-US" dirty="0"/>
              <a:t>the effects of adrenaline</a:t>
            </a:r>
            <a:endParaRPr lang="en-GB" dirty="0"/>
          </a:p>
          <a:p>
            <a:pPr lvl="0"/>
            <a:r>
              <a:rPr lang="en-US" dirty="0"/>
              <a:t>improve fine control/ preciseness</a:t>
            </a:r>
            <a:r>
              <a:rPr lang="en-US" dirty="0" smtClean="0"/>
              <a:t>.</a:t>
            </a:r>
          </a:p>
          <a:p>
            <a:pPr lvl="0"/>
            <a:endParaRPr lang="en-US" dirty="0" smtClean="0"/>
          </a:p>
          <a:p>
            <a:pPr lvl="0"/>
            <a:r>
              <a:rPr lang="en-US" b="1" dirty="0" smtClean="0"/>
              <a:t>Side </a:t>
            </a:r>
            <a:r>
              <a:rPr lang="en-US" b="1" dirty="0"/>
              <a:t>effects can lead to:</a:t>
            </a:r>
            <a:endParaRPr lang="en-GB" b="1" dirty="0"/>
          </a:p>
          <a:p>
            <a:pPr lvl="0"/>
            <a:r>
              <a:rPr lang="en-US" dirty="0" smtClean="0"/>
              <a:t>- nausea</a:t>
            </a:r>
            <a:endParaRPr lang="en-GB" dirty="0"/>
          </a:p>
          <a:p>
            <a:pPr lvl="0"/>
            <a:r>
              <a:rPr lang="en-US" dirty="0" smtClean="0"/>
              <a:t>- weakness</a:t>
            </a:r>
            <a:endParaRPr lang="en-GB" dirty="0"/>
          </a:p>
          <a:p>
            <a:pPr lvl="0"/>
            <a:r>
              <a:rPr lang="en-US" dirty="0" smtClean="0"/>
              <a:t>- heart </a:t>
            </a:r>
            <a:r>
              <a:rPr lang="en-US" dirty="0"/>
              <a:t>problems.</a:t>
            </a:r>
            <a:endParaRPr lang="en-GB" dirty="0"/>
          </a:p>
          <a:p>
            <a:pPr lvl="0"/>
            <a:r>
              <a:rPr lang="en-US" dirty="0" smtClean="0"/>
              <a:t> </a:t>
            </a:r>
            <a:endParaRPr lang="en-GB" dirty="0"/>
          </a:p>
          <a:p>
            <a:endParaRPr lang="en-GB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5526115"/>
            <a:ext cx="1691680" cy="124616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054" y="3844209"/>
            <a:ext cx="1535474" cy="75334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054" y="1317172"/>
            <a:ext cx="1365175" cy="81910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667" y="5013176"/>
            <a:ext cx="1195948" cy="84657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428703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502" y="35782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/>
              <a:t>The advantages and disadvantages of taking PEDs for the performer</a:t>
            </a:r>
            <a:endParaRPr lang="en-GB" b="1" u="sng" dirty="0"/>
          </a:p>
        </p:txBody>
      </p:sp>
      <p:sp>
        <p:nvSpPr>
          <p:cNvPr id="2" name="TextBox 1"/>
          <p:cNvSpPr txBox="1"/>
          <p:nvPr/>
        </p:nvSpPr>
        <p:spPr>
          <a:xfrm>
            <a:off x="201445" y="591008"/>
            <a:ext cx="3816424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/>
              <a:t>Advantages include</a:t>
            </a:r>
            <a:r>
              <a:rPr lang="en-US" sz="1500" b="1" dirty="0" smtClean="0"/>
              <a:t>:</a:t>
            </a:r>
          </a:p>
          <a:p>
            <a:endParaRPr lang="en-GB" sz="1500" dirty="0"/>
          </a:p>
          <a:p>
            <a:pPr lvl="0"/>
            <a:r>
              <a:rPr lang="en-US" sz="1500" dirty="0"/>
              <a:t>I</a:t>
            </a:r>
            <a:r>
              <a:rPr lang="en-US" sz="1500" dirty="0" smtClean="0"/>
              <a:t>ncreased </a:t>
            </a:r>
            <a:r>
              <a:rPr lang="en-US" sz="1500" dirty="0"/>
              <a:t>chances of success</a:t>
            </a:r>
            <a:endParaRPr lang="en-GB" sz="1500" dirty="0"/>
          </a:p>
          <a:p>
            <a:pPr lvl="0"/>
            <a:r>
              <a:rPr lang="en-US" sz="1500" dirty="0"/>
              <a:t>F</a:t>
            </a:r>
            <a:r>
              <a:rPr lang="en-US" sz="1500" dirty="0" smtClean="0"/>
              <a:t>ame</a:t>
            </a:r>
            <a:endParaRPr lang="en-GB" sz="1500" dirty="0"/>
          </a:p>
          <a:p>
            <a:pPr lvl="0"/>
            <a:r>
              <a:rPr lang="en-US" sz="1500" dirty="0"/>
              <a:t>W</a:t>
            </a:r>
            <a:r>
              <a:rPr lang="en-US" sz="1500" dirty="0" smtClean="0"/>
              <a:t>ealth</a:t>
            </a:r>
            <a:endParaRPr lang="en-GB" sz="1500" dirty="0"/>
          </a:p>
          <a:p>
            <a:pPr lvl="0"/>
            <a:r>
              <a:rPr lang="en-US" sz="1500" dirty="0"/>
              <a:t>L</a:t>
            </a:r>
            <a:r>
              <a:rPr lang="en-US" sz="1500" dirty="0" smtClean="0"/>
              <a:t>evel </a:t>
            </a:r>
            <a:r>
              <a:rPr lang="en-US" sz="1500" dirty="0"/>
              <a:t>playing field. </a:t>
            </a:r>
            <a:endParaRPr lang="en-GB" sz="1500" dirty="0"/>
          </a:p>
          <a:p>
            <a:endParaRPr lang="en-US" sz="1500" dirty="0"/>
          </a:p>
          <a:p>
            <a:r>
              <a:rPr lang="en-US" sz="1500" b="1" dirty="0" smtClean="0"/>
              <a:t>Disadvantages </a:t>
            </a:r>
            <a:r>
              <a:rPr lang="en-US" sz="1500" b="1" dirty="0"/>
              <a:t>include:</a:t>
            </a:r>
            <a:endParaRPr lang="en-GB" sz="1500" b="1" dirty="0"/>
          </a:p>
          <a:p>
            <a:pPr lvl="0"/>
            <a:endParaRPr lang="en-US" sz="1500" dirty="0" smtClean="0"/>
          </a:p>
          <a:p>
            <a:pPr lvl="0"/>
            <a:r>
              <a:rPr lang="en-US" sz="1500" dirty="0"/>
              <a:t>C</a:t>
            </a:r>
            <a:r>
              <a:rPr lang="en-US" sz="1500" dirty="0" smtClean="0"/>
              <a:t>heating/immoral</a:t>
            </a:r>
            <a:endParaRPr lang="en-GB" sz="1500" dirty="0"/>
          </a:p>
          <a:p>
            <a:pPr lvl="0"/>
            <a:r>
              <a:rPr lang="en-US" sz="1500" dirty="0"/>
              <a:t>A</a:t>
            </a:r>
            <a:r>
              <a:rPr lang="en-US" sz="1500" dirty="0" smtClean="0"/>
              <a:t>ssociated </a:t>
            </a:r>
            <a:r>
              <a:rPr lang="en-US" sz="1500" dirty="0"/>
              <a:t>health risks</a:t>
            </a:r>
            <a:endParaRPr lang="en-GB" sz="1500" dirty="0"/>
          </a:p>
          <a:p>
            <a:pPr lvl="0"/>
            <a:r>
              <a:rPr lang="en-US" sz="1500" dirty="0"/>
              <a:t>F</a:t>
            </a:r>
            <a:r>
              <a:rPr lang="en-US" sz="1500" dirty="0" smtClean="0"/>
              <a:t>ines</a:t>
            </a:r>
            <a:endParaRPr lang="en-GB" sz="1500" dirty="0"/>
          </a:p>
          <a:p>
            <a:pPr lvl="0"/>
            <a:r>
              <a:rPr lang="en-US" sz="1500" dirty="0"/>
              <a:t>B</a:t>
            </a:r>
            <a:r>
              <a:rPr lang="en-US" sz="1500" dirty="0" smtClean="0"/>
              <a:t>ans</a:t>
            </a:r>
            <a:endParaRPr lang="en-GB" sz="1500" dirty="0"/>
          </a:p>
          <a:p>
            <a:pPr lvl="0"/>
            <a:r>
              <a:rPr lang="en-US" sz="1500" dirty="0"/>
              <a:t>R</a:t>
            </a:r>
            <a:r>
              <a:rPr lang="en-US" sz="1500" dirty="0" smtClean="0"/>
              <a:t>eputational </a:t>
            </a:r>
            <a:r>
              <a:rPr lang="en-US" sz="1500" dirty="0"/>
              <a:t>damage</a:t>
            </a:r>
            <a:r>
              <a:rPr lang="en-US" sz="1500" dirty="0" smtClean="0"/>
              <a:t>.</a:t>
            </a:r>
          </a:p>
          <a:p>
            <a:r>
              <a:rPr lang="en-US" sz="1500" dirty="0"/>
              <a:t>C</a:t>
            </a:r>
            <a:r>
              <a:rPr lang="en-US" sz="1500" dirty="0" smtClean="0"/>
              <a:t>redibility</a:t>
            </a:r>
            <a:r>
              <a:rPr lang="en-US" sz="1500" dirty="0"/>
              <a:t>. </a:t>
            </a:r>
            <a:endParaRPr lang="en-GB" sz="1500" dirty="0"/>
          </a:p>
        </p:txBody>
      </p:sp>
      <p:sp>
        <p:nvSpPr>
          <p:cNvPr id="3" name="TextBox 2"/>
          <p:cNvSpPr txBox="1"/>
          <p:nvPr/>
        </p:nvSpPr>
        <p:spPr>
          <a:xfrm>
            <a:off x="134761" y="4017263"/>
            <a:ext cx="433797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 smtClean="0"/>
              <a:t>Spectator Behaviour</a:t>
            </a:r>
          </a:p>
          <a:p>
            <a:pPr algn="ctr"/>
            <a:endParaRPr lang="en-GB" u="sng" dirty="0" smtClean="0"/>
          </a:p>
          <a:p>
            <a:r>
              <a:rPr lang="en-US" sz="1400" b="1" dirty="0">
                <a:solidFill>
                  <a:srgbClr val="00B050"/>
                </a:solidFill>
              </a:rPr>
              <a:t>The positive influence of spectators at matches/ events:</a:t>
            </a:r>
            <a:endParaRPr lang="en-GB" sz="1400" b="1" dirty="0">
              <a:solidFill>
                <a:srgbClr val="00B050"/>
              </a:solidFill>
            </a:endParaRPr>
          </a:p>
          <a:p>
            <a:pPr lvl="0"/>
            <a:r>
              <a:rPr lang="en-US" sz="1400" b="1" dirty="0">
                <a:solidFill>
                  <a:srgbClr val="00B050"/>
                </a:solidFill>
              </a:rPr>
              <a:t>creation of </a:t>
            </a:r>
            <a:r>
              <a:rPr lang="en-US" sz="1400" b="1" dirty="0" smtClean="0">
                <a:solidFill>
                  <a:srgbClr val="00B050"/>
                </a:solidFill>
              </a:rPr>
              <a:t>atmosphere:</a:t>
            </a:r>
            <a:endParaRPr lang="en-GB" sz="1400" b="1" dirty="0">
              <a:solidFill>
                <a:srgbClr val="00B050"/>
              </a:solidFill>
            </a:endParaRPr>
          </a:p>
          <a:p>
            <a:pPr lvl="0"/>
            <a:r>
              <a:rPr lang="en-US" sz="1400" b="1" dirty="0">
                <a:solidFill>
                  <a:srgbClr val="00B050"/>
                </a:solidFill>
              </a:rPr>
              <a:t>home-field advantage (for home team/individuals).</a:t>
            </a:r>
            <a:endParaRPr lang="en-GB" sz="1400" b="1" dirty="0">
              <a:solidFill>
                <a:srgbClr val="00B050"/>
              </a:solidFill>
            </a:endParaRPr>
          </a:p>
          <a:p>
            <a:r>
              <a:rPr lang="en-US" sz="1400" b="1" dirty="0">
                <a:solidFill>
                  <a:srgbClr val="FF0000"/>
                </a:solidFill>
              </a:rPr>
              <a:t>The negative influence of spectators at matches/events:</a:t>
            </a:r>
            <a:endParaRPr lang="en-GB" sz="1400" b="1" dirty="0">
              <a:solidFill>
                <a:srgbClr val="FF0000"/>
              </a:solidFill>
            </a:endParaRPr>
          </a:p>
          <a:p>
            <a:pPr lvl="0"/>
            <a:r>
              <a:rPr lang="en-US" sz="1400" b="1" dirty="0">
                <a:solidFill>
                  <a:srgbClr val="FF0000"/>
                </a:solidFill>
              </a:rPr>
              <a:t>negative effect on performance as a result of increased pressure</a:t>
            </a:r>
            <a:endParaRPr lang="en-GB" sz="1400" b="1" dirty="0">
              <a:solidFill>
                <a:srgbClr val="FF0000"/>
              </a:solidFill>
            </a:endParaRPr>
          </a:p>
          <a:p>
            <a:pPr lvl="0"/>
            <a:r>
              <a:rPr lang="en-US" sz="1400" b="1" dirty="0">
                <a:solidFill>
                  <a:srgbClr val="FF0000"/>
                </a:solidFill>
              </a:rPr>
              <a:t>potential for crowd trouble/hooliganism</a:t>
            </a:r>
            <a:endParaRPr lang="en-GB" sz="1400" b="1" dirty="0">
              <a:solidFill>
                <a:srgbClr val="FF0000"/>
              </a:solidFill>
            </a:endParaRPr>
          </a:p>
          <a:p>
            <a:pPr lvl="0"/>
            <a:r>
              <a:rPr lang="en-US" sz="1400" b="1" dirty="0">
                <a:solidFill>
                  <a:srgbClr val="FF0000"/>
                </a:solidFill>
              </a:rPr>
              <a:t>safety costs/concerns</a:t>
            </a:r>
            <a:endParaRPr lang="en-GB" sz="1400" b="1" dirty="0">
              <a:solidFill>
                <a:srgbClr val="FF0000"/>
              </a:solidFill>
            </a:endParaRPr>
          </a:p>
          <a:p>
            <a:pPr lvl="0"/>
            <a:r>
              <a:rPr lang="en-US" sz="1400" b="1" dirty="0">
                <a:solidFill>
                  <a:srgbClr val="FF0000"/>
                </a:solidFill>
              </a:rPr>
              <a:t>negative affect on participation numbers amongst younger performers.</a:t>
            </a:r>
            <a:endParaRPr lang="en-GB" sz="1400" b="1" dirty="0">
              <a:solidFill>
                <a:srgbClr val="FF0000"/>
              </a:solidFill>
            </a:endParaRPr>
          </a:p>
          <a:p>
            <a:endParaRPr lang="en-GB" u="sng" dirty="0"/>
          </a:p>
          <a:p>
            <a:pPr algn="ctr"/>
            <a:endParaRPr lang="en-GB" u="sng" dirty="0" smtClean="0"/>
          </a:p>
          <a:p>
            <a:pPr algn="ctr"/>
            <a:endParaRPr lang="en-GB" u="sng" dirty="0"/>
          </a:p>
        </p:txBody>
      </p:sp>
      <p:sp>
        <p:nvSpPr>
          <p:cNvPr id="8" name="TextBox 7"/>
          <p:cNvSpPr txBox="1"/>
          <p:nvPr/>
        </p:nvSpPr>
        <p:spPr>
          <a:xfrm>
            <a:off x="6228184" y="48236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H</a:t>
            </a:r>
            <a:r>
              <a:rPr lang="en-US" b="1" u="sng" dirty="0" smtClean="0"/>
              <a:t>ooliganism</a:t>
            </a:r>
            <a:r>
              <a:rPr lang="en-US" b="1" dirty="0" smtClean="0"/>
              <a:t> </a:t>
            </a:r>
            <a:endParaRPr lang="en-GB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733509" y="417568"/>
            <a:ext cx="398341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70C0"/>
                </a:solidFill>
              </a:rPr>
              <a:t>Disorderly, aggressive and often violent behaviour by spectators at sporting events. </a:t>
            </a:r>
            <a:endParaRPr lang="en-US" b="1" dirty="0" smtClean="0">
              <a:solidFill>
                <a:srgbClr val="0070C0"/>
              </a:solidFill>
            </a:endParaRPr>
          </a:p>
          <a:p>
            <a:endParaRPr lang="en-US" sz="1600" dirty="0"/>
          </a:p>
          <a:p>
            <a:r>
              <a:rPr lang="en-US" b="1" dirty="0" smtClean="0"/>
              <a:t>Reasons </a:t>
            </a:r>
            <a:r>
              <a:rPr lang="en-US" b="1" dirty="0"/>
              <a:t>for hooliganism:</a:t>
            </a:r>
            <a:endParaRPr lang="en-GB" b="1" dirty="0"/>
          </a:p>
          <a:p>
            <a:pPr lvl="0"/>
            <a:r>
              <a:rPr lang="en-US" sz="1600" dirty="0"/>
              <a:t>R</a:t>
            </a:r>
            <a:r>
              <a:rPr lang="en-US" sz="1600" dirty="0" smtClean="0"/>
              <a:t>ivalries</a:t>
            </a:r>
            <a:endParaRPr lang="en-GB" sz="1600" dirty="0"/>
          </a:p>
          <a:p>
            <a:pPr lvl="0"/>
            <a:r>
              <a:rPr lang="en-US" sz="1600" dirty="0"/>
              <a:t>H</a:t>
            </a:r>
            <a:r>
              <a:rPr lang="en-US" sz="1600" dirty="0" smtClean="0"/>
              <a:t>ype</a:t>
            </a:r>
            <a:endParaRPr lang="en-GB" sz="1600" dirty="0"/>
          </a:p>
          <a:p>
            <a:pPr lvl="0"/>
            <a:r>
              <a:rPr lang="en-US" sz="1600" dirty="0" smtClean="0"/>
              <a:t>Fueled </a:t>
            </a:r>
            <a:r>
              <a:rPr lang="en-US" sz="1600" dirty="0"/>
              <a:t>by alcohol/drugs</a:t>
            </a:r>
            <a:endParaRPr lang="en-GB" sz="1600" dirty="0"/>
          </a:p>
          <a:p>
            <a:pPr lvl="0"/>
            <a:r>
              <a:rPr lang="en-US" sz="1600" dirty="0"/>
              <a:t>G</a:t>
            </a:r>
            <a:r>
              <a:rPr lang="en-US" sz="1600" dirty="0" smtClean="0"/>
              <a:t>ang </a:t>
            </a:r>
            <a:r>
              <a:rPr lang="en-US" sz="1600" dirty="0"/>
              <a:t>culture</a:t>
            </a:r>
            <a:endParaRPr lang="en-GB" sz="1600" dirty="0"/>
          </a:p>
          <a:p>
            <a:pPr lvl="0"/>
            <a:r>
              <a:rPr lang="en-US" sz="1600" dirty="0"/>
              <a:t>F</a:t>
            </a:r>
            <a:r>
              <a:rPr lang="en-US" sz="1600" dirty="0" smtClean="0"/>
              <a:t>rustration </a:t>
            </a:r>
            <a:r>
              <a:rPr lang="en-US" sz="1600" dirty="0"/>
              <a:t>(</a:t>
            </a:r>
            <a:r>
              <a:rPr lang="en-US" sz="1600" dirty="0" err="1" smtClean="0"/>
              <a:t>e.g</a:t>
            </a:r>
            <a:r>
              <a:rPr lang="en-US" sz="1600" dirty="0" smtClean="0"/>
              <a:t> </a:t>
            </a:r>
            <a:r>
              <a:rPr lang="en-US" sz="1600" dirty="0"/>
              <a:t>at official's decisions)</a:t>
            </a:r>
            <a:endParaRPr lang="en-GB" sz="1600" dirty="0"/>
          </a:p>
          <a:p>
            <a:pPr lvl="0"/>
            <a:r>
              <a:rPr lang="en-US" sz="1600" dirty="0"/>
              <a:t>D</a:t>
            </a:r>
            <a:r>
              <a:rPr lang="en-US" sz="1600" dirty="0" smtClean="0"/>
              <a:t>isplay </a:t>
            </a:r>
            <a:r>
              <a:rPr lang="en-US" sz="1600" dirty="0"/>
              <a:t>of </a:t>
            </a:r>
            <a:r>
              <a:rPr lang="en-US" sz="1600" dirty="0" smtClean="0"/>
              <a:t>masculinity</a:t>
            </a:r>
            <a:endParaRPr lang="en-GB" sz="1600" dirty="0"/>
          </a:p>
          <a:p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4733510" y="3606917"/>
            <a:ext cx="420582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Strategies </a:t>
            </a:r>
            <a:r>
              <a:rPr lang="en-US" b="1" dirty="0" smtClean="0"/>
              <a:t>to prevent Hooliganism include</a:t>
            </a:r>
            <a:r>
              <a:rPr lang="en-US" b="1" dirty="0"/>
              <a:t>:</a:t>
            </a:r>
            <a:endParaRPr lang="en-GB" b="1" dirty="0"/>
          </a:p>
          <a:p>
            <a:pPr lvl="0"/>
            <a:endParaRPr lang="en-US" sz="1600" dirty="0" smtClean="0"/>
          </a:p>
          <a:p>
            <a:pPr lvl="0"/>
            <a:r>
              <a:rPr lang="en-US" sz="1600" dirty="0" smtClean="0"/>
              <a:t>Early </a:t>
            </a:r>
            <a:r>
              <a:rPr lang="en-US" sz="1600" dirty="0"/>
              <a:t>kick-offs</a:t>
            </a:r>
            <a:endParaRPr lang="en-GB" sz="1600" dirty="0"/>
          </a:p>
          <a:p>
            <a:pPr lvl="0"/>
            <a:r>
              <a:rPr lang="en-US" sz="1600" dirty="0"/>
              <a:t>A</a:t>
            </a:r>
            <a:r>
              <a:rPr lang="en-US" sz="1600" dirty="0" smtClean="0"/>
              <a:t>ll-seater </a:t>
            </a:r>
            <a:r>
              <a:rPr lang="en-US" sz="1600" dirty="0"/>
              <a:t>stadia</a:t>
            </a:r>
            <a:endParaRPr lang="en-GB" sz="1600" dirty="0"/>
          </a:p>
          <a:p>
            <a:pPr lvl="0"/>
            <a:r>
              <a:rPr lang="en-US" sz="1600" dirty="0"/>
              <a:t>S</a:t>
            </a:r>
            <a:r>
              <a:rPr lang="en-US" sz="1600" dirty="0" smtClean="0"/>
              <a:t>egregation </a:t>
            </a:r>
            <a:r>
              <a:rPr lang="en-US" sz="1600" dirty="0"/>
              <a:t>of fans</a:t>
            </a:r>
            <a:endParaRPr lang="en-GB" sz="1600" dirty="0"/>
          </a:p>
          <a:p>
            <a:pPr lvl="0"/>
            <a:r>
              <a:rPr lang="en-US" sz="1600" dirty="0"/>
              <a:t>I</a:t>
            </a:r>
            <a:r>
              <a:rPr lang="en-US" sz="1600" dirty="0" smtClean="0"/>
              <a:t>mproved </a:t>
            </a:r>
            <a:r>
              <a:rPr lang="en-US" sz="1600" dirty="0"/>
              <a:t>security</a:t>
            </a:r>
            <a:endParaRPr lang="en-GB" sz="1600" dirty="0"/>
          </a:p>
          <a:p>
            <a:pPr lvl="0"/>
            <a:r>
              <a:rPr lang="en-US" sz="1600" dirty="0"/>
              <a:t>A</a:t>
            </a:r>
            <a:r>
              <a:rPr lang="en-US" sz="1600" dirty="0" smtClean="0"/>
              <a:t>lcohol </a:t>
            </a:r>
            <a:r>
              <a:rPr lang="en-US" sz="1600" dirty="0"/>
              <a:t>restrictions</a:t>
            </a:r>
            <a:endParaRPr lang="en-GB" sz="1600" dirty="0"/>
          </a:p>
          <a:p>
            <a:pPr lvl="0"/>
            <a:r>
              <a:rPr lang="en-US" sz="1600" dirty="0"/>
              <a:t>T</a:t>
            </a:r>
            <a:r>
              <a:rPr lang="en-US" sz="1600" dirty="0" smtClean="0"/>
              <a:t>ravel </a:t>
            </a:r>
            <a:r>
              <a:rPr lang="en-US" sz="1600" dirty="0"/>
              <a:t>restrictions/banning orders</a:t>
            </a:r>
            <a:endParaRPr lang="en-GB" sz="1600" dirty="0"/>
          </a:p>
          <a:p>
            <a:pPr lvl="0"/>
            <a:r>
              <a:rPr lang="en-US" sz="1600" dirty="0"/>
              <a:t>E</a:t>
            </a:r>
            <a:r>
              <a:rPr lang="en-US" sz="1600" dirty="0" smtClean="0"/>
              <a:t>ducation/promotional </a:t>
            </a:r>
            <a:r>
              <a:rPr lang="en-US" sz="1600" dirty="0"/>
              <a:t>activity</a:t>
            </a:r>
            <a:r>
              <a:rPr lang="en-US" sz="1600" dirty="0" smtClean="0"/>
              <a:t>/</a:t>
            </a:r>
          </a:p>
          <a:p>
            <a:pPr lvl="0"/>
            <a:r>
              <a:rPr lang="en-US" sz="1600" dirty="0"/>
              <a:t>C</a:t>
            </a:r>
            <a:r>
              <a:rPr lang="en-US" sz="1600" dirty="0" smtClean="0"/>
              <a:t>ampaigns </a:t>
            </a:r>
            <a:r>
              <a:rPr lang="en-US" sz="1600" dirty="0"/>
              <a:t>and h</a:t>
            </a:r>
            <a:r>
              <a:rPr lang="en-US" sz="1600" dirty="0" smtClean="0"/>
              <a:t>igh profile</a:t>
            </a:r>
          </a:p>
          <a:p>
            <a:pPr lvl="0"/>
            <a:r>
              <a:rPr lang="en-US" sz="1600" dirty="0" smtClean="0"/>
              <a:t>endorsements</a:t>
            </a:r>
            <a:r>
              <a:rPr lang="en-US" sz="1600" dirty="0"/>
              <a:t>.</a:t>
            </a:r>
            <a:endParaRPr lang="en-GB" sz="1600" dirty="0"/>
          </a:p>
          <a:p>
            <a:endParaRPr lang="en-GB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6423" y="4298160"/>
            <a:ext cx="1880504" cy="1012109"/>
          </a:xfrm>
          <a:prstGeom prst="rect">
            <a:avLst/>
          </a:prstGeom>
        </p:spPr>
      </p:pic>
      <p:pic>
        <p:nvPicPr>
          <p:cNvPr id="1028" name="Picture 4" descr="Image result for football fan fight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48745" y="1634116"/>
            <a:ext cx="1526514" cy="1018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880" y="1073173"/>
            <a:ext cx="1508080" cy="94988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432" y="2652349"/>
            <a:ext cx="1753500" cy="11661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8745" y="5874802"/>
            <a:ext cx="1614053" cy="90848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99025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815" y="3786270"/>
            <a:ext cx="1041811" cy="104181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8" t="5315" r="6624" b="5913"/>
          <a:stretch/>
        </p:blipFill>
        <p:spPr>
          <a:xfrm>
            <a:off x="2346988" y="5517232"/>
            <a:ext cx="1735707" cy="134076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647" y="128047"/>
            <a:ext cx="4183170" cy="6293915"/>
          </a:xfrm>
        </p:spPr>
        <p:txBody>
          <a:bodyPr>
            <a:normAutofit fontScale="85000" lnSpcReduction="20000"/>
          </a:bodyPr>
          <a:lstStyle/>
          <a:p>
            <a:r>
              <a:rPr lang="en-GB" sz="1800" b="1" u="sng" dirty="0" smtClean="0">
                <a:solidFill>
                  <a:schemeClr val="tx1"/>
                </a:solidFill>
              </a:rPr>
              <a:t>The meaning of Health and Fitness</a:t>
            </a:r>
          </a:p>
          <a:p>
            <a:endParaRPr lang="en-GB" sz="1600" dirty="0">
              <a:solidFill>
                <a:schemeClr val="tx1"/>
              </a:solidFill>
            </a:endParaRPr>
          </a:p>
          <a:p>
            <a:pPr algn="l"/>
            <a:r>
              <a:rPr lang="en-GB" sz="1400" b="1" dirty="0" smtClean="0">
                <a:solidFill>
                  <a:schemeClr val="tx1"/>
                </a:solidFill>
              </a:rPr>
              <a:t>Health: </a:t>
            </a:r>
            <a:r>
              <a:rPr lang="en-GB" sz="1400" dirty="0">
                <a:solidFill>
                  <a:schemeClr val="tx1"/>
                </a:solidFill>
              </a:rPr>
              <a:t>A state of complete physical, mental and social well-being, and not merely the absence of </a:t>
            </a:r>
            <a:r>
              <a:rPr lang="en-GB" sz="1400" dirty="0" smtClean="0">
                <a:solidFill>
                  <a:schemeClr val="tx1"/>
                </a:solidFill>
              </a:rPr>
              <a:t>disease</a:t>
            </a:r>
            <a:endParaRPr lang="en-GB" sz="1400" b="1" dirty="0">
              <a:solidFill>
                <a:schemeClr val="tx1"/>
              </a:solidFill>
            </a:endParaRPr>
          </a:p>
          <a:p>
            <a:pPr algn="l"/>
            <a:r>
              <a:rPr lang="en-GB" sz="1400" b="1" dirty="0" smtClean="0">
                <a:solidFill>
                  <a:schemeClr val="tx1"/>
                </a:solidFill>
              </a:rPr>
              <a:t>Fitness: </a:t>
            </a:r>
            <a:r>
              <a:rPr lang="en-GB" sz="1400" dirty="0">
                <a:solidFill>
                  <a:schemeClr val="tx1"/>
                </a:solidFill>
              </a:rPr>
              <a:t>The ability to meet/cope with the demands of the environment. </a:t>
            </a:r>
          </a:p>
          <a:p>
            <a:pPr algn="l"/>
            <a:endParaRPr lang="en-GB" sz="1400" b="1" dirty="0" smtClean="0">
              <a:solidFill>
                <a:schemeClr val="tx1"/>
              </a:solidFill>
            </a:endParaRPr>
          </a:p>
          <a:p>
            <a:pPr algn="l"/>
            <a:r>
              <a:rPr lang="en-GB" sz="1400" b="1" u="sng" dirty="0" smtClean="0">
                <a:solidFill>
                  <a:schemeClr val="tx1"/>
                </a:solidFill>
              </a:rPr>
              <a:t>Physical Health and Well Being:</a:t>
            </a:r>
          </a:p>
          <a:p>
            <a:pPr algn="l"/>
            <a:r>
              <a:rPr lang="en-GB" sz="1600" b="1" dirty="0"/>
              <a:t>All body systems working well, free from illness and injury. Ability to carry out everyday tasks. </a:t>
            </a:r>
            <a:endParaRPr lang="en-GB" sz="1600" b="1" dirty="0" smtClean="0">
              <a:solidFill>
                <a:schemeClr val="tx1"/>
              </a:solidFill>
            </a:endParaRPr>
          </a:p>
          <a:p>
            <a:pPr lvl="0" algn="l"/>
            <a:r>
              <a:rPr lang="en-US" sz="1400" b="1" dirty="0" smtClean="0">
                <a:solidFill>
                  <a:schemeClr val="tx2"/>
                </a:solidFill>
              </a:rPr>
              <a:t>- improves </a:t>
            </a:r>
            <a:r>
              <a:rPr lang="en-US" sz="1400" b="1" dirty="0">
                <a:solidFill>
                  <a:schemeClr val="tx2"/>
                </a:solidFill>
              </a:rPr>
              <a:t>heart function</a:t>
            </a:r>
            <a:endParaRPr lang="en-GB" sz="1400" b="1" dirty="0">
              <a:solidFill>
                <a:schemeClr val="tx2"/>
              </a:solidFill>
            </a:endParaRPr>
          </a:p>
          <a:p>
            <a:pPr lvl="0" algn="l"/>
            <a:r>
              <a:rPr lang="en-US" sz="1400" b="1" dirty="0" smtClean="0">
                <a:solidFill>
                  <a:schemeClr val="tx2"/>
                </a:solidFill>
              </a:rPr>
              <a:t>- reduces </a:t>
            </a:r>
            <a:r>
              <a:rPr lang="en-US" sz="1400" b="1" dirty="0">
                <a:solidFill>
                  <a:schemeClr val="tx2"/>
                </a:solidFill>
              </a:rPr>
              <a:t>the risk of some illness</a:t>
            </a:r>
            <a:endParaRPr lang="en-GB" sz="1400" b="1" dirty="0">
              <a:solidFill>
                <a:schemeClr val="tx2"/>
              </a:solidFill>
            </a:endParaRPr>
          </a:p>
          <a:p>
            <a:pPr lvl="0" algn="l"/>
            <a:r>
              <a:rPr lang="en-US" sz="1400" b="1" dirty="0" smtClean="0">
                <a:solidFill>
                  <a:schemeClr val="tx2"/>
                </a:solidFill>
              </a:rPr>
              <a:t>- able </a:t>
            </a:r>
            <a:r>
              <a:rPr lang="en-US" sz="1400" b="1" dirty="0">
                <a:solidFill>
                  <a:schemeClr val="tx2"/>
                </a:solidFill>
              </a:rPr>
              <a:t>to do everyday tasks</a:t>
            </a:r>
            <a:endParaRPr lang="en-GB" sz="1400" b="1" dirty="0">
              <a:solidFill>
                <a:schemeClr val="tx2"/>
              </a:solidFill>
            </a:endParaRPr>
          </a:p>
          <a:p>
            <a:pPr algn="l"/>
            <a:r>
              <a:rPr lang="en-US" sz="1400" b="1" dirty="0" smtClean="0">
                <a:solidFill>
                  <a:schemeClr val="tx2"/>
                </a:solidFill>
              </a:rPr>
              <a:t>- to </a:t>
            </a:r>
            <a:r>
              <a:rPr lang="en-US" sz="1400" b="1" dirty="0">
                <a:solidFill>
                  <a:schemeClr val="tx2"/>
                </a:solidFill>
              </a:rPr>
              <a:t>avoid </a:t>
            </a:r>
            <a:r>
              <a:rPr lang="en-US" sz="1400" b="1" dirty="0" smtClean="0">
                <a:solidFill>
                  <a:schemeClr val="tx2"/>
                </a:solidFill>
              </a:rPr>
              <a:t>obesity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1400" b="1" dirty="0">
              <a:solidFill>
                <a:schemeClr val="tx1"/>
              </a:solidFill>
            </a:endParaRPr>
          </a:p>
          <a:p>
            <a:pPr algn="l"/>
            <a:r>
              <a:rPr lang="en-US" sz="1400" b="1" u="sng" dirty="0">
                <a:solidFill>
                  <a:schemeClr val="tx1"/>
                </a:solidFill>
              </a:rPr>
              <a:t>Mental health and well-being</a:t>
            </a:r>
            <a:r>
              <a:rPr lang="en-US" sz="1400" b="1" u="sng" dirty="0" smtClean="0">
                <a:solidFill>
                  <a:schemeClr val="tx1"/>
                </a:solidFill>
              </a:rPr>
              <a:t>:</a:t>
            </a:r>
          </a:p>
          <a:p>
            <a:pPr algn="l"/>
            <a:r>
              <a:rPr lang="en-GB" sz="1700" dirty="0"/>
              <a:t>A state of well-being in which every individual realises his/her own potential, can cope with the normal stresses of life, can work productively and fruitfully, and is able to make a contribution to her or his community </a:t>
            </a:r>
            <a:endParaRPr lang="en-US" sz="1700" b="1" dirty="0">
              <a:solidFill>
                <a:schemeClr val="tx1"/>
              </a:solidFill>
            </a:endParaRPr>
          </a:p>
          <a:p>
            <a:pPr lvl="0" algn="l"/>
            <a:r>
              <a:rPr lang="en-GB" sz="1400" b="1" dirty="0">
                <a:solidFill>
                  <a:schemeClr val="tx2"/>
                </a:solidFill>
              </a:rPr>
              <a:t>-</a:t>
            </a:r>
            <a:r>
              <a:rPr lang="en-US" sz="1400" b="1" dirty="0" smtClean="0">
                <a:solidFill>
                  <a:schemeClr val="tx2"/>
                </a:solidFill>
              </a:rPr>
              <a:t>reduces </a:t>
            </a:r>
            <a:r>
              <a:rPr lang="en-US" sz="1400" b="1" dirty="0">
                <a:solidFill>
                  <a:schemeClr val="tx2"/>
                </a:solidFill>
              </a:rPr>
              <a:t>stress/tension</a:t>
            </a:r>
            <a:endParaRPr lang="en-GB" sz="1400" b="1" dirty="0">
              <a:solidFill>
                <a:schemeClr val="tx2"/>
              </a:solidFill>
            </a:endParaRPr>
          </a:p>
          <a:p>
            <a:pPr lvl="0" algn="l"/>
            <a:r>
              <a:rPr lang="en-US" sz="1400" b="1" dirty="0" smtClean="0">
                <a:solidFill>
                  <a:schemeClr val="tx2"/>
                </a:solidFill>
              </a:rPr>
              <a:t>- release </a:t>
            </a:r>
            <a:r>
              <a:rPr lang="en-US" sz="1400" b="1" dirty="0">
                <a:solidFill>
                  <a:schemeClr val="tx2"/>
                </a:solidFill>
              </a:rPr>
              <a:t>of feel good hormones (</a:t>
            </a:r>
            <a:r>
              <a:rPr lang="en-US" sz="1400" b="1" dirty="0" smtClean="0">
                <a:solidFill>
                  <a:schemeClr val="tx2"/>
                </a:solidFill>
              </a:rPr>
              <a:t>serotonin)</a:t>
            </a:r>
            <a:endParaRPr lang="en-GB" sz="1400" b="1" dirty="0">
              <a:solidFill>
                <a:schemeClr val="tx2"/>
              </a:solidFill>
            </a:endParaRPr>
          </a:p>
          <a:p>
            <a:pPr lvl="0" algn="l"/>
            <a:r>
              <a:rPr lang="en-US" sz="1400" b="1" dirty="0" smtClean="0">
                <a:solidFill>
                  <a:schemeClr val="tx2"/>
                </a:solidFill>
              </a:rPr>
              <a:t>- able </a:t>
            </a:r>
            <a:r>
              <a:rPr lang="en-US" sz="1400" b="1" dirty="0">
                <a:solidFill>
                  <a:schemeClr val="tx2"/>
                </a:solidFill>
              </a:rPr>
              <a:t>to control emotions. </a:t>
            </a:r>
            <a:endParaRPr lang="en-US" sz="1400" b="1" dirty="0" smtClean="0">
              <a:solidFill>
                <a:schemeClr val="tx2"/>
              </a:solidFill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endParaRPr lang="en-US" sz="1400" u="sng" dirty="0"/>
          </a:p>
          <a:p>
            <a:pPr algn="l"/>
            <a:r>
              <a:rPr lang="en-US" sz="1400" b="1" u="sng" dirty="0">
                <a:solidFill>
                  <a:schemeClr val="tx1"/>
                </a:solidFill>
              </a:rPr>
              <a:t>Social health and well-being</a:t>
            </a:r>
            <a:r>
              <a:rPr lang="en-US" sz="1400" b="1" u="sng" dirty="0" smtClean="0">
                <a:solidFill>
                  <a:schemeClr val="tx1"/>
                </a:solidFill>
              </a:rPr>
              <a:t>:</a:t>
            </a:r>
          </a:p>
          <a:p>
            <a:pPr algn="l"/>
            <a:r>
              <a:rPr lang="en-GB" sz="1600" b="1" dirty="0"/>
              <a:t>Basic human needs are being met (food, shelter and clothing). The individual has friendship and support, some value in society, is socially active and has little stress in social </a:t>
            </a:r>
            <a:r>
              <a:rPr lang="en-GB" sz="1600" b="1" dirty="0" smtClean="0"/>
              <a:t>circumstances </a:t>
            </a:r>
            <a:endParaRPr lang="en-GB" sz="1600" b="1" dirty="0">
              <a:solidFill>
                <a:schemeClr val="tx1"/>
              </a:solidFill>
            </a:endParaRPr>
          </a:p>
          <a:p>
            <a:pPr lvl="0" algn="l"/>
            <a:r>
              <a:rPr lang="en-US" sz="1400" b="1" dirty="0" smtClean="0">
                <a:solidFill>
                  <a:schemeClr val="tx2"/>
                </a:solidFill>
              </a:rPr>
              <a:t>- opportunities </a:t>
            </a:r>
            <a:r>
              <a:rPr lang="en-US" sz="1400" b="1" dirty="0">
                <a:solidFill>
                  <a:schemeClr val="tx2"/>
                </a:solidFill>
              </a:rPr>
              <a:t>to </a:t>
            </a:r>
            <a:r>
              <a:rPr lang="en-US" sz="1400" b="1" dirty="0" smtClean="0">
                <a:solidFill>
                  <a:schemeClr val="tx2"/>
                </a:solidFill>
              </a:rPr>
              <a:t>socialize</a:t>
            </a:r>
          </a:p>
          <a:p>
            <a:pPr lvl="0" algn="l"/>
            <a:r>
              <a:rPr lang="en-US" sz="1400" b="1" dirty="0" smtClean="0">
                <a:solidFill>
                  <a:schemeClr val="tx2"/>
                </a:solidFill>
              </a:rPr>
              <a:t>and make </a:t>
            </a:r>
            <a:r>
              <a:rPr lang="en-US" sz="1400" b="1" dirty="0">
                <a:solidFill>
                  <a:schemeClr val="tx2"/>
                </a:solidFill>
              </a:rPr>
              <a:t>friends</a:t>
            </a:r>
            <a:endParaRPr lang="en-GB" sz="1400" b="1" dirty="0">
              <a:solidFill>
                <a:schemeClr val="tx2"/>
              </a:solidFill>
            </a:endParaRPr>
          </a:p>
          <a:p>
            <a:pPr lvl="0" algn="l"/>
            <a:r>
              <a:rPr lang="en-US" sz="1400" b="1" dirty="0" smtClean="0">
                <a:solidFill>
                  <a:schemeClr val="tx2"/>
                </a:solidFill>
              </a:rPr>
              <a:t>- Cooperation</a:t>
            </a:r>
            <a:endParaRPr lang="en-GB" sz="1400" b="1" dirty="0">
              <a:solidFill>
                <a:schemeClr val="tx2"/>
              </a:solidFill>
            </a:endParaRPr>
          </a:p>
          <a:p>
            <a:pPr lvl="0" algn="l"/>
            <a:r>
              <a:rPr lang="en-US" sz="1400" b="1" dirty="0" smtClean="0">
                <a:solidFill>
                  <a:schemeClr val="tx2"/>
                </a:solidFill>
              </a:rPr>
              <a:t>- Teamwork</a:t>
            </a:r>
          </a:p>
          <a:p>
            <a:pPr marL="285750" lvl="0" indent="-285750" algn="l">
              <a:buFontTx/>
              <a:buChar char="-"/>
            </a:pPr>
            <a:endParaRPr lang="en-US" sz="1400" dirty="0">
              <a:solidFill>
                <a:schemeClr val="tx1"/>
              </a:solidFill>
            </a:endParaRPr>
          </a:p>
          <a:p>
            <a:pPr marL="285750" lvl="0" indent="-285750" algn="l">
              <a:buFontTx/>
              <a:buChar char="-"/>
            </a:pPr>
            <a:endParaRPr lang="en-US" sz="1400" dirty="0" smtClean="0">
              <a:solidFill>
                <a:schemeClr val="tx1"/>
              </a:solidFill>
            </a:endParaRPr>
          </a:p>
          <a:p>
            <a:pPr marL="285750" lvl="0" indent="-285750" algn="l">
              <a:buFontTx/>
              <a:buChar char="-"/>
            </a:pPr>
            <a:endParaRPr lang="en-GB" sz="1400" dirty="0">
              <a:solidFill>
                <a:schemeClr val="tx1"/>
              </a:solidFill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endParaRPr lang="en-GB" sz="1400" dirty="0"/>
          </a:p>
          <a:p>
            <a:pPr algn="l"/>
            <a:endParaRPr lang="en-GB" sz="1500" b="1" dirty="0">
              <a:solidFill>
                <a:schemeClr val="tx1"/>
              </a:solidFill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12058022" y="7272796"/>
            <a:ext cx="0" cy="19220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542248" y="743384"/>
            <a:ext cx="24520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The consequences of a sedentary lifestyle</a:t>
            </a:r>
            <a:endParaRPr lang="en-GB" sz="1600" b="1" u="sng" dirty="0"/>
          </a:p>
        </p:txBody>
      </p:sp>
      <p:sp>
        <p:nvSpPr>
          <p:cNvPr id="28" name="TextBox 27"/>
          <p:cNvSpPr txBox="1"/>
          <p:nvPr/>
        </p:nvSpPr>
        <p:spPr>
          <a:xfrm>
            <a:off x="4661374" y="1327986"/>
            <a:ext cx="250194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 smtClean="0"/>
              <a:t>- Weight gain/obesity</a:t>
            </a:r>
            <a:endParaRPr lang="en-GB" sz="1400" dirty="0"/>
          </a:p>
          <a:p>
            <a:pPr lvl="0"/>
            <a:r>
              <a:rPr lang="en-US" sz="1400" dirty="0" smtClean="0"/>
              <a:t>- Heart </a:t>
            </a:r>
            <a:r>
              <a:rPr lang="en-US" sz="1400" dirty="0"/>
              <a:t>disease</a:t>
            </a:r>
            <a:endParaRPr lang="en-GB" sz="1400" dirty="0"/>
          </a:p>
          <a:p>
            <a:pPr lvl="0"/>
            <a:r>
              <a:rPr lang="en-US" sz="1400" dirty="0" smtClean="0"/>
              <a:t>- Hypertension (high BP)</a:t>
            </a:r>
            <a:endParaRPr lang="en-GB" sz="1400" dirty="0"/>
          </a:p>
          <a:p>
            <a:pPr lvl="0"/>
            <a:r>
              <a:rPr lang="en-US" sz="1400" dirty="0" smtClean="0"/>
              <a:t>- Diabetes</a:t>
            </a:r>
            <a:endParaRPr lang="en-GB" sz="1400" dirty="0"/>
          </a:p>
          <a:p>
            <a:pPr lvl="0"/>
            <a:r>
              <a:rPr lang="en-US" sz="1400" dirty="0" smtClean="0"/>
              <a:t>- Poor </a:t>
            </a:r>
            <a:r>
              <a:rPr lang="en-US" sz="1400" dirty="0"/>
              <a:t>sleep</a:t>
            </a:r>
            <a:endParaRPr lang="en-GB" sz="1400" dirty="0"/>
          </a:p>
          <a:p>
            <a:pPr lvl="0"/>
            <a:r>
              <a:rPr lang="en-US" sz="1400" dirty="0" smtClean="0"/>
              <a:t>- Poor </a:t>
            </a:r>
            <a:r>
              <a:rPr lang="en-US" sz="1400" dirty="0"/>
              <a:t>self-esteem</a:t>
            </a:r>
            <a:endParaRPr lang="en-GB" sz="1400" dirty="0"/>
          </a:p>
          <a:p>
            <a:r>
              <a:rPr lang="en-US" sz="1400" dirty="0" smtClean="0"/>
              <a:t>- Feeling lethargic</a:t>
            </a:r>
            <a:endParaRPr lang="en-GB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4503518" y="2261447"/>
            <a:ext cx="4640482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b="1" u="sng" dirty="0" smtClean="0"/>
          </a:p>
          <a:p>
            <a:pPr algn="ctr"/>
            <a:endParaRPr lang="en-GB" b="1" u="sng" dirty="0" smtClean="0"/>
          </a:p>
          <a:p>
            <a:pPr algn="ctr"/>
            <a:r>
              <a:rPr lang="en-GB" b="1" u="sng" dirty="0" smtClean="0"/>
              <a:t>Obesity</a:t>
            </a:r>
          </a:p>
          <a:p>
            <a:pPr algn="ctr"/>
            <a:r>
              <a:rPr lang="en-GB" sz="1400" dirty="0"/>
              <a:t>A term used to describe people with a large fat content, caused by an imbalance of calories consumed to energy expenditure. A body mass index (BMI) of over 30 </a:t>
            </a:r>
            <a:endParaRPr lang="en-GB" sz="1400" b="1" u="sng" dirty="0" smtClean="0"/>
          </a:p>
          <a:p>
            <a:endParaRPr lang="en-GB" sz="1500" b="1" dirty="0" smtClean="0"/>
          </a:p>
          <a:p>
            <a:r>
              <a:rPr lang="en-GB" sz="1500" b="1" dirty="0" smtClean="0"/>
              <a:t>Effects performance by:</a:t>
            </a:r>
          </a:p>
          <a:p>
            <a:pPr lvl="0"/>
            <a:r>
              <a:rPr lang="en-US" sz="1200" b="1" dirty="0" smtClean="0">
                <a:solidFill>
                  <a:schemeClr val="accent6"/>
                </a:solidFill>
              </a:rPr>
              <a:t>limiting </a:t>
            </a:r>
            <a:r>
              <a:rPr lang="en-US" sz="1200" b="1" dirty="0">
                <a:solidFill>
                  <a:schemeClr val="accent6"/>
                </a:solidFill>
              </a:rPr>
              <a:t>stamina/ </a:t>
            </a:r>
            <a:r>
              <a:rPr lang="en-US" sz="1200" b="1" dirty="0" smtClean="0">
                <a:solidFill>
                  <a:schemeClr val="accent6"/>
                </a:solidFill>
              </a:rPr>
              <a:t>cardiovascular endurance</a:t>
            </a:r>
            <a:endParaRPr lang="en-GB" sz="1200" b="1" dirty="0">
              <a:solidFill>
                <a:schemeClr val="accent6"/>
              </a:solidFill>
            </a:endParaRPr>
          </a:p>
          <a:p>
            <a:pPr lvl="0"/>
            <a:r>
              <a:rPr lang="en-US" sz="1200" b="1" dirty="0" smtClean="0">
                <a:solidFill>
                  <a:schemeClr val="accent6"/>
                </a:solidFill>
              </a:rPr>
              <a:t>limiting </a:t>
            </a:r>
            <a:r>
              <a:rPr lang="en-US" sz="1200" b="1" dirty="0">
                <a:solidFill>
                  <a:schemeClr val="accent6"/>
                </a:solidFill>
              </a:rPr>
              <a:t>flexibility</a:t>
            </a:r>
            <a:endParaRPr lang="en-GB" sz="1200" b="1" dirty="0">
              <a:solidFill>
                <a:schemeClr val="accent6"/>
              </a:solidFill>
            </a:endParaRPr>
          </a:p>
          <a:p>
            <a:pPr lvl="0"/>
            <a:r>
              <a:rPr lang="en-US" sz="1200" b="1" dirty="0" smtClean="0">
                <a:solidFill>
                  <a:schemeClr val="accent6"/>
                </a:solidFill>
              </a:rPr>
              <a:t>limiting </a:t>
            </a:r>
            <a:r>
              <a:rPr lang="en-US" sz="1200" b="1" dirty="0">
                <a:solidFill>
                  <a:schemeClr val="accent6"/>
                </a:solidFill>
              </a:rPr>
              <a:t>agility</a:t>
            </a:r>
            <a:endParaRPr lang="en-GB" sz="1200" b="1" dirty="0">
              <a:solidFill>
                <a:schemeClr val="accent6"/>
              </a:solidFill>
            </a:endParaRPr>
          </a:p>
          <a:p>
            <a:pPr lvl="0"/>
            <a:r>
              <a:rPr lang="en-US" sz="1200" b="1" dirty="0" smtClean="0">
                <a:solidFill>
                  <a:schemeClr val="accent6"/>
                </a:solidFill>
              </a:rPr>
              <a:t>limiting </a:t>
            </a:r>
            <a:r>
              <a:rPr lang="en-US" sz="1200" b="1" dirty="0">
                <a:solidFill>
                  <a:schemeClr val="accent6"/>
                </a:solidFill>
              </a:rPr>
              <a:t>speed/power</a:t>
            </a:r>
            <a:r>
              <a:rPr lang="en-US" sz="1200" b="1" dirty="0" smtClean="0">
                <a:solidFill>
                  <a:schemeClr val="accent6"/>
                </a:solidFill>
              </a:rPr>
              <a:t>.</a:t>
            </a:r>
          </a:p>
          <a:p>
            <a:pPr lvl="0"/>
            <a:endParaRPr lang="en-US" sz="1200" dirty="0"/>
          </a:p>
          <a:p>
            <a:pPr lvl="0"/>
            <a:r>
              <a:rPr lang="en-US" sz="1200" b="1" dirty="0" smtClean="0"/>
              <a:t>Effects on physical health:</a:t>
            </a:r>
          </a:p>
          <a:p>
            <a:pPr lvl="0"/>
            <a:r>
              <a:rPr lang="en-US" sz="1200" b="1" dirty="0" smtClean="0">
                <a:solidFill>
                  <a:schemeClr val="accent6"/>
                </a:solidFill>
              </a:rPr>
              <a:t>cancer</a:t>
            </a:r>
            <a:endParaRPr lang="en-GB" sz="1200" b="1" dirty="0">
              <a:solidFill>
                <a:schemeClr val="accent6"/>
              </a:solidFill>
            </a:endParaRPr>
          </a:p>
          <a:p>
            <a:pPr lvl="0"/>
            <a:r>
              <a:rPr lang="en-US" sz="1200" b="1" dirty="0">
                <a:solidFill>
                  <a:schemeClr val="accent6"/>
                </a:solidFill>
              </a:rPr>
              <a:t>heart disease/heart </a:t>
            </a:r>
            <a:r>
              <a:rPr lang="en-US" sz="1200" b="1" dirty="0" smtClean="0">
                <a:solidFill>
                  <a:schemeClr val="accent6"/>
                </a:solidFill>
              </a:rPr>
              <a:t>attacks</a:t>
            </a:r>
            <a:r>
              <a:rPr lang="en-GB" sz="1200" b="1" dirty="0">
                <a:solidFill>
                  <a:schemeClr val="accent6"/>
                </a:solidFill>
              </a:rPr>
              <a:t> </a:t>
            </a:r>
            <a:r>
              <a:rPr lang="en-US" sz="1200" b="1" dirty="0" smtClean="0">
                <a:solidFill>
                  <a:schemeClr val="accent6"/>
                </a:solidFill>
              </a:rPr>
              <a:t>diabetes</a:t>
            </a:r>
            <a:endParaRPr lang="en-GB" sz="1200" b="1" dirty="0">
              <a:solidFill>
                <a:schemeClr val="accent6"/>
              </a:solidFill>
            </a:endParaRPr>
          </a:p>
          <a:p>
            <a:pPr lvl="0"/>
            <a:r>
              <a:rPr lang="en-US" sz="1200" b="1" dirty="0">
                <a:solidFill>
                  <a:schemeClr val="accent6"/>
                </a:solidFill>
              </a:rPr>
              <a:t>high cholesterol</a:t>
            </a:r>
            <a:r>
              <a:rPr lang="en-US" sz="1200" b="1" dirty="0" smtClean="0">
                <a:solidFill>
                  <a:schemeClr val="accent6"/>
                </a:solidFill>
              </a:rPr>
              <a:t>.</a:t>
            </a:r>
          </a:p>
          <a:p>
            <a:pPr lvl="0"/>
            <a:endParaRPr lang="en-GB" sz="1200" dirty="0"/>
          </a:p>
          <a:p>
            <a:pPr lvl="0"/>
            <a:r>
              <a:rPr lang="en-GB" sz="1200" b="1" dirty="0" smtClean="0"/>
              <a:t>Effects on mental health:</a:t>
            </a:r>
            <a:endParaRPr lang="en-GB" sz="1200" b="1" dirty="0"/>
          </a:p>
          <a:p>
            <a:pPr lvl="0"/>
            <a:r>
              <a:rPr lang="en-US" sz="1200" b="1" dirty="0">
                <a:solidFill>
                  <a:schemeClr val="accent6"/>
                </a:solidFill>
              </a:rPr>
              <a:t>depression</a:t>
            </a:r>
            <a:endParaRPr lang="en-GB" sz="1200" b="1" dirty="0">
              <a:solidFill>
                <a:schemeClr val="accent6"/>
              </a:solidFill>
            </a:endParaRPr>
          </a:p>
          <a:p>
            <a:pPr lvl="0"/>
            <a:r>
              <a:rPr lang="en-US" sz="1200" b="1" dirty="0">
                <a:solidFill>
                  <a:schemeClr val="accent6"/>
                </a:solidFill>
              </a:rPr>
              <a:t>loss of confidence. </a:t>
            </a:r>
            <a:endParaRPr lang="en-GB" sz="1200" b="1" dirty="0">
              <a:solidFill>
                <a:schemeClr val="accent6"/>
              </a:solidFill>
            </a:endParaRPr>
          </a:p>
          <a:p>
            <a:pPr lvl="0"/>
            <a:endParaRPr lang="en-GB" sz="1400" b="1" dirty="0" smtClean="0"/>
          </a:p>
          <a:p>
            <a:endParaRPr lang="en-GB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882" y="5409623"/>
            <a:ext cx="1276083" cy="90614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8974" y="1858605"/>
            <a:ext cx="1069819" cy="106981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1" t="3801" r="10626" b="14300"/>
          <a:stretch/>
        </p:blipFill>
        <p:spPr>
          <a:xfrm>
            <a:off x="2771800" y="2060848"/>
            <a:ext cx="1103702" cy="94193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28" r="5106"/>
          <a:stretch/>
        </p:blipFill>
        <p:spPr>
          <a:xfrm>
            <a:off x="7481645" y="4030996"/>
            <a:ext cx="1225384" cy="101703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555500" y="84281"/>
            <a:ext cx="45884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u="sng" dirty="0"/>
              <a:t>S</a:t>
            </a:r>
            <a:r>
              <a:rPr lang="en-US" b="1" u="sng" dirty="0" smtClean="0"/>
              <a:t>edentary lifestyle</a:t>
            </a:r>
          </a:p>
          <a:p>
            <a:pPr algn="ctr"/>
            <a:r>
              <a:rPr lang="en-GB" dirty="0"/>
              <a:t>A lifestyle with irregular or no physical activity. </a:t>
            </a:r>
            <a:endParaRPr lang="en-GB" sz="20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7754" y="799208"/>
            <a:ext cx="1566693" cy="108306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03729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283" y="6023642"/>
            <a:ext cx="1182717" cy="78919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1" t="12286" r="5025" b="5109"/>
          <a:stretch/>
        </p:blipFill>
        <p:spPr>
          <a:xfrm>
            <a:off x="7840220" y="3347484"/>
            <a:ext cx="1208001" cy="71725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6066" y="4320501"/>
            <a:ext cx="1196861" cy="5909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3121" y="5129388"/>
            <a:ext cx="1052049" cy="676317"/>
          </a:xfrm>
          <a:prstGeom prst="rect">
            <a:avLst/>
          </a:prstGeom>
        </p:spPr>
      </p:pic>
      <p:pic>
        <p:nvPicPr>
          <p:cNvPr id="31" name="Picture 5" descr="http://www.lustrepurelight.com/media/16615348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740" y="3944608"/>
            <a:ext cx="1647868" cy="1462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6" descr="data:image/jpeg;base64,/9j/4AAQSkZJRgABAQAAAQABAAD/2wCEAAkGBxQTEhUUExQVFhUXGRwYGBgXGSAfHBkaIRwYHBwcHBodHCggHSImGxwXITEiJSkrLi4uGh8zODMsNygtLisBCgoKDg0OGxAQGywmHyQsLCwsLCwsLCwsLCwsLCwsLCwsLCwsLCwsLCwsLCwsLCwsLCwsLCwsLCwsLCwsLCwsLP/AABEIAQAAxQMBIgACEQEDEQH/xAAbAAABBQEBAAAAAAAAAAAAAAAFAQMEBgcCAP/EAEMQAAIBAgQEAwUGAwcDAwUAAAECEQMhAAQSMQUiQVEGE2EycYGRoQcUI0Kx8FLB4RUzYnKCktEkg/FjorI0Q4TC0v/EABkBAAMBAQEAAAAAAAAAAAAAAAABAgMEBf/EACkRAAICAgIBAwQBBQAAAAAAAAABAhEDIRIxBBNBUSIyYXEFgZGx4fD/2gAMAwEAAhEDEQA/AM4rVwRInr8/nGIlSt+592OVZoiD8sNsGj2f0xViEq1/T64bGa9Bj1Smx6fX+uG/u7dvqMIDpsz6Y5fNH0GPfd29Pnjxyp9Pn/TAMRMwe4HqemFLk7MDGPDKHuP38MeGU/xDAAy1Vu/0xqH2Jhmq5koF1eXT9qY3ftfePrjORRMXOrF7+yY1B9+WkYdqVMKSSACXa8hSQQusgwbgYqHYmawM/TRfPNSjoFTSGBqNLgnlVRu2rUYA2Hbahfbpm/MHDXDo6v5hDJsyk0L3vgzlq9allWAyo1/eagohKbP5M6lNWCoMKshSsatQmAcVX7VMtRWhw9Zq01pUqioHTnt5ftieUnc+/FO2U6o23iuZFFPMLELMGFeoZLdFWT9LR2wKqZpKuWq1lYlTTqhdVMoQVFRW9q+4j4euIvGeLVfutbyJNby20Afxlbdehv8ADEXMV1p5U0h7K0dAG5P4cb9SRPzw1Bkc7RRvsQzCJlc0zozxUpgKi6mYsIUBdvai5sNyQMaaONUFypzU1NKlkNMIuvUjENT09wVe8x7RmL4xv7N895FGv5QLaigKs2gsIIYI6sNLaWOkzuPjixgO2TNAVVWogzGijKNpWqeRalSfaCFlNS5/Ea83wqdFRaXY/wDaxWB4rwcjbXTMf96ngxxbOqXYiqgChQQaOpp1FdytxqjvAE2AxQfHnEwc7w8u8+StM6zAuKslmi0QOmNGTiLfd9dIAzJ1SI2JF7jmaAT0npuLx6smT2N8HzYVxqqAyAIFALdo0kvAjZj6gntjIc5UnjX/AOf+lcY2j+14ompUYKg2ZmABGkEgtZTpbUsjfT88Gq5yn/aIq6xo+8+ZqvGk1Q07dsLI0xR7Zt/EeI6XfXmElSQZoAmRqAhtJ2dSYiY+GI9Lil7VgCZgjLhTdZF9I0gDU0n2g1jfEjifGnKasvDq6lhVQGoFF5MKCCewnciQeo7g3F65pnzyxUL/AHr0TRDXjckKIE2IB9++N41Rk7AH2dlP7V4k7UVqvSV3pJAnUKgHIWspMgT64tlPidSp56fdEbMUWoqAlZzTHmBTdmgzTAGpQCTCx6UDwdxZf7QzppVKSNUSotKodixqoVaCYaIDAReMWBzUpZZ8qc1TR3IPmJRq6zq1Go1RtTSzgAa5Ec0RFoikaNhFOJedl6RCqulqtOFYspCPoBUm5UxacewIz3GaeWSnSqVaKssgKi6FVLaQELEjqZJvJ9cexehGXfevUg/PDbVSdmHxt+uGXGOQccRqOMz+pxwtYgib44Jx0Hb3++/64AJ6shEwNpxDarqJiw6R+uG2YdQPhb/nHQYdDp+GADnSepj3n9BhCw9W9+OzTJ20n4/s45NLuAMAHBrHpb3YK+HfEVfKOxpMOeNQZQQYmPURqb2SMC/IPphNEXt8MFgXpvtMre0KFIVIjVqcr1/JPqfzRiscc8RV82wOYctpnQBCqkxIVVEdBvewwOJ92OQ47DA5NipFno+Os0UZKjJWUiCKi3jrzJH1nETiPivNVV0aglMW00rAj1b2j8TgLqHYY5Zhh8mFIfy2demZpsyn0t8+nzxMPiCv/GFJsWVRqI9TH6YG6set+xhWxnTZos0sxJO7EyT8Th/I8Tq0W1Uaj0j3Rivzg3xG+Xyx4/u2EBJz/EatdtVao9Ru7sSfhO3wxDqtJx0ThQcAHeS4hUotqpVHpnuhI/TfC53iFSs2us71D3ck/wA7fDHAOFk98FgM2xLo5+qF0B30/wAKuY6dPgMMnHOGtAdFT3A9J/XHsca/dj2CwHypG+OAML559cLUeR/TAAm2EOG4PrjxU9sIBzSO+E0jvhvSex+WE0nsflgAeEDrhdf+LDBU9j9cevgAeLDrf4f8YS2GTOEwAON1xyMIMIZwAd6sIThNWF1nAAoOPah+z/XBPJ0V0U2IkEsGhZN9UE2vFsK6zqhYbVyjSNOn1ta2HQAzUP2ce1jBbMI2kArzrcmLMsHSZAvPL64k5kP5dMg8qkSCoVj7IIBABIjv174KAAH4/LCA40TiJzGsMTWAhWqJeJapUDLpAiyBOUbYrOXcyfbPMpETMcswenX54dCAUX2PxnCn3DFv45UJrsW1iQsBi5/KIA1gH6dt8d5zNhaMggwAL+ukSQdwJn4DFcV8hZTJ9MITgnXa5LOCTMGbn4Tb5D3YjoOz/X/nEDIQGPYk8RHMBM8ov8Tj2EArUB7sciiQemJRGE+WABNHYYQ0W/f/AJx5sLGADjyj2wnlnsflhw/H54UE9z88ADOk9jjxxOooX0ogdqzvpUAAqQdIUAb6i5IvaNPri9UvAFOkgOazLCoY5aKjSp7F2B1Hf2RFtzE4TaStjSb6M3whxcPEPg2tll82my1qMSWgIyf5kLGfes7GYxVy/oMNNPoGmiOcJpw7qH8Ix797YBDMY9GHgMJE+uABnCBcSKT6STANmF1B3BUmCNxMg7gwRsMcML4AGdOPBcOEY7ppM/PAAxpwunDmFUYAGtHoPlhQuHtHa/8AP0xax4JbQD56h4A0FTepeUUgnYRLEC89NpckuxqLfRT8cxgnxOl5D1aKVdaSJIBUMQJBKz+Usw3/AFxAIxSFVHIGPY7GPYAOPvDfv99sKcwb4aKxaf8An5YTUeh22wAOVH1fX345LEfv0OEDXk3woc9DGABTVPfCHMHvjiDc/v8AcYUkzOAC0eEauiqah1atLeVaFblKsNUb3ixtzTiw/wBpO7Lck7wATMg8ogbxHay+uM9oZplKlTdDI9//AAdj3xb8l4ioPRZKlCn5hulTzCr0iANAV5ugIDBbQZF5kYZcfJ2b4pqK/IeyniCEqKzKyGmxIm0aT6+75ntij+JMl93raVk03HmUyRujeyD/AIlPKY6g4smW8Sw4FVqVWm3K1KUbVMDoDf1tJjBTxP4bFbKJ91VnKO1RUJ1NpZedUJOowyqdBM3eNVsLEuOgytS6MyFYHCrUGI7LF+nT1wkbnHQYBHJ06b1EWo+hGYKzxOkE3MSJ+Y+mNO8ZeHPO4euYVF83LqA7IsLWpgIC8byFh4O0VF6Yx4HGufZX4n1KuVc6iAVKtcOkHa++mVI7AGDeJk62UtmXhxhHrAk+uCnjPgD5LMvRMlI1Um/jpknSfeLqfUYAkYokfWqMSsoAZNrAzf0OB5HpPr/THAwAS7RuP2MdUnExPpiGvaBOFIwAXLgeWy2YphVVkzFN1YvrlXXWN1IhQAYldiBMzaxZlWVy14kmDGxmdvQ4oPhriPk5hGJ5TyN/lbr8DB+GNPaiQSxGpQpLR6XP0GOXO2pI6sLVFA4/Uo0k8hF1VC4erVYcwME6QentXAt7+gPzx+/f/wAXw1m8yalR3bdmLfMzhvzD3x0pUjnk7ZJesB0x7Eaffj2GSTKlAqxDCDEwsER3sT12xHIAkH/j6YM5rN+aqnerubjmvBHQxtyydjgRVDA35TvEbX/p9MJMbRxSpFp0xb1HX34SCD648TPzwk4YhGJMEycKPhhw0gRIt7z8bY7y9GR3/fvwAcUaJYbgR3mf/jGH/uBAMxb1t6zbsMXTw94Fq1F11ai0EbmAjVUYEA/3cjT6aiDeY7jePcHFFauiuKopGKgIUMkkqs3YPLCCVYwdwN8Kx0VdqWkwY+H/AJtjTfCmaq0qKMQza0V7EmJJhiOkxeNt5wHyPhQ13JqDycuLtVKhZUGYSwBJHXmAuT0BJZ/OUw6plkIVAEQtM6RIGm+xub7zJJJIGeV6LgrYP+0ng6H/AKulpBY/joNwxtrHcMbEA2af4rUG+Lr4uSqKdOmYIceaWLiTzMukX6GSR7u2Kgcu3T/5D/nFY7cdkzSUqQyB3xM4ZnHoVadamOamwYWsY6H0Ike7DC5dvT/cP+cO0qVun9cWSb3xvglHiWTUAwWUVMu5/KWWQCd9JsGHpO4GMF4tw+pl6r0ayFKiGGB/UHqCIIPWcbD9lnFi+X+6t7VKWQwR+GT0JtyuYsdmXBD7QPDC5zLswUfeaKlqbDd1AlqbHqInT2PvOIi60U0YKQs9x9fXCRvG3r78LH7+uCvAsmGDVGpl1pxqBHKoJgFj0vsDvffpb0JKwW7CIi/UzP0+Xyxyu9/0xZuKrRqVPMKkBlA1U4jYD2ADFgd4O/piFxDgYQCpSqCrRtJWQyXjmBA69Rb3YnkgoEBh1Encf+MbllhNS/ViD8ZG3xjGPcDpas3l0IkNVpC8bF1vb442Gi34sddcn/cMc3ldxNcPuYitEjp6fHr9Zxy1M9QcSdJZ2AuSx0gAkkzAAA3m2OsxlmWQwIIEwykGN9jGOuzIgxG4nHsPOgk4TAI0ut9j2bDkJUpNMW2BEbTJI7bYp9XgWc0kpQzDU5ZAwVmUaWKEAiQAGDC8dcOZLxZn6bSuaqarwWIY39WBO2I+X49mqalaeZrKh1A0w7aOYyZQ8nMSSf3NyaIgpr7iLnOBZmjHm0KtMGyl0IDG9g0QTANgemIPkmBtPUdRMQY9bX9Ri3Zrxnnz5NSo9M+W/mUyUSSw1rJUb+0+4G4O0Yl5H7TMxTqis9LL1Do8v2CsjUG3DXIIsenawxOiyhgkbbH0/frh2nTggnTG8TE+l/f+uO87W8yo9QgAuzOQohQWJaAOwnbHWSqhWkk7EAjpMeo/XCA0CjxgaNdN21gk+zKaQS1zqhRp7DVMHbBtOPVMvRDOB51SWQRBpIYInqCRBg7CNiTiucP40nkZd2BqVFqLRBYKColmsVWfZVQCWYyxMyLExllqktU1egbreZPW++Mc1QNoK9g7O8VrVfabVJm563IknaJMAnHqGhFYudru5nSizeIuSTb1JA64XifC6lJKuZpj8GUprEaQXHO5XdhP4QJtJPbEjgVTh+ZoLSzBrebzPVWkDARQ0NGli+mxKjaSfy4IeM8kVK9Feqo6oo3G+LNWqs4nRsgNyqg2npJuT6nEIaiAZW/c+oH8/pi+eH+HcIem5zOaFOpqdV0rymnpOl9JDaSTJ3kSNjfEPgPCMg4Z8wUARZZFrBSzM5RdPMQoB0sxvpHQzjfilpGKTlbKYXOFWowt7/cPXf8AcDGw5XwhwFVipnKLNaYzBAFj1mxLRv0FgJwH49wXg6oooVVqVLezXJXpq9qbCLQQbjeDA0EY26A2a8aVSciV1qMuhGnodUBhOoypVbTBHrjZ/D3HhVo0nA5XVWAP1HwMg+44zPwh4YyVbLeZmHKN5ipbMIJXUoblYyBBN5mYgYL8EzVLL5urk6DhqI5qJNQMwbSGqJIMG5Y2sCrXM4znClaGu6KHxrwTVTiRydLT+IS9FnYKppmWF/QBlIEmVNsX7i3DEy+UpZekiP5FJ2rVRITWUEttztIYw1gD0tiwZ2vTUpWZSaiq9NGj8p0Fln3hSOt27nFY8T1tVAFmfmDN5YgAgH2mIXUZhbTFgYtjKWZdFRjszGmkgdNQMfKBMRcgfpgh4dR2cUlGs1Do0FdUntAvBEyZgAHtYx4U8AVc0q1qrfd8vPK5EvUE20L0Fjzm3YHFsy+Wy2S1rk1JZrNWcy0fwqQAFHoPTFZMkYrYoxbehngngnKZOoK9aoXqqS1OmpBRD+WWjnIjfYf4onHb51aYeq5AVZYk9+nzMD1Jw2z2ZmMKqlmY9ALk/riDmDlK2Zr5fM1qfk0Qug+cEFR9mYnUA3oOnxOOaHLPJP2Rq6xr8lQ8HcY+51fO0lmC8sEWPUme+1r4d8X8cGaqPWKuHaPaIO1oA7RbfBzgfh3I1eIvRkfdgmoMMyAJilfXJ1XZxpHUDoDjvxn4eymWoUHoks7swcNXpvAAldQRhDHsJWJkzE9/pK7MORntav1jf0wmNo4X4H4W6TVKVWPMF+9gBEPs7GDME+lhj2L4ipmS5TNUaVWKuXFdASGHmOhbsQynlIPoZnEUojudLLTBLQG1EILkLqAJNoEkC/bCfeySdUGbbA36XIx3VqiJKU/l16zpIxFCOECaZLHVflgwBFjPzEDaxneEqiaaCbjUSPjbHLVV/gvNoY7fM+uHFWlIkOB6MP5qfTABL+60zSD/AHiKhYg0vKYwOaG8wcpmBbpq9MDix+dtsSgaG/4sepUn4WGPFaMSGrR6qpjp/HgoC75R1bgyOKauaNdhUW4N2BWpqUyGUvTAO0Mw6nHvCfiVKmYCVqVNUcCmHYlilQ/3bHVyxIAPKIBmbYl/ZPRo1zm8iarFcxRMKVjSQYLjmILCVPfkG8YpOby2mo9IxNN2UxtrBKAi+0gkYuOGOTTGpNdGreKUcZLNK06vKLONyNNSlP8AtUTbtiqeFqbnOZN6Y/E1oLdSVhvhpLz6Ti58WzBrZTMZhhDvlW/D666lJUMD/M4a+wItJtnPC+J1UzC1lby/KMjSdmPJzD/UTford8H8T9GCce9tIrLtgHiipTqVqazC1HWmdiFV2HMImdIXfbfvMXMUo8uOoB36269NziQ+ScmTVoEkzLVFmTeZNyZ+d8EKCkUSdeUd9QUU3VWbTAltbcqiRETMk2wiAdkMnVrvoo0qlR4J00lLNAgEwOgkfP1wmdyVWmxFSlURhykOpUgwDBBEgwQT75w9lqNakSyPTUsCp01lFiR/C4kSBvaYkYaahVJM1EMmTNZbkeurEjRHZwWWwBELaO+577xh1auioGBOtSCpBAIMAg2jaxxLU1vKWlqoaFYv7dLVJBElp1GxIF7Y9lxWQuE8lvMUIQzU2m0CJJgzcEXw6FZtPAeIVMzk8qxpFnqHUwUWGlihIvbaY7EjbEfj/DVpNTfMEMWqKHA9hUUg6B/FNkM2333xwONDIZalkkYs6IijyhDliQxlmNtTEwoUmGW3eBxV6lbJp+HUXmPJUa6nUNMkxuy7mDzjaMeVklUl8WdcINLZA8QeMNdQsLlRCL26THUxaOgwmUrFxraZgtESYALEx1OkEx78NcA4bQpU2rOoLgkDWJ0ttaRY7+6+JlCqj0a9bYU1qENsNTL5YAJMbmP9Z6zBkptDTqypcTz+YzS/h5escsGNlUnWVGol2XchRq0gwovffFULRYg2sR+9sTaNPMUhCsF5WW1VI5l0PbXF15SdyPcMRHyT/wCH/cn/APWPSjFRVI5ZSsQKCZFrkxvsJG/TpjljJsokTJHW5ufoLRsMPBHAMhZO7alna35rfLHfm1GKtpQaVIEaRMljzc1zzRfoAMUSJluH1KkhKFWoVgkIhaJ2mBaYO/bHsIlOt0J94qgT7+bHsAzlFgLyz1mbx84tvPrfHPk+Yx8sH4xI2HpPQYdSvVRVMuF2FiF3JIuIudW17HE7iiry1SrLrWVPm6zAYjvKxZYMWA9TgECVQmAAOYwDYSZ7k9+uOq1OAO4JB+vw6H6Yl5ekyM6hmBHKwgGxF4IY7gm49848qQ4R7hoWSbwSADH72wAQAojYd9+ny9+OqTlVYgiGEGTfft+mFpSy7iEG9hubTaTckSZwjUABvI7hgfnee/TpgAPeBeIijn8s4LL+JTQkRcM6q4PpoL/TFo4RVo1+K5qtUACjzqqpAgEOlJCV2Lc0wZ5hPuoHC8uzVF0AswuNtwJEzAAm8n0xd/A2TpnO0aPnKTVYCqgIbVpDOE1ER7SqCVPXfGscblCVfAJ7D/ifiyU8pVZ2AqVdNKnTBlhTL6qr9yeWCdpaJmQKVVGpFknTBiewkDrMSXPwxpHizwVQrUKtSHFahRcoNmLIpfQVkgiTNrwRBtAzfP8ADScmtQPHMo0lbEM1ZVIbVvrR+XTtF7RiP42ah4zX/WXkdyK5mMyxLSxcdCVAmZ9JG+CfhHhq5rNU6JFQqQ7NpiTppu+kG+nUVCz0mYkYGNlG0zJMeh0gz32v09+NA+zHJUqeYq6K6VHNNYKjYaxqAgnqFv2PriJOlZK7K7438NjIZjRqapSqAtRJgHSDBVx0Kx03scAC5uVUx7V5Mi4iwvufl6Y0H7Va1N8xQoVGKuigEnZfMdTJJ3UKCYHfcYrS8LqvXShk2NdtJgICunmcEnUxGmLyW0xUHe4naBlebVomTv8ASMGfBOQetnKCAfmBJZdSiAziVkSOXY4k8Y8LZrKUpr0GRZJnUjgWUC6ExfUL+mCf2U0o4hQBeZFRtIOwFGrBNo/OYg9GkbYU39LYLsu3EKRy+opSSq0PUr16x0rNN2VtA0kKS2ohQZsMS8nm3fL0mqIFNQmUvGiGiZJN1KG/fHuJUa1WpTpCiWo+YalZy6rKmrUYKVJ1ECQzADm5RbEvOk8hgHTOkRA+W5mNzjwc8lX5O1bWyu53hpqOVJ5GNtQaDYC5DASBE9dp7kR9pNREy9HLIVUvDvNoVQyoAs7SWt00zucXWjRfVzgDV2FgenvN7+hOMk8YV/vHEa0OFWmTTDN0FNSCBG5LB7RucdHhcsmS30jPK6jQFXSELPzaiI0MOUwCZHeD8wRhmnVK7RF/a62/8/HDtbJwzKp1nmAVJYgDqSFgiO2Jq10rM3mKqgbFnadgsQu5NiABaDuMeycoKFfmlp26D0t/LEmllnqewpYbQtyLfwi+4N8P1+GKHIFVAswpEsCC0TIF4WGnt64Th1fS4UsNCl+oZZ0ldUQbbGwkwIg3ABDy+UqNIiCDBDHTBvIuRj2O+KKTUOpg082oEGdXMbi0gmCOhBHTHsADj5p/L0BjoEkCO4hr9tvTfDFDKatQvva246Ym5mrU1Q2gXWdEQIsLAwATzwLGZ64ZpZchQ52I+VyJsZ7dvdhAWKlXpuiMyUoIA5kUmLA7oTa43mB3xNSlljHJS6bNH/tDDbfbrivcP4i1JWI0kowZQVDLcruGtAlrQbkdsScz4hasdTaZAg6adNAd+iAD57d8JlIl0MlTkQirqWKkPMkiGQDzGsQXANiCBgenBM1BcJUqIHKgjmmARsCehG3fEtaqCmrMw1kHUOqWmCOkk2nrGDPB/FSUqAQ0STqJDK4DXiIBQib8pmeY9zio0+yZfgrvC8myk0qlMiCVKVJBQmCxKmwNkNxMD0xafA1BF4h5qCBl6dRiYtqINFRG/t1Cf9PrgbnuK5eswZE8shT5gkHWIO8AEkAabg9ZPTFk8DcMZcq9YmHzNSST/BTJsPfVLfClONvIzrF4jY4K2Wvh2eKMrseUebUJJNkUsxMbHlDb9/XGP+JMyzU6Ohm8qNQQwBTcpzXFzz+ZE9+kmdR42ujIZoibUTSX/uFKV/hJ/wBWMyyzq9M03fShWdWktpOpjOkXPsRb+KehxyfxOK/Hk37mmZ/UVtmmZBuJ3PWL3/04I+HOItlsylZTIE6gLkrpKsPkTHwOHM7w9AWZayPB1Khp1L3nTJUW6XIw5mcnrOvzaOo7wKqiOgvTO1l32AHTGjRlZrmbylLO0jQrEwVmnVQ3g9QZgjaVNjbrfETg/BqOSRqJpmZRjUR2BrFQdLOr2gavZUlZJB2xU/DfFmpKtBqiMf8A7VyRewRtYXqQB7wO0Wijm/OHl1+VlnQ4EFe6kHdbeyduhGOSc3D6TpjBS2EMxmfzq0iLLuAFIUzeLkwB17RJxTOCZhaXG6EcqVAwiTpVnp1EACzAGrsPzYtviDgpo5V6tFzU0LqYaiBAEltJsB1MXgYymrWcVRUB/EXQwMxDAKw9DfFQUmmmTPijZeJG7A9So+BJJP0j444esiBAxgEbDoJN/fbvhamZFalSzC2VgtSOwN4PuOofDEXieZKEIgLkLzKwGkgRLFm5VAmJJAuLyRjwnB8uJuh2rSaxL02/hKuLjtoJBB/Z74yT7QdH9oV9Mi6FoGz6ELf+6frjTEy9RdOurTRT+UoIjvNSpTn3qD8cUnx14fqHMtVH93WCaXgxqA0sS0b6kPY3649HwYOE3fujLN0U7LHS5NyAbwYt7+n9MP1IeSAqnQJ5puNyCTN427n3YZIgywsRspAhjtI+B5e3W+HaFYHTKKx3vyggTqFiJO0f1x6pzErKoS5QN1NxExEx27/XFsyvgdKoUJXLVD5WoAKV5jDRETpWTp5YhrmMVPhVemlcsZFMMwEkM0Q0THtG4uPXFxyfiLLeUKbOwhTyhHmZdhGjpzLOqxnESv2NcaUrsi5L7OK2YFQiqiClWqURqUKW0aeaGKkC8QRaDj2BGRr6mq/9RRpAuXHmMwnUT7OkHbTse/vx7G6nH4OZqV9gjiVVXko5IDGN7gktqIJIWNreh64iKYETOx226/ObRiU1Ly9kPsmYMgiRe0wJK72JjvAjs2tlkCIEwBex3uP5YzNHon0M5R8tFrUp5uZ9TcylgTABAJCwI9emGuKupd/LBVG0zLFjuSDsPdEflHWcO53PNVSlRJtIOruYFPVBAIJCiRN4HXC1c6KVPydFF2Qz5mjUWB6EttHe+3zABrodIYMCW1WF4iY1AbSZgek4JVnp06lHkDUyFLKSQpIlYaDO4v7vXDFPNjyyoQAk6dcXkqe19zb3+mDPBHpty1FLCQxUNBYCS6yPZLIzrPYkzbDAj5FEYgJRJrVV8tACYJdgBZgSSbKIt19Ma+U8ilToh6bFEWiNWxNNYdhY7vr3tvfvX/CnBMulR87l8wKyRGXhTqpFhDGqoHKyKSqxvq1DBbMZd9SnVAWAITm0g64DFhBJIJlSSPhHD/IZ8cqxey2zbFH3IPjDOMmRFOqSTUzCqB1imrOYA/xFMUBUCkC7I4ZZTqCFKkW3DX+OLR9oh/8Ao6YJEU3qGZsz1CEYn/tge4nFQyblqyoFBuSFJ0gk2FyQB7yffj1vBrH4qXyZy3IH5LNqDU89WYkcmkkBXtFwdom18eTUvPpaCZ2MQSAumR6xfqMGeJ+D69ClrIFVUEuaR1BP8TggGBzDUJA6kYAVXJUqJgiTzHmUcwkExF9W25MY5rvoTVdnIqw5qNDEW0k9w6i3SN/f1xo/CxXXLCrmbAaPLckF3RgSNaAlrQIY3YMN98U/g/htMxWpUadXU7tTDAEQFa7Ge6APIjtvjVc/l0dalGmrNTYsdbCA4OgKATcjSSkxYe8HHJ5c+KSa/wBGuHuyLwvihqBKlDVUCABgBNr9N43BBHbFT8YeHguYQ5dWVcxrUU9NkenGpAW2GmCAdoIuIxN8K68jWNIzpM6SR7YmCI6mbR3wb8UIKmVRmY0y2ZRkZTenrFQSGmx3AMxyqdsZ4pqM0k+zTLG1Yz4AzROVai5B0MTTg3amxK2A/wDUDDpvh3xFnHy6UwvK1QzrMSIgllEW5WEFrqIgAliQngnhqLnSEY1FNF1n8qQ9PUnUQQRzdy0CYIOfaNSmirRApkIP9QZW+pp/LGOWMY+R+ysDtqwN4OzB+8+YSdRQtM3kNTe562WPgcaY3D0zCPQqrqpuIYHodCGRPUMZB7jGRcAzGmvSnZzo+Dhl/wD2+mNYyGa1IriQbH6KD9QcZ5m4ZUzbyY7MaqeGhls3Wy9akagSEDgsA0nWtQgMDBQMIGx9cM5fhKVKzfd6GYbTDRRRngEEGUKmoo6S3XoOli+2ogZqg4MF6QXeCSrvpY22AJGIHhPPD7rxCFYNToIC9F2DuTmfaR4YixECO+029jHPlFM86SpgfN8Dz/KBlc7pKjVNCpY6tTLGiIDAEfzx1U4dWCrGWzYqajqPlOF0FQLDTM2/X0xEzHFM7TUHz82EbUUbz3IItF1aJAIn3jDa+J81aM7mV7kZip2/zYYglwTL5ykanlfeqCsQY0ss7xuOgtj2OMhx7iDpqOezgB2P3mpewke10/nj2FQyBUbyjprUgLyQzHUVAMopWABMeoJGOM1kl0LVFNlUqGhtr9iQJHXci+DR4K2bzCUvMF0qODo0sAoUnVfSbbEHFsPg7NVAtEaKaERGjZSpBhVrMYIY3AMTjVQ1ZnLIrpmZVcsm0lYizASAYu0XJ3t7sTeFUqTEK8MWXQoa5V7EAXBtGxERa84Oca8C5lGNWrVQaiF1EHSbAgBhI9lQf5YGV8vTqVCijmSY0kACG5vasZAYzEXk22lxapvoqM4y0gTn8iEcrDwRylwV0sJHxEg7Ye4cGXSxBAAmTq6jqYtMjrBn1wT4iPMqtoYGyECpc6StMEg6Z9s/KT3w0+aqFRTmSUNMU0RjUKqwdCylSAQAhkQdIAO2FoYb4dRytNF0VKmTqso05rmNKo2ldSOQNdEhpsCQesmCG/DOYr5OvWVfLriqocstQujsG9pai3mGeZ5rmRgNTzTGgAGAmqpEieUhlKkQQRcG++rr0tngzhKLTeuQFJOmVaVZQNWtOqhiwET+U7bYzzcXFqSKj2P+JRTzhR3qHK1fKWkofmoGNUTUADUzqNyyFZG+KvklejmVlDrSsKTgEXZpp6dRtBXUNVxBJ7YPcezHltqEFQAQO5MW1Dva/S/bAnimeUIzUadTL5jUSy06zPqQj2wbut9PIxMzI2xeDPePg/6FTjTsM+GOLrUYNRdqbm4UgBiJALJHLUFjIAm3s4jeJvCq1ajVKOlKrj8SkYRWa3NSYjQpaJKNpubE4AZ6hKI3SGaNLLA/LDEaZYy9mJ5TucEfD3FxoenXfWikwSDrp72Gr2gTbS0XsDuMYPHKO4f2L5qWpD/grw9V+8VFFJlqJTIioxQyWpqQSVIg6nsBBA9pbHFj8NcHpJUq1PN8+sAgd9LBVktemWA1IwWAbjlIFsT/AA3VcuwDF6flMNzCkNTsQ3Mh9oaWj3WwRy1Vaac6sGMEoTJXlAWnIsAl7CwLPG848/yc7aaejSK49DWeyKtDEAmRb4Rc9tJve4sZgYEfaM4/s1g/WpTAvF4dp22Ekx+mD2UfzFJNmkmP+PgY+HyC/aHoXK5d6i6kGYIKdCxpsFmCJAuffawJOOfxW3mjY8n2lL+z3MmhnkJjRWLJIteARK9AGj540Lx7SnK1j0V6J+brP6/TGScVcFnanNPSBOqorO1QAyRpPXk2gDGv1ahzXDg7ETUy+ox1qKu/wqLju8yHHJHIR48t0ZqxICsu63HvEEfXGq8FzAdCBHV0jfS3PB9OaP8ASdsZdlaBcBVUtIB5QWIMTsAfXFv8I59hTg2ei2gg/wC5J6jlLr/pg74x8uNx5fB351pDf2m0iyqBPNl6kwAQdLKwB6z7QEdTgD9ldFWp5tCwRSKJZxuo86kZJmwHqYEnFo+0vhb1crTzWXZx5WoOFJ/u7mSB+ZKg37NPScZfwdqtIk06zUQKYeoVqaWZdQGkaLzdeU++Nseh4kl6SPJyLZZfDVVxxHKVEV6dOtW1lT0cvpcyIYTC2MTfBOrlOOAkpUzEsoZUGZjTI6hnJsZETvO0XqaeKM4ACM5mSLkTVqRubRMHofjjUeBeLqK5BHzOaAzIWvTTWx1MyklCRBgkeWRqibY3kyVoz/xvLZ7MFqih9SqwJvK0qQkm83n5YTDFLxrnAJ852n+LST89HXHsVaAa4vmKlNkekebmGw25ZswI3Ax1lfHGeQiajwPRT9NIH6YcqNSquVBMSQv8W7DbmBOwiQPUdIn9lzJU+Yom6/WQb+siVvvhPJJDWOMu+yQPtAzQJaTO0nXJHS5qYAPm9dR31BWaW1HbUWDHv6746zVGA3uOBcd8HqOSF6ai9B+sxipIOgpTi5Ky5olisyJMH/aJ2wQ4RxFqLip5ugKqJMFmVSg2gCbHvuRsMVWlWKzHUQZAPbuO+JLZlXmZU8vWVMCPZAtbABcqqWDeeVQMWNEkAuSpSod5IKSCzGFBgECCCWWzbLQRQwIK6iVII1MS73FrOSDHWe2KaHqBme7J5Z0z7N1AmNrmZEXxZuE1AcpSJMltR2i5q1SbDaCSLdu2MM/2mmHuheJanKjSTBLwtyYi38um+Bn9lNUqr5grINcFqdMkKCGcHkEFS5QSTIv2gHNLeVWqq2k0lQ/5lLS6Bvytohh304H5vLr5rqK/mlnCQHJNg5ZQpLGSY5dh33GFg1H9l5duhuvw9wHp0KtSoULGFOwJDMNHMyaalisXJBteeG40Q81VZayOzu1SkASxlWVgQGZmHKQY9hgDfBXLV21H2fNAYKSjHyqWpWdzeyqUGrSkkNUtL3CcVRClV1f7y1IqGZVqqukgS4MgBQ7EXFyNU8xB2TMn8Fj8K1xWzNbM01amNJCqVUahUZWUyLmNBJPUj34slOmWbTuBue39cAOB8XbVRpGi8GiAagiodRZdAdgBCoDp1GAC5nrNjru1DLmo50EjUFW7XNhqi8taYi7b6SceP5sJSy/4OnEtUuwllMkxuqnTG/0t6ep64F+NckHybawrClUSqRPqU6bmXXFX4bns3WrIn3mvMywFQ2UQCFBMbwtwbsB3xafEeTb7mQajupemtQErzgkb8kka9B0jcDY7YnFi9PLHZeaDjplP4BnKrH7vSFFHU+y0rFR1KuIVYXXUhIgCHQWm1p8B11NMUDAKEVNIOy1ADUX001NRjoKi4odOgmXNWoQSVKKwErSZiSyEDSNMhSw1E+13IIc4dxxctVommrsFBuzxqX8WVIFtVyDvfSbAAD1fIx+pj4nJCVOy38Hpmll1pUmIZSUd1VSwZNRMqd4iIItaAQccZ3PBM7RBABrUtJK9GWCl5Nrug3ENF8D/ABNm+da2TrELVQOdruCVYMjAiYVdxuOxxW3oVjUWu7M/UPMmenuvt07Y5K5RfL3O9Qv6jVcmyrqpuA1CsCjr+Ug8vw3AYWIkHGQ8d4cKFVstVAKq7EVB7caQVB9CCCJ6mCbHF+4d4jDUw1Wmyz7ZCE0ywBvyksOWdxsSNoxF8acPpVTSq+aEJ/DMjUtQSXkpILKqmoQReYjpjPw3PHPhLpnPmiqspWQ8PZnM0VNCk9QJLEgWgAyvWWkkARJxzxKn5FWkrrDDWtVLk+3OlxtBUJYTN5vYTszwipSQPoPkkkI+pTMegOr4kAXF8RzTJRqrlQqkLqbSSS0AA31WHMDsJ9cew0krORW3QMzOYBChqap+cSIJD83RbrJMe+0bY9gpS4MqqDVUmYCFibrpUyF1gr7Qsfhj2IsuixcR8I1Q4qqadVxqATyrLoJkkHQDzELyg6tRta85fB9TTT0VAjVpZx5ZRVqlQ4YEGw1ALaNxpC3GJ3Ga9Z1K5apDByW0sFqc4EEU9U9Z5byT2ILfgrOVBlqtGrIZn0pCOalGsGCvMKQg0jWoJF+l8QrumVxTjyTBuY8KtmKdW6qrBXpsQEdgFBggsxHPI5r3u0RIDM/Z9U/hCEEezUFQFWsG1WAAIZWEkz9boubrqAzisaemCFLE0SFIqU6haRzTrps/LCKr9YOZrRmsmadJhlnViKTBgqyD5o9mxHJfqAz7wRi6Zm5Ixnjvg+vlVqs+l6aMFFSmQUYzfqDIjYAxBnbAzK8LZ3FO4Y9/ZEgQSd+8+7rjZclk67ZT/rKZqe0rqlS3lhrkMGOpTGloDMFIi8gDfFGXBfKVMvoY1DUSkyMFcKFbyqQcbH+8WARO3rhWx6Aef4CKemjl6hMHVUfy11bIGA6EaGBCXaV674n1smoVFRWCwY1KQTtJIOxJLE7XNgBbHHBzl8zXNU1dOhNIVRBJU02H4biFuGYEEaikWNjV/EXD822Zr1WoVgzOx1rTeIk6SrqIIgC4tjPJDkqbLhPjsleI82VTSjAlmKMqgFpnVpJk29gaLGU22mNV43Xf8JiXdgeXy0aCo30hNTFQJJJ/JfbFsTK0vvdOq7eWcwaLUTcCRRUVWUxCnUwVAx5XvtBxHp5B1zbcREUsu0+ZUYgLMhXCUwxqB25YW5kmTBxcKS0TKXJk6tnK9TSKdE+WQ9UvoZlZgoZyV0gMLzCiZiGPNgfT4VSUUgmql57rQdmJ1KymGKrswflESdBdbwSMWbwxVLUmpxSV6q+awo02KMhGkEhRLWsdQMMhGxgtZjh48xKEDS1SmDNMC5l1NtIKqTJVQWPmXiMDvtiVdEvhOSpCsXWTTosW8wqR5hghIBUBgstBBljpP5hFe8WcWNarpUkqpvfdtjtvpHKO51nrey53LohpZFGFNqzMzMBpMXJIE2JAKopMKF9AMVrxBwZEaiMuzEVWNPTUABUwrTYQVhp26H3Dgdyk5s9LxYxg7l2E/BeQ0oahF2NvcNQHvvrMDtTOC/iDONTpIq1RSapVUaiSDCS7AEK0FjoWYtqJgxGJHC8rpRABpWBHeIED3hQsn0OI3iXLVKdRXZQ1EUTC+XrOtqiq66TI9l0mbACTJXHN46eTNy+DDPO27KTwmk2YLOa1RlBSjqZUIo0AWAlXuZGoQv5agk7zHpZEfdTWMaTUCsqKTZRoZyqWtBIXexmwJxLzmQqhK1NtXk0opK6mEa9PU5TVeC0sWEiY9BNfioTINWK0/NI/uwECw1Y0jUamwJhtJE3P4a9zj15I54ypNA37rTXLLUpiowqIpqLoBNFpGg6hBMghdJuw5htGJvDcm1DVTbSSN9JJU7iRI2Jj5YbTxDWejVqajSqF6YqM2kJ5TMtPzAyotSxZWVi1gbCBOHmzemo9J2XzKZVCACCCwQAbwdTs9wLaRJaQcY+RitWi8eZ1xfXsWbg1dJ0hQJvaLn3Y6o0KNTzMlWQaQQUIkNbmRwwIbVoI63uNsCMs0sDblg74f8VXFLMU9xyOB2glfqH+eObHJpfovjboTjtWnRoZfLZgq3l3UeXUgrpcA6hOoBmbbmuAdpNTzNOm/JSurn2FUktMKyU1qKGkquqSYBA7WuGSq0s9SNCseYHUj7lWjf1HQr19CBisZWjWyuZqUhQpVa4VwqOAVbkLShLAjUgkEEGOXuMeljmskPyc004SIWdyHmAPU8xFLMEGtFFo1LLkFipsenrhMdnxTTqAMECCIh1DgtuzLpICST7It7sexFM2T12PeEuL5qnnPLrNVYhHDiodTahcAlpM2IF7qd4OLhV8Tlc3SoVGIpvcueVSVpB4Ym1yV32AAmLYEZvwgHzBq+cyExPlqIJH5ixYna1gI9NsPUPCdL7xOurUqHrrU6YUHYUrWAFvr1j1I3ZjWiJ4lzNJM69WlWTXX8rUUcBl0lwxO0SmgQ1mibzOA+d8SGnnaj1WJUilTOxlRQl9Sg8xkoO0ah0jF1znhxNYDUZjSYLNAgmJBZV/KTbthanAUd2mlREwGZlBYiDEnTf5/ph+t+A4lPy/HEGXSjASnrGgu4DBRD02uZjRNIkahZb9MRatTMVMpXKis1RagYEEFVJqapSCQZM6QkiSYxouU4CqqpUKATslIJIPeDeLn/UMO5nhYACuSdctLNEATuRpPbrh+rKuhcUVxeCkZc6qqvmqqfiOByaSBCKqiQoWJdFmSznowrVLhVc/3fmJWpXdV5jUX8lekwPOGsDpJ0tB2Nr5muEFxqpQGSIUswVoOoDUTKkHZgbfAMB9aotJdb1iqioAzCA+XZiFBcAghtZILgDUpGoPtgbckO6K34hyXmqNQkprQx+UtUAChQdXIKYGiAN2JgziQOIpTyjZeoahU6XQ1Lagw0uhIBamRsDzEnaRGDTV6mRpKpFWvSLCoa9MnWwJ5jUXVLQOYMrEyIYb4NZQ0q9BczTJiobEqA3LqU7rqmQb+44fLiqoVW7KFTz9ejTha9NS5qGFqBxRWoGOhSDrZiVg6ZIJB33tnh/jlWuq1atMUdEtSE6mPKENSYH/AKpEge0CLLOCicPNQEeYdiTazAAiSu0kMRMXtiueJ8uKNfyVIYaBrUqAbgkKYsQZE95g2xzeROUo1VGuGGysZriz1KpzCPBLBhBuhFhHRhYfz3wb4dxL7zmU89lpgB9O4HmNCs1+pQsLm0DrJMJ+F02WVCqxJssCADG21yYGF4ZwCpWmHQEEhgVJKRMTcC/QiZn34x5xao9FzTWzSOPZw06DVKekOw00i5kFyOXYSQLtAE8vU2Ge5Hhr5ikinMpqXWKi6iDVOquDUGoKDzMLmDIaY2Nl4fw7TRp0qgSsadhqEhZINgwMXCgT2HbD9DhNFCGaghe5B0paS53iZmxJ9NsdHjxWKNV+zzJq3plUdPKrq3Eq6TXp1KGikSAC8As7aNEEMQSCdJKEyIgo/A2GYqVsy1L7uyFAunSWpqaemmBqhVBBm2zctyNJTOcIp5hl1UlQorTqVDy2BAJ6/DEqpw+lUpmgKWm2kzdTDhwAA1hN42v066PIr6FTKDxbiFVlrVqVGlSo1np1h5p0mtTokANTBIGmVuBtqEAbkPxHxFXrANpUVqdSo4K0wESnDNo0gaWEs92EabTzNN8q8DqLp0Cmuim1NV8neWDXIPswI0gCYG/TjK5GslMU2pU2pQ66Faug5t+RR5dwT+TeTuTL9SIcSDk84KtJKyiBUWY7HY394OJ2ROum9JtmFvQ7g/BtOOOI5BaSgU6TU0ki/syb8vbr0HXEPK5jSQfX6Y82Wps6o7VkPJVijBhbr/OMEfEGaZxTzaaddEhXnYqxCpItNyVidnOH/EPBxTAqURWKGNWtWJBOxDG5BNr3kjvgn4f8M+bTZMySq1BGhYkXBBZriQwUwAYjfHVhU4ZKRGVxlAo3AONl1OvWGEc1N6glSJVTFVByLAB5j3NsexasvwPKUy9MpVDK3N+DVaDAUiRSiBptE4XHZzRzcZFl4fwtNQZkpqBYEqOvqRPfBeiixrDEqpvG20W+vTC11EXmdBi/UzE392OtWmn5cgCCx9TFrzjBJIZDr0JqvexI6m0SDYbxOJWdWnTUsxUuTcT6AAEC+0nETNhagjU/Sy1GA3G6qwB+OIP3SkrS0EzJncx0PUiw5Zi2KW9ILS2xxuJU6arqdRsYIaCNz+WO30xxXcOywWPT2W63O42vhg52lTP4dItM3VSvzLDWDf8AhPXEetxKq5ARQl4hYLbwLOstFrqFxXoz90SskH9rCZOhtTNpBi5sDfYTudrXOAvEFoVGLqSKoBTXChWQkjRURvbHQBlMSY3xJy/CapP4p0iLQD5hvsTqMSDtJ3OJ+S4QlNlPMR2eGi5nTyjTe/LGJ0vcoDcDby1KFS9IHkQBWCe1q3Oog8vQxG4nBSjJJUjSIMKSu2+yz69Z3wUrKvvuPl/XEd6Mn1/fTEsZzw+ALm8XneARO0D4b4A+JuCvXcVqfNUIgrsWgWK97CNJ/hER1sr0hF1g+nx/lhtp9raDIt0BxMo8lTKjKnZnFCqykzKsphhG/vB9enfBvg/EROlgATZWAF9pQntIlflix8a4OldTstUCzxf0DHqPXcdOoxndVzSJDqdStpKkgEETI94g3Hf4jkcHCR0KSmjSshK1AYB5dXMdyAR37wYx3xTNGrVbUAAuiNPvJJ39TiHweur0kvqgC5vPYmesRiQtIEmQf3vvvjsUrRzNUyJUqMZnr0naSCek47rI2jVeTAN+l49P4cP6Bt0B9/u/UY5K2iTudvfgEMOzRJkkup9bXHQ/sYWpUJOqb6rfOfrOJBohrEdvdPfHIp99pn6G9vhgAG1+E06xIaFZiB5gRdVjsTYkHsTHXphyl4Zy1P2/Me8SzHf/AC0wv64eNKZvv2n9/TBuvSD6SVBDaXv3sd56HFY4Rk9obk0V2tw2lTrPop6SGMMIn4G7Tf44dywioGk7RpjftfpBm3rgnxXK/iFv4gDvPQA3B7ziBmF0ifX6dZPuxfTJ7JPGuANmGWrSqFSRDqAsSNjdTcix93vx7EnI8VRUB1ggzFj0MdYtM32Prj2NuKJ5M//Z">
            <a:hlinkClick r:id="rId8"/>
          </p:cNvPr>
          <p:cNvSpPr>
            <a:spLocks noChangeAspect="1" noChangeArrowheads="1"/>
          </p:cNvSpPr>
          <p:nvPr/>
        </p:nvSpPr>
        <p:spPr bwMode="auto">
          <a:xfrm>
            <a:off x="117475" y="-1790700"/>
            <a:ext cx="2886075" cy="225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1660778" y="-8600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 smtClean="0"/>
              <a:t>Somatotypes</a:t>
            </a:r>
            <a:endParaRPr lang="en-GB" b="1" u="sng" dirty="0"/>
          </a:p>
        </p:txBody>
      </p:sp>
      <p:sp>
        <p:nvSpPr>
          <p:cNvPr id="12" name="TextBox 11"/>
          <p:cNvSpPr txBox="1"/>
          <p:nvPr/>
        </p:nvSpPr>
        <p:spPr>
          <a:xfrm>
            <a:off x="202729" y="2675411"/>
            <a:ext cx="408513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 smtClean="0"/>
              <a:t>Energy Use</a:t>
            </a:r>
            <a:endParaRPr lang="en-GB" dirty="0"/>
          </a:p>
          <a:p>
            <a:r>
              <a:rPr lang="en-US" sz="1600" dirty="0" smtClean="0"/>
              <a:t>Energy </a:t>
            </a:r>
            <a:r>
              <a:rPr lang="en-US" sz="1600" dirty="0"/>
              <a:t>is measured in calories (Kcal) and is obtained from the food we eat</a:t>
            </a:r>
            <a:r>
              <a:rPr lang="en-US" sz="1600" dirty="0" smtClean="0"/>
              <a:t>.</a:t>
            </a:r>
          </a:p>
          <a:p>
            <a:endParaRPr lang="en-US" dirty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63" y="349191"/>
            <a:ext cx="3939996" cy="2353938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558011" y="3516859"/>
            <a:ext cx="3361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>
                <a:latin typeface="+mj-lt"/>
              </a:rPr>
              <a:t>Average </a:t>
            </a:r>
            <a:r>
              <a:rPr lang="en-GB" sz="2000" b="1" dirty="0">
                <a:latin typeface="+mj-lt"/>
              </a:rPr>
              <a:t>c</a:t>
            </a:r>
            <a:r>
              <a:rPr lang="en-GB" sz="2000" b="1" dirty="0" smtClean="0">
                <a:latin typeface="+mj-lt"/>
              </a:rPr>
              <a:t>alorie intake</a:t>
            </a:r>
            <a:endParaRPr lang="en-GB" sz="2000" b="1" dirty="0">
              <a:latin typeface="+mj-lt"/>
            </a:endParaRPr>
          </a:p>
        </p:txBody>
      </p:sp>
      <p:sp>
        <p:nvSpPr>
          <p:cNvPr id="37" name="Content Placeholder 3"/>
          <p:cNvSpPr>
            <a:spLocks noGrp="1"/>
          </p:cNvSpPr>
          <p:nvPr>
            <p:ph idx="1"/>
          </p:nvPr>
        </p:nvSpPr>
        <p:spPr>
          <a:xfrm>
            <a:off x="123352" y="4080746"/>
            <a:ext cx="1123161" cy="1224136"/>
          </a:xfrm>
        </p:spPr>
        <p:txBody>
          <a:bodyPr>
            <a:noAutofit/>
          </a:bodyPr>
          <a:lstStyle/>
          <a:p>
            <a:pPr marL="109728" indent="0" algn="ctr">
              <a:buNone/>
            </a:pPr>
            <a:r>
              <a:rPr lang="en-GB" sz="1800" dirty="0" smtClean="0">
                <a:latin typeface="+mj-lt"/>
              </a:rPr>
              <a:t>2500 Kcal per day for Men</a:t>
            </a:r>
            <a:endParaRPr lang="en-GB" sz="1800" dirty="0">
              <a:latin typeface="+mj-lt"/>
            </a:endParaRPr>
          </a:p>
        </p:txBody>
      </p:sp>
      <p:sp>
        <p:nvSpPr>
          <p:cNvPr id="38" name="Content Placeholder 3"/>
          <p:cNvSpPr txBox="1">
            <a:spLocks/>
          </p:cNvSpPr>
          <p:nvPr/>
        </p:nvSpPr>
        <p:spPr>
          <a:xfrm>
            <a:off x="3107892" y="4080746"/>
            <a:ext cx="1123161" cy="12241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ctr">
              <a:buFont typeface="Arial" panose="020B0604020202020204" pitchFamily="34" charset="0"/>
              <a:buNone/>
            </a:pPr>
            <a:r>
              <a:rPr lang="en-GB" sz="1800" dirty="0" smtClean="0">
                <a:latin typeface="+mj-lt"/>
              </a:rPr>
              <a:t>2000 Kcal per day for Women</a:t>
            </a:r>
            <a:endParaRPr lang="en-GB" sz="1800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1033" y="5466840"/>
            <a:ext cx="3516527" cy="1677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700" dirty="0"/>
              <a:t>The factors that may effect this are: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700" dirty="0"/>
              <a:t>age</a:t>
            </a:r>
            <a:endParaRPr lang="en-GB" sz="17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700" dirty="0"/>
              <a:t>gender</a:t>
            </a:r>
            <a:endParaRPr lang="en-GB" sz="17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700" dirty="0"/>
              <a:t>height</a:t>
            </a:r>
            <a:endParaRPr lang="en-GB" sz="17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/>
              <a:t>energy expenditure (exercise).</a:t>
            </a:r>
            <a:endParaRPr lang="en-GB" sz="1700" dirty="0"/>
          </a:p>
          <a:p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655399" y="283894"/>
            <a:ext cx="4176464" cy="33542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9" name="TextBox 38"/>
          <p:cNvSpPr txBox="1"/>
          <p:nvPr/>
        </p:nvSpPr>
        <p:spPr>
          <a:xfrm>
            <a:off x="4603665" y="0"/>
            <a:ext cx="433211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 smtClean="0"/>
              <a:t>Balanced Diet</a:t>
            </a:r>
          </a:p>
          <a:p>
            <a:pPr algn="ctr"/>
            <a:endParaRPr lang="en-GB" b="1" u="sng" dirty="0"/>
          </a:p>
          <a:p>
            <a:r>
              <a:rPr lang="en-GB" sz="1500" dirty="0" smtClean="0"/>
              <a:t>- the </a:t>
            </a:r>
            <a:r>
              <a:rPr lang="en-GB" sz="1500" dirty="0"/>
              <a:t>right amount (for energy expended) </a:t>
            </a:r>
          </a:p>
          <a:p>
            <a:r>
              <a:rPr lang="en-GB" sz="1500" dirty="0"/>
              <a:t>-</a:t>
            </a:r>
            <a:r>
              <a:rPr lang="en-GB" sz="1500" dirty="0" smtClean="0"/>
              <a:t> </a:t>
            </a:r>
            <a:r>
              <a:rPr lang="en-GB" sz="1500" dirty="0"/>
              <a:t>the right amount of calories </a:t>
            </a:r>
          </a:p>
          <a:p>
            <a:r>
              <a:rPr lang="en-GB" sz="1500" dirty="0" smtClean="0"/>
              <a:t>according </a:t>
            </a:r>
            <a:r>
              <a:rPr lang="en-GB" sz="1500" dirty="0"/>
              <a:t>to how much you exercise </a:t>
            </a:r>
          </a:p>
          <a:p>
            <a:r>
              <a:rPr lang="en-GB" sz="1500" dirty="0" smtClean="0"/>
              <a:t>- different </a:t>
            </a:r>
            <a:r>
              <a:rPr lang="en-GB" sz="1500" dirty="0"/>
              <a:t>food types to provide suitable nutrients, vitamins and minerals. </a:t>
            </a:r>
            <a:endParaRPr lang="en-GB" sz="1500" dirty="0" smtClean="0"/>
          </a:p>
          <a:p>
            <a:endParaRPr lang="en-GB" sz="14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4598593" y="1839753"/>
            <a:ext cx="3715544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A balanced diet contains 55–60% carbohydrate, 25–30% fat, 15–20% protein</a:t>
            </a:r>
            <a:r>
              <a:rPr lang="en-US" b="1" dirty="0" smtClean="0">
                <a:solidFill>
                  <a:srgbClr val="FF0000"/>
                </a:solidFill>
              </a:rPr>
              <a:t>.</a:t>
            </a:r>
          </a:p>
          <a:p>
            <a:endParaRPr lang="en-GB" sz="1600" dirty="0"/>
          </a:p>
          <a:p>
            <a:r>
              <a:rPr lang="en-US" sz="1600" dirty="0"/>
              <a:t>Carbohydrates are the main and preferred energy source for all types of exercise, of all intensities</a:t>
            </a:r>
            <a:r>
              <a:rPr lang="en-US" sz="1600" dirty="0" smtClean="0"/>
              <a:t>.</a:t>
            </a:r>
          </a:p>
          <a:p>
            <a:endParaRPr lang="en-GB" sz="1600" dirty="0"/>
          </a:p>
          <a:p>
            <a:r>
              <a:rPr lang="en-US" sz="1600" dirty="0"/>
              <a:t>Fat is also an energy source. It provides more energy than carbohydrates but only at low intensity</a:t>
            </a:r>
            <a:r>
              <a:rPr lang="en-US" sz="1600" dirty="0" smtClean="0"/>
              <a:t>.</a:t>
            </a:r>
          </a:p>
          <a:p>
            <a:endParaRPr lang="en-GB" sz="1600" dirty="0" smtClean="0"/>
          </a:p>
          <a:p>
            <a:endParaRPr lang="en-GB" sz="1600" dirty="0"/>
          </a:p>
          <a:p>
            <a:r>
              <a:rPr lang="en-US" sz="1600" dirty="0"/>
              <a:t>Protein is for growth and repair of muscle tissue</a:t>
            </a:r>
            <a:r>
              <a:rPr lang="en-US" sz="1600" dirty="0" smtClean="0"/>
              <a:t>.</a:t>
            </a:r>
          </a:p>
          <a:p>
            <a:endParaRPr lang="en-GB" sz="1600" dirty="0"/>
          </a:p>
          <a:p>
            <a:r>
              <a:rPr lang="en-US" sz="1600" dirty="0"/>
              <a:t>Vitamins and minerals are for maintaining the efficient working of the body systems and general health.</a:t>
            </a:r>
            <a:endParaRPr lang="en-GB" sz="1600" dirty="0"/>
          </a:p>
          <a:p>
            <a:endParaRPr lang="en-GB" sz="1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9200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build="p"/>
      <p:bldP spid="3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25" y="76067"/>
            <a:ext cx="758577" cy="75857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73384" y="99867"/>
            <a:ext cx="4101191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                    </a:t>
            </a:r>
            <a:r>
              <a:rPr lang="en-GB" b="1" u="sng" dirty="0" smtClean="0"/>
              <a:t>Water Balance</a:t>
            </a:r>
          </a:p>
          <a:p>
            <a:pPr algn="ctr"/>
            <a:endParaRPr lang="en-GB" u="sng" dirty="0" smtClean="0"/>
          </a:p>
          <a:p>
            <a:r>
              <a:rPr lang="en-GB" sz="2400" b="1" dirty="0" smtClean="0">
                <a:solidFill>
                  <a:srgbClr val="00B0F0"/>
                </a:solidFill>
              </a:rPr>
              <a:t>Hydration: </a:t>
            </a:r>
            <a:r>
              <a:rPr lang="en-GB" dirty="0" smtClean="0"/>
              <a:t>Having </a:t>
            </a:r>
            <a:r>
              <a:rPr lang="en-GB" dirty="0"/>
              <a:t>enough water to enable normal functioning of the body. </a:t>
            </a:r>
            <a:endParaRPr lang="en-GB" u="sng" dirty="0" smtClean="0"/>
          </a:p>
          <a:p>
            <a:endParaRPr lang="en-GB" u="sng" dirty="0"/>
          </a:p>
          <a:p>
            <a:r>
              <a:rPr lang="en-GB" sz="2000" b="1" dirty="0" smtClean="0">
                <a:solidFill>
                  <a:srgbClr val="00B0F0"/>
                </a:solidFill>
              </a:rPr>
              <a:t>Dehydration: </a:t>
            </a:r>
            <a:r>
              <a:rPr lang="en-GB" dirty="0" smtClean="0"/>
              <a:t>Excessive </a:t>
            </a:r>
            <a:r>
              <a:rPr lang="en-GB" dirty="0"/>
              <a:t>loss of body water interrupting the function of the body</a:t>
            </a:r>
            <a:r>
              <a:rPr lang="en-GB" dirty="0" smtClean="0"/>
              <a:t>.</a:t>
            </a:r>
          </a:p>
          <a:p>
            <a:pPr lvl="0"/>
            <a:endParaRPr lang="en-GB" dirty="0" smtClean="0"/>
          </a:p>
          <a:p>
            <a:pPr lvl="0" algn="ctr"/>
            <a:r>
              <a:rPr lang="en-GB" sz="2400" b="1" dirty="0" smtClean="0">
                <a:solidFill>
                  <a:srgbClr val="00B0F0"/>
                </a:solidFill>
              </a:rPr>
              <a:t>Effects of Dehydration </a:t>
            </a:r>
          </a:p>
          <a:p>
            <a:pPr lvl="0"/>
            <a:endParaRPr lang="en-US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blood </a:t>
            </a:r>
            <a:r>
              <a:rPr lang="en-US" dirty="0"/>
              <a:t>thickening (increased viscosity), which slows blood </a:t>
            </a:r>
            <a:r>
              <a:rPr lang="en-US" dirty="0" smtClean="0"/>
              <a:t>flow</a:t>
            </a:r>
          </a:p>
          <a:p>
            <a:pPr lvl="0"/>
            <a:endParaRPr lang="en-GB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increases in heart rate/heart has to work harder/irregular heart rate (rhythm</a:t>
            </a:r>
            <a:r>
              <a:rPr lang="en-US" dirty="0" smtClean="0"/>
              <a:t>)</a:t>
            </a:r>
          </a:p>
          <a:p>
            <a:pPr lvl="0"/>
            <a:endParaRPr lang="en-GB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increase in body temperature/ </a:t>
            </a:r>
            <a:r>
              <a:rPr lang="en-US" dirty="0" smtClean="0"/>
              <a:t>overheat</a:t>
            </a:r>
          </a:p>
          <a:p>
            <a:pPr lvl="0"/>
            <a:endParaRPr lang="en-GB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slowing of reactions/ increased reaction time/poorer </a:t>
            </a:r>
            <a:r>
              <a:rPr lang="en-US" dirty="0" smtClean="0"/>
              <a:t>decisions</a:t>
            </a:r>
            <a:endParaRPr lang="en-GB" dirty="0" smtClean="0"/>
          </a:p>
          <a:p>
            <a:endParaRPr lang="en-GB" u="sng" dirty="0"/>
          </a:p>
        </p:txBody>
      </p:sp>
      <p:sp>
        <p:nvSpPr>
          <p:cNvPr id="38" name="TextBox 37"/>
          <p:cNvSpPr txBox="1"/>
          <p:nvPr/>
        </p:nvSpPr>
        <p:spPr>
          <a:xfrm>
            <a:off x="4556911" y="16975"/>
            <a:ext cx="453383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 smtClean="0"/>
              <a:t>Skill and Ability</a:t>
            </a:r>
          </a:p>
          <a:p>
            <a:pPr algn="ctr"/>
            <a:endParaRPr lang="en-GB" u="sng" dirty="0"/>
          </a:p>
          <a:p>
            <a:pPr algn="ctr"/>
            <a:r>
              <a:rPr lang="en-GB" b="1" dirty="0" smtClean="0">
                <a:solidFill>
                  <a:srgbClr val="FF0000"/>
                </a:solidFill>
              </a:rPr>
              <a:t>Skill: </a:t>
            </a:r>
            <a:r>
              <a:rPr lang="en-GB" dirty="0" smtClean="0"/>
              <a:t>A </a:t>
            </a:r>
            <a:r>
              <a:rPr lang="en-GB" dirty="0"/>
              <a:t>learned action/learned behaviour with the intention of bringing about pre- determined results, with maximum certainty and minimum outlay of time and energy</a:t>
            </a:r>
            <a:r>
              <a:rPr lang="en-GB" dirty="0" smtClean="0"/>
              <a:t>.</a:t>
            </a:r>
          </a:p>
          <a:p>
            <a:r>
              <a:rPr lang="en-GB" dirty="0" smtClean="0"/>
              <a:t> </a:t>
            </a:r>
            <a:endParaRPr lang="en-GB" dirty="0"/>
          </a:p>
          <a:p>
            <a:r>
              <a:rPr lang="en-GB" b="1" dirty="0" smtClean="0">
                <a:solidFill>
                  <a:srgbClr val="FF0000"/>
                </a:solidFill>
              </a:rPr>
              <a:t>Ability</a:t>
            </a:r>
            <a:r>
              <a:rPr lang="en-GB" dirty="0" smtClean="0"/>
              <a:t> </a:t>
            </a:r>
            <a:endParaRPr lang="en-GB" dirty="0"/>
          </a:p>
          <a:p>
            <a:pPr algn="ctr"/>
            <a:r>
              <a:rPr lang="en-GB" dirty="0"/>
              <a:t>Inherited, stable traits that determine an individual’s potential to learn or acquire a skill</a:t>
            </a:r>
            <a:r>
              <a:rPr lang="en-GB" i="1" dirty="0"/>
              <a:t>. </a:t>
            </a:r>
            <a:endParaRPr lang="en-GB" dirty="0" smtClean="0"/>
          </a:p>
        </p:txBody>
      </p:sp>
      <p:sp>
        <p:nvSpPr>
          <p:cNvPr id="42" name="TextBox 41"/>
          <p:cNvSpPr txBox="1"/>
          <p:nvPr/>
        </p:nvSpPr>
        <p:spPr>
          <a:xfrm>
            <a:off x="5940152" y="2768826"/>
            <a:ext cx="4323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 smtClean="0"/>
              <a:t>Skill Classification</a:t>
            </a:r>
            <a:endParaRPr lang="en-GB" b="1" u="sng" dirty="0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" y="2564904"/>
            <a:ext cx="758577" cy="75857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61524" y="3309866"/>
            <a:ext cx="3744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u="sng" dirty="0">
                <a:solidFill>
                  <a:schemeClr val="accent4">
                    <a:lumMod val="75000"/>
                  </a:schemeClr>
                </a:solidFill>
              </a:rPr>
              <a:t>The Open to Closed continuum</a:t>
            </a:r>
          </a:p>
        </p:txBody>
      </p:sp>
      <p:cxnSp>
        <p:nvCxnSpPr>
          <p:cNvPr id="44" name="Straight Connector 43"/>
          <p:cNvCxnSpPr/>
          <p:nvPr/>
        </p:nvCxnSpPr>
        <p:spPr>
          <a:xfrm>
            <a:off x="5329916" y="3933056"/>
            <a:ext cx="280995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4556911" y="3694089"/>
            <a:ext cx="1159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Open</a:t>
            </a:r>
            <a:endParaRPr lang="en-GB" sz="2400" dirty="0"/>
          </a:p>
        </p:txBody>
      </p:sp>
      <p:sp>
        <p:nvSpPr>
          <p:cNvPr id="46" name="TextBox 45"/>
          <p:cNvSpPr txBox="1"/>
          <p:nvPr/>
        </p:nvSpPr>
        <p:spPr>
          <a:xfrm>
            <a:off x="8139866" y="3697322"/>
            <a:ext cx="1332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Closed</a:t>
            </a:r>
            <a:endParaRPr lang="en-GB" sz="2400" dirty="0"/>
          </a:p>
        </p:txBody>
      </p:sp>
      <p:sp>
        <p:nvSpPr>
          <p:cNvPr id="47" name="TextBox 46"/>
          <p:cNvSpPr txBox="1"/>
          <p:nvPr/>
        </p:nvSpPr>
        <p:spPr>
          <a:xfrm>
            <a:off x="4556911" y="4121955"/>
            <a:ext cx="8727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e g. Netball pass</a:t>
            </a:r>
          </a:p>
          <a:p>
            <a:r>
              <a:rPr lang="en-GB" sz="1200" dirty="0" smtClean="0"/>
              <a:t>Rugby tackle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139866" y="4215709"/>
            <a:ext cx="1048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e g. Javelin Throw</a:t>
            </a:r>
          </a:p>
          <a:p>
            <a:r>
              <a:rPr lang="en-GB" sz="1200" dirty="0" smtClean="0"/>
              <a:t>Somersault</a:t>
            </a:r>
          </a:p>
        </p:txBody>
      </p:sp>
      <p:pic>
        <p:nvPicPr>
          <p:cNvPr id="49" name="Picture 4" descr="http://e2.365dm.com/15/08/16-9/20/serena-guthrie-england-netball-world-cup_3336266.jpg?20150812084615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862" y="4205652"/>
            <a:ext cx="891640" cy="501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" descr="http://i.dailymail.co.uk/i/pix/2012/08/11/article-0-14804F2C000005DC-577_634x464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6802" y="4206285"/>
            <a:ext cx="755228" cy="552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TextBox 50"/>
          <p:cNvSpPr txBox="1"/>
          <p:nvPr/>
        </p:nvSpPr>
        <p:spPr>
          <a:xfrm>
            <a:off x="4561130" y="5309776"/>
            <a:ext cx="442174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accent4">
                    <a:lumMod val="75000"/>
                  </a:schemeClr>
                </a:solidFill>
              </a:rPr>
              <a:t>OPEN: </a:t>
            </a:r>
            <a:r>
              <a:rPr lang="en-GB" sz="1400" dirty="0" smtClean="0"/>
              <a:t>Unstable environment, the way you do the skill is affected by people around you, the skill is usually externally paced</a:t>
            </a:r>
          </a:p>
          <a:p>
            <a:endParaRPr lang="en-GB" sz="1400" dirty="0"/>
          </a:p>
          <a:p>
            <a:r>
              <a:rPr lang="en-GB" b="1" dirty="0" smtClean="0">
                <a:solidFill>
                  <a:schemeClr val="accent4">
                    <a:lumMod val="75000"/>
                  </a:schemeClr>
                </a:solidFill>
              </a:rPr>
              <a:t>CLOSED: </a:t>
            </a:r>
            <a:r>
              <a:rPr lang="en-GB" sz="1400" dirty="0" smtClean="0"/>
              <a:t>Stable environment, the way you do the skill is not affected by other people, the skill is usually self paced</a:t>
            </a:r>
            <a:endParaRPr lang="en-GB" sz="1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93140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/>
          <p:cNvSpPr txBox="1"/>
          <p:nvPr/>
        </p:nvSpPr>
        <p:spPr>
          <a:xfrm>
            <a:off x="3824140" y="3589019"/>
            <a:ext cx="700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Fine</a:t>
            </a:r>
            <a:endParaRPr lang="en-GB" b="1" dirty="0"/>
          </a:p>
        </p:txBody>
      </p:sp>
      <p:sp>
        <p:nvSpPr>
          <p:cNvPr id="6" name="Rounded Rectangle 5"/>
          <p:cNvSpPr/>
          <p:nvPr/>
        </p:nvSpPr>
        <p:spPr>
          <a:xfrm>
            <a:off x="1979712" y="1124744"/>
            <a:ext cx="720080" cy="28803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ounded Rectangle 10"/>
          <p:cNvSpPr/>
          <p:nvPr/>
        </p:nvSpPr>
        <p:spPr>
          <a:xfrm>
            <a:off x="1835696" y="2460419"/>
            <a:ext cx="1008112" cy="33988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4954143" y="33677"/>
            <a:ext cx="3779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u="sng" dirty="0">
                <a:solidFill>
                  <a:schemeClr val="accent4">
                    <a:lumMod val="75000"/>
                  </a:schemeClr>
                </a:solidFill>
              </a:rPr>
              <a:t>The Basic to Complex continuum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3815" y="-35757"/>
            <a:ext cx="4320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u="sng" dirty="0">
                <a:solidFill>
                  <a:schemeClr val="accent4">
                    <a:lumMod val="75000"/>
                  </a:schemeClr>
                </a:solidFill>
              </a:rPr>
              <a:t>The self-paced to externally-paced continuum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615696" y="857570"/>
            <a:ext cx="2798160" cy="1604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0" y="559956"/>
            <a:ext cx="9209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Self-paced</a:t>
            </a:r>
            <a:endParaRPr lang="en-GB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3185668" y="533629"/>
            <a:ext cx="11633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Externally-paced</a:t>
            </a:r>
            <a:endParaRPr lang="en-GB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-22772" y="1363376"/>
            <a:ext cx="9863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e g. Table tennis serve,</a:t>
            </a:r>
          </a:p>
          <a:p>
            <a:r>
              <a:rPr lang="en-GB" sz="1200" dirty="0" smtClean="0"/>
              <a:t>Distance run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247183" y="1137234"/>
            <a:ext cx="10403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e g. marking in hockey, returning in badminton</a:t>
            </a:r>
          </a:p>
        </p:txBody>
      </p:sp>
      <p:pic>
        <p:nvPicPr>
          <p:cNvPr id="34" name="Picture 4" descr="http://www2.pictures.zimbio.com/gi/Long+Ma+16th+Asian+Games+Day+6+Table+Tennis+BvNn8T0xT7_l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800" y="1055685"/>
            <a:ext cx="731583" cy="487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http://kulergrip.com/image/data/Blog/Backhand%20Short%20Serve/Receiving%20Serve%20Ready%20Position/Receiving%20Serve%20in%20Doubles%20Standing%20Position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607" y="977206"/>
            <a:ext cx="701349" cy="632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Box 35"/>
          <p:cNvSpPr txBox="1"/>
          <p:nvPr/>
        </p:nvSpPr>
        <p:spPr>
          <a:xfrm>
            <a:off x="28263" y="2081376"/>
            <a:ext cx="42557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accent4">
                    <a:lumMod val="75000"/>
                  </a:schemeClr>
                </a:solidFill>
              </a:rPr>
              <a:t>SELF-PACED: </a:t>
            </a:r>
            <a:r>
              <a:rPr lang="en-GB" sz="1400" dirty="0" smtClean="0"/>
              <a:t>The start of the movement is controlled by the performer.</a:t>
            </a:r>
            <a:endParaRPr lang="en-GB" sz="1400" dirty="0"/>
          </a:p>
          <a:p>
            <a:r>
              <a:rPr lang="en-GB" b="1" dirty="0" smtClean="0">
                <a:solidFill>
                  <a:schemeClr val="accent4">
                    <a:lumMod val="75000"/>
                  </a:schemeClr>
                </a:solidFill>
              </a:rPr>
              <a:t>EXTERNALLY-PACED: </a:t>
            </a:r>
            <a:r>
              <a:rPr lang="en-GB" sz="1400" dirty="0" smtClean="0"/>
              <a:t>The start of the movement is controlled by  external factors</a:t>
            </a:r>
            <a:endParaRPr lang="en-GB" sz="1400" dirty="0"/>
          </a:p>
        </p:txBody>
      </p:sp>
      <p:sp>
        <p:nvSpPr>
          <p:cNvPr id="31" name="Rectangle 30"/>
          <p:cNvSpPr/>
          <p:nvPr/>
        </p:nvSpPr>
        <p:spPr>
          <a:xfrm>
            <a:off x="1054926" y="3178746"/>
            <a:ext cx="315054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b="1" u="sng" dirty="0">
                <a:solidFill>
                  <a:schemeClr val="accent4">
                    <a:lumMod val="75000"/>
                  </a:schemeClr>
                </a:solidFill>
              </a:rPr>
              <a:t>The gross to fine continuum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-100238" y="3622729"/>
            <a:ext cx="920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Gross</a:t>
            </a:r>
            <a:endParaRPr lang="en-GB" b="1" dirty="0"/>
          </a:p>
        </p:txBody>
      </p:sp>
      <p:cxnSp>
        <p:nvCxnSpPr>
          <p:cNvPr id="46" name="Straight Connector 45"/>
          <p:cNvCxnSpPr/>
          <p:nvPr/>
        </p:nvCxnSpPr>
        <p:spPr>
          <a:xfrm>
            <a:off x="539356" y="3758808"/>
            <a:ext cx="328478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81225" y="3965832"/>
            <a:ext cx="9171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e g. Rugby Tackle, Triple</a:t>
            </a:r>
          </a:p>
          <a:p>
            <a:r>
              <a:rPr lang="en-GB" sz="1200" dirty="0" smtClean="0"/>
              <a:t>jump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477066" y="3948385"/>
            <a:ext cx="941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e g. spin bowling, net shot in badminton</a:t>
            </a:r>
          </a:p>
        </p:txBody>
      </p:sp>
      <p:pic>
        <p:nvPicPr>
          <p:cNvPr id="52" name="Picture 4" descr="http://www.telegraph.co.uk/content/dam/rugby-union/2016/03/12/itoje_1-large_trans++qVzuuqpFlyLIwiB6NTmJwfSVWeZ_vEN7c6bHu2jJnT8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01" y="4247456"/>
            <a:ext cx="778591" cy="62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6" descr="http://www.pitchvision.com/files/image/menno/wristdoosra1.jpg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607" y="4040819"/>
            <a:ext cx="936105" cy="621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TextBox 53"/>
          <p:cNvSpPr txBox="1"/>
          <p:nvPr/>
        </p:nvSpPr>
        <p:spPr>
          <a:xfrm>
            <a:off x="335013" y="5052224"/>
            <a:ext cx="41033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accent4">
                    <a:lumMod val="75000"/>
                  </a:schemeClr>
                </a:solidFill>
              </a:rPr>
              <a:t>GROSS: </a:t>
            </a:r>
            <a:r>
              <a:rPr lang="en-GB" sz="1400" dirty="0" smtClean="0"/>
              <a:t>Involves big movements of the body. Involves large muscle groups</a:t>
            </a:r>
          </a:p>
          <a:p>
            <a:endParaRPr lang="en-GB" dirty="0"/>
          </a:p>
          <a:p>
            <a:r>
              <a:rPr lang="en-GB" b="1" dirty="0" smtClean="0">
                <a:solidFill>
                  <a:schemeClr val="accent4">
                    <a:lumMod val="75000"/>
                  </a:schemeClr>
                </a:solidFill>
              </a:rPr>
              <a:t>FINE: </a:t>
            </a:r>
            <a:r>
              <a:rPr lang="en-GB" sz="1400" dirty="0" smtClean="0"/>
              <a:t>Involves small, precise movements, Involves the use of small muscle groups, movements tend to involve precision and accuracy</a:t>
            </a:r>
          </a:p>
        </p:txBody>
      </p:sp>
      <p:cxnSp>
        <p:nvCxnSpPr>
          <p:cNvPr id="55" name="Straight Connector 54"/>
          <p:cNvCxnSpPr/>
          <p:nvPr/>
        </p:nvCxnSpPr>
        <p:spPr>
          <a:xfrm>
            <a:off x="5386551" y="702408"/>
            <a:ext cx="2798160" cy="1604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8225208" y="528096"/>
            <a:ext cx="1017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Complex</a:t>
            </a:r>
            <a:endParaRPr lang="en-GB" b="1" dirty="0"/>
          </a:p>
        </p:txBody>
      </p:sp>
      <p:sp>
        <p:nvSpPr>
          <p:cNvPr id="57" name="TextBox 56"/>
          <p:cNvSpPr txBox="1"/>
          <p:nvPr/>
        </p:nvSpPr>
        <p:spPr>
          <a:xfrm>
            <a:off x="4729322" y="513789"/>
            <a:ext cx="920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Basic</a:t>
            </a:r>
            <a:endParaRPr lang="en-GB" b="1" dirty="0"/>
          </a:p>
        </p:txBody>
      </p:sp>
      <p:sp>
        <p:nvSpPr>
          <p:cNvPr id="58" name="TextBox 57"/>
          <p:cNvSpPr txBox="1"/>
          <p:nvPr/>
        </p:nvSpPr>
        <p:spPr>
          <a:xfrm>
            <a:off x="4745112" y="919288"/>
            <a:ext cx="16046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e g. Walking</a:t>
            </a:r>
          </a:p>
          <a:p>
            <a:r>
              <a:rPr lang="en-GB" sz="1200" dirty="0" smtClean="0"/>
              <a:t>Jumping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8252403" y="919288"/>
            <a:ext cx="1192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e g. Tennis Serve </a:t>
            </a:r>
          </a:p>
          <a:p>
            <a:r>
              <a:rPr lang="en-GB" sz="1200" dirty="0" smtClean="0"/>
              <a:t>Somersault</a:t>
            </a:r>
          </a:p>
        </p:txBody>
      </p:sp>
      <p:pic>
        <p:nvPicPr>
          <p:cNvPr id="60" name="Picture 2" descr="http://diatribe.org/sites/default/files/walking.jpg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4409" y="977566"/>
            <a:ext cx="576065" cy="576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4" descr="http://www.tennisworldusa.org/TENNIS-LESSON%3A-It%26acute%3Bs-not-always-necessary-to-have-a-big-serve!-img4498_668.jpg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1112" y="979608"/>
            <a:ext cx="864096" cy="492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TextBox 61"/>
          <p:cNvSpPr txBox="1"/>
          <p:nvPr/>
        </p:nvSpPr>
        <p:spPr>
          <a:xfrm>
            <a:off x="4651241" y="1727198"/>
            <a:ext cx="438525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accent4">
                    <a:lumMod val="75000"/>
                  </a:schemeClr>
                </a:solidFill>
              </a:rPr>
              <a:t>BASIC: </a:t>
            </a:r>
            <a:r>
              <a:rPr lang="en-GB" sz="1400" dirty="0" smtClean="0"/>
              <a:t>Few decisions to be made, tend to be taught as a beginner, learned fairly quickly</a:t>
            </a:r>
          </a:p>
          <a:p>
            <a:endParaRPr lang="en-GB" sz="1400" dirty="0"/>
          </a:p>
          <a:p>
            <a:r>
              <a:rPr lang="en-GB" b="1" dirty="0" smtClean="0">
                <a:solidFill>
                  <a:schemeClr val="accent4">
                    <a:lumMod val="75000"/>
                  </a:schemeClr>
                </a:solidFill>
              </a:rPr>
              <a:t>COMPLEX: </a:t>
            </a:r>
            <a:r>
              <a:rPr lang="en-GB" sz="1400" dirty="0" smtClean="0"/>
              <a:t>Many decisions to be made in order to be successful, can take considerable time to master , taught to more experienced performers</a:t>
            </a:r>
            <a:endParaRPr lang="en-GB" sz="1400" dirty="0"/>
          </a:p>
        </p:txBody>
      </p:sp>
      <p:sp>
        <p:nvSpPr>
          <p:cNvPr id="2058" name="TextBox 2057"/>
          <p:cNvSpPr txBox="1"/>
          <p:nvPr/>
        </p:nvSpPr>
        <p:spPr>
          <a:xfrm>
            <a:off x="5189808" y="3567291"/>
            <a:ext cx="3398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 smtClean="0"/>
              <a:t>Goal Setting</a:t>
            </a:r>
            <a:endParaRPr lang="en-GB" b="1" u="sng" dirty="0"/>
          </a:p>
        </p:txBody>
      </p:sp>
      <p:sp>
        <p:nvSpPr>
          <p:cNvPr id="2059" name="TextBox 2058"/>
          <p:cNvSpPr txBox="1"/>
          <p:nvPr/>
        </p:nvSpPr>
        <p:spPr>
          <a:xfrm>
            <a:off x="4584130" y="4017176"/>
            <a:ext cx="2716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rgbClr val="00B050"/>
                </a:solidFill>
              </a:rPr>
              <a:t>Performance goals: </a:t>
            </a:r>
            <a:r>
              <a:rPr lang="en-US" sz="1400" dirty="0" smtClean="0"/>
              <a:t>A goal related to technique </a:t>
            </a:r>
            <a:r>
              <a:rPr lang="en-US" sz="1400" dirty="0" err="1" smtClean="0"/>
              <a:t>e.g</a:t>
            </a:r>
            <a:r>
              <a:rPr lang="en-US" sz="1400" dirty="0" smtClean="0"/>
              <a:t> To try a react quicker to the gun at the start of a 100m race</a:t>
            </a:r>
            <a:endParaRPr lang="en-GB" sz="1400" dirty="0" smtClean="0"/>
          </a:p>
          <a:p>
            <a:endParaRPr lang="en-GB" dirty="0"/>
          </a:p>
          <a:p>
            <a:r>
              <a:rPr lang="en-GB" sz="2000" b="1" dirty="0" smtClean="0">
                <a:solidFill>
                  <a:srgbClr val="00B050"/>
                </a:solidFill>
              </a:rPr>
              <a:t>Outcome goals: </a:t>
            </a:r>
            <a:r>
              <a:rPr lang="en-US" sz="1400" dirty="0"/>
              <a:t>outcome goals (winning/ result</a:t>
            </a:r>
            <a:r>
              <a:rPr lang="en-US" sz="1400" dirty="0" smtClean="0"/>
              <a:t>). </a:t>
            </a:r>
          </a:p>
          <a:p>
            <a:r>
              <a:rPr lang="en-US" sz="1400" dirty="0" err="1" smtClean="0"/>
              <a:t>e.g</a:t>
            </a:r>
            <a:r>
              <a:rPr lang="en-US" sz="1400" dirty="0" smtClean="0"/>
              <a:t> To improve PB time in the 100m</a:t>
            </a:r>
            <a:endParaRPr lang="en-GB" sz="1400" dirty="0"/>
          </a:p>
          <a:p>
            <a:endParaRPr lang="en-GB" dirty="0"/>
          </a:p>
        </p:txBody>
      </p:sp>
      <p:pic>
        <p:nvPicPr>
          <p:cNvPr id="2063" name="Picture 206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945" y="5453917"/>
            <a:ext cx="1667165" cy="1198357"/>
          </a:xfrm>
          <a:prstGeom prst="rect">
            <a:avLst/>
          </a:prstGeom>
        </p:spPr>
      </p:pic>
      <p:pic>
        <p:nvPicPr>
          <p:cNvPr id="2064" name="Picture 206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754" y="4065073"/>
            <a:ext cx="1737549" cy="97737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46789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2528" y="968599"/>
            <a:ext cx="1239519" cy="123951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59980" y="-38020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 smtClean="0"/>
              <a:t>SMART Goal Setting</a:t>
            </a:r>
            <a:endParaRPr lang="en-GB" b="1" u="sng" dirty="0"/>
          </a:p>
        </p:txBody>
      </p:sp>
      <p:sp>
        <p:nvSpPr>
          <p:cNvPr id="2" name="TextBox 1"/>
          <p:cNvSpPr txBox="1"/>
          <p:nvPr/>
        </p:nvSpPr>
        <p:spPr>
          <a:xfrm>
            <a:off x="443822" y="96332"/>
            <a:ext cx="374441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/>
              <a:t>S</a:t>
            </a:r>
            <a:r>
              <a:rPr lang="en-GB" b="1" dirty="0" smtClean="0"/>
              <a:t>  </a:t>
            </a:r>
            <a:r>
              <a:rPr lang="en-GB" dirty="0" smtClean="0"/>
              <a:t>    	</a:t>
            </a:r>
            <a:r>
              <a:rPr lang="en-GB" b="1" dirty="0" smtClean="0"/>
              <a:t>= </a:t>
            </a:r>
            <a:r>
              <a:rPr lang="en-GB" dirty="0" smtClean="0"/>
              <a:t>   </a:t>
            </a:r>
            <a:r>
              <a:rPr lang="en-GB" b="1" dirty="0" smtClean="0"/>
              <a:t>Specific</a:t>
            </a:r>
            <a:endParaRPr lang="en-GB" b="1" dirty="0"/>
          </a:p>
          <a:p>
            <a:r>
              <a:rPr lang="en-GB" sz="4000" b="1" dirty="0" smtClean="0">
                <a:solidFill>
                  <a:srgbClr val="0070C0"/>
                </a:solidFill>
              </a:rPr>
              <a:t>M</a:t>
            </a:r>
            <a:r>
              <a:rPr lang="en-GB" sz="4000" dirty="0"/>
              <a:t> </a:t>
            </a:r>
            <a:r>
              <a:rPr lang="en-GB" sz="4000" dirty="0" smtClean="0"/>
              <a:t>	</a:t>
            </a:r>
            <a:r>
              <a:rPr lang="en-GB" b="1" dirty="0" smtClean="0"/>
              <a:t>= </a:t>
            </a:r>
            <a:r>
              <a:rPr lang="en-GB" dirty="0" smtClean="0"/>
              <a:t>   </a:t>
            </a:r>
            <a:r>
              <a:rPr lang="en-GB" b="1" dirty="0" smtClean="0"/>
              <a:t>Measurable</a:t>
            </a:r>
            <a:endParaRPr lang="en-GB" b="1" dirty="0"/>
          </a:p>
          <a:p>
            <a:r>
              <a:rPr lang="en-GB" sz="4000" b="1" dirty="0" smtClean="0">
                <a:solidFill>
                  <a:srgbClr val="FFC000"/>
                </a:solidFill>
              </a:rPr>
              <a:t>A</a:t>
            </a:r>
            <a:r>
              <a:rPr lang="en-GB" sz="4000" dirty="0" smtClean="0"/>
              <a:t>  </a:t>
            </a:r>
            <a:r>
              <a:rPr lang="en-GB" dirty="0" smtClean="0"/>
              <a:t> 	</a:t>
            </a:r>
            <a:r>
              <a:rPr lang="en-GB" b="1" dirty="0" smtClean="0"/>
              <a:t>= </a:t>
            </a:r>
            <a:r>
              <a:rPr lang="en-GB" dirty="0" smtClean="0"/>
              <a:t>   </a:t>
            </a:r>
            <a:r>
              <a:rPr lang="en-GB" b="1" dirty="0" smtClean="0"/>
              <a:t>Accepted</a:t>
            </a:r>
            <a:endParaRPr lang="en-GB" b="1" dirty="0"/>
          </a:p>
          <a:p>
            <a:r>
              <a:rPr lang="en-GB" sz="4000" b="1" dirty="0" smtClean="0">
                <a:solidFill>
                  <a:srgbClr val="FF0000"/>
                </a:solidFill>
              </a:rPr>
              <a:t>R</a:t>
            </a:r>
            <a:r>
              <a:rPr lang="en-GB" sz="4400" b="1" dirty="0" smtClean="0"/>
              <a:t> </a:t>
            </a:r>
            <a:r>
              <a:rPr lang="en-GB" sz="4400" dirty="0" smtClean="0"/>
              <a:t> </a:t>
            </a:r>
            <a:r>
              <a:rPr lang="en-GB" sz="1200" dirty="0" smtClean="0"/>
              <a:t> 	 </a:t>
            </a:r>
            <a:r>
              <a:rPr lang="en-GB" b="1" dirty="0" smtClean="0"/>
              <a:t>=</a:t>
            </a:r>
            <a:r>
              <a:rPr lang="en-GB" dirty="0" smtClean="0"/>
              <a:t>    </a:t>
            </a:r>
            <a:r>
              <a:rPr lang="en-GB" b="1" dirty="0" smtClean="0"/>
              <a:t>Realistic</a:t>
            </a:r>
            <a:endParaRPr lang="en-GB" b="1" dirty="0"/>
          </a:p>
          <a:p>
            <a:r>
              <a:rPr lang="en-GB" sz="4000" b="1" dirty="0" smtClean="0">
                <a:solidFill>
                  <a:srgbClr val="00B050"/>
                </a:solidFill>
              </a:rPr>
              <a:t>T</a:t>
            </a:r>
            <a:r>
              <a:rPr lang="en-GB" sz="4000" dirty="0" smtClean="0">
                <a:solidFill>
                  <a:srgbClr val="00B050"/>
                </a:solidFill>
              </a:rPr>
              <a:t>   </a:t>
            </a:r>
            <a:r>
              <a:rPr lang="en-GB" sz="1100" dirty="0" smtClean="0">
                <a:solidFill>
                  <a:srgbClr val="00B050"/>
                </a:solidFill>
              </a:rPr>
              <a:t> 	</a:t>
            </a:r>
            <a:r>
              <a:rPr lang="en-GB" b="1" dirty="0" smtClean="0"/>
              <a:t>= </a:t>
            </a:r>
            <a:r>
              <a:rPr lang="en-GB" dirty="0" smtClean="0"/>
              <a:t>  </a:t>
            </a:r>
            <a:r>
              <a:rPr lang="en-GB" sz="1200" dirty="0" smtClean="0"/>
              <a:t> </a:t>
            </a:r>
            <a:r>
              <a:rPr lang="en-GB" b="1" dirty="0" smtClean="0"/>
              <a:t>Time Bound</a:t>
            </a:r>
            <a:endParaRPr lang="en-GB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81920" y="3222131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 smtClean="0"/>
              <a:t>Basic Information Processing</a:t>
            </a:r>
            <a:endParaRPr lang="en-GB" b="1" u="sng" dirty="0"/>
          </a:p>
        </p:txBody>
      </p:sp>
      <p:sp>
        <p:nvSpPr>
          <p:cNvPr id="16" name="Rectangle 15"/>
          <p:cNvSpPr/>
          <p:nvPr/>
        </p:nvSpPr>
        <p:spPr>
          <a:xfrm>
            <a:off x="88380" y="3637154"/>
            <a:ext cx="971600" cy="5450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Input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454142" y="3632206"/>
            <a:ext cx="1195206" cy="5450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Decision</a:t>
            </a:r>
          </a:p>
          <a:p>
            <a:pPr algn="ctr"/>
            <a:r>
              <a:rPr lang="en-GB" dirty="0" smtClean="0">
                <a:solidFill>
                  <a:schemeClr val="tx1"/>
                </a:solidFill>
              </a:rPr>
              <a:t>Making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064103" y="3632206"/>
            <a:ext cx="946968" cy="5450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Output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526572" y="4452462"/>
            <a:ext cx="1094318" cy="5450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Feedback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0" name="Straight Arrow Connector 19"/>
          <p:cNvCxnSpPr>
            <a:endCxn id="17" idx="1"/>
          </p:cNvCxnSpPr>
          <p:nvPr/>
        </p:nvCxnSpPr>
        <p:spPr>
          <a:xfrm>
            <a:off x="1065606" y="3899740"/>
            <a:ext cx="388536" cy="499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2662457" y="3894748"/>
            <a:ext cx="388536" cy="499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18" idx="2"/>
          </p:cNvCxnSpPr>
          <p:nvPr/>
        </p:nvCxnSpPr>
        <p:spPr>
          <a:xfrm>
            <a:off x="3537587" y="4177258"/>
            <a:ext cx="0" cy="47467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2620890" y="4643641"/>
            <a:ext cx="916697" cy="829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endCxn id="19" idx="1"/>
          </p:cNvCxnSpPr>
          <p:nvPr/>
        </p:nvCxnSpPr>
        <p:spPr>
          <a:xfrm>
            <a:off x="511094" y="4724988"/>
            <a:ext cx="101547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V="1">
            <a:off x="530141" y="4189596"/>
            <a:ext cx="0" cy="53539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56906" y="4987090"/>
            <a:ext cx="45182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Input</a:t>
            </a:r>
            <a:r>
              <a:rPr lang="en-US" sz="1400" dirty="0"/>
              <a:t> – information from the display (senses), selective attention.</a:t>
            </a:r>
            <a:endParaRPr lang="en-GB" sz="1400" dirty="0"/>
          </a:p>
          <a:p>
            <a:r>
              <a:rPr lang="en-US" sz="1600" b="1" dirty="0"/>
              <a:t>Decision making </a:t>
            </a:r>
            <a:r>
              <a:rPr lang="en-US" sz="1400" dirty="0"/>
              <a:t>– selection of appropriate response from memory</a:t>
            </a:r>
            <a:r>
              <a:rPr lang="en-US" sz="1400" dirty="0" smtClean="0"/>
              <a:t>. Recall of relevant information from LTM.</a:t>
            </a:r>
            <a:endParaRPr lang="en-GB" sz="1400" dirty="0"/>
          </a:p>
          <a:p>
            <a:r>
              <a:rPr lang="en-US" sz="1600" b="1" dirty="0"/>
              <a:t>Output</a:t>
            </a:r>
            <a:r>
              <a:rPr lang="en-US" sz="1400" dirty="0"/>
              <a:t> – information sent to muscles to carry out the response.</a:t>
            </a:r>
            <a:endParaRPr lang="en-GB" sz="1400" dirty="0"/>
          </a:p>
          <a:p>
            <a:r>
              <a:rPr lang="en-US" sz="1600" b="1" dirty="0"/>
              <a:t>Feedback</a:t>
            </a:r>
            <a:r>
              <a:rPr lang="en-US" sz="1400" dirty="0"/>
              <a:t> – received via self (intrinsic) and/or others (extrinsic).</a:t>
            </a:r>
            <a:endParaRPr lang="en-GB" sz="1400" dirty="0"/>
          </a:p>
          <a:p>
            <a:endParaRPr lang="en-GB" dirty="0"/>
          </a:p>
        </p:txBody>
      </p:sp>
      <p:sp>
        <p:nvSpPr>
          <p:cNvPr id="56" name="TextBox 55"/>
          <p:cNvSpPr txBox="1"/>
          <p:nvPr/>
        </p:nvSpPr>
        <p:spPr>
          <a:xfrm>
            <a:off x="5715155" y="0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 smtClean="0"/>
              <a:t>Types of Guidance</a:t>
            </a:r>
            <a:endParaRPr lang="en-GB" b="1" u="sng" dirty="0"/>
          </a:p>
        </p:txBody>
      </p:sp>
      <p:sp>
        <p:nvSpPr>
          <p:cNvPr id="50" name="Rectangle 49"/>
          <p:cNvSpPr/>
          <p:nvPr/>
        </p:nvSpPr>
        <p:spPr>
          <a:xfrm>
            <a:off x="4681730" y="432315"/>
            <a:ext cx="4572000" cy="355994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ts val="750"/>
              </a:spcBef>
              <a:spcAft>
                <a:spcPts val="0"/>
              </a:spcAft>
            </a:pPr>
            <a:r>
              <a:rPr lang="en-US" b="1" dirty="0" smtClean="0">
                <a:solidFill>
                  <a:srgbClr val="000000"/>
                </a:solidFill>
                <a:latin typeface="AQA Chevin Pro Medium"/>
                <a:ea typeface="MS Mincho"/>
                <a:cs typeface="Times New Roman" panose="02020603050405020304" pitchFamily="18" charset="0"/>
              </a:rPr>
              <a:t>Visual  </a:t>
            </a:r>
            <a:r>
              <a:rPr lang="en-US" dirty="0" smtClean="0">
                <a:solidFill>
                  <a:srgbClr val="000000"/>
                </a:solidFill>
                <a:latin typeface="AQA Chevin Pro Medium"/>
                <a:ea typeface="MS Mincho"/>
                <a:cs typeface="Times New Roman" panose="02020603050405020304" pitchFamily="18" charset="0"/>
              </a:rPr>
              <a:t>(</a:t>
            </a:r>
            <a:r>
              <a:rPr lang="en-US" dirty="0">
                <a:solidFill>
                  <a:srgbClr val="000000"/>
                </a:solidFill>
                <a:latin typeface="AQA Chevin Pro Medium"/>
                <a:ea typeface="MS Mincho"/>
                <a:cs typeface="Times New Roman" panose="02020603050405020304" pitchFamily="18" charset="0"/>
              </a:rPr>
              <a:t>seeing</a:t>
            </a:r>
            <a:r>
              <a:rPr lang="en-US" dirty="0" smtClean="0">
                <a:solidFill>
                  <a:srgbClr val="000000"/>
                </a:solidFill>
                <a:latin typeface="AQA Chevin Pro Medium"/>
                <a:ea typeface="MS Mincho"/>
                <a:cs typeface="Times New Roman" panose="02020603050405020304" pitchFamily="18" charset="0"/>
              </a:rPr>
              <a:t>)</a:t>
            </a:r>
            <a:endParaRPr lang="en-GB" sz="2000" dirty="0" smtClean="0">
              <a:solidFill>
                <a:srgbClr val="000000"/>
              </a:solidFill>
              <a:latin typeface="AQA Chevin Pro Medium"/>
              <a:ea typeface="MS Mincho"/>
              <a:cs typeface="Times New Roman" panose="02020603050405020304" pitchFamily="18" charset="0"/>
            </a:endParaRPr>
          </a:p>
          <a:p>
            <a:pPr lvl="0">
              <a:spcBef>
                <a:spcPts val="750"/>
              </a:spcBef>
              <a:spcAft>
                <a:spcPts val="0"/>
              </a:spcAft>
            </a:pPr>
            <a:endParaRPr lang="en-GB" sz="2000" b="1" dirty="0" smtClean="0">
              <a:solidFill>
                <a:srgbClr val="000000"/>
              </a:solidFill>
              <a:latin typeface="AQA Chevin Pro Medium"/>
              <a:ea typeface="MS Mincho"/>
              <a:cs typeface="Times New Roman" panose="02020603050405020304" pitchFamily="18" charset="0"/>
            </a:endParaRPr>
          </a:p>
          <a:p>
            <a:pPr lvl="0">
              <a:spcBef>
                <a:spcPts val="750"/>
              </a:spcBef>
              <a:spcAft>
                <a:spcPts val="0"/>
              </a:spcAft>
            </a:pPr>
            <a:r>
              <a:rPr lang="en-GB" sz="2000" b="1" dirty="0" smtClean="0">
                <a:solidFill>
                  <a:srgbClr val="000000"/>
                </a:solidFill>
                <a:latin typeface="AQA Chevin Pro Medium"/>
                <a:ea typeface="MS Mincho"/>
                <a:cs typeface="Times New Roman" panose="02020603050405020304" pitchFamily="18" charset="0"/>
              </a:rPr>
              <a:t>V</a:t>
            </a:r>
            <a:r>
              <a:rPr lang="en-US" b="1" dirty="0" err="1" smtClean="0">
                <a:solidFill>
                  <a:srgbClr val="000000"/>
                </a:solidFill>
                <a:latin typeface="AQA Chevin Pro Medium"/>
                <a:ea typeface="MS Mincho"/>
                <a:cs typeface="Times New Roman" panose="02020603050405020304" pitchFamily="18" charset="0"/>
              </a:rPr>
              <a:t>erbal</a:t>
            </a:r>
            <a:r>
              <a:rPr lang="en-US" b="1" dirty="0" smtClean="0">
                <a:solidFill>
                  <a:srgbClr val="000000"/>
                </a:solidFill>
                <a:latin typeface="AQA Chevin Pro Medium"/>
                <a:ea typeface="MS Mincho"/>
                <a:cs typeface="Times New Roman" panose="02020603050405020304" pitchFamily="18" charset="0"/>
              </a:rPr>
              <a:t>  </a:t>
            </a:r>
            <a:r>
              <a:rPr lang="en-US" dirty="0" smtClean="0">
                <a:solidFill>
                  <a:srgbClr val="000000"/>
                </a:solidFill>
                <a:latin typeface="AQA Chevin Pro Medium"/>
                <a:ea typeface="MS Mincho"/>
                <a:cs typeface="Times New Roman" panose="02020603050405020304" pitchFamily="18" charset="0"/>
              </a:rPr>
              <a:t>(</a:t>
            </a:r>
            <a:r>
              <a:rPr lang="en-US" dirty="0">
                <a:solidFill>
                  <a:srgbClr val="000000"/>
                </a:solidFill>
                <a:latin typeface="AQA Chevin Pro Medium"/>
                <a:ea typeface="MS Mincho"/>
                <a:cs typeface="Times New Roman" panose="02020603050405020304" pitchFamily="18" charset="0"/>
              </a:rPr>
              <a:t>hearing</a:t>
            </a:r>
            <a:r>
              <a:rPr lang="en-US" dirty="0" smtClean="0">
                <a:solidFill>
                  <a:srgbClr val="000000"/>
                </a:solidFill>
                <a:latin typeface="AQA Chevin Pro Medium"/>
                <a:ea typeface="MS Mincho"/>
                <a:cs typeface="Times New Roman" panose="02020603050405020304" pitchFamily="18" charset="0"/>
              </a:rPr>
              <a:t>)</a:t>
            </a:r>
            <a:endParaRPr lang="en-GB" sz="2000" dirty="0" smtClean="0">
              <a:solidFill>
                <a:srgbClr val="000000"/>
              </a:solidFill>
              <a:latin typeface="AQA Chevin Pro Medium"/>
              <a:ea typeface="MS Mincho"/>
              <a:cs typeface="Times New Roman" panose="02020603050405020304" pitchFamily="18" charset="0"/>
            </a:endParaRPr>
          </a:p>
          <a:p>
            <a:pPr lvl="0">
              <a:spcBef>
                <a:spcPts val="750"/>
              </a:spcBef>
              <a:spcAft>
                <a:spcPts val="0"/>
              </a:spcAft>
            </a:pPr>
            <a:endParaRPr lang="en-GB" sz="2000" b="1" dirty="0" smtClean="0">
              <a:solidFill>
                <a:srgbClr val="000000"/>
              </a:solidFill>
              <a:latin typeface="AQA Chevin Pro Medium"/>
              <a:ea typeface="MS Mincho"/>
              <a:cs typeface="Times New Roman" panose="02020603050405020304" pitchFamily="18" charset="0"/>
            </a:endParaRPr>
          </a:p>
          <a:p>
            <a:pPr lvl="0">
              <a:spcBef>
                <a:spcPts val="750"/>
              </a:spcBef>
              <a:spcAft>
                <a:spcPts val="0"/>
              </a:spcAft>
            </a:pPr>
            <a:r>
              <a:rPr lang="en-GB" sz="2000" b="1" dirty="0" smtClean="0">
                <a:solidFill>
                  <a:srgbClr val="000000"/>
                </a:solidFill>
                <a:latin typeface="AQA Chevin Pro Medium"/>
                <a:ea typeface="MS Mincho"/>
                <a:cs typeface="Times New Roman" panose="02020603050405020304" pitchFamily="18" charset="0"/>
              </a:rPr>
              <a:t>M</a:t>
            </a:r>
            <a:r>
              <a:rPr lang="en-US" b="1" dirty="0" err="1" smtClean="0">
                <a:solidFill>
                  <a:srgbClr val="000000"/>
                </a:solidFill>
                <a:latin typeface="AQA Chevin Pro Medium"/>
                <a:ea typeface="MS Mincho"/>
                <a:cs typeface="Times New Roman" panose="02020603050405020304" pitchFamily="18" charset="0"/>
              </a:rPr>
              <a:t>anual</a:t>
            </a:r>
            <a:r>
              <a:rPr lang="en-US" b="1" dirty="0" smtClean="0">
                <a:solidFill>
                  <a:srgbClr val="000000"/>
                </a:solidFill>
                <a:latin typeface="AQA Chevin Pro Medium"/>
                <a:ea typeface="MS Mincho"/>
                <a:cs typeface="Times New Roman" panose="02020603050405020304" pitchFamily="18" charset="0"/>
              </a:rPr>
              <a:t>  </a:t>
            </a:r>
            <a:r>
              <a:rPr lang="en-US" dirty="0" smtClean="0">
                <a:solidFill>
                  <a:srgbClr val="000000"/>
                </a:solidFill>
                <a:latin typeface="AQA Chevin Pro Medium"/>
                <a:ea typeface="MS Mincho"/>
                <a:cs typeface="Times New Roman" panose="02020603050405020304" pitchFamily="18" charset="0"/>
              </a:rPr>
              <a:t>(</a:t>
            </a:r>
            <a:r>
              <a:rPr lang="en-US" dirty="0">
                <a:solidFill>
                  <a:srgbClr val="000000"/>
                </a:solidFill>
                <a:latin typeface="AQA Chevin Pro Medium"/>
                <a:ea typeface="MS Mincho"/>
                <a:cs typeface="Times New Roman" panose="02020603050405020304" pitchFamily="18" charset="0"/>
              </a:rPr>
              <a:t>assist </a:t>
            </a:r>
            <a:endParaRPr lang="en-US" dirty="0" smtClean="0">
              <a:solidFill>
                <a:srgbClr val="000000"/>
              </a:solidFill>
              <a:latin typeface="AQA Chevin Pro Medium"/>
              <a:ea typeface="MS Mincho"/>
              <a:cs typeface="Times New Roman" panose="02020603050405020304" pitchFamily="18" charset="0"/>
            </a:endParaRPr>
          </a:p>
          <a:p>
            <a:pPr lvl="0">
              <a:spcBef>
                <a:spcPts val="750"/>
              </a:spcBef>
              <a:spcAft>
                <a:spcPts val="0"/>
              </a:spcAft>
            </a:pPr>
            <a:r>
              <a:rPr lang="en-US" dirty="0" smtClean="0">
                <a:solidFill>
                  <a:srgbClr val="000000"/>
                </a:solidFill>
                <a:latin typeface="AQA Chevin Pro Medium"/>
                <a:ea typeface="MS Mincho"/>
                <a:cs typeface="Times New Roman" panose="02020603050405020304" pitchFamily="18" charset="0"/>
              </a:rPr>
              <a:t>movement – </a:t>
            </a:r>
            <a:r>
              <a:rPr lang="en-US" dirty="0">
                <a:solidFill>
                  <a:srgbClr val="000000"/>
                </a:solidFill>
                <a:latin typeface="AQA Chevin Pro Medium"/>
                <a:ea typeface="MS Mincho"/>
                <a:cs typeface="Times New Roman" panose="02020603050405020304" pitchFamily="18" charset="0"/>
              </a:rPr>
              <a:t>physical</a:t>
            </a:r>
            <a:r>
              <a:rPr lang="en-US" dirty="0" smtClean="0">
                <a:solidFill>
                  <a:srgbClr val="000000"/>
                </a:solidFill>
                <a:latin typeface="AQA Chevin Pro Medium"/>
                <a:ea typeface="MS Mincho"/>
                <a:cs typeface="Times New Roman" panose="02020603050405020304" pitchFamily="18" charset="0"/>
              </a:rPr>
              <a:t>)</a:t>
            </a:r>
          </a:p>
          <a:p>
            <a:pPr lvl="0">
              <a:spcBef>
                <a:spcPts val="750"/>
              </a:spcBef>
              <a:spcAft>
                <a:spcPts val="0"/>
              </a:spcAft>
            </a:pPr>
            <a:endParaRPr lang="en-GB" sz="2000" dirty="0">
              <a:solidFill>
                <a:srgbClr val="000000"/>
              </a:solidFill>
              <a:latin typeface="AQA Chevin Pro Medium"/>
              <a:ea typeface="MS Mincho"/>
              <a:cs typeface="Times New Roman" panose="02020603050405020304" pitchFamily="18" charset="0"/>
            </a:endParaRPr>
          </a:p>
          <a:p>
            <a:pPr lvl="0">
              <a:spcBef>
                <a:spcPts val="750"/>
              </a:spcBef>
              <a:spcAft>
                <a:spcPts val="0"/>
              </a:spcAft>
            </a:pPr>
            <a:r>
              <a:rPr lang="en-US" b="1" dirty="0">
                <a:solidFill>
                  <a:srgbClr val="000000"/>
                </a:solidFill>
                <a:latin typeface="AQA Chevin Pro Medium"/>
                <a:ea typeface="MS Mincho"/>
                <a:cs typeface="Times New Roman" panose="02020603050405020304" pitchFamily="18" charset="0"/>
              </a:rPr>
              <a:t>M</a:t>
            </a:r>
            <a:r>
              <a:rPr lang="en-US" b="1" dirty="0" smtClean="0">
                <a:solidFill>
                  <a:srgbClr val="000000"/>
                </a:solidFill>
                <a:latin typeface="AQA Chevin Pro Medium"/>
                <a:ea typeface="MS Mincho"/>
                <a:cs typeface="Times New Roman" panose="02020603050405020304" pitchFamily="18" charset="0"/>
              </a:rPr>
              <a:t>echanical</a:t>
            </a:r>
            <a:r>
              <a:rPr lang="en-US" dirty="0" smtClean="0">
                <a:solidFill>
                  <a:srgbClr val="000000"/>
                </a:solidFill>
                <a:latin typeface="AQA Chevin Pro Medium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QA Chevin Pro Medium"/>
                <a:ea typeface="MS Mincho"/>
                <a:cs typeface="Times New Roman" panose="02020603050405020304" pitchFamily="18" charset="0"/>
              </a:rPr>
              <a:t>(use of </a:t>
            </a:r>
            <a:endParaRPr lang="en-US" dirty="0" smtClean="0">
              <a:solidFill>
                <a:srgbClr val="000000"/>
              </a:solidFill>
              <a:latin typeface="AQA Chevin Pro Medium"/>
              <a:ea typeface="MS Mincho"/>
              <a:cs typeface="Times New Roman" panose="02020603050405020304" pitchFamily="18" charset="0"/>
            </a:endParaRPr>
          </a:p>
          <a:p>
            <a:pPr lvl="0">
              <a:spcBef>
                <a:spcPts val="750"/>
              </a:spcBef>
              <a:spcAft>
                <a:spcPts val="0"/>
              </a:spcAft>
            </a:pPr>
            <a:r>
              <a:rPr lang="en-US" dirty="0" smtClean="0">
                <a:solidFill>
                  <a:srgbClr val="000000"/>
                </a:solidFill>
                <a:latin typeface="AQA Chevin Pro Medium"/>
                <a:ea typeface="MS Mincho"/>
                <a:cs typeface="Times New Roman" panose="02020603050405020304" pitchFamily="18" charset="0"/>
              </a:rPr>
              <a:t>objects</a:t>
            </a:r>
            <a:r>
              <a:rPr lang="en-US" dirty="0">
                <a:solidFill>
                  <a:srgbClr val="000000"/>
                </a:solidFill>
                <a:latin typeface="AQA Chevin Pro Medium"/>
                <a:ea typeface="MS Mincho"/>
                <a:cs typeface="Times New Roman" panose="02020603050405020304" pitchFamily="18" charset="0"/>
              </a:rPr>
              <a:t>/ aids).</a:t>
            </a:r>
            <a:endParaRPr lang="en-GB" sz="2000" dirty="0">
              <a:solidFill>
                <a:srgbClr val="000000"/>
              </a:solidFill>
              <a:effectLst/>
              <a:latin typeface="AQA Chevin Pro Medium"/>
              <a:ea typeface="MS Mincho"/>
              <a:cs typeface="Times New Roman" panose="02020603050405020304" pitchFamily="18" charset="0"/>
            </a:endParaRPr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323" y="422642"/>
            <a:ext cx="1151559" cy="680859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323" y="2190618"/>
            <a:ext cx="1155931" cy="770620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9990" y="3192267"/>
            <a:ext cx="1247828" cy="702481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6080927" y="4004930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 smtClean="0"/>
              <a:t>Feedback</a:t>
            </a:r>
            <a:endParaRPr lang="en-GB" b="1" u="sng" dirty="0"/>
          </a:p>
        </p:txBody>
      </p:sp>
      <p:sp>
        <p:nvSpPr>
          <p:cNvPr id="57" name="Rectangle 56"/>
          <p:cNvSpPr/>
          <p:nvPr/>
        </p:nvSpPr>
        <p:spPr>
          <a:xfrm>
            <a:off x="4631905" y="4454322"/>
            <a:ext cx="4572000" cy="22262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spcBef>
                <a:spcPts val="75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 smtClean="0">
                <a:solidFill>
                  <a:srgbClr val="000000"/>
                </a:solidFill>
                <a:latin typeface="AQA Chevin Pro Medium"/>
                <a:ea typeface="MS Mincho"/>
                <a:cs typeface="Times New Roman" panose="02020603050405020304" pitchFamily="18" charset="0"/>
              </a:rPr>
              <a:t>positive/negative</a:t>
            </a:r>
          </a:p>
          <a:p>
            <a:pPr lvl="0">
              <a:spcBef>
                <a:spcPts val="750"/>
              </a:spcBef>
              <a:spcAft>
                <a:spcPts val="0"/>
              </a:spcAft>
            </a:pPr>
            <a:endParaRPr lang="en-GB" sz="2000" dirty="0">
              <a:solidFill>
                <a:srgbClr val="000000"/>
              </a:solidFill>
              <a:latin typeface="AQA Chevin Pro Medium"/>
              <a:ea typeface="MS Mincho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75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solidFill>
                  <a:srgbClr val="000000"/>
                </a:solidFill>
                <a:latin typeface="AQA Chevin Pro Medium"/>
                <a:ea typeface="MS Mincho"/>
                <a:cs typeface="Times New Roman" panose="02020603050405020304" pitchFamily="18" charset="0"/>
              </a:rPr>
              <a:t>knowledge of results/knowledge of </a:t>
            </a:r>
            <a:r>
              <a:rPr lang="en-US" dirty="0" smtClean="0">
                <a:solidFill>
                  <a:srgbClr val="000000"/>
                </a:solidFill>
                <a:latin typeface="AQA Chevin Pro Medium"/>
                <a:ea typeface="MS Mincho"/>
                <a:cs typeface="Times New Roman" panose="02020603050405020304" pitchFamily="18" charset="0"/>
              </a:rPr>
              <a:t>performance</a:t>
            </a:r>
          </a:p>
          <a:p>
            <a:pPr lvl="0">
              <a:spcBef>
                <a:spcPts val="750"/>
              </a:spcBef>
              <a:spcAft>
                <a:spcPts val="0"/>
              </a:spcAft>
            </a:pPr>
            <a:endParaRPr lang="en-GB" sz="2000" dirty="0">
              <a:solidFill>
                <a:srgbClr val="000000"/>
              </a:solidFill>
              <a:latin typeface="AQA Chevin Pro Medium"/>
              <a:ea typeface="MS Mincho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75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solidFill>
                  <a:srgbClr val="000000"/>
                </a:solidFill>
                <a:latin typeface="AQA Chevin Pro Medium"/>
                <a:ea typeface="MS Mincho"/>
                <a:cs typeface="Times New Roman" panose="02020603050405020304" pitchFamily="18" charset="0"/>
              </a:rPr>
              <a:t>extrinsic/intrinsic.</a:t>
            </a:r>
            <a:endParaRPr lang="en-GB" sz="2000" dirty="0">
              <a:solidFill>
                <a:srgbClr val="000000"/>
              </a:solidFill>
              <a:effectLst/>
              <a:latin typeface="AQA Chevin Pro Medium"/>
              <a:ea typeface="MS Mincho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4222773"/>
            <a:ext cx="1037934" cy="9761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7730" y="5686817"/>
            <a:ext cx="1801018" cy="10170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94632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72524" y="115947"/>
            <a:ext cx="46085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 smtClean="0"/>
              <a:t>Arousal and the inverted U theory</a:t>
            </a:r>
          </a:p>
          <a:p>
            <a:pPr algn="ctr"/>
            <a:r>
              <a:rPr lang="en-GB" sz="2000" dirty="0" smtClean="0"/>
              <a:t>Arousal: </a:t>
            </a:r>
            <a:r>
              <a:rPr lang="en-GB" sz="1400" dirty="0" smtClean="0"/>
              <a:t>A </a:t>
            </a:r>
            <a:r>
              <a:rPr lang="en-GB" sz="1400" dirty="0"/>
              <a:t>physical and mental (physiological and psychological) state of alertness/readiness, varying from deep sleep to intense excitement/alertness. </a:t>
            </a:r>
            <a:endParaRPr lang="en-GB" sz="1400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4375316" y="39957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 smtClean="0"/>
              <a:t>Aggression</a:t>
            </a:r>
            <a:endParaRPr lang="en-GB" b="1" u="sng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57"/>
          <a:stretch/>
        </p:blipFill>
        <p:spPr>
          <a:xfrm>
            <a:off x="71048" y="1211846"/>
            <a:ext cx="3814217" cy="27737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6781" y="4005064"/>
            <a:ext cx="63281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6741" y="4252113"/>
            <a:ext cx="3291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 smtClean="0"/>
              <a:t>Controlling arousal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8743" y="3915732"/>
            <a:ext cx="410594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</a:t>
            </a:r>
            <a:r>
              <a:rPr lang="en-US" dirty="0" smtClean="0"/>
              <a:t>tress </a:t>
            </a:r>
            <a:r>
              <a:rPr lang="en-US" dirty="0"/>
              <a:t>management techniques</a:t>
            </a:r>
            <a:r>
              <a:rPr lang="en-US" dirty="0" smtClean="0"/>
              <a:t>:</a:t>
            </a:r>
          </a:p>
          <a:p>
            <a:endParaRPr lang="en-GB" dirty="0"/>
          </a:p>
          <a:p>
            <a:pPr lvl="0"/>
            <a:r>
              <a:rPr lang="en-US" b="1" dirty="0" smtClean="0"/>
              <a:t>Deep breathing – </a:t>
            </a:r>
            <a:r>
              <a:rPr lang="en-US" b="1" dirty="0" smtClean="0">
                <a:solidFill>
                  <a:schemeClr val="tx2"/>
                </a:solidFill>
              </a:rPr>
              <a:t>Reduce HR/ Feeling </a:t>
            </a:r>
            <a:r>
              <a:rPr lang="en-US" b="1" smtClean="0">
                <a:solidFill>
                  <a:schemeClr val="tx2"/>
                </a:solidFill>
              </a:rPr>
              <a:t>of nervousness</a:t>
            </a:r>
            <a:endParaRPr lang="en-US" dirty="0" smtClean="0"/>
          </a:p>
          <a:p>
            <a:pPr lvl="0"/>
            <a:r>
              <a:rPr lang="en-US" b="1" dirty="0" smtClean="0"/>
              <a:t>Mental rehearsal/</a:t>
            </a:r>
            <a:r>
              <a:rPr lang="en-US" b="1" dirty="0" err="1"/>
              <a:t>V</a:t>
            </a:r>
            <a:r>
              <a:rPr lang="en-US" b="1" dirty="0" err="1" smtClean="0"/>
              <a:t>isualisation</a:t>
            </a:r>
            <a:r>
              <a:rPr lang="en-US" b="1" dirty="0"/>
              <a:t>/ </a:t>
            </a:r>
            <a:r>
              <a:rPr lang="en-US" b="1" dirty="0" smtClean="0"/>
              <a:t>Imagery – </a:t>
            </a:r>
            <a:r>
              <a:rPr lang="en-US" b="1" dirty="0" smtClean="0">
                <a:solidFill>
                  <a:schemeClr val="tx2"/>
                </a:solidFill>
              </a:rPr>
              <a:t>Help to stay calm an focus on an aspect of performance</a:t>
            </a:r>
            <a:endParaRPr lang="en-GB" b="1" dirty="0">
              <a:solidFill>
                <a:schemeClr val="tx2"/>
              </a:solidFill>
            </a:endParaRPr>
          </a:p>
          <a:p>
            <a:pPr lvl="0"/>
            <a:endParaRPr lang="en-US" dirty="0" smtClean="0"/>
          </a:p>
          <a:p>
            <a:pPr lvl="0"/>
            <a:r>
              <a:rPr lang="en-US" b="1" dirty="0" smtClean="0"/>
              <a:t>Positive self-talk – </a:t>
            </a:r>
            <a:r>
              <a:rPr lang="en-US" b="1" dirty="0" smtClean="0">
                <a:solidFill>
                  <a:schemeClr val="tx2"/>
                </a:solidFill>
              </a:rPr>
              <a:t>Given to yourself to motivate (</a:t>
            </a:r>
            <a:r>
              <a:rPr lang="en-US" b="1" dirty="0" err="1" smtClean="0">
                <a:solidFill>
                  <a:schemeClr val="tx2"/>
                </a:solidFill>
              </a:rPr>
              <a:t>e.g</a:t>
            </a:r>
            <a:r>
              <a:rPr lang="en-US" b="1" dirty="0" smtClean="0">
                <a:solidFill>
                  <a:schemeClr val="tx2"/>
                </a:solidFill>
              </a:rPr>
              <a:t> before a penalty kick)</a:t>
            </a:r>
            <a:endParaRPr lang="en-GB" b="1" dirty="0">
              <a:solidFill>
                <a:schemeClr val="tx2"/>
              </a:solidFill>
            </a:endParaRPr>
          </a:p>
          <a:p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4499992" y="3248083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 smtClean="0"/>
              <a:t>Personality</a:t>
            </a:r>
            <a:endParaRPr lang="en-GB" b="1" u="sng" dirty="0"/>
          </a:p>
        </p:txBody>
      </p:sp>
      <p:sp>
        <p:nvSpPr>
          <p:cNvPr id="18" name="TextBox 17"/>
          <p:cNvSpPr txBox="1"/>
          <p:nvPr/>
        </p:nvSpPr>
        <p:spPr>
          <a:xfrm>
            <a:off x="4669408" y="423160"/>
            <a:ext cx="44745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Direct</a:t>
            </a:r>
            <a:r>
              <a:rPr lang="en-GB" sz="1400" b="1" dirty="0" smtClean="0"/>
              <a:t> </a:t>
            </a:r>
            <a:r>
              <a:rPr lang="en-GB" sz="1400" dirty="0" smtClean="0"/>
              <a:t>- </a:t>
            </a:r>
            <a:r>
              <a:rPr lang="en-GB" sz="1400" dirty="0"/>
              <a:t>Aggressive act which involves physical contact with others, </a:t>
            </a:r>
            <a:r>
              <a:rPr lang="en-GB" sz="1400" dirty="0" err="1" smtClean="0"/>
              <a:t>e.g</a:t>
            </a:r>
            <a:r>
              <a:rPr lang="en-GB" sz="1400" dirty="0" smtClean="0"/>
              <a:t> </a:t>
            </a:r>
            <a:r>
              <a:rPr lang="en-GB" sz="1400" dirty="0"/>
              <a:t>a punch. </a:t>
            </a:r>
            <a:endParaRPr lang="en-GB" sz="1400" dirty="0" smtClean="0"/>
          </a:p>
          <a:p>
            <a:endParaRPr lang="en-GB" sz="1400" dirty="0" smtClean="0"/>
          </a:p>
          <a:p>
            <a:endParaRPr lang="en-GB" sz="1400" dirty="0"/>
          </a:p>
          <a:p>
            <a:endParaRPr lang="en-GB" sz="1400" dirty="0" smtClean="0"/>
          </a:p>
          <a:p>
            <a:r>
              <a:rPr lang="en-GB" b="1" dirty="0" smtClean="0"/>
              <a:t>Indirect</a:t>
            </a:r>
            <a:r>
              <a:rPr lang="en-GB" sz="1400" b="1" dirty="0" smtClean="0"/>
              <a:t> </a:t>
            </a:r>
            <a:r>
              <a:rPr lang="en-GB" sz="1400" dirty="0" smtClean="0"/>
              <a:t>- </a:t>
            </a:r>
            <a:r>
              <a:rPr lang="en-GB" sz="1400" dirty="0"/>
              <a:t>Aggression which does not involve physical contact. The aggression is taken out on an object to gain advantage, </a:t>
            </a:r>
            <a:r>
              <a:rPr lang="en-GB" sz="1400" dirty="0" err="1" smtClean="0"/>
              <a:t>e.g</a:t>
            </a:r>
            <a:r>
              <a:rPr lang="en-GB" sz="1400" dirty="0" smtClean="0"/>
              <a:t> </a:t>
            </a:r>
            <a:r>
              <a:rPr lang="en-GB" sz="1400" dirty="0"/>
              <a:t>hitting a tennis ball hard during a rally. 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744283"/>
            <a:ext cx="1144742" cy="76010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2378081"/>
            <a:ext cx="1224136" cy="764097"/>
          </a:xfrm>
          <a:prstGeom prst="rect">
            <a:avLst/>
          </a:prstGeom>
        </p:spPr>
      </p:pic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1730553"/>
              </p:ext>
            </p:extLst>
          </p:nvPr>
        </p:nvGraphicFramePr>
        <p:xfrm>
          <a:off x="4735340" y="3665651"/>
          <a:ext cx="4292107" cy="2931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4248">
                  <a:extLst>
                    <a:ext uri="{9D8B030D-6E8A-4147-A177-3AD203B41FA5}">
                      <a16:colId xmlns:a16="http://schemas.microsoft.com/office/drawing/2014/main" val="1110072608"/>
                    </a:ext>
                  </a:extLst>
                </a:gridCol>
                <a:gridCol w="2387859">
                  <a:extLst>
                    <a:ext uri="{9D8B030D-6E8A-4147-A177-3AD203B41FA5}">
                      <a16:colId xmlns:a16="http://schemas.microsoft.com/office/drawing/2014/main" val="32240484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Introvert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Extrovert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94200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Characteristics of an introvert:</a:t>
                      </a:r>
                      <a:endParaRPr lang="en-GB" sz="13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algn="l"/>
                      <a:r>
                        <a:rPr lang="en-US" sz="13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Shy/quiet</a:t>
                      </a:r>
                      <a:r>
                        <a:rPr lang="en-GB" sz="13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/</a:t>
                      </a:r>
                      <a:r>
                        <a:rPr lang="en-US" sz="13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thoughtful</a:t>
                      </a:r>
                      <a:endParaRPr lang="en-GB" sz="13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algn="l"/>
                      <a:r>
                        <a:rPr lang="en-US" sz="13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Enjoy being on their own</a:t>
                      </a:r>
                      <a:endParaRPr lang="en-GB" sz="13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Characteristics of an extrovert:</a:t>
                      </a:r>
                      <a:endParaRPr lang="en-GB" sz="13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US" sz="13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Enjoy interaction with others/sociable/aroused by others</a:t>
                      </a:r>
                      <a:endParaRPr lang="en-GB" sz="13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US" sz="13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Enthusiastic/talkative</a:t>
                      </a:r>
                      <a:endParaRPr lang="en-GB" sz="13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US" sz="13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prone to boredom when isolated/by themselves.</a:t>
                      </a:r>
                      <a:endParaRPr lang="en-GB" sz="13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23680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Tend to play individual sports when:</a:t>
                      </a:r>
                      <a:endParaRPr lang="en-GB" sz="13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US" sz="13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Concentration/precision (fine skill) is required</a:t>
                      </a:r>
                      <a:endParaRPr lang="en-GB" sz="13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US" sz="13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low arousal is required. </a:t>
                      </a:r>
                      <a:endParaRPr lang="en-GB" sz="13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Tend to play team sports when:</a:t>
                      </a:r>
                      <a:endParaRPr lang="en-GB" sz="13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US" sz="13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There is a fast pace</a:t>
                      </a:r>
                      <a:endParaRPr lang="en-GB" sz="13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US" sz="13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Concentration may need to be low</a:t>
                      </a:r>
                      <a:endParaRPr lang="en-GB" sz="13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3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Gross skills are used</a:t>
                      </a:r>
                      <a:endParaRPr lang="en-GB" sz="13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6907643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71600" y="1190675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y</a:t>
            </a: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3680637" y="3248083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6781" y="3665651"/>
            <a:ext cx="48879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546166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622" y="1484784"/>
            <a:ext cx="611066" cy="80446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43627" y="41381"/>
            <a:ext cx="1247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 smtClean="0"/>
              <a:t>Motivation</a:t>
            </a:r>
            <a:endParaRPr lang="en-GB" b="1" u="sng" dirty="0"/>
          </a:p>
        </p:txBody>
      </p:sp>
      <p:sp>
        <p:nvSpPr>
          <p:cNvPr id="3" name="TextBox 2"/>
          <p:cNvSpPr txBox="1"/>
          <p:nvPr/>
        </p:nvSpPr>
        <p:spPr>
          <a:xfrm>
            <a:off x="98552" y="425454"/>
            <a:ext cx="3562277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Intrinsic</a:t>
            </a:r>
            <a:r>
              <a:rPr lang="en-US" sz="1600" dirty="0"/>
              <a:t> is from within – for pride/self-satisfaction/personal achievement</a:t>
            </a:r>
            <a:r>
              <a:rPr lang="en-US" sz="1600" dirty="0" smtClean="0"/>
              <a:t>.</a:t>
            </a:r>
          </a:p>
          <a:p>
            <a:endParaRPr lang="en-US" sz="1600" dirty="0"/>
          </a:p>
          <a:p>
            <a:r>
              <a:rPr lang="en-US" sz="1600" b="1" dirty="0"/>
              <a:t>Extrinsic</a:t>
            </a:r>
            <a:r>
              <a:rPr lang="en-US" sz="1600" dirty="0"/>
              <a:t> </a:t>
            </a:r>
            <a:r>
              <a:rPr lang="en-US" sz="1600" dirty="0" smtClean="0"/>
              <a:t>is:</a:t>
            </a:r>
            <a:r>
              <a:rPr lang="en-GB" sz="1600" dirty="0"/>
              <a:t> </a:t>
            </a:r>
            <a:r>
              <a:rPr lang="en-US" sz="1600" dirty="0" smtClean="0"/>
              <a:t>from </a:t>
            </a:r>
            <a:r>
              <a:rPr lang="en-US" sz="1600" dirty="0"/>
              <a:t>another source/person</a:t>
            </a:r>
            <a:endParaRPr lang="en-GB" sz="1600" dirty="0"/>
          </a:p>
          <a:p>
            <a:pPr lvl="0"/>
            <a:endParaRPr lang="en-US" sz="1400" dirty="0" smtClean="0"/>
          </a:p>
          <a:p>
            <a:pPr lvl="0"/>
            <a:r>
              <a:rPr lang="en-US" sz="1600" b="1" dirty="0"/>
              <a:t>T</a:t>
            </a:r>
            <a:r>
              <a:rPr lang="en-US" sz="1600" b="1" dirty="0" smtClean="0"/>
              <a:t>angible </a:t>
            </a:r>
            <a:r>
              <a:rPr lang="en-US" sz="1600" dirty="0"/>
              <a:t>– certificates/ trophies</a:t>
            </a:r>
            <a:r>
              <a:rPr lang="en-US" sz="1600" dirty="0" smtClean="0"/>
              <a:t>,</a:t>
            </a:r>
          </a:p>
          <a:p>
            <a:pPr lvl="0"/>
            <a:r>
              <a:rPr lang="en-US" sz="1600" dirty="0" smtClean="0"/>
              <a:t> </a:t>
            </a:r>
            <a:r>
              <a:rPr lang="en-US" sz="1600" dirty="0"/>
              <a:t>medals</a:t>
            </a:r>
            <a:endParaRPr lang="en-GB" sz="1600" dirty="0"/>
          </a:p>
          <a:p>
            <a:pPr lvl="0"/>
            <a:endParaRPr lang="en-US" sz="1600" dirty="0" smtClean="0"/>
          </a:p>
          <a:p>
            <a:pPr lvl="0"/>
            <a:r>
              <a:rPr lang="en-US" sz="1600" b="1" dirty="0"/>
              <a:t>I</a:t>
            </a:r>
            <a:r>
              <a:rPr lang="en-US" sz="1600" b="1" dirty="0" smtClean="0"/>
              <a:t>ntangible</a:t>
            </a:r>
            <a:r>
              <a:rPr lang="en-US" sz="1600" dirty="0" smtClean="0"/>
              <a:t> </a:t>
            </a:r>
            <a:r>
              <a:rPr lang="en-US" sz="1600" dirty="0"/>
              <a:t>– praise/ </a:t>
            </a:r>
            <a:endParaRPr lang="en-US" sz="1600" dirty="0" smtClean="0"/>
          </a:p>
          <a:p>
            <a:pPr lvl="0"/>
            <a:r>
              <a:rPr lang="en-US" sz="1600" dirty="0" smtClean="0"/>
              <a:t>feedback/applause.</a:t>
            </a:r>
            <a:endParaRPr lang="en-GB" sz="1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2038097" y="2128511"/>
            <a:ext cx="1099525" cy="75396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7846" y="2978705"/>
            <a:ext cx="4099072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>
                <a:solidFill>
                  <a:srgbClr val="0070C0"/>
                </a:solidFill>
              </a:rPr>
              <a:t>Which form of motivation is best?</a:t>
            </a:r>
          </a:p>
          <a:p>
            <a:endParaRPr lang="en-GB" sz="2000" b="1" dirty="0" smtClean="0">
              <a:solidFill>
                <a:srgbClr val="0070C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/>
              <a:t>I</a:t>
            </a:r>
            <a:r>
              <a:rPr lang="en-US" sz="1600" dirty="0" smtClean="0"/>
              <a:t>ntrinsic </a:t>
            </a:r>
            <a:r>
              <a:rPr lang="en-US" sz="1600" dirty="0"/>
              <a:t>is generally deemed more effective. </a:t>
            </a:r>
            <a:endParaRPr lang="en-US" sz="1600" dirty="0" smtClean="0"/>
          </a:p>
          <a:p>
            <a:pPr lvl="0"/>
            <a:endParaRPr lang="en-US" sz="16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Overuse </a:t>
            </a:r>
            <a:r>
              <a:rPr lang="en-US" sz="1600" dirty="0"/>
              <a:t>of extrinsic can undermine the strength of intrinsic</a:t>
            </a:r>
            <a:r>
              <a:rPr lang="en-US" sz="1600" dirty="0" smtClean="0"/>
              <a:t>.</a:t>
            </a:r>
          </a:p>
          <a:p>
            <a:pPr lvl="0"/>
            <a:endParaRPr lang="en-GB" sz="16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/>
              <a:t>P</a:t>
            </a:r>
            <a:r>
              <a:rPr lang="en-US" sz="1600" dirty="0" smtClean="0"/>
              <a:t>erformer </a:t>
            </a:r>
            <a:r>
              <a:rPr lang="en-US" sz="1600" dirty="0"/>
              <a:t>can become reliant on extrinsic. </a:t>
            </a:r>
            <a:endParaRPr lang="en-US" sz="1600" dirty="0" smtClean="0"/>
          </a:p>
          <a:p>
            <a:pPr lvl="0"/>
            <a:endParaRPr lang="en-US" sz="16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Intrinsic </a:t>
            </a:r>
            <a:r>
              <a:rPr lang="en-US" sz="1600" dirty="0"/>
              <a:t>is more likely to lead to continued effort and participation.</a:t>
            </a:r>
            <a:endParaRPr lang="en-GB" sz="1600" dirty="0"/>
          </a:p>
          <a:p>
            <a:pPr lvl="0"/>
            <a:endParaRPr lang="en-US" sz="16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Extrinsic </a:t>
            </a:r>
            <a:r>
              <a:rPr lang="en-US" sz="1600" dirty="0"/>
              <a:t>rewards may result in feelings of pride/self-satisfaction.</a:t>
            </a:r>
            <a:endParaRPr lang="en-GB" sz="1600" dirty="0"/>
          </a:p>
          <a:p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4932040" y="-20557"/>
            <a:ext cx="3923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 smtClean="0"/>
              <a:t>Engagement Patterns in physical activity and sport</a:t>
            </a:r>
            <a:endParaRPr lang="en-GB" b="1" u="sng" dirty="0"/>
          </a:p>
        </p:txBody>
      </p:sp>
      <p:sp>
        <p:nvSpPr>
          <p:cNvPr id="18" name="TextBox 17"/>
          <p:cNvSpPr txBox="1"/>
          <p:nvPr/>
        </p:nvSpPr>
        <p:spPr>
          <a:xfrm>
            <a:off x="4596379" y="689657"/>
            <a:ext cx="388843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b="1" dirty="0" smtClean="0"/>
              <a:t>Different Social groups:</a:t>
            </a:r>
          </a:p>
          <a:p>
            <a:pPr lvl="0"/>
            <a:endParaRPr lang="en-GB" dirty="0" smtClean="0"/>
          </a:p>
          <a:p>
            <a:pPr lvl="0"/>
            <a:r>
              <a:rPr lang="en-US" b="1" dirty="0" smtClean="0">
                <a:solidFill>
                  <a:srgbClr val="FF0000"/>
                </a:solidFill>
              </a:rPr>
              <a:t>Gender</a:t>
            </a:r>
            <a:endParaRPr lang="en-GB" b="1" dirty="0">
              <a:solidFill>
                <a:srgbClr val="FF0000"/>
              </a:solidFill>
            </a:endParaRPr>
          </a:p>
          <a:p>
            <a:pPr lvl="0"/>
            <a:r>
              <a:rPr lang="en-US" b="1" dirty="0">
                <a:solidFill>
                  <a:srgbClr val="FFC000"/>
                </a:solidFill>
              </a:rPr>
              <a:t>R</a:t>
            </a:r>
            <a:r>
              <a:rPr lang="en-US" b="1" dirty="0" smtClean="0">
                <a:solidFill>
                  <a:srgbClr val="FFC000"/>
                </a:solidFill>
              </a:rPr>
              <a:t>ace/religion/culture</a:t>
            </a:r>
            <a:endParaRPr lang="en-GB" b="1" dirty="0">
              <a:solidFill>
                <a:srgbClr val="FFC000"/>
              </a:solidFill>
            </a:endParaRPr>
          </a:p>
          <a:p>
            <a:pPr lvl="0"/>
            <a:r>
              <a:rPr lang="en-US" b="1" dirty="0">
                <a:solidFill>
                  <a:srgbClr val="7030A0"/>
                </a:solidFill>
              </a:rPr>
              <a:t>A</a:t>
            </a:r>
            <a:r>
              <a:rPr lang="en-US" b="1" dirty="0" smtClean="0">
                <a:solidFill>
                  <a:srgbClr val="7030A0"/>
                </a:solidFill>
              </a:rPr>
              <a:t>ge</a:t>
            </a:r>
            <a:endParaRPr lang="en-GB" b="1" dirty="0">
              <a:solidFill>
                <a:srgbClr val="7030A0"/>
              </a:solidFill>
            </a:endParaRPr>
          </a:p>
          <a:p>
            <a:pPr lvl="0"/>
            <a:r>
              <a:rPr lang="en-US" b="1" dirty="0">
                <a:solidFill>
                  <a:srgbClr val="00B0F0"/>
                </a:solidFill>
              </a:rPr>
              <a:t>F</a:t>
            </a:r>
            <a:r>
              <a:rPr lang="en-US" b="1" dirty="0" smtClean="0">
                <a:solidFill>
                  <a:srgbClr val="00B0F0"/>
                </a:solidFill>
              </a:rPr>
              <a:t>amily/friends/peers</a:t>
            </a:r>
            <a:endParaRPr lang="en-GB" b="1" dirty="0">
              <a:solidFill>
                <a:srgbClr val="00B0F0"/>
              </a:solidFill>
            </a:endParaRPr>
          </a:p>
          <a:p>
            <a:pPr lvl="0"/>
            <a:r>
              <a:rPr lang="en-US" b="1" dirty="0" smtClean="0">
                <a:solidFill>
                  <a:srgbClr val="00B050"/>
                </a:solidFill>
              </a:rPr>
              <a:t>Disability</a:t>
            </a:r>
            <a:endParaRPr lang="en-GB" b="1" dirty="0">
              <a:solidFill>
                <a:srgbClr val="00B05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96379" y="3009905"/>
            <a:ext cx="453650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000" b="1" dirty="0" smtClean="0"/>
              <a:t>Factors which may effect participation</a:t>
            </a:r>
          </a:p>
          <a:p>
            <a:pPr lvl="0"/>
            <a:endParaRPr lang="en-US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Attitudes</a:t>
            </a:r>
            <a:endParaRPr lang="en-GB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R</a:t>
            </a:r>
            <a:r>
              <a:rPr lang="en-US" dirty="0" smtClean="0"/>
              <a:t>ole </a:t>
            </a:r>
            <a:r>
              <a:rPr lang="en-US" dirty="0"/>
              <a:t>models</a:t>
            </a:r>
            <a:endParaRPr lang="en-GB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A</a:t>
            </a:r>
            <a:r>
              <a:rPr lang="en-US" dirty="0" smtClean="0"/>
              <a:t>ccessibility </a:t>
            </a:r>
            <a:r>
              <a:rPr lang="en-US" dirty="0"/>
              <a:t>(to facilities/clubs/ activities)</a:t>
            </a:r>
            <a:endParaRPr lang="en-GB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M</a:t>
            </a:r>
            <a:r>
              <a:rPr lang="en-US" dirty="0" smtClean="0"/>
              <a:t>edia </a:t>
            </a:r>
            <a:r>
              <a:rPr lang="en-US" dirty="0"/>
              <a:t>coverage</a:t>
            </a:r>
            <a:endParaRPr lang="en-GB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S</a:t>
            </a:r>
            <a:r>
              <a:rPr lang="en-US" dirty="0" smtClean="0"/>
              <a:t>exism/stereotyping</a:t>
            </a:r>
            <a:endParaRPr lang="en-GB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C</a:t>
            </a:r>
            <a:r>
              <a:rPr lang="en-US" dirty="0" smtClean="0"/>
              <a:t>ulture/religion</a:t>
            </a:r>
            <a:r>
              <a:rPr lang="en-US" dirty="0"/>
              <a:t>/ religious festivals</a:t>
            </a:r>
            <a:endParaRPr lang="en-GB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F</a:t>
            </a:r>
            <a:r>
              <a:rPr lang="en-US" dirty="0" smtClean="0"/>
              <a:t>amily </a:t>
            </a:r>
            <a:r>
              <a:rPr lang="en-US" dirty="0"/>
              <a:t>commitments</a:t>
            </a:r>
            <a:endParaRPr lang="en-GB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A</a:t>
            </a:r>
            <a:r>
              <a:rPr lang="en-US" dirty="0" smtClean="0"/>
              <a:t>vailable </a:t>
            </a:r>
            <a:r>
              <a:rPr lang="en-US" dirty="0"/>
              <a:t>leisure time</a:t>
            </a:r>
            <a:endParaRPr lang="en-GB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E</a:t>
            </a:r>
            <a:r>
              <a:rPr lang="en-US" dirty="0" smtClean="0"/>
              <a:t>ducation</a:t>
            </a:r>
            <a:endParaRPr lang="en-GB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S</a:t>
            </a:r>
            <a:r>
              <a:rPr lang="en-US" dirty="0" smtClean="0"/>
              <a:t>ocio-economic </a:t>
            </a:r>
            <a:r>
              <a:rPr lang="en-US" dirty="0"/>
              <a:t>factors/ disposable income</a:t>
            </a:r>
            <a:endParaRPr lang="en-GB" dirty="0"/>
          </a:p>
          <a:p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802" y="1182217"/>
            <a:ext cx="1879463" cy="140959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543006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0" y="68866"/>
            <a:ext cx="4492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 smtClean="0"/>
              <a:t>The positive and negative effects of sponsorship and the media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309697" y="68866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/>
              <a:t>Commercialisation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9512" y="438198"/>
            <a:ext cx="4033049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To manage or exploit (an organisation, activity, </a:t>
            </a:r>
            <a:r>
              <a:rPr lang="en-GB" dirty="0" err="1"/>
              <a:t>etc</a:t>
            </a:r>
            <a:r>
              <a:rPr lang="en-GB" dirty="0"/>
              <a:t>) in a way designed to make a profit. </a:t>
            </a:r>
          </a:p>
          <a:p>
            <a:pPr algn="ctr"/>
            <a:endParaRPr lang="en-GB" b="1" u="sng" dirty="0" smtClean="0"/>
          </a:p>
          <a:p>
            <a:pPr algn="ctr"/>
            <a:endParaRPr lang="en-GB" b="1" u="sng" dirty="0"/>
          </a:p>
          <a:p>
            <a:pPr algn="ctr"/>
            <a:endParaRPr lang="en-GB" b="1" u="sng" dirty="0" smtClean="0"/>
          </a:p>
          <a:p>
            <a:pPr algn="ctr"/>
            <a:r>
              <a:rPr lang="en-GB" b="1" u="sng" dirty="0" smtClean="0"/>
              <a:t>Sponsorship</a:t>
            </a:r>
            <a:r>
              <a:rPr lang="en-GB" u="sng" dirty="0" smtClean="0"/>
              <a:t> </a:t>
            </a:r>
            <a:endParaRPr lang="en-GB" u="sng" dirty="0"/>
          </a:p>
          <a:p>
            <a:r>
              <a:rPr lang="en-GB" dirty="0"/>
              <a:t>Provision of funds or other forms of support to an individual or event in return for some commercial return. </a:t>
            </a:r>
            <a:endParaRPr lang="en-GB" dirty="0" smtClean="0"/>
          </a:p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Types </a:t>
            </a:r>
            <a:r>
              <a:rPr lang="en-US" sz="2000" b="1" dirty="0">
                <a:solidFill>
                  <a:srgbClr val="0070C0"/>
                </a:solidFill>
              </a:rPr>
              <a:t>of </a:t>
            </a:r>
            <a:r>
              <a:rPr lang="en-US" sz="2000" b="1" dirty="0" smtClean="0">
                <a:solidFill>
                  <a:srgbClr val="0070C0"/>
                </a:solidFill>
              </a:rPr>
              <a:t>sponsorship</a:t>
            </a:r>
            <a:endParaRPr lang="en-GB" sz="2000" b="1" dirty="0">
              <a:solidFill>
                <a:srgbClr val="0070C0"/>
              </a:solidFill>
            </a:endParaRPr>
          </a:p>
          <a:p>
            <a:pPr lvl="0"/>
            <a:r>
              <a:rPr lang="en-US" dirty="0" smtClean="0"/>
              <a:t>Financial</a:t>
            </a:r>
            <a:endParaRPr lang="en-GB" dirty="0"/>
          </a:p>
          <a:p>
            <a:pPr lvl="0"/>
            <a:r>
              <a:rPr lang="en-US" dirty="0"/>
              <a:t>C</a:t>
            </a:r>
            <a:r>
              <a:rPr lang="en-US" dirty="0" smtClean="0"/>
              <a:t>lothing </a:t>
            </a:r>
            <a:r>
              <a:rPr lang="en-US" dirty="0"/>
              <a:t>and </a:t>
            </a:r>
            <a:r>
              <a:rPr lang="en-US" dirty="0" smtClean="0"/>
              <a:t>equipment </a:t>
            </a:r>
          </a:p>
          <a:p>
            <a:pPr lvl="0"/>
            <a:r>
              <a:rPr lang="en-US" dirty="0" smtClean="0"/>
              <a:t>Footwear</a:t>
            </a:r>
            <a:endParaRPr lang="en-GB" dirty="0"/>
          </a:p>
          <a:p>
            <a:pPr lvl="0"/>
            <a:r>
              <a:rPr lang="en-US" dirty="0"/>
              <a:t>F</a:t>
            </a:r>
            <a:r>
              <a:rPr lang="en-US" dirty="0" smtClean="0"/>
              <a:t>acilities</a:t>
            </a:r>
            <a:r>
              <a:rPr lang="en-US" dirty="0"/>
              <a:t>. </a:t>
            </a:r>
            <a:endParaRPr lang="en-GB" dirty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 algn="ctr"/>
            <a:r>
              <a:rPr lang="en-US" sz="2000" b="1" dirty="0" smtClean="0">
                <a:solidFill>
                  <a:srgbClr val="0070C0"/>
                </a:solidFill>
              </a:rPr>
              <a:t>Types </a:t>
            </a:r>
            <a:r>
              <a:rPr lang="en-US" sz="2000" b="1" dirty="0">
                <a:solidFill>
                  <a:srgbClr val="0070C0"/>
                </a:solidFill>
              </a:rPr>
              <a:t>of </a:t>
            </a:r>
            <a:r>
              <a:rPr lang="en-US" sz="2000" b="1" dirty="0" smtClean="0">
                <a:solidFill>
                  <a:srgbClr val="0070C0"/>
                </a:solidFill>
              </a:rPr>
              <a:t>media</a:t>
            </a:r>
            <a:endParaRPr lang="en-GB" sz="2000" b="1" dirty="0">
              <a:solidFill>
                <a:srgbClr val="0070C0"/>
              </a:solidFill>
            </a:endParaRPr>
          </a:p>
          <a:p>
            <a:pPr lvl="0"/>
            <a:r>
              <a:rPr lang="en-US" dirty="0"/>
              <a:t>T</a:t>
            </a:r>
            <a:r>
              <a:rPr lang="en-US" dirty="0" smtClean="0"/>
              <a:t>elevision</a:t>
            </a:r>
            <a:endParaRPr lang="en-GB" dirty="0"/>
          </a:p>
          <a:p>
            <a:pPr lvl="0"/>
            <a:r>
              <a:rPr lang="en-US" dirty="0"/>
              <a:t>R</a:t>
            </a:r>
            <a:r>
              <a:rPr lang="en-US" dirty="0" smtClean="0"/>
              <a:t>adio</a:t>
            </a:r>
            <a:endParaRPr lang="en-GB" dirty="0"/>
          </a:p>
          <a:p>
            <a:pPr lvl="0"/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press</a:t>
            </a:r>
            <a:endParaRPr lang="en-GB" dirty="0"/>
          </a:p>
          <a:p>
            <a:pPr lvl="0"/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internet</a:t>
            </a:r>
            <a:endParaRPr lang="en-GB" dirty="0"/>
          </a:p>
          <a:p>
            <a:r>
              <a:rPr lang="en-US" dirty="0"/>
              <a:t>S</a:t>
            </a:r>
            <a:r>
              <a:rPr lang="en-US" dirty="0" smtClean="0"/>
              <a:t>ocial </a:t>
            </a:r>
            <a:r>
              <a:rPr lang="en-US" dirty="0"/>
              <a:t>media.</a:t>
            </a:r>
            <a:endParaRPr lang="en-GB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171" y="4129136"/>
            <a:ext cx="1440160" cy="107561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979" y="5555771"/>
            <a:ext cx="1246907" cy="1105591"/>
          </a:xfrm>
          <a:prstGeom prst="rect">
            <a:avLst/>
          </a:prstGeom>
        </p:spPr>
      </p:pic>
      <p:sp>
        <p:nvSpPr>
          <p:cNvPr id="24" name="Rounded Rectangle 23"/>
          <p:cNvSpPr/>
          <p:nvPr/>
        </p:nvSpPr>
        <p:spPr>
          <a:xfrm>
            <a:off x="4716016" y="757985"/>
            <a:ext cx="4321192" cy="162606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" name="Rounded Rectangle 28"/>
          <p:cNvSpPr/>
          <p:nvPr/>
        </p:nvSpPr>
        <p:spPr>
          <a:xfrm>
            <a:off x="4716016" y="2881320"/>
            <a:ext cx="4321192" cy="178562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ounded Rectangle 29"/>
          <p:cNvSpPr/>
          <p:nvPr/>
        </p:nvSpPr>
        <p:spPr>
          <a:xfrm>
            <a:off x="4865287" y="5164221"/>
            <a:ext cx="4027193" cy="144732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6" name="Straight Arrow Connector 25"/>
          <p:cNvCxnSpPr/>
          <p:nvPr/>
        </p:nvCxnSpPr>
        <p:spPr>
          <a:xfrm flipH="1" flipV="1">
            <a:off x="6799376" y="4640105"/>
            <a:ext cx="2628" cy="524116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801230" y="999050"/>
            <a:ext cx="41798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solidFill>
                  <a:srgbClr val="00B050"/>
                </a:solidFill>
              </a:rPr>
              <a:t>Popular sports have a positive impact on the media by increasing viewership</a:t>
            </a:r>
          </a:p>
          <a:p>
            <a:r>
              <a:rPr lang="en-GB" sz="1400" b="1" dirty="0" smtClean="0">
                <a:solidFill>
                  <a:srgbClr val="00B050"/>
                </a:solidFill>
              </a:rPr>
              <a:t>The media can increase popularity of sports which are covered in detail</a:t>
            </a:r>
          </a:p>
          <a:p>
            <a:r>
              <a:rPr lang="en-GB" sz="1400" b="1" dirty="0" smtClean="0">
                <a:solidFill>
                  <a:srgbClr val="FF0000"/>
                </a:solidFill>
              </a:rPr>
              <a:t>Other sports may become less popular due to lack of media coverage</a:t>
            </a:r>
            <a:endParaRPr lang="en-GB" sz="1400" b="1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370886" y="727825"/>
            <a:ext cx="2013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Sport</a:t>
            </a:r>
            <a:endParaRPr lang="en-GB" dirty="0"/>
          </a:p>
        </p:txBody>
      </p:sp>
      <p:sp>
        <p:nvSpPr>
          <p:cNvPr id="39" name="TextBox 38"/>
          <p:cNvSpPr txBox="1"/>
          <p:nvPr/>
        </p:nvSpPr>
        <p:spPr>
          <a:xfrm>
            <a:off x="6292693" y="5186439"/>
            <a:ext cx="2013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The Media</a:t>
            </a:r>
            <a:endParaRPr lang="en-GB" dirty="0"/>
          </a:p>
        </p:txBody>
      </p:sp>
      <p:sp>
        <p:nvSpPr>
          <p:cNvPr id="40" name="TextBox 39"/>
          <p:cNvSpPr txBox="1"/>
          <p:nvPr/>
        </p:nvSpPr>
        <p:spPr>
          <a:xfrm>
            <a:off x="6072730" y="2823445"/>
            <a:ext cx="2013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Sponsorship</a:t>
            </a:r>
            <a:endParaRPr lang="en-GB" dirty="0"/>
          </a:p>
        </p:txBody>
      </p:sp>
      <p:sp>
        <p:nvSpPr>
          <p:cNvPr id="35" name="TextBox 34"/>
          <p:cNvSpPr txBox="1"/>
          <p:nvPr/>
        </p:nvSpPr>
        <p:spPr>
          <a:xfrm>
            <a:off x="4865287" y="3087544"/>
            <a:ext cx="406009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solidFill>
                  <a:srgbClr val="00B050"/>
                </a:solidFill>
              </a:rPr>
              <a:t>Sport teams can receive funding which helps them to become successful</a:t>
            </a:r>
          </a:p>
          <a:p>
            <a:r>
              <a:rPr lang="en-GB" sz="1400" b="1" dirty="0" smtClean="0">
                <a:solidFill>
                  <a:srgbClr val="00B050"/>
                </a:solidFill>
              </a:rPr>
              <a:t>Successful sport teams provide a platform for companies to promote their products</a:t>
            </a:r>
          </a:p>
          <a:p>
            <a:r>
              <a:rPr lang="en-GB" sz="1400" b="1" dirty="0" smtClean="0">
                <a:solidFill>
                  <a:srgbClr val="FF0000"/>
                </a:solidFill>
              </a:rPr>
              <a:t>Companies and sports teams can have their reputation harmed if they are in association with an unpopular brand/team</a:t>
            </a:r>
            <a:endParaRPr lang="en-GB" sz="1400" b="1" dirty="0">
              <a:solidFill>
                <a:srgbClr val="FF0000"/>
              </a:solidFill>
            </a:endParaRPr>
          </a:p>
        </p:txBody>
      </p:sp>
      <p:cxnSp>
        <p:nvCxnSpPr>
          <p:cNvPr id="42" name="Straight Arrow Connector 41"/>
          <p:cNvCxnSpPr/>
          <p:nvPr/>
        </p:nvCxnSpPr>
        <p:spPr>
          <a:xfrm flipH="1" flipV="1">
            <a:off x="6732240" y="2343127"/>
            <a:ext cx="2628" cy="524116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4924083" y="5555771"/>
            <a:ext cx="39050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solidFill>
                  <a:srgbClr val="00B050"/>
                </a:solidFill>
              </a:rPr>
              <a:t>Media coverage provides a platform for sponsors to promote their product to a large audience</a:t>
            </a:r>
          </a:p>
          <a:p>
            <a:r>
              <a:rPr lang="en-GB" sz="1400" b="1" dirty="0" smtClean="0">
                <a:solidFill>
                  <a:srgbClr val="FF0000"/>
                </a:solidFill>
              </a:rPr>
              <a:t>Sponsors pay high prices to have adverts broadcast during popular sporting events</a:t>
            </a:r>
            <a:endParaRPr lang="en-GB" sz="1400" b="1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880" y="4290389"/>
            <a:ext cx="1210061" cy="8960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593" y="1028952"/>
            <a:ext cx="1321839" cy="10841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0189463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2476</TotalTime>
  <Words>2144</Words>
  <Application>Microsoft Office PowerPoint</Application>
  <PresentationFormat>On-screen Show (4:3)</PresentationFormat>
  <Paragraphs>416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AQA Chevin Pro Medium</vt:lpstr>
      <vt:lpstr>Arial</vt:lpstr>
      <vt:lpstr>Calibri</vt:lpstr>
      <vt:lpstr>MS Mincho</vt:lpstr>
      <vt:lpstr>Symbol</vt:lpstr>
      <vt:lpstr>Times New Roman</vt:lpstr>
      <vt:lpstr>Office Theme</vt:lpstr>
      <vt:lpstr>GCSE PE Revision Guide AQA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Bishop Stopford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Concepts in PE</dc:title>
  <dc:creator>flannigan</dc:creator>
  <cp:lastModifiedBy>Flannigan. Martin</cp:lastModifiedBy>
  <cp:revision>209</cp:revision>
  <cp:lastPrinted>2018-01-30T13:48:41Z</cp:lastPrinted>
  <dcterms:created xsi:type="dcterms:W3CDTF">2014-08-05T11:54:20Z</dcterms:created>
  <dcterms:modified xsi:type="dcterms:W3CDTF">2020-04-03T16:05:14Z</dcterms:modified>
</cp:coreProperties>
</file>