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36" autoAdjust="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98BB5808-C507-48AC-8BD4-385C9439B1E7}" type="datetimeFigureOut">
              <a:rPr lang="en-GB" smtClean="0"/>
              <a:t>03/04/2020</a:t>
            </a:fld>
            <a:endParaRPr lang="en-GB"/>
          </a:p>
        </p:txBody>
      </p:sp>
      <p:sp>
        <p:nvSpPr>
          <p:cNvPr id="4" name="Slide Image Placeholder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3D80B7C2-915B-4867-BA0B-BFC409193BE2}" type="slidenum">
              <a:rPr lang="en-GB" smtClean="0"/>
              <a:t>‹#›</a:t>
            </a:fld>
            <a:endParaRPr lang="en-GB"/>
          </a:p>
        </p:txBody>
      </p:sp>
    </p:spTree>
    <p:extLst>
      <p:ext uri="{BB962C8B-B14F-4D97-AF65-F5344CB8AC3E}">
        <p14:creationId xmlns:p14="http://schemas.microsoft.com/office/powerpoint/2010/main" val="152425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80B7C2-915B-4867-BA0B-BFC409193BE2}" type="slidenum">
              <a:rPr lang="en-GB" smtClean="0"/>
              <a:t>5</a:t>
            </a:fld>
            <a:endParaRPr lang="en-GB"/>
          </a:p>
        </p:txBody>
      </p:sp>
    </p:spTree>
    <p:extLst>
      <p:ext uri="{BB962C8B-B14F-4D97-AF65-F5344CB8AC3E}">
        <p14:creationId xmlns:p14="http://schemas.microsoft.com/office/powerpoint/2010/main" val="56256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80B7C2-915B-4867-BA0B-BFC409193BE2}" type="slidenum">
              <a:rPr lang="en-GB" smtClean="0"/>
              <a:t>7</a:t>
            </a:fld>
            <a:endParaRPr lang="en-GB"/>
          </a:p>
        </p:txBody>
      </p:sp>
    </p:spTree>
    <p:extLst>
      <p:ext uri="{BB962C8B-B14F-4D97-AF65-F5344CB8AC3E}">
        <p14:creationId xmlns:p14="http://schemas.microsoft.com/office/powerpoint/2010/main" val="315788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80B7C2-915B-4867-BA0B-BFC409193BE2}" type="slidenum">
              <a:rPr lang="en-GB" smtClean="0"/>
              <a:t>10</a:t>
            </a:fld>
            <a:endParaRPr lang="en-GB"/>
          </a:p>
        </p:txBody>
      </p:sp>
    </p:spTree>
    <p:extLst>
      <p:ext uri="{BB962C8B-B14F-4D97-AF65-F5344CB8AC3E}">
        <p14:creationId xmlns:p14="http://schemas.microsoft.com/office/powerpoint/2010/main" val="218467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A2EFF3-DA1E-44CB-8704-00A7FEA2DFAC}"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11510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A2EFF3-DA1E-44CB-8704-00A7FEA2DFAC}"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77450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A2EFF3-DA1E-44CB-8704-00A7FEA2DFAC}"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200952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A2EFF3-DA1E-44CB-8704-00A7FEA2DFAC}"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176531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2EFF3-DA1E-44CB-8704-00A7FEA2DFAC}"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373152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A2EFF3-DA1E-44CB-8704-00A7FEA2DFAC}"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268166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A2EFF3-DA1E-44CB-8704-00A7FEA2DFAC}" type="datetimeFigureOut">
              <a:rPr lang="en-GB" smtClean="0"/>
              <a:t>03/04/2020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94028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A2EFF3-DA1E-44CB-8704-00A7FEA2DFAC}" type="datetimeFigureOut">
              <a:rPr lang="en-GB" smtClean="0"/>
              <a:t>03/04/2020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68999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2EFF3-DA1E-44CB-8704-00A7FEA2DFAC}" type="datetimeFigureOut">
              <a:rPr lang="en-GB" smtClean="0"/>
              <a:t>03/04/2020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329194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2EFF3-DA1E-44CB-8704-00A7FEA2DFAC}"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297194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2EFF3-DA1E-44CB-8704-00A7FEA2DFAC}"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82949-AAA8-4970-A6DF-380770F38D55}" type="slidenum">
              <a:rPr lang="en-GB" smtClean="0"/>
              <a:t>‹#›</a:t>
            </a:fld>
            <a:endParaRPr lang="en-GB"/>
          </a:p>
        </p:txBody>
      </p:sp>
    </p:spTree>
    <p:extLst>
      <p:ext uri="{BB962C8B-B14F-4D97-AF65-F5344CB8AC3E}">
        <p14:creationId xmlns:p14="http://schemas.microsoft.com/office/powerpoint/2010/main" val="140587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EFF3-DA1E-44CB-8704-00A7FEA2DFAC}" type="datetimeFigureOut">
              <a:rPr lang="en-GB" smtClean="0"/>
              <a:t>03/04/2020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82949-AAA8-4970-A6DF-380770F38D55}" type="slidenum">
              <a:rPr lang="en-GB" smtClean="0"/>
              <a:t>‹#›</a:t>
            </a:fld>
            <a:endParaRPr lang="en-GB"/>
          </a:p>
        </p:txBody>
      </p:sp>
    </p:spTree>
    <p:extLst>
      <p:ext uri="{BB962C8B-B14F-4D97-AF65-F5344CB8AC3E}">
        <p14:creationId xmlns:p14="http://schemas.microsoft.com/office/powerpoint/2010/main" val="181029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hyperlink" Target="http://www.google.co.uk/url?sa=i&amp;rct=j&amp;q=&amp;esrc=s&amp;frm=1&amp;source=images&amp;cd=&amp;cad=rja&amp;uact=8&amp;docid=ci04kt5wvQIozM&amp;tbnid=JoTpjue8CIohPM:&amp;ved=0CAUQjRw&amp;url=http://advancedjumpshot.blogspot.com/2009/09/jump-shot-key-legs.html&amp;ei=X_PgU6F0zansBqTQgagB&amp;bvm=bv.72197243,d.ZGU&amp;psig=AFQjCNHKSwJDXa9UNhWtznWo_97nmG4ksg&amp;ust=1407337685582226" TargetMode="External"/><Relationship Id="rId9" Type="http://schemas.openxmlformats.org/officeDocument/2006/relationships/image" Target="../media/image10.png"/><Relationship Id="rId1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00214" y="2519054"/>
            <a:ext cx="3763131" cy="4240820"/>
          </a:xfrm>
          <a:prstGeom prst="rect">
            <a:avLst/>
          </a:prstGeom>
        </p:spPr>
      </p:pic>
      <p:sp>
        <p:nvSpPr>
          <p:cNvPr id="2" name="Title 1"/>
          <p:cNvSpPr>
            <a:spLocks noGrp="1"/>
          </p:cNvSpPr>
          <p:nvPr>
            <p:ph type="ctrTitle"/>
          </p:nvPr>
        </p:nvSpPr>
        <p:spPr>
          <a:xfrm>
            <a:off x="3203848" y="268598"/>
            <a:ext cx="7772400" cy="1470025"/>
          </a:xfrm>
        </p:spPr>
        <p:txBody>
          <a:bodyPr>
            <a:normAutofit/>
          </a:bodyPr>
          <a:lstStyle/>
          <a:p>
            <a:r>
              <a:rPr lang="en-GB" sz="3200" dirty="0" smtClean="0"/>
              <a:t>GCSE PE Revision Guide</a:t>
            </a:r>
            <a:br>
              <a:rPr lang="en-GB" sz="3200" dirty="0" smtClean="0"/>
            </a:br>
            <a:r>
              <a:rPr lang="en-GB" sz="3200" dirty="0" smtClean="0"/>
              <a:t>AQA</a:t>
            </a:r>
            <a:endParaRPr lang="en-GB" sz="3200" dirty="0"/>
          </a:p>
        </p:txBody>
      </p:sp>
      <p:sp>
        <p:nvSpPr>
          <p:cNvPr id="3" name="Subtitle 2"/>
          <p:cNvSpPr>
            <a:spLocks noGrp="1"/>
          </p:cNvSpPr>
          <p:nvPr>
            <p:ph type="subTitle" idx="1"/>
          </p:nvPr>
        </p:nvSpPr>
        <p:spPr>
          <a:xfrm>
            <a:off x="4917132" y="1635329"/>
            <a:ext cx="4638328" cy="987019"/>
          </a:xfrm>
        </p:spPr>
        <p:txBody>
          <a:bodyPr>
            <a:normAutofit/>
          </a:bodyPr>
          <a:lstStyle/>
          <a:p>
            <a:r>
              <a:rPr lang="en-GB" dirty="0" smtClean="0">
                <a:solidFill>
                  <a:schemeClr val="tx1"/>
                </a:solidFill>
              </a:rPr>
              <a:t>Paper 1</a:t>
            </a:r>
          </a:p>
          <a:p>
            <a:endParaRPr lang="en-GB" dirty="0" smtClean="0">
              <a:solidFill>
                <a:schemeClr val="tx1"/>
              </a:solidFill>
            </a:endParaRPr>
          </a:p>
          <a:p>
            <a:endParaRPr lang="en-GB" dirty="0"/>
          </a:p>
          <a:p>
            <a:endParaRPr lang="en-GB" dirty="0" smtClean="0"/>
          </a:p>
          <a:p>
            <a:endParaRPr lang="en-GB" dirty="0"/>
          </a:p>
        </p:txBody>
      </p:sp>
      <p:sp>
        <p:nvSpPr>
          <p:cNvPr id="5" name="TextBox 4"/>
          <p:cNvSpPr txBox="1"/>
          <p:nvPr/>
        </p:nvSpPr>
        <p:spPr>
          <a:xfrm>
            <a:off x="5940152" y="2334388"/>
            <a:ext cx="3312368" cy="369332"/>
          </a:xfrm>
          <a:prstGeom prst="rect">
            <a:avLst/>
          </a:prstGeom>
          <a:noFill/>
        </p:spPr>
        <p:txBody>
          <a:bodyPr wrap="square" rtlCol="0">
            <a:spAutoFit/>
          </a:bodyPr>
          <a:lstStyle/>
          <a:p>
            <a:r>
              <a:rPr lang="en-GB" dirty="0" smtClean="0"/>
              <a:t>Bishop Stopford School</a:t>
            </a:r>
            <a:endParaRPr lang="en-GB" dirty="0"/>
          </a:p>
        </p:txBody>
      </p:sp>
      <p:sp>
        <p:nvSpPr>
          <p:cNvPr id="7" name="TextBox 6"/>
          <p:cNvSpPr txBox="1"/>
          <p:nvPr/>
        </p:nvSpPr>
        <p:spPr>
          <a:xfrm>
            <a:off x="251520" y="5805264"/>
            <a:ext cx="3312368" cy="646331"/>
          </a:xfrm>
          <a:prstGeom prst="rect">
            <a:avLst/>
          </a:prstGeom>
          <a:noFill/>
        </p:spPr>
        <p:txBody>
          <a:bodyPr wrap="square" rtlCol="0">
            <a:spAutoFit/>
          </a:bodyPr>
          <a:lstStyle/>
          <a:p>
            <a:pPr algn="ctr"/>
            <a:r>
              <a:rPr lang="en-GB" dirty="0" smtClean="0"/>
              <a:t>Bishop Stopford School</a:t>
            </a:r>
          </a:p>
          <a:p>
            <a:pPr algn="ctr"/>
            <a:r>
              <a:rPr lang="en-GB" dirty="0" smtClean="0"/>
              <a:t>PE Faculty </a:t>
            </a:r>
            <a:r>
              <a:rPr lang="en-GB" smtClean="0"/>
              <a:t>Sept 2019-20</a:t>
            </a:r>
            <a:endParaRPr lang="en-GB" dirty="0"/>
          </a:p>
        </p:txBody>
      </p:sp>
    </p:spTree>
    <p:custDataLst>
      <p:tags r:id="rId1"/>
    </p:custDataLst>
    <p:extLst>
      <p:ext uri="{BB962C8B-B14F-4D97-AF65-F5344CB8AC3E}">
        <p14:creationId xmlns:p14="http://schemas.microsoft.com/office/powerpoint/2010/main" val="2972321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67" y="5776010"/>
            <a:ext cx="4585670" cy="1369606"/>
          </a:xfrm>
          <a:prstGeom prst="rect">
            <a:avLst/>
          </a:prstGeom>
          <a:noFill/>
        </p:spPr>
        <p:txBody>
          <a:bodyPr wrap="square" rtlCol="0">
            <a:spAutoFit/>
          </a:bodyPr>
          <a:lstStyle/>
          <a:p>
            <a:pPr lvl="0"/>
            <a:r>
              <a:rPr lang="en-US" sz="1300" b="1" dirty="0" smtClean="0"/>
              <a:t>Training for strength/power </a:t>
            </a:r>
            <a:r>
              <a:rPr lang="en-US" sz="1300" b="1" dirty="0"/>
              <a:t>training </a:t>
            </a:r>
            <a:r>
              <a:rPr lang="en-US" sz="1300" dirty="0"/>
              <a:t>(</a:t>
            </a:r>
            <a:r>
              <a:rPr lang="en-US" sz="1300" b="1" dirty="0">
                <a:solidFill>
                  <a:srgbClr val="FF0000"/>
                </a:solidFill>
              </a:rPr>
              <a:t>high weight/low reps </a:t>
            </a:r>
            <a:r>
              <a:rPr lang="en-US" sz="1300" dirty="0"/>
              <a:t>– above 70% of one rep max, approximately three sets of 4–8 reps)</a:t>
            </a:r>
            <a:endParaRPr lang="en-GB" sz="1300" dirty="0"/>
          </a:p>
          <a:p>
            <a:pPr lvl="0"/>
            <a:r>
              <a:rPr lang="en-US" sz="1300" b="1" dirty="0" smtClean="0"/>
              <a:t>Training to improve muscular </a:t>
            </a:r>
            <a:r>
              <a:rPr lang="en-US" sz="1300" b="1" dirty="0"/>
              <a:t>endurance </a:t>
            </a:r>
            <a:r>
              <a:rPr lang="en-US" sz="1300" dirty="0"/>
              <a:t>(</a:t>
            </a:r>
            <a:r>
              <a:rPr lang="en-US" sz="1300" b="1" dirty="0">
                <a:solidFill>
                  <a:srgbClr val="FF0000"/>
                </a:solidFill>
              </a:rPr>
              <a:t>low weight/high reps </a:t>
            </a:r>
            <a:r>
              <a:rPr lang="en-US" sz="1300" dirty="0"/>
              <a:t>– below 70% of one rep max, approximately three sets of 12–15 reps).</a:t>
            </a:r>
            <a:endParaRPr lang="en-GB" sz="1300" dirty="0"/>
          </a:p>
          <a:p>
            <a:endParaRPr lang="en-GB" dirty="0"/>
          </a:p>
        </p:txBody>
      </p:sp>
      <p:pic>
        <p:nvPicPr>
          <p:cNvPr id="7170" name="Picture 2" descr="Image result for training threshold graph gc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370" y="3044325"/>
            <a:ext cx="2980232" cy="2840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5823" y="0"/>
            <a:ext cx="3672408" cy="369332"/>
          </a:xfrm>
          <a:prstGeom prst="rect">
            <a:avLst/>
          </a:prstGeom>
          <a:noFill/>
        </p:spPr>
        <p:txBody>
          <a:bodyPr wrap="square" rtlCol="0">
            <a:spAutoFit/>
          </a:bodyPr>
          <a:lstStyle/>
          <a:p>
            <a:r>
              <a:rPr lang="en-GB" b="1" u="sng" dirty="0" smtClean="0"/>
              <a:t>Principles of Training and Overload</a:t>
            </a:r>
            <a:endParaRPr lang="en-GB" b="1" u="sng" dirty="0"/>
          </a:p>
        </p:txBody>
      </p:sp>
      <p:sp>
        <p:nvSpPr>
          <p:cNvPr id="5" name="TextBox 4"/>
          <p:cNvSpPr txBox="1"/>
          <p:nvPr/>
        </p:nvSpPr>
        <p:spPr>
          <a:xfrm>
            <a:off x="317848" y="369332"/>
            <a:ext cx="1433975" cy="2431435"/>
          </a:xfrm>
          <a:prstGeom prst="rect">
            <a:avLst/>
          </a:prstGeom>
          <a:noFill/>
        </p:spPr>
        <p:txBody>
          <a:bodyPr wrap="square" rtlCol="0">
            <a:spAutoFit/>
          </a:bodyPr>
          <a:lstStyle/>
          <a:p>
            <a:r>
              <a:rPr lang="en-GB" sz="3200" dirty="0"/>
              <a:t>SPORT</a:t>
            </a:r>
            <a:r>
              <a:rPr lang="en-GB" dirty="0"/>
              <a:t> </a:t>
            </a:r>
            <a:endParaRPr lang="en-GB" dirty="0" smtClean="0"/>
          </a:p>
          <a:p>
            <a:r>
              <a:rPr lang="en-GB" sz="2400" b="1" dirty="0" smtClean="0"/>
              <a:t>S</a:t>
            </a:r>
            <a:r>
              <a:rPr lang="en-GB" dirty="0" smtClean="0"/>
              <a:t>pecificity</a:t>
            </a:r>
            <a:endParaRPr lang="en-GB" dirty="0"/>
          </a:p>
          <a:p>
            <a:r>
              <a:rPr lang="en-GB" sz="2400" b="1" dirty="0"/>
              <a:t>P</a:t>
            </a:r>
            <a:r>
              <a:rPr lang="en-GB" dirty="0" smtClean="0"/>
              <a:t>rogressive </a:t>
            </a:r>
            <a:r>
              <a:rPr lang="en-GB" sz="2400" b="1" dirty="0" smtClean="0"/>
              <a:t>O</a:t>
            </a:r>
            <a:r>
              <a:rPr lang="en-GB" dirty="0" smtClean="0"/>
              <a:t>verload</a:t>
            </a:r>
            <a:endParaRPr lang="en-GB" dirty="0"/>
          </a:p>
          <a:p>
            <a:r>
              <a:rPr lang="en-GB" sz="2400" b="1" dirty="0" smtClean="0"/>
              <a:t>R</a:t>
            </a:r>
            <a:r>
              <a:rPr lang="en-GB" dirty="0" smtClean="0"/>
              <a:t>eversibility</a:t>
            </a:r>
            <a:endParaRPr lang="en-GB" dirty="0"/>
          </a:p>
          <a:p>
            <a:r>
              <a:rPr lang="en-GB" sz="2400" b="1" dirty="0" smtClean="0"/>
              <a:t>T</a:t>
            </a:r>
            <a:r>
              <a:rPr lang="en-GB" dirty="0" smtClean="0"/>
              <a:t>edium</a:t>
            </a:r>
            <a:endParaRPr lang="en-GB" dirty="0"/>
          </a:p>
        </p:txBody>
      </p:sp>
      <p:sp>
        <p:nvSpPr>
          <p:cNvPr id="6" name="TextBox 5"/>
          <p:cNvSpPr txBox="1"/>
          <p:nvPr/>
        </p:nvSpPr>
        <p:spPr>
          <a:xfrm>
            <a:off x="1753246" y="461131"/>
            <a:ext cx="2820769" cy="2616101"/>
          </a:xfrm>
          <a:prstGeom prst="rect">
            <a:avLst/>
          </a:prstGeom>
          <a:noFill/>
        </p:spPr>
        <p:txBody>
          <a:bodyPr wrap="square" rtlCol="0">
            <a:spAutoFit/>
          </a:bodyPr>
          <a:lstStyle/>
          <a:p>
            <a:r>
              <a:rPr lang="en-GB" b="1" dirty="0"/>
              <a:t>Key principles of </a:t>
            </a:r>
            <a:r>
              <a:rPr lang="en-GB" b="1" dirty="0" smtClean="0"/>
              <a:t>overload:</a:t>
            </a:r>
            <a:endParaRPr lang="en-GB" b="1" dirty="0"/>
          </a:p>
          <a:p>
            <a:r>
              <a:rPr lang="en-GB" sz="3200" dirty="0" smtClean="0"/>
              <a:t>FITT </a:t>
            </a:r>
          </a:p>
          <a:p>
            <a:r>
              <a:rPr lang="en-GB" sz="2400" b="1" dirty="0" smtClean="0"/>
              <a:t>F</a:t>
            </a:r>
            <a:r>
              <a:rPr lang="en-GB" dirty="0" smtClean="0"/>
              <a:t>requency</a:t>
            </a:r>
            <a:endParaRPr lang="en-GB" dirty="0"/>
          </a:p>
          <a:p>
            <a:r>
              <a:rPr lang="en-GB" sz="2400" b="1" dirty="0"/>
              <a:t>I</a:t>
            </a:r>
            <a:r>
              <a:rPr lang="en-GB" dirty="0" smtClean="0"/>
              <a:t>ntensity</a:t>
            </a:r>
            <a:endParaRPr lang="en-GB" dirty="0"/>
          </a:p>
          <a:p>
            <a:r>
              <a:rPr lang="en-GB" sz="2400" b="1" dirty="0"/>
              <a:t>T</a:t>
            </a:r>
            <a:r>
              <a:rPr lang="en-GB" dirty="0" smtClean="0"/>
              <a:t>ime</a:t>
            </a:r>
            <a:endParaRPr lang="en-GB" dirty="0"/>
          </a:p>
          <a:p>
            <a:r>
              <a:rPr lang="en-GB" sz="2400" b="1" dirty="0" smtClean="0"/>
              <a:t>T</a:t>
            </a:r>
            <a:r>
              <a:rPr lang="en-GB" dirty="0" smtClean="0"/>
              <a:t>ype</a:t>
            </a:r>
            <a:endParaRPr lang="en-GB" dirty="0"/>
          </a:p>
          <a:p>
            <a:endParaRPr lang="en-GB" dirty="0"/>
          </a:p>
        </p:txBody>
      </p:sp>
      <p:sp>
        <p:nvSpPr>
          <p:cNvPr id="7" name="TextBox 6"/>
          <p:cNvSpPr txBox="1"/>
          <p:nvPr/>
        </p:nvSpPr>
        <p:spPr>
          <a:xfrm>
            <a:off x="5724128" y="66005"/>
            <a:ext cx="2520280" cy="369332"/>
          </a:xfrm>
          <a:prstGeom prst="rect">
            <a:avLst/>
          </a:prstGeom>
          <a:noFill/>
        </p:spPr>
        <p:txBody>
          <a:bodyPr wrap="square" rtlCol="0">
            <a:spAutoFit/>
          </a:bodyPr>
          <a:lstStyle/>
          <a:p>
            <a:r>
              <a:rPr lang="en-GB" b="1" u="sng" dirty="0" smtClean="0"/>
              <a:t>Types of Training</a:t>
            </a:r>
            <a:endParaRPr lang="en-GB" b="1" u="sng" dirty="0"/>
          </a:p>
        </p:txBody>
      </p:sp>
      <p:sp>
        <p:nvSpPr>
          <p:cNvPr id="8" name="Rectangle 7"/>
          <p:cNvSpPr/>
          <p:nvPr/>
        </p:nvSpPr>
        <p:spPr>
          <a:xfrm>
            <a:off x="4439736" y="434547"/>
            <a:ext cx="4704264" cy="6401753"/>
          </a:xfrm>
          <a:prstGeom prst="rect">
            <a:avLst/>
          </a:prstGeom>
        </p:spPr>
        <p:txBody>
          <a:bodyPr wrap="square">
            <a:spAutoFit/>
          </a:bodyPr>
          <a:lstStyle/>
          <a:p>
            <a:r>
              <a:rPr lang="en-GB" sz="1600" b="1" dirty="0">
                <a:solidFill>
                  <a:srgbClr val="0070C0"/>
                </a:solidFill>
                <a:latin typeface="HelveticaNeueLTStd-Roman"/>
              </a:rPr>
              <a:t>Circuit training </a:t>
            </a:r>
            <a:r>
              <a:rPr lang="en-GB" sz="1200" dirty="0">
                <a:latin typeface="HelveticaNeueLTStd-Roman"/>
              </a:rPr>
              <a:t>– </a:t>
            </a:r>
            <a:r>
              <a:rPr lang="en-GB" sz="1400" dirty="0">
                <a:latin typeface="HelveticaNeueLTStd-Roman"/>
              </a:rPr>
              <a:t>consider space </a:t>
            </a:r>
            <a:r>
              <a:rPr lang="en-GB" sz="1400" dirty="0" smtClean="0">
                <a:latin typeface="HelveticaNeueLTStd-Roman"/>
              </a:rPr>
              <a:t>available, equipment </a:t>
            </a:r>
            <a:r>
              <a:rPr lang="en-GB" sz="1400" dirty="0">
                <a:latin typeface="HelveticaNeueLTStd-Roman"/>
              </a:rPr>
              <a:t>available, number of circuit </a:t>
            </a:r>
            <a:r>
              <a:rPr lang="en-GB" sz="1400" dirty="0" smtClean="0">
                <a:latin typeface="HelveticaNeueLTStd-Roman"/>
              </a:rPr>
              <a:t>stations, work: rest </a:t>
            </a:r>
            <a:r>
              <a:rPr lang="en-GB" sz="1400" dirty="0">
                <a:latin typeface="HelveticaNeueLTStd-Roman"/>
              </a:rPr>
              <a:t>ratio, the content/demand of the </a:t>
            </a:r>
            <a:r>
              <a:rPr lang="en-GB" sz="1400" dirty="0" smtClean="0">
                <a:latin typeface="HelveticaNeueLTStd-Roman"/>
              </a:rPr>
              <a:t>circuit can </a:t>
            </a:r>
            <a:r>
              <a:rPr lang="en-GB" sz="1400" dirty="0">
                <a:latin typeface="HelveticaNeueLTStd-Roman"/>
              </a:rPr>
              <a:t>be altered in order to improve </a:t>
            </a:r>
            <a:r>
              <a:rPr lang="en-GB" sz="1400" dirty="0" smtClean="0">
                <a:latin typeface="HelveticaNeueLTStd-Roman"/>
              </a:rPr>
              <a:t>different components </a:t>
            </a:r>
            <a:r>
              <a:rPr lang="en-GB" sz="1400" dirty="0">
                <a:latin typeface="HelveticaNeueLTStd-Roman"/>
              </a:rPr>
              <a:t>of fitness</a:t>
            </a:r>
            <a:r>
              <a:rPr lang="en-GB" sz="1200" dirty="0" smtClean="0">
                <a:latin typeface="HelveticaNeueLTStd-Roman"/>
              </a:rPr>
              <a:t>.</a:t>
            </a:r>
          </a:p>
          <a:p>
            <a:endParaRPr lang="en-GB" sz="1200" dirty="0">
              <a:latin typeface="HelveticaNeueLTStd-Roman"/>
            </a:endParaRPr>
          </a:p>
          <a:p>
            <a:r>
              <a:rPr lang="en-GB" sz="1600" b="1" dirty="0">
                <a:solidFill>
                  <a:srgbClr val="0070C0"/>
                </a:solidFill>
                <a:latin typeface="HelveticaNeueLTStd-Roman"/>
              </a:rPr>
              <a:t>Continuous training </a:t>
            </a:r>
            <a:r>
              <a:rPr lang="en-GB" sz="1200" dirty="0">
                <a:latin typeface="HelveticaNeueLTStd-Roman"/>
              </a:rPr>
              <a:t>– </a:t>
            </a:r>
            <a:r>
              <a:rPr lang="en-GB" sz="1400" dirty="0">
                <a:latin typeface="HelveticaNeueLTStd-Roman"/>
              </a:rPr>
              <a:t>sustained exercise </a:t>
            </a:r>
            <a:r>
              <a:rPr lang="en-GB" sz="1400" dirty="0" smtClean="0">
                <a:latin typeface="HelveticaNeueLTStd-Roman"/>
              </a:rPr>
              <a:t>at a </a:t>
            </a:r>
            <a:r>
              <a:rPr lang="en-GB" sz="1400" dirty="0">
                <a:latin typeface="HelveticaNeueLTStd-Roman"/>
              </a:rPr>
              <a:t>constant rate (steady state) without </a:t>
            </a:r>
            <a:r>
              <a:rPr lang="en-GB" sz="1400" dirty="0" smtClean="0">
                <a:latin typeface="HelveticaNeueLTStd-Roman"/>
              </a:rPr>
              <a:t>rests, involving </a:t>
            </a:r>
            <a:r>
              <a:rPr lang="en-GB" sz="1400" dirty="0">
                <a:latin typeface="HelveticaNeueLTStd-Roman"/>
              </a:rPr>
              <a:t>aerobic demand for a minimum of </a:t>
            </a:r>
            <a:r>
              <a:rPr lang="en-GB" sz="1400" dirty="0" smtClean="0">
                <a:latin typeface="HelveticaNeueLTStd-Roman"/>
              </a:rPr>
              <a:t>20 minutes</a:t>
            </a:r>
            <a:r>
              <a:rPr lang="en-GB" sz="1400" dirty="0">
                <a:latin typeface="HelveticaNeueLTStd-Roman"/>
              </a:rPr>
              <a:t>, </a:t>
            </a:r>
            <a:r>
              <a:rPr lang="en-GB" sz="1400" dirty="0" err="1">
                <a:latin typeface="HelveticaNeueLTStd-Roman"/>
              </a:rPr>
              <a:t>eg</a:t>
            </a:r>
            <a:r>
              <a:rPr lang="en-GB" sz="1400" dirty="0">
                <a:latin typeface="HelveticaNeueLTStd-Roman"/>
              </a:rPr>
              <a:t> running, swimming, rowing, cycling</a:t>
            </a:r>
            <a:r>
              <a:rPr lang="en-GB" sz="1400" dirty="0" smtClean="0">
                <a:latin typeface="HelveticaNeueLTStd-Roman"/>
              </a:rPr>
              <a:t>.</a:t>
            </a:r>
          </a:p>
          <a:p>
            <a:endParaRPr lang="en-GB" sz="1200" dirty="0">
              <a:latin typeface="HelveticaNeueLTStd-Roman"/>
            </a:endParaRPr>
          </a:p>
          <a:p>
            <a:r>
              <a:rPr lang="en-GB" sz="1600" b="1" dirty="0">
                <a:solidFill>
                  <a:srgbClr val="0070C0"/>
                </a:solidFill>
                <a:latin typeface="HelveticaNeueLTStd-Roman"/>
              </a:rPr>
              <a:t>Fartlek training </a:t>
            </a:r>
            <a:r>
              <a:rPr lang="en-GB" sz="1200" dirty="0">
                <a:latin typeface="HelveticaNeueLTStd-Roman"/>
              </a:rPr>
              <a:t>–</a:t>
            </a:r>
            <a:r>
              <a:rPr lang="en-GB" sz="1400" dirty="0">
                <a:latin typeface="HelveticaNeueLTStd-Roman"/>
              </a:rPr>
              <a:t> varying speed, terrain </a:t>
            </a:r>
            <a:r>
              <a:rPr lang="en-GB" sz="1400" dirty="0" smtClean="0">
                <a:latin typeface="HelveticaNeueLTStd-Roman"/>
              </a:rPr>
              <a:t>and work: rest </a:t>
            </a:r>
            <a:r>
              <a:rPr lang="en-GB" sz="1400" dirty="0">
                <a:latin typeface="HelveticaNeueLTStd-Roman"/>
              </a:rPr>
              <a:t>ratios</a:t>
            </a:r>
            <a:r>
              <a:rPr lang="en-GB" sz="1400" dirty="0" smtClean="0">
                <a:latin typeface="HelveticaNeueLTStd-Roman"/>
              </a:rPr>
              <a:t>.</a:t>
            </a:r>
          </a:p>
          <a:p>
            <a:endParaRPr lang="en-GB" sz="1200" dirty="0">
              <a:latin typeface="HelveticaNeueLTStd-Roman"/>
            </a:endParaRPr>
          </a:p>
          <a:p>
            <a:r>
              <a:rPr lang="en-GB" sz="1600" b="1" dirty="0">
                <a:solidFill>
                  <a:srgbClr val="0070C0"/>
                </a:solidFill>
                <a:latin typeface="HelveticaNeueLTStd-Roman"/>
              </a:rPr>
              <a:t>Interval training/high intensity interval </a:t>
            </a:r>
            <a:r>
              <a:rPr lang="en-GB" sz="1600" b="1" dirty="0" smtClean="0">
                <a:solidFill>
                  <a:srgbClr val="0070C0"/>
                </a:solidFill>
                <a:latin typeface="HelveticaNeueLTStd-Roman"/>
              </a:rPr>
              <a:t>training (HIIT)</a:t>
            </a:r>
            <a:r>
              <a:rPr lang="en-GB" sz="1400" dirty="0" smtClean="0">
                <a:solidFill>
                  <a:srgbClr val="0070C0"/>
                </a:solidFill>
                <a:latin typeface="HelveticaNeueLTStd-Roman"/>
              </a:rPr>
              <a:t> </a:t>
            </a:r>
            <a:r>
              <a:rPr lang="en-GB" sz="1400" dirty="0" smtClean="0">
                <a:latin typeface="HelveticaNeueLTStd-Roman"/>
              </a:rPr>
              <a:t>- periods </a:t>
            </a:r>
            <a:r>
              <a:rPr lang="en-GB" sz="1400" dirty="0">
                <a:latin typeface="HelveticaNeueLTStd-Roman"/>
              </a:rPr>
              <a:t>of exercising hard, interspersed </a:t>
            </a:r>
            <a:r>
              <a:rPr lang="en-GB" sz="1400" dirty="0" smtClean="0">
                <a:latin typeface="HelveticaNeueLTStd-Roman"/>
              </a:rPr>
              <a:t>with periods </a:t>
            </a:r>
            <a:r>
              <a:rPr lang="en-GB" sz="1400" dirty="0">
                <a:latin typeface="HelveticaNeueLTStd-Roman"/>
              </a:rPr>
              <a:t>of rest or low intensity exercise</a:t>
            </a:r>
            <a:r>
              <a:rPr lang="en-GB" sz="1200" dirty="0" smtClean="0">
                <a:latin typeface="HelveticaNeueLTStd-Roman"/>
              </a:rPr>
              <a:t>.</a:t>
            </a:r>
          </a:p>
          <a:p>
            <a:endParaRPr lang="en-GB" sz="1200" dirty="0">
              <a:latin typeface="HelveticaNeueLTStd-Roman"/>
            </a:endParaRPr>
          </a:p>
          <a:p>
            <a:r>
              <a:rPr lang="en-GB" sz="1600" b="1" dirty="0">
                <a:solidFill>
                  <a:srgbClr val="0070C0"/>
                </a:solidFill>
                <a:latin typeface="HelveticaNeueLTStd-Roman"/>
              </a:rPr>
              <a:t>Static stretching</a:t>
            </a:r>
            <a:r>
              <a:rPr lang="en-GB" sz="1200" b="1" dirty="0">
                <a:solidFill>
                  <a:srgbClr val="0070C0"/>
                </a:solidFill>
                <a:latin typeface="HelveticaNeueLTStd-Roman"/>
              </a:rPr>
              <a:t> </a:t>
            </a:r>
            <a:r>
              <a:rPr lang="en-GB" sz="1200" dirty="0">
                <a:latin typeface="HelveticaNeueLTStd-Roman"/>
              </a:rPr>
              <a:t>– </a:t>
            </a:r>
            <a:r>
              <a:rPr lang="en-GB" sz="1400" dirty="0">
                <a:latin typeface="HelveticaNeueLTStd-Roman"/>
              </a:rPr>
              <a:t>a way to stretch to </a:t>
            </a:r>
            <a:r>
              <a:rPr lang="en-GB" sz="1400" dirty="0" smtClean="0">
                <a:latin typeface="HelveticaNeueLTStd-Roman"/>
              </a:rPr>
              <a:t>increase flexibility</a:t>
            </a:r>
            <a:r>
              <a:rPr lang="en-GB" sz="1400" dirty="0">
                <a:latin typeface="HelveticaNeueLTStd-Roman"/>
              </a:rPr>
              <a:t>, held (isometric) for up to 30 </a:t>
            </a:r>
            <a:r>
              <a:rPr lang="en-GB" sz="1400" dirty="0" smtClean="0">
                <a:latin typeface="HelveticaNeueLTStd-Roman"/>
              </a:rPr>
              <a:t>seconds, using </a:t>
            </a:r>
            <a:r>
              <a:rPr lang="en-GB" sz="1400" dirty="0">
                <a:latin typeface="HelveticaNeueLTStd-Roman"/>
              </a:rPr>
              <a:t>correct technique, advisable to avoid </a:t>
            </a:r>
            <a:r>
              <a:rPr lang="en-GB" sz="1400" dirty="0" smtClean="0">
                <a:latin typeface="HelveticaNeueLTStd-Roman"/>
              </a:rPr>
              <a:t>over stretching.</a:t>
            </a:r>
          </a:p>
          <a:p>
            <a:endParaRPr lang="en-GB" sz="1200" dirty="0">
              <a:latin typeface="HelveticaNeueLTStd-Roman"/>
            </a:endParaRPr>
          </a:p>
          <a:p>
            <a:r>
              <a:rPr lang="en-GB" sz="1600" b="1" dirty="0">
                <a:solidFill>
                  <a:srgbClr val="0070C0"/>
                </a:solidFill>
                <a:latin typeface="HelveticaNeueLTStd-Roman"/>
              </a:rPr>
              <a:t>Weight training </a:t>
            </a:r>
            <a:r>
              <a:rPr lang="en-GB" sz="1400" dirty="0">
                <a:latin typeface="HelveticaNeueLTStd-Roman"/>
              </a:rPr>
              <a:t>– choice of </a:t>
            </a:r>
            <a:r>
              <a:rPr lang="en-GB" sz="1400" dirty="0" smtClean="0">
                <a:latin typeface="HelveticaNeueLTStd-Roman"/>
              </a:rPr>
              <a:t>weight/exercise depends </a:t>
            </a:r>
            <a:r>
              <a:rPr lang="en-GB" sz="1400" dirty="0">
                <a:latin typeface="HelveticaNeueLTStd-Roman"/>
              </a:rPr>
              <a:t>on fitness aim, </a:t>
            </a:r>
            <a:r>
              <a:rPr lang="en-GB" sz="1400" dirty="0" err="1">
                <a:latin typeface="HelveticaNeueLTStd-Roman"/>
              </a:rPr>
              <a:t>eg</a:t>
            </a:r>
            <a:r>
              <a:rPr lang="en-GB" sz="1400" dirty="0">
                <a:latin typeface="HelveticaNeueLTStd-Roman"/>
              </a:rPr>
              <a:t> </a:t>
            </a:r>
            <a:r>
              <a:rPr lang="en-GB" sz="1400" dirty="0" smtClean="0">
                <a:latin typeface="HelveticaNeueLTStd-Roman"/>
              </a:rPr>
              <a:t>strength/power training </a:t>
            </a:r>
            <a:r>
              <a:rPr lang="en-GB" sz="1400" dirty="0">
                <a:latin typeface="HelveticaNeueLTStd-Roman"/>
              </a:rPr>
              <a:t>or muscular endurance, the </a:t>
            </a:r>
            <a:r>
              <a:rPr lang="en-GB" sz="1400" dirty="0" smtClean="0">
                <a:latin typeface="HelveticaNeueLTStd-Roman"/>
              </a:rPr>
              <a:t>importance of </a:t>
            </a:r>
            <a:r>
              <a:rPr lang="en-GB" sz="1400" dirty="0">
                <a:latin typeface="HelveticaNeueLTStd-Roman"/>
              </a:rPr>
              <a:t>safe practice/lifting technique, the need </a:t>
            </a:r>
            <a:r>
              <a:rPr lang="en-GB" sz="1400" dirty="0" smtClean="0">
                <a:latin typeface="HelveticaNeueLTStd-Roman"/>
              </a:rPr>
              <a:t>for spotters.</a:t>
            </a:r>
          </a:p>
          <a:p>
            <a:endParaRPr lang="en-GB" sz="1200" dirty="0">
              <a:latin typeface="HelveticaNeueLTStd-Roman"/>
            </a:endParaRPr>
          </a:p>
          <a:p>
            <a:r>
              <a:rPr lang="en-GB" sz="1600" b="1" dirty="0">
                <a:solidFill>
                  <a:srgbClr val="0070C0"/>
                </a:solidFill>
                <a:latin typeface="HelveticaNeueLTStd-Roman"/>
              </a:rPr>
              <a:t>Plyometric training </a:t>
            </a:r>
            <a:r>
              <a:rPr lang="en-GB" sz="1400" dirty="0">
                <a:latin typeface="HelveticaNeueLTStd-Roman"/>
              </a:rPr>
              <a:t>– use of plyometric </a:t>
            </a:r>
            <a:r>
              <a:rPr lang="en-GB" sz="1400" dirty="0" smtClean="0">
                <a:latin typeface="HelveticaNeueLTStd-Roman"/>
              </a:rPr>
              <a:t>exercises, </a:t>
            </a:r>
            <a:r>
              <a:rPr lang="en-GB" sz="1400" dirty="0" err="1" smtClean="0">
                <a:latin typeface="HelveticaNeueLTStd-Roman"/>
              </a:rPr>
              <a:t>eg</a:t>
            </a:r>
            <a:r>
              <a:rPr lang="en-GB" sz="1400" dirty="0" smtClean="0">
                <a:latin typeface="HelveticaNeueLTStd-Roman"/>
              </a:rPr>
              <a:t> </a:t>
            </a:r>
            <a:r>
              <a:rPr lang="en-GB" sz="1400" dirty="0">
                <a:latin typeface="HelveticaNeueLTStd-Roman"/>
              </a:rPr>
              <a:t>bounding, depth jumping, to increase power</a:t>
            </a:r>
            <a:r>
              <a:rPr lang="en-GB" sz="1400" dirty="0" smtClean="0">
                <a:latin typeface="HelveticaNeueLTStd-Roman"/>
              </a:rPr>
              <a:t>.</a:t>
            </a:r>
            <a:endParaRPr lang="en-GB" sz="1400" dirty="0">
              <a:latin typeface="HelveticaNeueLTStd-Roman"/>
            </a:endParaRPr>
          </a:p>
        </p:txBody>
      </p:sp>
      <p:sp>
        <p:nvSpPr>
          <p:cNvPr id="13" name="TextBox 12"/>
          <p:cNvSpPr txBox="1"/>
          <p:nvPr/>
        </p:nvSpPr>
        <p:spPr>
          <a:xfrm>
            <a:off x="526769" y="2623404"/>
            <a:ext cx="3672408" cy="646331"/>
          </a:xfrm>
          <a:prstGeom prst="rect">
            <a:avLst/>
          </a:prstGeom>
          <a:noFill/>
        </p:spPr>
        <p:txBody>
          <a:bodyPr wrap="square" rtlCol="0">
            <a:spAutoFit/>
          </a:bodyPr>
          <a:lstStyle/>
          <a:p>
            <a:pPr algn="ctr"/>
            <a:r>
              <a:rPr lang="en-GB" b="1" u="sng" dirty="0" smtClean="0"/>
              <a:t>Calculating Intensities and Training Thresholds</a:t>
            </a:r>
            <a:endParaRPr lang="en-GB" b="1" u="sng" dirty="0"/>
          </a:p>
        </p:txBody>
      </p:sp>
      <p:sp>
        <p:nvSpPr>
          <p:cNvPr id="15" name="TextBox 14"/>
          <p:cNvSpPr txBox="1"/>
          <p:nvPr/>
        </p:nvSpPr>
        <p:spPr>
          <a:xfrm>
            <a:off x="146474" y="4218101"/>
            <a:ext cx="1296144" cy="923330"/>
          </a:xfrm>
          <a:prstGeom prst="rect">
            <a:avLst/>
          </a:prstGeom>
          <a:noFill/>
        </p:spPr>
        <p:txBody>
          <a:bodyPr wrap="square" rtlCol="0">
            <a:spAutoFit/>
          </a:bodyPr>
          <a:lstStyle/>
          <a:p>
            <a:r>
              <a:rPr lang="en-GB" dirty="0" smtClean="0"/>
              <a:t>Maximum Heart Rate = </a:t>
            </a:r>
            <a:r>
              <a:rPr lang="en-GB" b="1" dirty="0" smtClean="0"/>
              <a:t>220 - Age</a:t>
            </a:r>
            <a:endParaRPr lang="en-GB" b="1" dirty="0"/>
          </a:p>
        </p:txBody>
      </p:sp>
      <p:sp>
        <p:nvSpPr>
          <p:cNvPr id="2" name="TextBox 1"/>
          <p:cNvSpPr txBox="1"/>
          <p:nvPr/>
        </p:nvSpPr>
        <p:spPr>
          <a:xfrm>
            <a:off x="38737" y="3348218"/>
            <a:ext cx="4160440" cy="738664"/>
          </a:xfrm>
          <a:prstGeom prst="rect">
            <a:avLst/>
          </a:prstGeom>
          <a:noFill/>
        </p:spPr>
        <p:txBody>
          <a:bodyPr wrap="square" rtlCol="0">
            <a:spAutoFit/>
          </a:bodyPr>
          <a:lstStyle/>
          <a:p>
            <a:r>
              <a:rPr lang="en-GB" sz="1400" dirty="0"/>
              <a:t>Training </a:t>
            </a:r>
            <a:r>
              <a:rPr lang="en-GB" sz="1400" dirty="0" smtClean="0"/>
              <a:t>thresholds =</a:t>
            </a:r>
          </a:p>
          <a:p>
            <a:r>
              <a:rPr lang="en-GB" sz="1400" dirty="0" smtClean="0"/>
              <a:t>The </a:t>
            </a:r>
            <a:r>
              <a:rPr lang="en-GB" sz="1400" dirty="0"/>
              <a:t>actual boundaries </a:t>
            </a:r>
            <a:endParaRPr lang="en-GB" sz="1400" dirty="0" smtClean="0"/>
          </a:p>
          <a:p>
            <a:r>
              <a:rPr lang="en-GB" sz="1400" dirty="0" smtClean="0"/>
              <a:t>of </a:t>
            </a:r>
            <a:r>
              <a:rPr lang="en-GB" sz="1400" dirty="0"/>
              <a:t>the target zone. </a:t>
            </a:r>
          </a:p>
        </p:txBody>
      </p:sp>
    </p:spTree>
    <p:custDataLst>
      <p:tags r:id="rId1"/>
    </p:custDataLst>
    <p:extLst>
      <p:ext uri="{BB962C8B-B14F-4D97-AF65-F5344CB8AC3E}">
        <p14:creationId xmlns:p14="http://schemas.microsoft.com/office/powerpoint/2010/main" val="329006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04138"/>
            <a:ext cx="4248472" cy="369332"/>
          </a:xfrm>
          <a:prstGeom prst="rect">
            <a:avLst/>
          </a:prstGeom>
          <a:noFill/>
        </p:spPr>
        <p:txBody>
          <a:bodyPr wrap="square" rtlCol="0">
            <a:spAutoFit/>
          </a:bodyPr>
          <a:lstStyle/>
          <a:p>
            <a:r>
              <a:rPr lang="en-GB" b="1" u="sng" dirty="0" smtClean="0"/>
              <a:t>High Altitude Training</a:t>
            </a:r>
            <a:endParaRPr lang="en-GB" b="1" u="sng" dirty="0"/>
          </a:p>
        </p:txBody>
      </p:sp>
      <p:sp>
        <p:nvSpPr>
          <p:cNvPr id="5" name="TextBox 4"/>
          <p:cNvSpPr txBox="1"/>
          <p:nvPr/>
        </p:nvSpPr>
        <p:spPr>
          <a:xfrm>
            <a:off x="251520" y="443897"/>
            <a:ext cx="4104456" cy="5601533"/>
          </a:xfrm>
          <a:prstGeom prst="rect">
            <a:avLst/>
          </a:prstGeom>
          <a:noFill/>
        </p:spPr>
        <p:txBody>
          <a:bodyPr wrap="square" rtlCol="0">
            <a:spAutoFit/>
          </a:bodyPr>
          <a:lstStyle/>
          <a:p>
            <a:r>
              <a:rPr lang="en-GB" sz="1600" dirty="0" smtClean="0"/>
              <a:t>Altitude training can be an effective form of training for those who perform predominantly aerobically.</a:t>
            </a:r>
          </a:p>
          <a:p>
            <a:endParaRPr lang="en-GB" sz="1600" dirty="0"/>
          </a:p>
          <a:p>
            <a:r>
              <a:rPr lang="en-GB" sz="1600" b="1" dirty="0" smtClean="0"/>
              <a:t>How it works? </a:t>
            </a:r>
            <a:endParaRPr lang="en-GB" sz="1600" b="1" dirty="0"/>
          </a:p>
          <a:p>
            <a:r>
              <a:rPr lang="en-GB" sz="1600" dirty="0" smtClean="0"/>
              <a:t>- there </a:t>
            </a:r>
            <a:r>
              <a:rPr lang="en-GB" sz="1600" dirty="0"/>
              <a:t>is less oxygen in the air and oxygen</a:t>
            </a:r>
          </a:p>
          <a:p>
            <a:r>
              <a:rPr lang="en-GB" sz="1600" dirty="0"/>
              <a:t>carrying capacity is </a:t>
            </a:r>
            <a:r>
              <a:rPr lang="en-GB" sz="1600" dirty="0" smtClean="0"/>
              <a:t>reduced </a:t>
            </a:r>
          </a:p>
          <a:p>
            <a:r>
              <a:rPr lang="en-GB" sz="1600" dirty="0" smtClean="0"/>
              <a:t>- the </a:t>
            </a:r>
            <a:r>
              <a:rPr lang="en-GB" sz="1600" dirty="0"/>
              <a:t>body compensates by making more </a:t>
            </a:r>
            <a:r>
              <a:rPr lang="en-GB" sz="1600" dirty="0" smtClean="0"/>
              <a:t>red blood </a:t>
            </a:r>
            <a:r>
              <a:rPr lang="en-GB" sz="1600" dirty="0"/>
              <a:t>cells to carry oxygen</a:t>
            </a:r>
            <a:r>
              <a:rPr lang="en-GB" sz="1600" dirty="0" smtClean="0"/>
              <a:t>.</a:t>
            </a:r>
          </a:p>
          <a:p>
            <a:endParaRPr lang="en-GB" sz="1600" dirty="0"/>
          </a:p>
          <a:p>
            <a:r>
              <a:rPr lang="en-GB" sz="1600" b="1" dirty="0" smtClean="0"/>
              <a:t>Who would it benefit?</a:t>
            </a:r>
          </a:p>
          <a:p>
            <a:r>
              <a:rPr lang="en-GB" sz="1600" dirty="0"/>
              <a:t>A</a:t>
            </a:r>
            <a:r>
              <a:rPr lang="en-GB" sz="1600" dirty="0" smtClean="0"/>
              <a:t>thletes who require high levels of Cardiovascular endurance</a:t>
            </a:r>
          </a:p>
          <a:p>
            <a:endParaRPr lang="en-GB" sz="1600" dirty="0"/>
          </a:p>
          <a:p>
            <a:r>
              <a:rPr lang="en-GB" sz="1600" b="1" dirty="0" smtClean="0"/>
              <a:t>Limitations</a:t>
            </a:r>
          </a:p>
          <a:p>
            <a:r>
              <a:rPr lang="en-GB" sz="1600" dirty="0" smtClean="0"/>
              <a:t>- </a:t>
            </a:r>
            <a:r>
              <a:rPr lang="en-US" sz="1600" dirty="0"/>
              <a:t>Can be difficult to complete training as it is so intense</a:t>
            </a:r>
            <a:br>
              <a:rPr lang="en-US" sz="1600" dirty="0"/>
            </a:br>
            <a:r>
              <a:rPr lang="en-US" sz="1600" dirty="0" smtClean="0"/>
              <a:t>- </a:t>
            </a:r>
            <a:r>
              <a:rPr lang="en-US" sz="1600" dirty="0"/>
              <a:t>Athletes may suffer from altitude</a:t>
            </a:r>
            <a:r>
              <a:rPr lang="en-GB" sz="1600" dirty="0"/>
              <a:t> </a:t>
            </a:r>
            <a:r>
              <a:rPr lang="en-US" sz="1600" dirty="0"/>
              <a:t>sickness.</a:t>
            </a:r>
            <a:br>
              <a:rPr lang="en-US" sz="1600" dirty="0"/>
            </a:br>
            <a:r>
              <a:rPr lang="en-US" sz="1600" dirty="0" smtClean="0"/>
              <a:t>- </a:t>
            </a:r>
            <a:r>
              <a:rPr lang="en-US" sz="1600" dirty="0"/>
              <a:t>The</a:t>
            </a:r>
            <a:r>
              <a:rPr lang="en-GB" sz="1600" dirty="0"/>
              <a:t> </a:t>
            </a:r>
            <a:r>
              <a:rPr lang="en-US" sz="1600" dirty="0"/>
              <a:t>benefits can then be lost quite quickly</a:t>
            </a:r>
            <a:r>
              <a:rPr lang="en-US" dirty="0"/>
              <a:t/>
            </a:r>
            <a:br>
              <a:rPr lang="en-US" dirty="0"/>
            </a:br>
            <a:r>
              <a:rPr lang="en-US" dirty="0"/>
              <a:t/>
            </a:r>
            <a:br>
              <a:rPr lang="en-US" dirty="0"/>
            </a:br>
            <a:r>
              <a:rPr lang="en-US" dirty="0"/>
              <a:t/>
            </a:r>
            <a:br>
              <a:rPr lang="en-US" dirty="0"/>
            </a:br>
            <a:endParaRPr lang="en-GB" dirty="0" smtClean="0"/>
          </a:p>
        </p:txBody>
      </p:sp>
      <p:pic>
        <p:nvPicPr>
          <p:cNvPr id="8194" name="Picture 2" descr="Image result for altitude trai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5184449"/>
            <a:ext cx="2376264" cy="15831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20072" y="116632"/>
            <a:ext cx="3024336" cy="369332"/>
          </a:xfrm>
          <a:prstGeom prst="rect">
            <a:avLst/>
          </a:prstGeom>
          <a:noFill/>
        </p:spPr>
        <p:txBody>
          <a:bodyPr wrap="square" rtlCol="0">
            <a:spAutoFit/>
          </a:bodyPr>
          <a:lstStyle/>
          <a:p>
            <a:r>
              <a:rPr lang="en-GB" b="1" u="sng" dirty="0" smtClean="0"/>
              <a:t>The 3 Training Seasons</a:t>
            </a:r>
            <a:endParaRPr lang="en-GB" b="1" u="sng" dirty="0"/>
          </a:p>
        </p:txBody>
      </p:sp>
      <p:sp>
        <p:nvSpPr>
          <p:cNvPr id="7" name="Rectangle 6"/>
          <p:cNvSpPr/>
          <p:nvPr/>
        </p:nvSpPr>
        <p:spPr>
          <a:xfrm>
            <a:off x="4716016" y="510336"/>
            <a:ext cx="4302224" cy="1661993"/>
          </a:xfrm>
          <a:prstGeom prst="rect">
            <a:avLst/>
          </a:prstGeom>
        </p:spPr>
        <p:txBody>
          <a:bodyPr wrap="square">
            <a:spAutoFit/>
          </a:bodyPr>
          <a:lstStyle/>
          <a:p>
            <a:r>
              <a:rPr lang="en-GB" b="1" dirty="0" smtClean="0">
                <a:latin typeface="HelveticaNeueLTStd-Roman"/>
              </a:rPr>
              <a:t>1- Pre-season/preparation </a:t>
            </a:r>
            <a:r>
              <a:rPr lang="en-GB" b="1" dirty="0">
                <a:latin typeface="HelveticaNeueLTStd-Roman"/>
              </a:rPr>
              <a:t>– </a:t>
            </a:r>
            <a:r>
              <a:rPr lang="en-GB" sz="1600" dirty="0" smtClean="0">
                <a:latin typeface="HelveticaNeueLTStd-Roman"/>
              </a:rPr>
              <a:t>general/aerobic fitness</a:t>
            </a:r>
            <a:r>
              <a:rPr lang="en-GB" sz="1600" dirty="0">
                <a:latin typeface="HelveticaNeueLTStd-Roman"/>
              </a:rPr>
              <a:t>, specific fitness </a:t>
            </a:r>
            <a:r>
              <a:rPr lang="en-GB" sz="1600" dirty="0" smtClean="0">
                <a:latin typeface="HelveticaNeueLTStd-Roman"/>
              </a:rPr>
              <a:t>needs</a:t>
            </a:r>
            <a:endParaRPr lang="en-GB" sz="1600" dirty="0">
              <a:latin typeface="HelveticaNeueLTStd-Roman"/>
            </a:endParaRPr>
          </a:p>
          <a:p>
            <a:r>
              <a:rPr lang="en-GB" b="1" dirty="0" smtClean="0">
                <a:latin typeface="HelveticaNeueLTStd-Roman"/>
              </a:rPr>
              <a:t>2- Competition/peak/playing season – </a:t>
            </a:r>
            <a:r>
              <a:rPr lang="en-GB" sz="1600" dirty="0" smtClean="0">
                <a:latin typeface="HelveticaNeueLTStd-Roman"/>
              </a:rPr>
              <a:t>maintain fitness </a:t>
            </a:r>
            <a:r>
              <a:rPr lang="en-GB" sz="1600" dirty="0">
                <a:latin typeface="HelveticaNeueLTStd-Roman"/>
              </a:rPr>
              <a:t>levels, work on specific skills</a:t>
            </a:r>
          </a:p>
          <a:p>
            <a:r>
              <a:rPr lang="en-GB" b="1" dirty="0" smtClean="0">
                <a:latin typeface="HelveticaNeueLTStd-Roman"/>
              </a:rPr>
              <a:t>3- Post-season/transition </a:t>
            </a:r>
            <a:r>
              <a:rPr lang="en-GB" sz="1600" dirty="0">
                <a:latin typeface="HelveticaNeueLTStd-Roman"/>
              </a:rPr>
              <a:t>– rest and light aerobic</a:t>
            </a:r>
            <a:endParaRPr lang="en-GB" sz="1600" dirty="0"/>
          </a:p>
        </p:txBody>
      </p:sp>
      <p:sp>
        <p:nvSpPr>
          <p:cNvPr id="8" name="TextBox 7"/>
          <p:cNvSpPr txBox="1"/>
          <p:nvPr/>
        </p:nvSpPr>
        <p:spPr>
          <a:xfrm>
            <a:off x="5040052" y="2289748"/>
            <a:ext cx="3240360" cy="369332"/>
          </a:xfrm>
          <a:prstGeom prst="rect">
            <a:avLst/>
          </a:prstGeom>
          <a:noFill/>
        </p:spPr>
        <p:txBody>
          <a:bodyPr wrap="square" rtlCol="0">
            <a:spAutoFit/>
          </a:bodyPr>
          <a:lstStyle/>
          <a:p>
            <a:r>
              <a:rPr lang="en-GB" b="1" u="sng" dirty="0" smtClean="0"/>
              <a:t>Considerations to prevent injury</a:t>
            </a:r>
            <a:endParaRPr lang="en-GB" b="1" u="sng" dirty="0"/>
          </a:p>
        </p:txBody>
      </p:sp>
      <p:sp>
        <p:nvSpPr>
          <p:cNvPr id="9" name="TextBox 8"/>
          <p:cNvSpPr txBox="1"/>
          <p:nvPr/>
        </p:nvSpPr>
        <p:spPr>
          <a:xfrm>
            <a:off x="4716016" y="2659080"/>
            <a:ext cx="4158208" cy="2554545"/>
          </a:xfrm>
          <a:prstGeom prst="rect">
            <a:avLst/>
          </a:prstGeom>
          <a:noFill/>
        </p:spPr>
        <p:txBody>
          <a:bodyPr wrap="square" rtlCol="0">
            <a:spAutoFit/>
          </a:bodyPr>
          <a:lstStyle/>
          <a:p>
            <a:r>
              <a:rPr lang="en-GB" sz="1600" dirty="0" smtClean="0"/>
              <a:t>- Over </a:t>
            </a:r>
            <a:r>
              <a:rPr lang="en-GB" sz="1600" dirty="0"/>
              <a:t>training should be avoided, </a:t>
            </a:r>
            <a:r>
              <a:rPr lang="en-GB" sz="1600" dirty="0" err="1"/>
              <a:t>eg</a:t>
            </a:r>
            <a:endParaRPr lang="en-GB" sz="1600" dirty="0"/>
          </a:p>
          <a:p>
            <a:r>
              <a:rPr lang="en-GB" sz="1600" dirty="0"/>
              <a:t>appropriate weight</a:t>
            </a:r>
          </a:p>
          <a:p>
            <a:r>
              <a:rPr lang="en-GB" sz="1600" dirty="0" smtClean="0"/>
              <a:t>- Appropriate </a:t>
            </a:r>
            <a:r>
              <a:rPr lang="en-GB" sz="1600" dirty="0"/>
              <a:t>clothing and footwear should </a:t>
            </a:r>
            <a:r>
              <a:rPr lang="en-GB" sz="1600" dirty="0" smtClean="0"/>
              <a:t>be worn</a:t>
            </a:r>
            <a:endParaRPr lang="en-GB" sz="1600" dirty="0"/>
          </a:p>
          <a:p>
            <a:r>
              <a:rPr lang="en-GB" sz="1600" dirty="0" smtClean="0"/>
              <a:t>- Taping/bracing </a:t>
            </a:r>
            <a:r>
              <a:rPr lang="en-GB" sz="1600" dirty="0"/>
              <a:t>should be used as necessary</a:t>
            </a:r>
          </a:p>
          <a:p>
            <a:r>
              <a:rPr lang="en-GB" sz="1600" dirty="0" smtClean="0"/>
              <a:t>- Hydration </a:t>
            </a:r>
            <a:r>
              <a:rPr lang="en-GB" sz="1600" dirty="0"/>
              <a:t>should be maintained</a:t>
            </a:r>
          </a:p>
          <a:p>
            <a:r>
              <a:rPr lang="en-GB" sz="1600" dirty="0" smtClean="0"/>
              <a:t>- Stretches </a:t>
            </a:r>
            <a:r>
              <a:rPr lang="en-GB" sz="1600" dirty="0"/>
              <a:t>should not be overstretched </a:t>
            </a:r>
            <a:r>
              <a:rPr lang="en-GB" sz="1600" dirty="0" smtClean="0"/>
              <a:t>or bounce</a:t>
            </a:r>
            <a:endParaRPr lang="en-GB" sz="1600" dirty="0"/>
          </a:p>
          <a:p>
            <a:r>
              <a:rPr lang="en-GB" sz="1600" dirty="0" smtClean="0"/>
              <a:t>- Technique </a:t>
            </a:r>
            <a:r>
              <a:rPr lang="en-GB" sz="1600" dirty="0"/>
              <a:t>used should be correct, </a:t>
            </a:r>
            <a:r>
              <a:rPr lang="en-GB" sz="1600" dirty="0" err="1"/>
              <a:t>eg</a:t>
            </a:r>
            <a:r>
              <a:rPr lang="en-GB" sz="1600" dirty="0"/>
              <a:t> </a:t>
            </a:r>
            <a:r>
              <a:rPr lang="en-GB" sz="1600" dirty="0" smtClean="0"/>
              <a:t>lifting technique</a:t>
            </a:r>
            <a:endParaRPr lang="en-GB" sz="1600" dirty="0"/>
          </a:p>
        </p:txBody>
      </p:sp>
      <p:pic>
        <p:nvPicPr>
          <p:cNvPr id="8196" name="Picture 4" descr="Image result for kinesthetic ta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339" y="5184449"/>
            <a:ext cx="1824137" cy="146664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good form lif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0154" y="5184450"/>
            <a:ext cx="1893709" cy="14897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287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717827" y="126947"/>
            <a:ext cx="4338482" cy="48965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126610" y="160022"/>
            <a:ext cx="4247368" cy="658134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983" y="174774"/>
            <a:ext cx="4248472" cy="369332"/>
          </a:xfrm>
          <a:prstGeom prst="rect">
            <a:avLst/>
          </a:prstGeom>
          <a:noFill/>
        </p:spPr>
        <p:txBody>
          <a:bodyPr wrap="square" rtlCol="0">
            <a:spAutoFit/>
          </a:bodyPr>
          <a:lstStyle/>
          <a:p>
            <a:pPr algn="ctr"/>
            <a:r>
              <a:rPr lang="en-GB" b="1" u="sng" dirty="0" smtClean="0"/>
              <a:t>Warming up</a:t>
            </a:r>
            <a:endParaRPr lang="en-GB" b="1" u="sng" dirty="0"/>
          </a:p>
        </p:txBody>
      </p:sp>
      <p:sp>
        <p:nvSpPr>
          <p:cNvPr id="5" name="TextBox 4"/>
          <p:cNvSpPr txBox="1"/>
          <p:nvPr/>
        </p:nvSpPr>
        <p:spPr>
          <a:xfrm>
            <a:off x="4654403" y="170900"/>
            <a:ext cx="4248472" cy="369332"/>
          </a:xfrm>
          <a:prstGeom prst="rect">
            <a:avLst/>
          </a:prstGeom>
          <a:noFill/>
        </p:spPr>
        <p:txBody>
          <a:bodyPr wrap="square" rtlCol="0">
            <a:spAutoFit/>
          </a:bodyPr>
          <a:lstStyle/>
          <a:p>
            <a:pPr algn="ctr"/>
            <a:r>
              <a:rPr lang="en-GB" b="1" u="sng" dirty="0" smtClean="0"/>
              <a:t>Cooling down</a:t>
            </a:r>
            <a:endParaRPr lang="en-GB" b="1" u="sng" dirty="0"/>
          </a:p>
        </p:txBody>
      </p:sp>
      <p:sp>
        <p:nvSpPr>
          <p:cNvPr id="6" name="TextBox 5"/>
          <p:cNvSpPr txBox="1"/>
          <p:nvPr/>
        </p:nvSpPr>
        <p:spPr>
          <a:xfrm>
            <a:off x="351881" y="708114"/>
            <a:ext cx="4032448" cy="1785104"/>
          </a:xfrm>
          <a:prstGeom prst="rect">
            <a:avLst/>
          </a:prstGeom>
          <a:noFill/>
        </p:spPr>
        <p:txBody>
          <a:bodyPr wrap="square" rtlCol="0">
            <a:spAutoFit/>
          </a:bodyPr>
          <a:lstStyle/>
          <a:p>
            <a:r>
              <a:rPr lang="en-GB" sz="2000" dirty="0"/>
              <a:t>Warming up should include:</a:t>
            </a:r>
          </a:p>
          <a:p>
            <a:endParaRPr lang="en-GB" b="1" dirty="0" smtClean="0"/>
          </a:p>
          <a:p>
            <a:r>
              <a:rPr lang="en-GB" b="1" dirty="0" smtClean="0"/>
              <a:t>1- Gradual </a:t>
            </a:r>
            <a:r>
              <a:rPr lang="en-GB" b="1" dirty="0"/>
              <a:t>pulse raising activity</a:t>
            </a:r>
          </a:p>
          <a:p>
            <a:r>
              <a:rPr lang="en-GB" b="1" dirty="0" smtClean="0"/>
              <a:t>2 -Dynamic stretching</a:t>
            </a:r>
            <a:endParaRPr lang="en-GB" b="1" dirty="0"/>
          </a:p>
          <a:p>
            <a:r>
              <a:rPr lang="en-GB" b="1" dirty="0" smtClean="0"/>
              <a:t>3 -Skill </a:t>
            </a:r>
            <a:r>
              <a:rPr lang="en-GB" b="1" dirty="0"/>
              <a:t>based practices/familiarisation</a:t>
            </a:r>
          </a:p>
          <a:p>
            <a:r>
              <a:rPr lang="en-GB" b="1" dirty="0" smtClean="0"/>
              <a:t>4 - Mental preparation</a:t>
            </a:r>
            <a:endParaRPr lang="en-GB" b="1" dirty="0"/>
          </a:p>
        </p:txBody>
      </p:sp>
      <p:sp>
        <p:nvSpPr>
          <p:cNvPr id="7" name="TextBox 6"/>
          <p:cNvSpPr txBox="1"/>
          <p:nvPr/>
        </p:nvSpPr>
        <p:spPr>
          <a:xfrm>
            <a:off x="4937902" y="687472"/>
            <a:ext cx="4032448" cy="1508105"/>
          </a:xfrm>
          <a:prstGeom prst="rect">
            <a:avLst/>
          </a:prstGeom>
          <a:noFill/>
        </p:spPr>
        <p:txBody>
          <a:bodyPr wrap="square" rtlCol="0">
            <a:spAutoFit/>
          </a:bodyPr>
          <a:lstStyle/>
          <a:p>
            <a:r>
              <a:rPr lang="en-GB" sz="2000" dirty="0"/>
              <a:t>Cooling down should include</a:t>
            </a:r>
            <a:r>
              <a:rPr lang="en-GB" sz="2000" dirty="0" smtClean="0"/>
              <a:t>:</a:t>
            </a:r>
            <a:endParaRPr lang="en-GB" dirty="0"/>
          </a:p>
          <a:p>
            <a:r>
              <a:rPr lang="en-GB" b="1" dirty="0" smtClean="0"/>
              <a:t>1- Maintain </a:t>
            </a:r>
            <a:r>
              <a:rPr lang="en-GB" b="1" dirty="0"/>
              <a:t>elevated breathing and heart rate, </a:t>
            </a:r>
            <a:r>
              <a:rPr lang="en-GB" b="1" dirty="0" err="1" smtClean="0"/>
              <a:t>eg</a:t>
            </a:r>
            <a:r>
              <a:rPr lang="en-GB" b="1" dirty="0"/>
              <a:t> </a:t>
            </a:r>
            <a:r>
              <a:rPr lang="en-GB" b="1" dirty="0" smtClean="0"/>
              <a:t>walk</a:t>
            </a:r>
            <a:r>
              <a:rPr lang="en-GB" b="1" dirty="0"/>
              <a:t>, jog</a:t>
            </a:r>
          </a:p>
          <a:p>
            <a:r>
              <a:rPr lang="en-GB" b="1" dirty="0" smtClean="0"/>
              <a:t>2- Gradual </a:t>
            </a:r>
            <a:r>
              <a:rPr lang="en-GB" b="1" dirty="0"/>
              <a:t>reduction in intensity</a:t>
            </a:r>
          </a:p>
          <a:p>
            <a:r>
              <a:rPr lang="en-GB" b="1" dirty="0" smtClean="0"/>
              <a:t>3- Stretching</a:t>
            </a:r>
            <a:endParaRPr lang="en-GB" b="1" dirty="0"/>
          </a:p>
        </p:txBody>
      </p:sp>
      <p:sp>
        <p:nvSpPr>
          <p:cNvPr id="9" name="TextBox 8"/>
          <p:cNvSpPr txBox="1"/>
          <p:nvPr/>
        </p:nvSpPr>
        <p:spPr>
          <a:xfrm>
            <a:off x="467544" y="4218073"/>
            <a:ext cx="3888432" cy="2400657"/>
          </a:xfrm>
          <a:prstGeom prst="rect">
            <a:avLst/>
          </a:prstGeom>
          <a:noFill/>
        </p:spPr>
        <p:txBody>
          <a:bodyPr wrap="square" rtlCol="0">
            <a:spAutoFit/>
          </a:bodyPr>
          <a:lstStyle/>
          <a:p>
            <a:r>
              <a:rPr lang="en-GB" sz="2000" dirty="0"/>
              <a:t>The benefits of warming </a:t>
            </a:r>
            <a:r>
              <a:rPr lang="en-GB" sz="2000" dirty="0" smtClean="0"/>
              <a:t>up are:</a:t>
            </a:r>
          </a:p>
          <a:p>
            <a:endParaRPr lang="en-GB" dirty="0" smtClean="0"/>
          </a:p>
          <a:p>
            <a:r>
              <a:rPr lang="en-GB" sz="1600" dirty="0"/>
              <a:t>-</a:t>
            </a:r>
            <a:r>
              <a:rPr lang="en-GB" sz="1600" dirty="0" smtClean="0"/>
              <a:t> </a:t>
            </a:r>
            <a:r>
              <a:rPr lang="en-GB" sz="1600" dirty="0"/>
              <a:t>effect on body temperature</a:t>
            </a:r>
          </a:p>
          <a:p>
            <a:r>
              <a:rPr lang="en-GB" sz="1600" dirty="0" smtClean="0"/>
              <a:t>- range </a:t>
            </a:r>
            <a:r>
              <a:rPr lang="en-GB" sz="1600" dirty="0"/>
              <a:t>of movement increased</a:t>
            </a:r>
          </a:p>
          <a:p>
            <a:r>
              <a:rPr lang="en-GB" sz="1600" dirty="0"/>
              <a:t>-</a:t>
            </a:r>
            <a:r>
              <a:rPr lang="en-GB" sz="1600" dirty="0" smtClean="0"/>
              <a:t> </a:t>
            </a:r>
            <a:r>
              <a:rPr lang="en-GB" sz="1600" dirty="0"/>
              <a:t>gradual increase of effort to full pace</a:t>
            </a:r>
          </a:p>
          <a:p>
            <a:r>
              <a:rPr lang="en-GB" sz="1600" dirty="0"/>
              <a:t>-</a:t>
            </a:r>
            <a:r>
              <a:rPr lang="en-GB" sz="1600" dirty="0" smtClean="0"/>
              <a:t> </a:t>
            </a:r>
            <a:r>
              <a:rPr lang="en-GB" sz="1600" dirty="0"/>
              <a:t>psychological preparation</a:t>
            </a:r>
          </a:p>
          <a:p>
            <a:r>
              <a:rPr lang="en-GB" sz="1600" dirty="0" smtClean="0"/>
              <a:t>- practice </a:t>
            </a:r>
            <a:r>
              <a:rPr lang="en-GB" sz="1600" dirty="0"/>
              <a:t>of movement skills through the </a:t>
            </a:r>
            <a:r>
              <a:rPr lang="en-GB" sz="1600" dirty="0" smtClean="0"/>
              <a:t>whole range </a:t>
            </a:r>
            <a:r>
              <a:rPr lang="en-GB" sz="1600" dirty="0"/>
              <a:t>of movement</a:t>
            </a:r>
          </a:p>
          <a:p>
            <a:r>
              <a:rPr lang="en-GB" sz="1600" dirty="0"/>
              <a:t> </a:t>
            </a:r>
            <a:r>
              <a:rPr lang="en-GB" sz="1600" dirty="0" smtClean="0"/>
              <a:t>- injury </a:t>
            </a:r>
            <a:r>
              <a:rPr lang="en-GB" sz="1600" dirty="0"/>
              <a:t>prevention.</a:t>
            </a:r>
          </a:p>
        </p:txBody>
      </p:sp>
      <p:sp>
        <p:nvSpPr>
          <p:cNvPr id="10" name="TextBox 9"/>
          <p:cNvSpPr txBox="1"/>
          <p:nvPr/>
        </p:nvSpPr>
        <p:spPr>
          <a:xfrm>
            <a:off x="4860507" y="3450634"/>
            <a:ext cx="4232563" cy="1384995"/>
          </a:xfrm>
          <a:prstGeom prst="rect">
            <a:avLst/>
          </a:prstGeom>
          <a:noFill/>
        </p:spPr>
        <p:txBody>
          <a:bodyPr wrap="square" rtlCol="0">
            <a:spAutoFit/>
          </a:bodyPr>
          <a:lstStyle/>
          <a:p>
            <a:r>
              <a:rPr lang="en-GB" sz="2000" dirty="0" smtClean="0"/>
              <a:t>The </a:t>
            </a:r>
            <a:r>
              <a:rPr lang="en-GB" sz="2000" dirty="0"/>
              <a:t>benefits of cooling </a:t>
            </a:r>
            <a:r>
              <a:rPr lang="en-GB" sz="2000" dirty="0" smtClean="0"/>
              <a:t>down are:</a:t>
            </a:r>
            <a:endParaRPr lang="en-GB" dirty="0"/>
          </a:p>
          <a:p>
            <a:r>
              <a:rPr lang="en-GB" sz="1600" dirty="0" smtClean="0"/>
              <a:t>- allowing </a:t>
            </a:r>
            <a:r>
              <a:rPr lang="en-GB" sz="1600" dirty="0"/>
              <a:t>the body to recover</a:t>
            </a:r>
          </a:p>
          <a:p>
            <a:r>
              <a:rPr lang="en-GB" sz="1600" dirty="0" smtClean="0"/>
              <a:t>- the </a:t>
            </a:r>
            <a:r>
              <a:rPr lang="en-GB" sz="1600" dirty="0"/>
              <a:t>removal of lactic acid/CO2/waste products</a:t>
            </a:r>
          </a:p>
          <a:p>
            <a:r>
              <a:rPr lang="en-GB" sz="1600" dirty="0" smtClean="0"/>
              <a:t>- prevent </a:t>
            </a:r>
            <a:r>
              <a:rPr lang="en-GB" sz="1600" dirty="0"/>
              <a:t>(delayed onset of) muscle </a:t>
            </a:r>
            <a:r>
              <a:rPr lang="en-GB" sz="1600" dirty="0" smtClean="0"/>
              <a:t>soreness/DOMS</a:t>
            </a:r>
            <a:r>
              <a:rPr lang="en-GB" sz="1600" dirty="0"/>
              <a:t>.</a:t>
            </a:r>
          </a:p>
        </p:txBody>
      </p:sp>
      <p:pic>
        <p:nvPicPr>
          <p:cNvPr id="9218" name="Picture 2" descr="Image result for warm 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343" y="2622656"/>
            <a:ext cx="2129751" cy="146597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mage result for warm 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942529"/>
            <a:ext cx="1886582" cy="14131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54403" y="5036964"/>
            <a:ext cx="4691395" cy="2092881"/>
          </a:xfrm>
          <a:prstGeom prst="rect">
            <a:avLst/>
          </a:prstGeom>
          <a:noFill/>
        </p:spPr>
        <p:txBody>
          <a:bodyPr wrap="square" rtlCol="0">
            <a:spAutoFit/>
          </a:bodyPr>
          <a:lstStyle/>
          <a:p>
            <a:pPr lvl="0" algn="ctr"/>
            <a:r>
              <a:rPr lang="en-US" sz="1600" b="1" u="sng" dirty="0" smtClean="0"/>
              <a:t>Considerations to prevent injury</a:t>
            </a:r>
          </a:p>
          <a:p>
            <a:pPr marL="171450" lvl="0" indent="-171450">
              <a:buFont typeface="Arial" panose="020B0604020202020204" pitchFamily="34" charset="0"/>
              <a:buChar char="•"/>
            </a:pPr>
            <a:r>
              <a:rPr lang="en-US" sz="1200" dirty="0" smtClean="0"/>
              <a:t>a </a:t>
            </a:r>
            <a:r>
              <a:rPr lang="en-US" sz="1200" dirty="0"/>
              <a:t>warm up should be completed</a:t>
            </a:r>
            <a:endParaRPr lang="en-GB" sz="1200" dirty="0"/>
          </a:p>
          <a:p>
            <a:pPr marL="171450" lvl="0" indent="-171450">
              <a:buFont typeface="Arial" panose="020B0604020202020204" pitchFamily="34" charset="0"/>
              <a:buChar char="•"/>
            </a:pPr>
            <a:r>
              <a:rPr lang="en-US" sz="1200" dirty="0"/>
              <a:t>over training should be avoided, </a:t>
            </a:r>
            <a:r>
              <a:rPr lang="en-US" sz="1200" dirty="0" err="1"/>
              <a:t>eg</a:t>
            </a:r>
            <a:r>
              <a:rPr lang="en-US" sz="1200" dirty="0"/>
              <a:t> appropriate weight</a:t>
            </a:r>
            <a:endParaRPr lang="en-GB" sz="1200" dirty="0"/>
          </a:p>
          <a:p>
            <a:pPr marL="171450" lvl="0" indent="-171450">
              <a:buFont typeface="Arial" panose="020B0604020202020204" pitchFamily="34" charset="0"/>
              <a:buChar char="•"/>
            </a:pPr>
            <a:r>
              <a:rPr lang="en-US" sz="1200" dirty="0"/>
              <a:t>appropriate clothing and footwear should be worn</a:t>
            </a:r>
            <a:endParaRPr lang="en-GB" sz="1200" dirty="0"/>
          </a:p>
          <a:p>
            <a:pPr marL="171450" lvl="0" indent="-171450">
              <a:buFont typeface="Arial" panose="020B0604020202020204" pitchFamily="34" charset="0"/>
              <a:buChar char="•"/>
            </a:pPr>
            <a:r>
              <a:rPr lang="en-US" sz="1200" dirty="0"/>
              <a:t>taping/bracing should be used as necessary</a:t>
            </a:r>
            <a:endParaRPr lang="en-GB" sz="1200" dirty="0"/>
          </a:p>
          <a:p>
            <a:pPr marL="171450" lvl="0" indent="-171450">
              <a:buFont typeface="Arial" panose="020B0604020202020204" pitchFamily="34" charset="0"/>
              <a:buChar char="•"/>
            </a:pPr>
            <a:r>
              <a:rPr lang="en-US" sz="1200" dirty="0"/>
              <a:t>hydration should be maintained</a:t>
            </a:r>
            <a:endParaRPr lang="en-GB" sz="1200" dirty="0"/>
          </a:p>
          <a:p>
            <a:pPr marL="171450" lvl="0" indent="-171450">
              <a:buFont typeface="Arial" panose="020B0604020202020204" pitchFamily="34" charset="0"/>
              <a:buChar char="•"/>
            </a:pPr>
            <a:r>
              <a:rPr lang="en-US" sz="1200" dirty="0"/>
              <a:t>stretches should not be overstretched or bounce</a:t>
            </a:r>
            <a:endParaRPr lang="en-GB" sz="1200" dirty="0"/>
          </a:p>
          <a:p>
            <a:pPr marL="171450" lvl="0" indent="-171450">
              <a:buFont typeface="Arial" panose="020B0604020202020204" pitchFamily="34" charset="0"/>
              <a:buChar char="•"/>
            </a:pPr>
            <a:r>
              <a:rPr lang="en-US" sz="1200" dirty="0"/>
              <a:t>technique used should be correct, </a:t>
            </a:r>
            <a:r>
              <a:rPr lang="en-US" sz="1200" dirty="0" err="1"/>
              <a:t>eg</a:t>
            </a:r>
            <a:r>
              <a:rPr lang="en-US" sz="1200" dirty="0"/>
              <a:t> lifting technique</a:t>
            </a:r>
            <a:endParaRPr lang="en-GB" sz="1200" dirty="0"/>
          </a:p>
          <a:p>
            <a:pPr marL="171450" lvl="0" indent="-171450">
              <a:buFont typeface="Arial" panose="020B0604020202020204" pitchFamily="34" charset="0"/>
              <a:buChar char="•"/>
            </a:pPr>
            <a:r>
              <a:rPr lang="en-US" sz="1200" dirty="0"/>
              <a:t>appropriate rest in between sessions to allow for recovery.</a:t>
            </a:r>
            <a:endParaRPr lang="en-GB" sz="1200" dirty="0"/>
          </a:p>
          <a:p>
            <a:endParaRPr lang="en-GB" dirty="0"/>
          </a:p>
        </p:txBody>
      </p:sp>
    </p:spTree>
    <p:custDataLst>
      <p:tags r:id="rId1"/>
    </p:custDataLst>
    <p:extLst>
      <p:ext uri="{BB962C8B-B14F-4D97-AF65-F5344CB8AC3E}">
        <p14:creationId xmlns:p14="http://schemas.microsoft.com/office/powerpoint/2010/main" val="59902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Image result for bicep cur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02" y="4581128"/>
            <a:ext cx="1763698" cy="117472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0" y="314390"/>
            <a:ext cx="3255333" cy="4032448"/>
          </a:xfrm>
        </p:spPr>
        <p:txBody>
          <a:bodyPr>
            <a:normAutofit/>
          </a:bodyPr>
          <a:lstStyle/>
          <a:p>
            <a:endParaRPr lang="en-GB" sz="1600" dirty="0">
              <a:solidFill>
                <a:schemeClr val="tx1"/>
              </a:solidFill>
            </a:endParaRPr>
          </a:p>
          <a:p>
            <a:pPr algn="l"/>
            <a:r>
              <a:rPr lang="en-GB" sz="1500" dirty="0" smtClean="0">
                <a:solidFill>
                  <a:schemeClr val="tx1"/>
                </a:solidFill>
              </a:rPr>
              <a:t>1. Support</a:t>
            </a:r>
            <a:endParaRPr lang="en-GB" sz="1500" dirty="0">
              <a:solidFill>
                <a:schemeClr val="tx1"/>
              </a:solidFill>
            </a:endParaRPr>
          </a:p>
          <a:p>
            <a:pPr algn="l"/>
            <a:r>
              <a:rPr lang="en-GB" sz="1500" dirty="0" smtClean="0">
                <a:solidFill>
                  <a:schemeClr val="tx1"/>
                </a:solidFill>
              </a:rPr>
              <a:t>2. </a:t>
            </a:r>
            <a:r>
              <a:rPr lang="en-GB" sz="1500" dirty="0">
                <a:solidFill>
                  <a:schemeClr val="tx1"/>
                </a:solidFill>
              </a:rPr>
              <a:t>P</a:t>
            </a:r>
            <a:r>
              <a:rPr lang="en-GB" sz="1500" dirty="0" smtClean="0">
                <a:solidFill>
                  <a:schemeClr val="tx1"/>
                </a:solidFill>
              </a:rPr>
              <a:t>rotection </a:t>
            </a:r>
            <a:r>
              <a:rPr lang="en-GB" sz="1500" dirty="0">
                <a:solidFill>
                  <a:schemeClr val="tx1"/>
                </a:solidFill>
              </a:rPr>
              <a:t>of vital organs by flat bones</a:t>
            </a:r>
          </a:p>
          <a:p>
            <a:pPr algn="l"/>
            <a:r>
              <a:rPr lang="en-GB" sz="1500" dirty="0" smtClean="0">
                <a:solidFill>
                  <a:schemeClr val="tx1"/>
                </a:solidFill>
              </a:rPr>
              <a:t>3. </a:t>
            </a:r>
            <a:r>
              <a:rPr lang="en-GB" sz="1500" dirty="0">
                <a:solidFill>
                  <a:schemeClr val="tx1"/>
                </a:solidFill>
              </a:rPr>
              <a:t>M</a:t>
            </a:r>
            <a:r>
              <a:rPr lang="en-GB" sz="1500" dirty="0" smtClean="0">
                <a:solidFill>
                  <a:schemeClr val="tx1"/>
                </a:solidFill>
              </a:rPr>
              <a:t>ovement</a:t>
            </a:r>
            <a:endParaRPr lang="en-GB" sz="1500" dirty="0">
              <a:solidFill>
                <a:schemeClr val="tx1"/>
              </a:solidFill>
            </a:endParaRPr>
          </a:p>
          <a:p>
            <a:pPr algn="l"/>
            <a:r>
              <a:rPr lang="en-GB" sz="1500" dirty="0" smtClean="0">
                <a:solidFill>
                  <a:schemeClr val="tx1"/>
                </a:solidFill>
              </a:rPr>
              <a:t>4. </a:t>
            </a:r>
            <a:r>
              <a:rPr lang="en-GB" sz="1500" dirty="0">
                <a:solidFill>
                  <a:schemeClr val="tx1"/>
                </a:solidFill>
              </a:rPr>
              <a:t>S</a:t>
            </a:r>
            <a:r>
              <a:rPr lang="en-GB" sz="1500" dirty="0" smtClean="0">
                <a:solidFill>
                  <a:schemeClr val="tx1"/>
                </a:solidFill>
              </a:rPr>
              <a:t>tructural </a:t>
            </a:r>
            <a:r>
              <a:rPr lang="en-GB" sz="1500" dirty="0">
                <a:solidFill>
                  <a:schemeClr val="tx1"/>
                </a:solidFill>
              </a:rPr>
              <a:t>shape and points for attachment</a:t>
            </a:r>
          </a:p>
          <a:p>
            <a:pPr algn="l"/>
            <a:r>
              <a:rPr lang="en-GB" sz="1500" dirty="0" smtClean="0">
                <a:solidFill>
                  <a:schemeClr val="tx1"/>
                </a:solidFill>
              </a:rPr>
              <a:t>5. Mineral </a:t>
            </a:r>
            <a:r>
              <a:rPr lang="en-GB" sz="1500" dirty="0">
                <a:solidFill>
                  <a:schemeClr val="tx1"/>
                </a:solidFill>
              </a:rPr>
              <a:t>storage</a:t>
            </a:r>
          </a:p>
          <a:p>
            <a:pPr algn="l"/>
            <a:r>
              <a:rPr lang="en-GB" sz="1500" dirty="0" smtClean="0">
                <a:solidFill>
                  <a:schemeClr val="tx1"/>
                </a:solidFill>
              </a:rPr>
              <a:t>6. Blood </a:t>
            </a:r>
            <a:r>
              <a:rPr lang="en-GB" sz="1500" dirty="0">
                <a:solidFill>
                  <a:schemeClr val="tx1"/>
                </a:solidFill>
              </a:rPr>
              <a:t>cell production</a:t>
            </a:r>
            <a:r>
              <a:rPr lang="en-GB" sz="1500" dirty="0" smtClean="0">
                <a:solidFill>
                  <a:schemeClr val="tx1"/>
                </a:solidFill>
              </a:rPr>
              <a:t>.</a:t>
            </a:r>
          </a:p>
          <a:p>
            <a:pPr algn="l"/>
            <a:endParaRPr lang="en-GB" sz="1500" dirty="0">
              <a:solidFill>
                <a:schemeClr val="tx1"/>
              </a:solidFill>
            </a:endParaRPr>
          </a:p>
          <a:p>
            <a:pPr algn="l"/>
            <a:r>
              <a:rPr lang="en-GB" sz="1500" b="1" dirty="0" smtClean="0">
                <a:solidFill>
                  <a:srgbClr val="00B0F0"/>
                </a:solidFill>
              </a:rPr>
              <a:t>Bones: </a:t>
            </a:r>
            <a:r>
              <a:rPr lang="en-GB" sz="1500" b="1" dirty="0" smtClean="0">
                <a:solidFill>
                  <a:schemeClr val="tx1"/>
                </a:solidFill>
              </a:rPr>
              <a:t>Cranium, Vertebrae, Scapula, </a:t>
            </a:r>
            <a:r>
              <a:rPr lang="en-GB" sz="1500" b="1" dirty="0" err="1">
                <a:solidFill>
                  <a:schemeClr val="tx1"/>
                </a:solidFill>
              </a:rPr>
              <a:t>H</a:t>
            </a:r>
            <a:r>
              <a:rPr lang="en-GB" sz="1500" b="1" dirty="0" err="1" smtClean="0">
                <a:solidFill>
                  <a:schemeClr val="tx1"/>
                </a:solidFill>
              </a:rPr>
              <a:t>umerus</a:t>
            </a:r>
            <a:r>
              <a:rPr lang="en-GB" sz="1500" b="1" dirty="0" smtClean="0">
                <a:solidFill>
                  <a:schemeClr val="tx1"/>
                </a:solidFill>
              </a:rPr>
              <a:t>, Ribs, Sternum, Radius, Ulna, </a:t>
            </a:r>
          </a:p>
          <a:p>
            <a:pPr algn="l"/>
            <a:r>
              <a:rPr lang="en-GB" sz="1500" b="1" dirty="0">
                <a:solidFill>
                  <a:schemeClr val="tx1"/>
                </a:solidFill>
              </a:rPr>
              <a:t>P</a:t>
            </a:r>
            <a:r>
              <a:rPr lang="en-GB" sz="1500" b="1" dirty="0" smtClean="0">
                <a:solidFill>
                  <a:schemeClr val="tx1"/>
                </a:solidFill>
              </a:rPr>
              <a:t>elvis, Femur, </a:t>
            </a:r>
            <a:r>
              <a:rPr lang="en-GB" sz="1500" b="1" dirty="0">
                <a:solidFill>
                  <a:schemeClr val="tx1"/>
                </a:solidFill>
              </a:rPr>
              <a:t>T</a:t>
            </a:r>
            <a:r>
              <a:rPr lang="en-GB" sz="1500" b="1" dirty="0" smtClean="0">
                <a:solidFill>
                  <a:schemeClr val="tx1"/>
                </a:solidFill>
              </a:rPr>
              <a:t>ibia, Patella, Fibula, Talus</a:t>
            </a:r>
            <a:endParaRPr lang="en-GB" sz="1500" b="1" dirty="0" smtClean="0"/>
          </a:p>
          <a:p>
            <a:endParaRPr lang="en-GB" sz="1500" dirty="0">
              <a:solidFill>
                <a:schemeClr val="tx1"/>
              </a:solidFill>
            </a:endParaRPr>
          </a:p>
          <a:p>
            <a:endParaRPr lang="en-GB" sz="1500" dirty="0">
              <a:solidFill>
                <a:schemeClr val="tx1"/>
              </a:solidFill>
            </a:endParaRPr>
          </a:p>
        </p:txBody>
      </p:sp>
      <p:cxnSp>
        <p:nvCxnSpPr>
          <p:cNvPr id="20" name="Straight Connector 19"/>
          <p:cNvCxnSpPr/>
          <p:nvPr/>
        </p:nvCxnSpPr>
        <p:spPr>
          <a:xfrm>
            <a:off x="12058022" y="7272796"/>
            <a:ext cx="0" cy="192203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5856" y="4005064"/>
            <a:ext cx="4173310" cy="2723823"/>
          </a:xfrm>
          <a:prstGeom prst="rect">
            <a:avLst/>
          </a:prstGeom>
          <a:noFill/>
        </p:spPr>
        <p:txBody>
          <a:bodyPr wrap="square" rtlCol="0">
            <a:spAutoFit/>
          </a:bodyPr>
          <a:lstStyle/>
          <a:p>
            <a:pPr algn="ctr"/>
            <a:r>
              <a:rPr lang="en-GB" b="1" u="sng" dirty="0" smtClean="0"/>
              <a:t>Structure of the Skeleton</a:t>
            </a:r>
          </a:p>
          <a:p>
            <a:pPr algn="ctr"/>
            <a:endParaRPr lang="en-GB" dirty="0" smtClean="0"/>
          </a:p>
          <a:p>
            <a:r>
              <a:rPr lang="en-GB" sz="1500" dirty="0" smtClean="0"/>
              <a:t>The </a:t>
            </a:r>
            <a:r>
              <a:rPr lang="en-GB" sz="1500" dirty="0"/>
              <a:t>skeleton provides a point of </a:t>
            </a:r>
            <a:r>
              <a:rPr lang="en-GB" sz="1500" dirty="0" smtClean="0"/>
              <a:t>attachment for </a:t>
            </a:r>
            <a:r>
              <a:rPr lang="en-GB" sz="1500" dirty="0"/>
              <a:t>muscles – when muscles contract they </a:t>
            </a:r>
            <a:r>
              <a:rPr lang="en-GB" sz="1500" dirty="0" smtClean="0"/>
              <a:t>pull the </a:t>
            </a:r>
            <a:r>
              <a:rPr lang="en-GB" sz="1500" dirty="0"/>
              <a:t>bone</a:t>
            </a:r>
            <a:r>
              <a:rPr lang="en-GB" sz="1500" dirty="0" smtClean="0"/>
              <a:t>.</a:t>
            </a:r>
          </a:p>
          <a:p>
            <a:endParaRPr lang="en-GB" sz="1500" dirty="0"/>
          </a:p>
          <a:p>
            <a:r>
              <a:rPr lang="en-GB" sz="1500" b="1" dirty="0"/>
              <a:t>S</a:t>
            </a:r>
            <a:r>
              <a:rPr lang="en-GB" sz="1500" b="1" dirty="0" smtClean="0"/>
              <a:t>hort </a:t>
            </a:r>
            <a:r>
              <a:rPr lang="en-GB" sz="1500" b="1" dirty="0"/>
              <a:t>bones </a:t>
            </a:r>
            <a:r>
              <a:rPr lang="en-GB" sz="1500" dirty="0" smtClean="0"/>
              <a:t>enable finer </a:t>
            </a:r>
            <a:r>
              <a:rPr lang="en-GB" sz="1500" dirty="0"/>
              <a:t>controlled </a:t>
            </a:r>
            <a:r>
              <a:rPr lang="en-GB" sz="1500" dirty="0" smtClean="0"/>
              <a:t>movements</a:t>
            </a:r>
          </a:p>
          <a:p>
            <a:endParaRPr lang="en-GB" sz="1500" dirty="0" smtClean="0"/>
          </a:p>
          <a:p>
            <a:r>
              <a:rPr lang="en-GB" sz="1500" b="1" dirty="0"/>
              <a:t>L</a:t>
            </a:r>
            <a:r>
              <a:rPr lang="en-GB" sz="1500" b="1" dirty="0" smtClean="0"/>
              <a:t>ong </a:t>
            </a:r>
            <a:r>
              <a:rPr lang="en-GB" sz="1500" b="1" dirty="0"/>
              <a:t>bones </a:t>
            </a:r>
            <a:r>
              <a:rPr lang="en-GB" sz="1500" dirty="0" smtClean="0"/>
              <a:t>enable gross movement</a:t>
            </a:r>
          </a:p>
          <a:p>
            <a:endParaRPr lang="en-GB" sz="1500" dirty="0"/>
          </a:p>
          <a:p>
            <a:r>
              <a:rPr lang="en-GB" sz="1500" b="1" dirty="0"/>
              <a:t>F</a:t>
            </a:r>
            <a:r>
              <a:rPr lang="en-GB" sz="1500" b="1" dirty="0" smtClean="0"/>
              <a:t>lat </a:t>
            </a:r>
            <a:r>
              <a:rPr lang="en-GB" sz="1500" b="1" dirty="0"/>
              <a:t>bones </a:t>
            </a:r>
            <a:r>
              <a:rPr lang="en-GB" sz="1500" dirty="0"/>
              <a:t>for protection of vital </a:t>
            </a:r>
            <a:r>
              <a:rPr lang="en-GB" sz="1500" dirty="0" smtClean="0"/>
              <a:t>organs</a:t>
            </a:r>
            <a:endParaRPr lang="en-GB" sz="1500" dirty="0"/>
          </a:p>
        </p:txBody>
      </p:sp>
      <p:pic>
        <p:nvPicPr>
          <p:cNvPr id="27" name="Picture 3" descr="0383_A1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0691" y="551630"/>
            <a:ext cx="1014122" cy="253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http://www.mrsicklerphysicaleducation.com/AddResources/Muscle_Diagram_Blank_files/12352361.png"/>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6504708" y="579903"/>
            <a:ext cx="1292680" cy="25966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www.mrsicklerphysicaleducation.com/AddResources/Muscle_Diagram_Blank_files/12352361.png"/>
          <p:cNvPicPr>
            <a:picLocks noChangeAspect="1" noChangeArrowheads="1"/>
          </p:cNvPicPr>
          <p:nvPr/>
        </p:nvPicPr>
        <p:blipFill rotWithShape="1">
          <a:blip r:embed="rId5">
            <a:extLst>
              <a:ext uri="{28A0092B-C50C-407E-A947-70E740481C1C}">
                <a14:useLocalDpi xmlns:a14="http://schemas.microsoft.com/office/drawing/2010/main" val="0"/>
              </a:ext>
            </a:extLst>
          </a:blip>
          <a:srcRect l="49603" t="134" r="397" b="-134"/>
          <a:stretch/>
        </p:blipFill>
        <p:spPr bwMode="auto">
          <a:xfrm>
            <a:off x="7797388" y="561360"/>
            <a:ext cx="1388675" cy="26632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800369" y="129724"/>
            <a:ext cx="2808312" cy="369332"/>
          </a:xfrm>
          <a:prstGeom prst="rect">
            <a:avLst/>
          </a:prstGeom>
          <a:noFill/>
        </p:spPr>
        <p:txBody>
          <a:bodyPr wrap="square" rtlCol="0">
            <a:spAutoFit/>
          </a:bodyPr>
          <a:lstStyle/>
          <a:p>
            <a:r>
              <a:rPr lang="en-GB" b="1" u="sng" dirty="0" smtClean="0"/>
              <a:t>Muscles and Movement</a:t>
            </a:r>
            <a:endParaRPr lang="en-GB" b="1" u="sng" dirty="0"/>
          </a:p>
        </p:txBody>
      </p:sp>
      <p:sp>
        <p:nvSpPr>
          <p:cNvPr id="28" name="TextBox 27"/>
          <p:cNvSpPr txBox="1"/>
          <p:nvPr/>
        </p:nvSpPr>
        <p:spPr>
          <a:xfrm>
            <a:off x="4644008" y="410973"/>
            <a:ext cx="2274185" cy="2893100"/>
          </a:xfrm>
          <a:prstGeom prst="rect">
            <a:avLst/>
          </a:prstGeom>
          <a:noFill/>
        </p:spPr>
        <p:txBody>
          <a:bodyPr wrap="square" rtlCol="0">
            <a:spAutoFit/>
          </a:bodyPr>
          <a:lstStyle/>
          <a:p>
            <a:r>
              <a:rPr lang="en-GB" sz="1300" b="1" dirty="0" smtClean="0">
                <a:solidFill>
                  <a:srgbClr val="00B0F0"/>
                </a:solidFill>
              </a:rPr>
              <a:t>Muscles:</a:t>
            </a:r>
          </a:p>
          <a:p>
            <a:r>
              <a:rPr lang="en-GB" sz="1300" b="1" dirty="0"/>
              <a:t>L</a:t>
            </a:r>
            <a:r>
              <a:rPr lang="en-GB" sz="1300" b="1" dirty="0" smtClean="0"/>
              <a:t>atissimus </a:t>
            </a:r>
            <a:r>
              <a:rPr lang="en-GB" sz="1300" b="1" dirty="0" err="1"/>
              <a:t>D</a:t>
            </a:r>
            <a:r>
              <a:rPr lang="en-GB" sz="1300" b="1" dirty="0" err="1" smtClean="0"/>
              <a:t>orsi</a:t>
            </a:r>
            <a:endParaRPr lang="en-GB" sz="1300" b="1" dirty="0"/>
          </a:p>
          <a:p>
            <a:r>
              <a:rPr lang="en-GB" sz="1300" b="1" dirty="0"/>
              <a:t>D</a:t>
            </a:r>
            <a:r>
              <a:rPr lang="en-GB" sz="1300" b="1" dirty="0" smtClean="0"/>
              <a:t>eltoid</a:t>
            </a:r>
            <a:endParaRPr lang="en-GB" sz="1300" b="1" dirty="0"/>
          </a:p>
          <a:p>
            <a:r>
              <a:rPr lang="en-GB" sz="1300" b="1" dirty="0"/>
              <a:t>R</a:t>
            </a:r>
            <a:r>
              <a:rPr lang="en-GB" sz="1300" b="1" dirty="0" smtClean="0"/>
              <a:t>otator </a:t>
            </a:r>
            <a:r>
              <a:rPr lang="en-GB" sz="1300" b="1" dirty="0"/>
              <a:t>cuffs</a:t>
            </a:r>
          </a:p>
          <a:p>
            <a:r>
              <a:rPr lang="en-GB" sz="1300" b="1" dirty="0"/>
              <a:t>P</a:t>
            </a:r>
            <a:r>
              <a:rPr lang="en-GB" sz="1300" b="1" dirty="0" smtClean="0"/>
              <a:t>ectorals</a:t>
            </a:r>
            <a:endParaRPr lang="en-GB" sz="1300" b="1" dirty="0"/>
          </a:p>
          <a:p>
            <a:r>
              <a:rPr lang="en-GB" sz="1300" b="1" dirty="0"/>
              <a:t>B</a:t>
            </a:r>
            <a:r>
              <a:rPr lang="en-GB" sz="1300" b="1" dirty="0" smtClean="0"/>
              <a:t>iceps</a:t>
            </a:r>
            <a:endParaRPr lang="en-GB" sz="1300" b="1" dirty="0"/>
          </a:p>
          <a:p>
            <a:r>
              <a:rPr lang="en-GB" sz="1300" b="1" dirty="0"/>
              <a:t>T</a:t>
            </a:r>
            <a:r>
              <a:rPr lang="en-GB" sz="1300" b="1" dirty="0" smtClean="0"/>
              <a:t>riceps</a:t>
            </a:r>
            <a:endParaRPr lang="en-GB" sz="1300" b="1" dirty="0"/>
          </a:p>
          <a:p>
            <a:r>
              <a:rPr lang="en-GB" sz="1300" b="1" dirty="0"/>
              <a:t>A</a:t>
            </a:r>
            <a:r>
              <a:rPr lang="en-GB" sz="1300" b="1" dirty="0" smtClean="0"/>
              <a:t>bdominals</a:t>
            </a:r>
            <a:endParaRPr lang="en-GB" sz="1300" b="1" dirty="0"/>
          </a:p>
          <a:p>
            <a:r>
              <a:rPr lang="en-GB" sz="1300" b="1" dirty="0"/>
              <a:t>H</a:t>
            </a:r>
            <a:r>
              <a:rPr lang="en-GB" sz="1300" b="1" dirty="0" smtClean="0"/>
              <a:t>ip </a:t>
            </a:r>
            <a:r>
              <a:rPr lang="en-GB" sz="1300" b="1" dirty="0"/>
              <a:t>flexors</a:t>
            </a:r>
          </a:p>
          <a:p>
            <a:r>
              <a:rPr lang="en-GB" sz="1300" b="1" dirty="0"/>
              <a:t>G</a:t>
            </a:r>
            <a:r>
              <a:rPr lang="en-GB" sz="1300" b="1" dirty="0" smtClean="0"/>
              <a:t>luteals</a:t>
            </a:r>
            <a:endParaRPr lang="en-GB" sz="1300" b="1" dirty="0"/>
          </a:p>
          <a:p>
            <a:r>
              <a:rPr lang="en-GB" sz="1300" b="1" dirty="0"/>
              <a:t>H</a:t>
            </a:r>
            <a:r>
              <a:rPr lang="en-GB" sz="1300" b="1" dirty="0" smtClean="0"/>
              <a:t>amstring </a:t>
            </a:r>
          </a:p>
          <a:p>
            <a:r>
              <a:rPr lang="en-GB" sz="1300" b="1" dirty="0"/>
              <a:t>Q</a:t>
            </a:r>
            <a:r>
              <a:rPr lang="en-GB" sz="1300" b="1" dirty="0" smtClean="0"/>
              <a:t>uadriceps </a:t>
            </a:r>
          </a:p>
          <a:p>
            <a:r>
              <a:rPr lang="en-GB" sz="1300" b="1" dirty="0"/>
              <a:t>G</a:t>
            </a:r>
            <a:r>
              <a:rPr lang="en-GB" sz="1300" b="1" dirty="0" smtClean="0"/>
              <a:t>astrocnemius</a:t>
            </a:r>
            <a:endParaRPr lang="en-GB" sz="1300" b="1" dirty="0"/>
          </a:p>
          <a:p>
            <a:r>
              <a:rPr lang="en-GB" sz="1300" b="1" dirty="0" err="1"/>
              <a:t>T</a:t>
            </a:r>
            <a:r>
              <a:rPr lang="en-GB" sz="1300" b="1" dirty="0" err="1" smtClean="0"/>
              <a:t>ibialis</a:t>
            </a:r>
            <a:r>
              <a:rPr lang="en-GB" sz="1300" b="1" dirty="0" smtClean="0"/>
              <a:t> anterior</a:t>
            </a:r>
            <a:endParaRPr lang="en-GB" sz="1300" b="1" dirty="0"/>
          </a:p>
        </p:txBody>
      </p:sp>
      <p:sp>
        <p:nvSpPr>
          <p:cNvPr id="31" name="Rectangle 30"/>
          <p:cNvSpPr/>
          <p:nvPr/>
        </p:nvSpPr>
        <p:spPr>
          <a:xfrm>
            <a:off x="4905285" y="3176579"/>
            <a:ext cx="3872331" cy="3693319"/>
          </a:xfrm>
          <a:prstGeom prst="rect">
            <a:avLst/>
          </a:prstGeom>
        </p:spPr>
        <p:txBody>
          <a:bodyPr wrap="square">
            <a:spAutoFit/>
          </a:bodyPr>
          <a:lstStyle/>
          <a:p>
            <a:pPr algn="ctr">
              <a:spcAft>
                <a:spcPts val="1400"/>
              </a:spcAft>
            </a:pPr>
            <a:r>
              <a:rPr lang="en-GB" sz="1600" b="1" u="sng" kern="1400" dirty="0"/>
              <a:t>Antagonistic Muscle Action</a:t>
            </a:r>
          </a:p>
          <a:p>
            <a:pPr>
              <a:spcAft>
                <a:spcPts val="1400"/>
              </a:spcAft>
            </a:pPr>
            <a:r>
              <a:rPr lang="en-GB" sz="1400" kern="1400" dirty="0">
                <a:solidFill>
                  <a:srgbClr val="000000"/>
                </a:solidFill>
              </a:rPr>
              <a:t>Muscles work to move the bones of the skeleton. Muscles work to move the bones at the JOINTS.  </a:t>
            </a:r>
            <a:r>
              <a:rPr lang="en-GB" sz="1400" kern="1400" dirty="0" smtClean="0">
                <a:solidFill>
                  <a:srgbClr val="000000"/>
                </a:solidFill>
              </a:rPr>
              <a:t>All </a:t>
            </a:r>
            <a:r>
              <a:rPr lang="en-GB" sz="1400" kern="1400" dirty="0">
                <a:solidFill>
                  <a:srgbClr val="000000"/>
                </a:solidFill>
              </a:rPr>
              <a:t>muscles </a:t>
            </a:r>
            <a:r>
              <a:rPr lang="en-GB" sz="1400" b="1" kern="1400" dirty="0">
                <a:solidFill>
                  <a:srgbClr val="000000"/>
                </a:solidFill>
              </a:rPr>
              <a:t>work in pairs </a:t>
            </a:r>
            <a:r>
              <a:rPr lang="en-GB" sz="1400" kern="1400" dirty="0">
                <a:solidFill>
                  <a:srgbClr val="000000"/>
                </a:solidFill>
              </a:rPr>
              <a:t>(Antagonistic Pairs)  While one contracts (shortens) the other relaxes (gets longer</a:t>
            </a:r>
            <a:r>
              <a:rPr lang="en-GB" sz="1400" kern="1400" dirty="0" smtClean="0">
                <a:solidFill>
                  <a:srgbClr val="000000"/>
                </a:solidFill>
              </a:rPr>
              <a:t>).</a:t>
            </a:r>
          </a:p>
          <a:p>
            <a:pPr marL="347472" indent="-347472">
              <a:spcBef>
                <a:spcPts val="768"/>
              </a:spcBef>
            </a:pPr>
            <a:r>
              <a:rPr lang="en-GB" sz="1400" b="1" kern="1400" dirty="0" smtClean="0">
                <a:solidFill>
                  <a:srgbClr val="000000"/>
                </a:solidFill>
              </a:rPr>
              <a:t>Agonist</a:t>
            </a:r>
            <a:r>
              <a:rPr lang="en-GB" sz="1400" b="1" kern="1400" dirty="0">
                <a:solidFill>
                  <a:srgbClr val="000000"/>
                </a:solidFill>
              </a:rPr>
              <a:t>– </a:t>
            </a:r>
            <a:r>
              <a:rPr lang="en-GB" sz="1400" kern="1400" dirty="0">
                <a:solidFill>
                  <a:srgbClr val="000000"/>
                </a:solidFill>
              </a:rPr>
              <a:t>produces the movement. </a:t>
            </a:r>
            <a:endParaRPr lang="en-GB" sz="1400" kern="1400" dirty="0" smtClean="0">
              <a:solidFill>
                <a:srgbClr val="000000"/>
              </a:solidFill>
            </a:endParaRPr>
          </a:p>
          <a:p>
            <a:pPr marL="347472" indent="-347472">
              <a:spcBef>
                <a:spcPts val="768"/>
              </a:spcBef>
            </a:pPr>
            <a:r>
              <a:rPr lang="en-GB" sz="1400" kern="1400" dirty="0" smtClean="0">
                <a:solidFill>
                  <a:srgbClr val="000000"/>
                </a:solidFill>
              </a:rPr>
              <a:t> </a:t>
            </a:r>
            <a:r>
              <a:rPr lang="en-GB" sz="1400" kern="1400" dirty="0">
                <a:solidFill>
                  <a:srgbClr val="000000"/>
                </a:solidFill>
              </a:rPr>
              <a:t>It is the   working muscle that is contracting/shortening.  </a:t>
            </a:r>
            <a:endParaRPr lang="en-GB" sz="1400" kern="1400" dirty="0" smtClean="0">
              <a:solidFill>
                <a:srgbClr val="000000"/>
              </a:solidFill>
            </a:endParaRPr>
          </a:p>
          <a:p>
            <a:pPr marL="347472" indent="-347472">
              <a:spcBef>
                <a:spcPts val="768"/>
              </a:spcBef>
            </a:pPr>
            <a:r>
              <a:rPr lang="en-GB" sz="1400" b="1" kern="1400" dirty="0" smtClean="0">
                <a:solidFill>
                  <a:srgbClr val="000000"/>
                </a:solidFill>
              </a:rPr>
              <a:t>Antagonistic </a:t>
            </a:r>
            <a:r>
              <a:rPr lang="en-GB" sz="1400" b="1" kern="1400" dirty="0">
                <a:solidFill>
                  <a:srgbClr val="000000"/>
                </a:solidFill>
              </a:rPr>
              <a:t>- </a:t>
            </a:r>
            <a:r>
              <a:rPr lang="en-GB" sz="1400" kern="1400" dirty="0">
                <a:solidFill>
                  <a:srgbClr val="000000"/>
                </a:solidFill>
              </a:rPr>
              <a:t>relaxing </a:t>
            </a:r>
            <a:r>
              <a:rPr lang="en-GB" sz="1400" kern="1400" dirty="0" smtClean="0">
                <a:solidFill>
                  <a:srgbClr val="000000"/>
                </a:solidFill>
              </a:rPr>
              <a:t>muscle/lengthening</a:t>
            </a:r>
            <a:r>
              <a:rPr lang="en-GB" sz="1400" kern="1400" dirty="0">
                <a:solidFill>
                  <a:srgbClr val="000000"/>
                </a:solidFill>
              </a:rPr>
              <a:t>. </a:t>
            </a:r>
            <a:endParaRPr lang="en-GB" sz="1400" kern="1400" dirty="0" smtClean="0">
              <a:solidFill>
                <a:srgbClr val="000000"/>
              </a:solidFill>
            </a:endParaRPr>
          </a:p>
          <a:p>
            <a:pPr marL="347472" indent="-347472">
              <a:spcBef>
                <a:spcPts val="768"/>
              </a:spcBef>
            </a:pPr>
            <a:endParaRPr lang="en-GB" sz="1400" b="1" u="sng" kern="1400" dirty="0" smtClean="0">
              <a:solidFill>
                <a:srgbClr val="000000"/>
              </a:solidFill>
            </a:endParaRPr>
          </a:p>
          <a:p>
            <a:r>
              <a:rPr lang="en-GB" sz="1400" b="1" u="sng" kern="1400" dirty="0" smtClean="0">
                <a:solidFill>
                  <a:srgbClr val="000000"/>
                </a:solidFill>
              </a:rPr>
              <a:t>Tendons</a:t>
            </a:r>
            <a:endParaRPr lang="en-GB" sz="1400" kern="1400" dirty="0">
              <a:solidFill>
                <a:srgbClr val="000000"/>
              </a:solidFill>
            </a:endParaRPr>
          </a:p>
          <a:p>
            <a:r>
              <a:rPr lang="en-GB" sz="1400" kern="1400" dirty="0">
                <a:solidFill>
                  <a:srgbClr val="000000"/>
                </a:solidFill>
              </a:rPr>
              <a:t>Function - attach muscle to </a:t>
            </a:r>
            <a:r>
              <a:rPr lang="en-GB" sz="1400" kern="1400" dirty="0" smtClean="0">
                <a:solidFill>
                  <a:srgbClr val="000000"/>
                </a:solidFill>
              </a:rPr>
              <a:t>bone</a:t>
            </a:r>
            <a:r>
              <a:rPr lang="en-GB" sz="1400" kern="1400" dirty="0">
                <a:solidFill>
                  <a:srgbClr val="000000"/>
                </a:solidFill>
                <a:latin typeface="Times New Roman" panose="02020603050405020304" pitchFamily="18" charset="0"/>
              </a:rPr>
              <a:t> </a:t>
            </a:r>
            <a:endParaRPr lang="en-GB" sz="1400" kern="1400" dirty="0">
              <a:ln>
                <a:noFill/>
              </a:ln>
              <a:solidFill>
                <a:srgbClr val="000000"/>
              </a:solidFill>
              <a:effectLst/>
              <a:latin typeface="Times New Roman" panose="02020603050405020304" pitchFamily="18" charset="0"/>
            </a:endParaRPr>
          </a:p>
        </p:txBody>
      </p:sp>
      <p:sp>
        <p:nvSpPr>
          <p:cNvPr id="2" name="TextBox 1"/>
          <p:cNvSpPr txBox="1"/>
          <p:nvPr/>
        </p:nvSpPr>
        <p:spPr>
          <a:xfrm>
            <a:off x="814621" y="112960"/>
            <a:ext cx="2715780" cy="646331"/>
          </a:xfrm>
          <a:prstGeom prst="rect">
            <a:avLst/>
          </a:prstGeom>
          <a:noFill/>
        </p:spPr>
        <p:txBody>
          <a:bodyPr wrap="square" rtlCol="0">
            <a:spAutoFit/>
          </a:bodyPr>
          <a:lstStyle/>
          <a:p>
            <a:r>
              <a:rPr lang="en-GB" b="1" u="sng" dirty="0"/>
              <a:t>Functions of the skeleton</a:t>
            </a:r>
          </a:p>
          <a:p>
            <a:endParaRPr lang="en-GB" dirty="0"/>
          </a:p>
        </p:txBody>
      </p:sp>
    </p:spTree>
    <p:custDataLst>
      <p:tags r:id="rId1"/>
    </p:custDataLst>
    <p:extLst>
      <p:ext uri="{BB962C8B-B14F-4D97-AF65-F5344CB8AC3E}">
        <p14:creationId xmlns:p14="http://schemas.microsoft.com/office/powerpoint/2010/main" val="400372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descr="Image result for ronaldo kicking a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478" y="293649"/>
            <a:ext cx="1519799" cy="110269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xQTEhUUExQVFhUXGRwYGBgXGSAfHBkaIRwYHBwcHBodHCggHSImGxwXITEiJSkrLi4uGh8zODMsNygtLisBCgoKDg0OGxAQGywmHyQsLCwsLCwsLCwsLCwsLCwsLCwsLCwsLCwsLCwsLCwsLCwsLCwsLCwsLCwsLCwsLCwsLP/AABEIAQAAxQMBIgACEQEDEQH/xAAbAAABBQEBAAAAAAAAAAAAAAAFAQMEBgcCAP/EAEMQAAIBAgQEAwUGAwcDAwUAAAECEQMhAAQSMQUiQVEGE2EycYGRoQcUI0Kx8FLB4RUzYnKCktEkg/FjorI0Q4TC0v/EABkBAAMBAQEAAAAAAAAAAAAAAAABAgMEBf/EACkRAAICAgIBAwQBBQAAAAAAAAABAhEDIRIxBBNBUSIyYXEFgZGx4fD/2gAMAwEAAhEDEQA/AM4rVwRInr8/nGIlSt+592OVZoiD8sNsGj2f0xViEq1/T64bGa9Bj1Smx6fX+uG/u7dvqMIDpsz6Y5fNH0GPfd29Pnjxyp9Pn/TAMRMwe4HqemFLk7MDGPDKHuP38MeGU/xDAAy1Vu/0xqH2Jhmq5koF1eXT9qY3ftfePrjORRMXOrF7+yY1B9+WkYdqVMKSSACXa8hSQQusgwbgYqHYmawM/TRfPNSjoFTSGBqNLgnlVRu2rUYA2Hbahfbpm/MHDXDo6v5hDJsyk0L3vgzlq9allWAyo1/eagohKbP5M6lNWCoMKshSsatQmAcVX7VMtRWhw9Zq01pUqioHTnt5ftieUnc+/FO2U6o23iuZFFPMLELMGFeoZLdFWT9LR2wKqZpKuWq1lYlTTqhdVMoQVFRW9q+4j4euIvGeLVfutbyJNby20Afxlbdehv8ADEXMV1p5U0h7K0dAG5P4cb9SRPzw1Bkc7RRvsQzCJlc0zozxUpgKi6mYsIUBdvai5sNyQMaaONUFypzU1NKlkNMIuvUjENT09wVe8x7RmL4xv7N895FGv5QLaigKs2gsIIYI6sNLaWOkzuPjixgO2TNAVVWogzGijKNpWqeRalSfaCFlNS5/Ea83wqdFRaXY/wDaxWB4rwcjbXTMf96ngxxbOqXYiqgChQQaOpp1FdytxqjvAE2AxQfHnEwc7w8u8+StM6zAuKslmi0QOmNGTiLfd9dIAzJ1SI2JF7jmaAT0npuLx6smT2N8HzYVxqqAyAIFALdo0kvAjZj6gntjIc5UnjX/AOf+lcY2j+14ompUYKg2ZmABGkEgtZTpbUsjfT88Gq5yn/aIq6xo+8+ZqvGk1Q07dsLI0xR7Zt/EeI6XfXmElSQZoAmRqAhtJ2dSYiY+GI9Lil7VgCZgjLhTdZF9I0gDU0n2g1jfEjifGnKasvDq6lhVQGoFF5MKCCewnciQeo7g3F65pnzyxUL/AHr0TRDXjckKIE2IB9++N41Rk7AH2dlP7V4k7UVqvSV3pJAnUKgHIWspMgT64tlPidSp56fdEbMUWoqAlZzTHmBTdmgzTAGpQCTCx6UDwdxZf7QzppVKSNUSotKodixqoVaCYaIDAReMWBzUpZZ8qc1TR3IPmJRq6zq1Go1RtTSzgAa5Ec0RFoikaNhFOJedl6RCqulqtOFYspCPoBUm5UxacewIz3GaeWSnSqVaKssgKi6FVLaQELEjqZJvJ9cexehGXfevUg/PDbVSdmHxt+uGXGOQccRqOMz+pxwtYgib44Jx0Hb3++/64AJ6shEwNpxDarqJiw6R+uG2YdQPhb/nHQYdDp+GADnSepj3n9BhCw9W9+OzTJ20n4/s45NLuAMAHBrHpb3YK+HfEVfKOxpMOeNQZQQYmPURqb2SMC/IPphNEXt8MFgXpvtMre0KFIVIjVqcr1/JPqfzRiscc8RV82wOYctpnQBCqkxIVVEdBvewwOJ92OQ47DA5NipFno+Os0UZKjJWUiCKi3jrzJH1nETiPivNVV0aglMW00rAj1b2j8TgLqHYY5Zhh8mFIfy2demZpsyn0t8+nzxMPiCv/GFJsWVRqI9TH6YG6set+xhWxnTZos0sxJO7EyT8Th/I8Tq0W1Uaj0j3Rivzg3xG+Xyx4/u2EBJz/EatdtVao9Ru7sSfhO3wxDqtJx0ThQcAHeS4hUotqpVHpnuhI/TfC53iFSs2us71D3ck/wA7fDHAOFk98FgM2xLo5+qF0B30/wAKuY6dPgMMnHOGtAdFT3A9J/XHsca/dj2CwHypG+OAML559cLUeR/TAAm2EOG4PrjxU9sIBzSO+E0jvhvSex+WE0nsflgAeEDrhdf+LDBU9j9cevgAeLDrf4f8YS2GTOEwAON1xyMIMIZwAd6sIThNWF1nAAoOPah+z/XBPJ0V0U2IkEsGhZN9UE2vFsK6zqhYbVyjSNOn1ta2HQAzUP2ce1jBbMI2kArzrcmLMsHSZAvPL64k5kP5dMg8qkSCoVj7IIBABIjv174KAAH4/LCA40TiJzGsMTWAhWqJeJapUDLpAiyBOUbYrOXcyfbPMpETMcswenX54dCAUX2PxnCn3DFv45UJrsW1iQsBi5/KIA1gH6dt8d5zNhaMggwAL+ukSQdwJn4DFcV8hZTJ9MITgnXa5LOCTMGbn4Tb5D3YjoOz/X/nEDIQGPYk8RHMBM8ov8Tj2EArUB7sciiQemJRGE+WABNHYYQ0W/f/AJx5sLGADjyj2wnlnsflhw/H54UE9z88ADOk9jjxxOooX0ogdqzvpUAAqQdIUAb6i5IvaNPri9UvAFOkgOazLCoY5aKjSp7F2B1Hf2RFtzE4TaStjSb6M3whxcPEPg2tll82my1qMSWgIyf5kLGfes7GYxVy/oMNNPoGmiOcJpw7qH8Ix797YBDMY9GHgMJE+uABnCBcSKT6STANmF1B3BUmCNxMg7gwRsMcML4AGdOPBcOEY7ppM/PAAxpwunDmFUYAGtHoPlhQuHtHa/8AP0xax4JbQD56h4A0FTepeUUgnYRLEC89NpckuxqLfRT8cxgnxOl5D1aKVdaSJIBUMQJBKz+Usw3/AFxAIxSFVHIGPY7GPYAOPvDfv99sKcwb4aKxaf8An5YTUeh22wAOVH1fX345LEfv0OEDXk3woc9DGABTVPfCHMHvjiDc/v8AcYUkzOAC0eEauiqah1atLeVaFblKsNUb3ixtzTiw/wBpO7Lck7wATMg8ogbxHay+uM9oZplKlTdDI9//AAdj3xb8l4ioPRZKlCn5hulTzCr0iANAV5ugIDBbQZF5kYZcfJ2b4pqK/IeyniCEqKzKyGmxIm0aT6+75ntij+JMl93raVk03HmUyRujeyD/AIlPKY6g4smW8Sw4FVqVWm3K1KUbVMDoDf1tJjBTxP4bFbKJ91VnKO1RUJ1NpZedUJOowyqdBM3eNVsLEuOgytS6MyFYHCrUGI7LF+nT1wkbnHQYBHJ06b1EWo+hGYKzxOkE3MSJ+Y+mNO8ZeHPO4euYVF83LqA7IsLWpgIC8byFh4O0VF6Yx4HGufZX4n1KuVc6iAVKtcOkHa++mVI7AGDeJk62UtmXhxhHrAk+uCnjPgD5LMvRMlI1Um/jpknSfeLqfUYAkYokfWqMSsoAZNrAzf0OB5HpPr/THAwAS7RuP2MdUnExPpiGvaBOFIwAXLgeWy2YphVVkzFN1YvrlXXWN1IhQAYldiBMzaxZlWVy14kmDGxmdvQ4oPhriPk5hGJ5TyN/lbr8DB+GNPaiQSxGpQpLR6XP0GOXO2pI6sLVFA4/Uo0k8hF1VC4erVYcwME6QentXAt7+gPzx+/f/wAXw1m8yalR3bdmLfMzhvzD3x0pUjnk7ZJesB0x7Eaffj2GSTKlAqxDCDEwsER3sT12xHIAkH/j6YM5rN+aqnerubjmvBHQxtyydjgRVDA35TvEbX/p9MJMbRxSpFp0xb1HX34SCD648TPzwk4YhGJMEycKPhhw0gRIt7z8bY7y9GR3/fvwAcUaJYbgR3mf/jGH/uBAMxb1t6zbsMXTw94Fq1F11ai0EbmAjVUYEA/3cjT6aiDeY7jePcHFFauiuKopGKgIUMkkqs3YPLCCVYwdwN8Kx0VdqWkwY+H/AJtjTfCmaq0qKMQza0V7EmJJhiOkxeNt5wHyPhQ13JqDycuLtVKhZUGYSwBJHXmAuT0BJZ/OUw6plkIVAEQtM6RIGm+xub7zJJJIGeV6LgrYP+0ng6H/AKulpBY/joNwxtrHcMbEA2af4rUG+Lr4uSqKdOmYIceaWLiTzMukX6GSR7u2Kgcu3T/5D/nFY7cdkzSUqQyB3xM4ZnHoVadamOamwYWsY6H0Ike7DC5dvT/cP+cO0qVun9cWSb3xvglHiWTUAwWUVMu5/KWWQCd9JsGHpO4GMF4tw+pl6r0ayFKiGGB/UHqCIIPWcbD9lnFi+X+6t7VKWQwR+GT0JtyuYsdmXBD7QPDC5zLswUfeaKlqbDd1AlqbHqInT2PvOIi60U0YKQs9x9fXCRvG3r78LH7+uCvAsmGDVGpl1pxqBHKoJgFj0vsDvffpb0JKwW7CIi/UzP0+Xyxyu9/0xZuKrRqVPMKkBlA1U4jYD2ADFgd4O/piFxDgYQCpSqCrRtJWQyXjmBA69Rb3YnkgoEBh1Encf+MbllhNS/ViD8ZG3xjGPcDpas3l0IkNVpC8bF1vb442Gi34sddcn/cMc3ldxNcPuYitEjp6fHr9Zxy1M9QcSdJZ2AuSx0gAkkzAAA3m2OsxlmWQwIIEwykGN9jGOuzIgxG4nHsPOgk4TAI0ut9j2bDkJUpNMW2BEbTJI7bYp9XgWc0kpQzDU5ZAwVmUaWKEAiQAGDC8dcOZLxZn6bSuaqarwWIY39WBO2I+X49mqalaeZrKh1A0w7aOYyZQ8nMSSf3NyaIgpr7iLnOBZmjHm0KtMGyl0IDG9g0QTANgemIPkmBtPUdRMQY9bX9Ri3Zrxnnz5NSo9M+W/mUyUSSw1rJUb+0+4G4O0Yl5H7TMxTqis9LL1Do8v2CsjUG3DXIIsenawxOiyhgkbbH0/frh2nTggnTG8TE+l/f+uO87W8yo9QgAuzOQohQWJaAOwnbHWSqhWkk7EAjpMeo/XCA0CjxgaNdN21gk+zKaQS1zqhRp7DVMHbBtOPVMvRDOB51SWQRBpIYInqCRBg7CNiTiucP40nkZd2BqVFqLRBYKColmsVWfZVQCWYyxMyLExllqktU1egbreZPW++Mc1QNoK9g7O8VrVfabVJm563IknaJMAnHqGhFYudru5nSizeIuSTb1JA64XifC6lJKuZpj8GUprEaQXHO5XdhP4QJtJPbEjgVTh+ZoLSzBrebzPVWkDARQ0NGli+mxKjaSfy4IeM8kVK9Feqo6oo3G+LNWqs4nRsgNyqg2npJuT6nEIaiAZW/c+oH8/pi+eH+HcIem5zOaFOpqdV0rymnpOl9JDaSTJ3kSNjfEPgPCMg4Z8wUARZZFrBSzM5RdPMQoB0sxvpHQzjfilpGKTlbKYXOFWowt7/cPXf8AcDGw5XwhwFVipnKLNaYzBAFj1mxLRv0FgJwH49wXg6oooVVqVLezXJXpq9qbCLQQbjeDA0EY26A2a8aVSciV1qMuhGnodUBhOoypVbTBHrjZ/D3HhVo0nA5XVWAP1HwMg+44zPwh4YyVbLeZmHKN5ipbMIJXUoblYyBBN5mYgYL8EzVLL5urk6DhqI5qJNQMwbSGqJIMG5Y2sCrXM4znClaGu6KHxrwTVTiRydLT+IS9FnYKppmWF/QBlIEmVNsX7i3DEy+UpZekiP5FJ2rVRITWUEttztIYw1gD0tiwZ2vTUpWZSaiq9NGj8p0Fln3hSOt27nFY8T1tVAFmfmDN5YgAgH2mIXUZhbTFgYtjKWZdFRjszGmkgdNQMfKBMRcgfpgh4dR2cUlGs1Do0FdUntAvBEyZgAHtYx4U8AVc0q1qrfd8vPK5EvUE20L0Fjzm3YHFsy+Wy2S1rk1JZrNWcy0fwqQAFHoPTFZMkYrYoxbehngngnKZOoK9aoXqqS1OmpBRD+WWjnIjfYf4onHb51aYeq5AVZYk9+nzMD1Jw2z2ZmMKqlmY9ALk/riDmDlK2Zr5fM1qfk0Qug+cEFR9mYnUA3oOnxOOaHLPJP2Rq6xr8lQ8HcY+51fO0lmC8sEWPUme+1r4d8X8cGaqPWKuHaPaIO1oA7RbfBzgfh3I1eIvRkfdgmoMMyAJilfXJ1XZxpHUDoDjvxn4eymWoUHoks7swcNXpvAAldQRhDHsJWJkzE9/pK7MORntav1jf0wmNo4X4H4W6TVKVWPMF+9gBEPs7GDME+lhj2L4ipmS5TNUaVWKuXFdASGHmOhbsQynlIPoZnEUojudLLTBLQG1EILkLqAJNoEkC/bCfeySdUGbbA36XIx3VqiJKU/l16zpIxFCOECaZLHVflgwBFjPzEDaxneEqiaaCbjUSPjbHLVV/gvNoY7fM+uHFWlIkOB6MP5qfTABL+60zSD/AHiKhYg0vKYwOaG8wcpmBbpq9MDix+dtsSgaG/4sepUn4WGPFaMSGrR6qpjp/HgoC75R1bgyOKauaNdhUW4N2BWpqUyGUvTAO0Mw6nHvCfiVKmYCVqVNUcCmHYlilQ/3bHVyxIAPKIBmbYl/ZPRo1zm8iarFcxRMKVjSQYLjmILCVPfkG8YpOby2mo9IxNN2UxtrBKAi+0gkYuOGOTTGpNdGreKUcZLNK06vKLONyNNSlP8AtUTbtiqeFqbnOZN6Y/E1oLdSVhvhpLz6Ti58WzBrZTMZhhDvlW/D666lJUMD/M4a+wItJtnPC+J1UzC1lby/KMjSdmPJzD/UTford8H8T9GCce9tIrLtgHiipTqVqazC1HWmdiFV2HMImdIXfbfvMXMUo8uOoB36269NziQ+ScmTVoEkzLVFmTeZNyZ+d8EKCkUSdeUd9QUU3VWbTAltbcqiRETMk2wiAdkMnVrvoo0qlR4J00lLNAgEwOgkfP1wmdyVWmxFSlURhykOpUgwDBBEgwQT75w9lqNakSyPTUsCp01lFiR/C4kSBvaYkYaahVJM1EMmTNZbkeurEjRHZwWWwBELaO+577xh1auioGBOtSCpBAIMAg2jaxxLU1vKWlqoaFYv7dLVJBElp1GxIF7Y9lxWQuE8lvMUIQzU2m0CJJgzcEXw6FZtPAeIVMzk8qxpFnqHUwUWGlihIvbaY7EjbEfj/DVpNTfMEMWqKHA9hUUg6B/FNkM2333xwONDIZalkkYs6IijyhDliQxlmNtTEwoUmGW3eBxV6lbJp+HUXmPJUa6nUNMkxuy7mDzjaMeVklUl8WdcINLZA8QeMNdQsLlRCL26THUxaOgwmUrFxraZgtESYALEx1OkEx78NcA4bQpU2rOoLgkDWJ0ttaRY7+6+JlCqj0a9bYU1qENsNTL5YAJMbmP9Z6zBkptDTqypcTz+YzS/h5escsGNlUnWVGol2XchRq0gwovffFULRYg2sR+9sTaNPMUhCsF5WW1VI5l0PbXF15SdyPcMRHyT/wCH/cn/APWPSjFRVI5ZSsQKCZFrkxvsJG/TpjljJsokTJHW5ufoLRsMPBHAMhZO7alna35rfLHfm1GKtpQaVIEaRMljzc1zzRfoAMUSJluH1KkhKFWoVgkIhaJ2mBaYO/bHsIlOt0J94qgT7+bHsAzlFgLyz1mbx84tvPrfHPk+Yx8sH4xI2HpPQYdSvVRVMuF2FiF3JIuIudW17HE7iiry1SrLrWVPm6zAYjvKxZYMWA9TgECVQmAAOYwDYSZ7k9+uOq1OAO4JB+vw6H6Yl5ekyM6hmBHKwgGxF4IY7gm49848qQ4R7hoWSbwSADH72wAQAojYd9+ny9+OqTlVYgiGEGTfft+mFpSy7iEG9hubTaTckSZwjUABvI7hgfnee/TpgAPeBeIijn8s4LL+JTQkRcM6q4PpoL/TFo4RVo1+K5qtUACjzqqpAgEOlJCV2Lc0wZ5hPuoHC8uzVF0AswuNtwJEzAAm8n0xd/A2TpnO0aPnKTVYCqgIbVpDOE1ER7SqCVPXfGscblCVfAJ7D/ifiyU8pVZ2AqVdNKnTBlhTL6qr9yeWCdpaJmQKVVGpFknTBiewkDrMSXPwxpHizwVQrUKtSHFahRcoNmLIpfQVkgiTNrwRBtAzfP8ADScmtQPHMo0lbEM1ZVIbVvrR+XTtF7RiP42ah4zX/WXkdyK5mMyxLSxcdCVAmZ9JG+CfhHhq5rNU6JFQqQ7NpiTppu+kG+nUVCz0mYkYGNlG0zJMeh0gz32v09+NA+zHJUqeYq6K6VHNNYKjYaxqAgnqFv2PriJOlZK7K7438NjIZjRqapSqAtRJgHSDBVx0Kx03scAC5uVUx7V5Mi4iwvufl6Y0H7Va1N8xQoVGKuigEnZfMdTJJ3UKCYHfcYrS8LqvXShk2NdtJgICunmcEnUxGmLyW0xUHe4naBlebVomTv8ASMGfBOQetnKCAfmBJZdSiAziVkSOXY4k8Y8LZrKUpr0GRZJnUjgWUC6ExfUL+mCf2U0o4hQBeZFRtIOwFGrBNo/OYg9GkbYU39LYLsu3EKRy+opSSq0PUr16x0rNN2VtA0kKS2ohQZsMS8nm3fL0mqIFNQmUvGiGiZJN1KG/fHuJUa1WpTpCiWo+YalZy6rKmrUYKVJ1ECQzADm5RbEvOk8hgHTOkRA+W5mNzjwc8lX5O1bWyu53hpqOVJ5GNtQaDYC5DASBE9dp7kR9pNREy9HLIVUvDvNoVQyoAs7SWt00zucXWjRfVzgDV2FgenvN7+hOMk8YV/vHEa0OFWmTTDN0FNSCBG5LB7RucdHhcsmS30jPK6jQFXSELPzaiI0MOUwCZHeD8wRhmnVK7RF/a62/8/HDtbJwzKp1nmAVJYgDqSFgiO2Jq10rM3mKqgbFnadgsQu5NiABaDuMeycoKFfmlp26D0t/LEmllnqewpYbQtyLfwi+4N8P1+GKHIFVAswpEsCC0TIF4WGnt64Th1fS4UsNCl+oZZ0ldUQbbGwkwIg3ABDy+UqNIiCDBDHTBvIuRj2O+KKTUOpg082oEGdXMbi0gmCOhBHTHsADj5p/L0BjoEkCO4hr9tvTfDFDKatQvva246Ym5mrU1Q2gXWdEQIsLAwATzwLGZ64ZpZchQ52I+VyJsZ7dvdhAWKlXpuiMyUoIA5kUmLA7oTa43mB3xNSlljHJS6bNH/tDDbfbrivcP4i1JWI0kowZQVDLcruGtAlrQbkdsScz4hasdTaZAg6adNAd+iAD57d8JlIl0MlTkQirqWKkPMkiGQDzGsQXANiCBgenBM1BcJUqIHKgjmmARsCehG3fEtaqCmrMw1kHUOqWmCOkk2nrGDPB/FSUqAQ0STqJDK4DXiIBQib8pmeY9zio0+yZfgrvC8myk0qlMiCVKVJBQmCxKmwNkNxMD0xafA1BF4h5qCBl6dRiYtqINFRG/t1Cf9PrgbnuK5eswZE8shT5gkHWIO8AEkAabg9ZPTFk8DcMZcq9YmHzNSST/BTJsPfVLfClONvIzrF4jY4K2Wvh2eKMrseUebUJJNkUsxMbHlDb9/XGP+JMyzU6Ohm8qNQQwBTcpzXFzz+ZE9+kmdR42ujIZoibUTSX/uFKV/hJ/wBWMyyzq9M03fShWdWktpOpjOkXPsRb+KehxyfxOK/Hk37mmZ/UVtmmZBuJ3PWL3/04I+HOItlsylZTIE6gLkrpKsPkTHwOHM7w9AWZayPB1Khp1L3nTJUW6XIw5mcnrOvzaOo7wKqiOgvTO1l32AHTGjRlZrmbylLO0jQrEwVmnVQ3g9QZgjaVNjbrfETg/BqOSRqJpmZRjUR2BrFQdLOr2gavZUlZJB2xU/DfFmpKtBqiMf8A7VyRewRtYXqQB7wO0Wijm/OHl1+VlnQ4EFe6kHdbeyduhGOSc3D6TpjBS2EMxmfzq0iLLuAFIUzeLkwB17RJxTOCZhaXG6EcqVAwiTpVnp1EACzAGrsPzYtviDgpo5V6tFzU0LqYaiBAEltJsB1MXgYymrWcVRUB/EXQwMxDAKw9DfFQUmmmTPijZeJG7A9So+BJJP0j444esiBAxgEbDoJN/fbvhamZFalSzC2VgtSOwN4PuOofDEXieZKEIgLkLzKwGkgRLFm5VAmJJAuLyRjwnB8uJuh2rSaxL02/hKuLjtoJBB/Z74yT7QdH9oV9Mi6FoGz6ELf+6frjTEy9RdOurTRT+UoIjvNSpTn3qD8cUnx14fqHMtVH93WCaXgxqA0sS0b6kPY3649HwYOE3fujLN0U7LHS5NyAbwYt7+n9MP1IeSAqnQJ5puNyCTN427n3YZIgywsRspAhjtI+B5e3W+HaFYHTKKx3vyggTqFiJO0f1x6pzErKoS5QN1NxExEx27/XFsyvgdKoUJXLVD5WoAKV5jDRETpWTp5YhrmMVPhVemlcsZFMMwEkM0Q0THtG4uPXFxyfiLLeUKbOwhTyhHmZdhGjpzLOqxnESv2NcaUrsi5L7OK2YFQiqiClWqURqUKW0aeaGKkC8QRaDj2BGRr6mq/9RRpAuXHmMwnUT7OkHbTse/vx7G6nH4OZqV9gjiVVXko5IDGN7gktqIJIWNreh64iKYETOx226/ObRiU1Ly9kPsmYMgiRe0wJK72JjvAjs2tlkCIEwBex3uP5YzNHon0M5R8tFrUp5uZ9TcylgTABAJCwI9emGuKupd/LBVG0zLFjuSDsPdEflHWcO53PNVSlRJtIOruYFPVBAIJCiRN4HXC1c6KVPydFF2Qz5mjUWB6EttHe+3zABrodIYMCW1WF4iY1AbSZgek4JVnp06lHkDUyFLKSQpIlYaDO4v7vXDFPNjyyoQAk6dcXkqe19zb3+mDPBHpty1FLCQxUNBYCS6yPZLIzrPYkzbDAj5FEYgJRJrVV8tACYJdgBZgSSbKIt19Ma+U8ilToh6bFEWiNWxNNYdhY7vr3tvfvX/CnBMulR87l8wKyRGXhTqpFhDGqoHKyKSqxvq1DBbMZd9SnVAWAITm0g64DFhBJIJlSSPhHD/IZ8cqxey2zbFH3IPjDOMmRFOqSTUzCqB1imrOYA/xFMUBUCkC7I4ZZTqCFKkW3DX+OLR9oh/8Ao6YJEU3qGZsz1CEYn/tge4nFQyblqyoFBuSFJ0gk2FyQB7yffj1vBrH4qXyZy3IH5LNqDU89WYkcmkkBXtFwdom18eTUvPpaCZ2MQSAumR6xfqMGeJ+D69ClrIFVUEuaR1BP8TggGBzDUJA6kYAVXJUqJgiTzHmUcwkExF9W25MY5rvoTVdnIqw5qNDEW0k9w6i3SN/f1xo/CxXXLCrmbAaPLckF3RgSNaAlrQIY3YMN98U/g/htMxWpUadXU7tTDAEQFa7Ge6APIjtvjVc/l0dalGmrNTYsdbCA4OgKATcjSSkxYe8HHJ5c+KSa/wBGuHuyLwvihqBKlDVUCABgBNr9N43BBHbFT8YeHguYQ5dWVcxrUU9NkenGpAW2GmCAdoIuIxN8K68jWNIzpM6SR7YmCI6mbR3wb8UIKmVRmY0y2ZRkZTenrFQSGmx3AMxyqdsZ4pqM0k+zTLG1Yz4AzROVai5B0MTTg3amxK2A/wDUDDpvh3xFnHy6UwvK1QzrMSIgllEW5WEFrqIgAliQngnhqLnSEY1FNF1n8qQ9PUnUQQRzdy0CYIOfaNSmirRApkIP9QZW+pp/LGOWMY+R+ysDtqwN4OzB+8+YSdRQtM3kNTe562WPgcaY3D0zCPQqrqpuIYHodCGRPUMZB7jGRcAzGmvSnZzo+Dhl/wD2+mNYyGa1IriQbH6KD9QcZ5m4ZUzbyY7MaqeGhls3Wy9akagSEDgsA0nWtQgMDBQMIGx9cM5fhKVKzfd6GYbTDRRRngEEGUKmoo6S3XoOli+2ogZqg4MF6QXeCSrvpY22AJGIHhPPD7rxCFYNToIC9F2DuTmfaR4YixECO+029jHPlFM86SpgfN8Dz/KBlc7pKjVNCpY6tTLGiIDAEfzx1U4dWCrGWzYqajqPlOF0FQLDTM2/X0xEzHFM7TUHz82EbUUbz3IItF1aJAIn3jDa+J81aM7mV7kZip2/zYYglwTL5ykanlfeqCsQY0ss7xuOgtj2OMhx7iDpqOezgB2P3mpewke10/nj2FQyBUbyjprUgLyQzHUVAMopWABMeoJGOM1kl0LVFNlUqGhtr9iQJHXci+DR4K2bzCUvMF0qODo0sAoUnVfSbbEHFsPg7NVAtEaKaERGjZSpBhVrMYIY3AMTjVQ1ZnLIrpmZVcsm0lYizASAYu0XJ3t7sTeFUqTEK8MWXQoa5V7EAXBtGxERa84Oca8C5lGNWrVQaiF1EHSbAgBhI9lQf5YGV8vTqVCijmSY0kACG5vasZAYzEXk22lxapvoqM4y0gTn8iEcrDwRylwV0sJHxEg7Ye4cGXSxBAAmTq6jqYtMjrBn1wT4iPMqtoYGyECpc6StMEg6Z9s/KT3w0+aqFRTmSUNMU0RjUKqwdCylSAQAhkQdIAO2FoYb4dRytNF0VKmTqso05rmNKo2ldSOQNdEhpsCQesmCG/DOYr5OvWVfLriqocstQujsG9pai3mGeZ5rmRgNTzTGgAGAmqpEieUhlKkQQRcG++rr0tngzhKLTeuQFJOmVaVZQNWtOqhiwET+U7bYzzcXFqSKj2P+JRTzhR3qHK1fKWkofmoGNUTUADUzqNyyFZG+KvklejmVlDrSsKTgEXZpp6dRtBXUNVxBJ7YPcezHltqEFQAQO5MW1Dva/S/bAnimeUIzUadTL5jUSy06zPqQj2wbut9PIxMzI2xeDPePg/6FTjTsM+GOLrUYNRdqbm4UgBiJALJHLUFjIAm3s4jeJvCq1ajVKOlKrj8SkYRWa3NSYjQpaJKNpubE4AZ6hKI3SGaNLLA/LDEaZYy9mJ5TucEfD3FxoenXfWikwSDrp72Gr2gTbS0XsDuMYPHKO4f2L5qWpD/grw9V+8VFFJlqJTIioxQyWpqQSVIg6nsBBA9pbHFj8NcHpJUq1PN8+sAgd9LBVktemWA1IwWAbjlIFsT/AA3VcuwDF6flMNzCkNTsQ3Mh9oaWj3WwRy1Vaac6sGMEoTJXlAWnIsAl7CwLPG848/yc7aaejSK49DWeyKtDEAmRb4Rc9tJve4sZgYEfaM4/s1g/WpTAvF4dp22Ekx+mD2UfzFJNmkmP+PgY+HyC/aHoXK5d6i6kGYIKdCxpsFmCJAuffawJOOfxW3mjY8n2lL+z3MmhnkJjRWLJIteARK9AGj540Lx7SnK1j0V6J+brP6/TGScVcFnanNPSBOqorO1QAyRpPXk2gDGv1ahzXDg7ETUy+ox1qKu/wqLju8yHHJHIR48t0ZqxICsu63HvEEfXGq8FzAdCBHV0jfS3PB9OaP8ASdsZdlaBcBVUtIB5QWIMTsAfXFv8I59hTg2ei2gg/wC5J6jlLr/pg74x8uNx5fB351pDf2m0iyqBPNl6kwAQdLKwB6z7QEdTgD9ldFWp5tCwRSKJZxuo86kZJmwHqYEnFo+0vhb1crTzWXZx5WoOFJ/u7mSB+ZKg37NPScZfwdqtIk06zUQKYeoVqaWZdQGkaLzdeU++Nseh4kl6SPJyLZZfDVVxxHKVEV6dOtW1lT0cvpcyIYTC2MTfBOrlOOAkpUzEsoZUGZjTI6hnJsZETvO0XqaeKM4ACM5mSLkTVqRubRMHofjjUeBeLqK5BHzOaAzIWvTTWx1MyklCRBgkeWRqibY3kyVoz/xvLZ7MFqih9SqwJvK0qQkm83n5YTDFLxrnAJ852n+LST89HXHsVaAa4vmKlNkekebmGw25ZswI3Ax1lfHGeQiajwPRT9NIH6YcqNSquVBMSQv8W7DbmBOwiQPUdIn9lzJU+Yom6/WQb+siVvvhPJJDWOMu+yQPtAzQJaTO0nXJHS5qYAPm9dR31BWaW1HbUWDHv6746zVGA3uOBcd8HqOSF6ai9B+sxipIOgpTi5Ky5olisyJMH/aJ2wQ4RxFqLip5ugKqJMFmVSg2gCbHvuRsMVWlWKzHUQZAPbuO+JLZlXmZU8vWVMCPZAtbABcqqWDeeVQMWNEkAuSpSod5IKSCzGFBgECCCWWzbLQRQwIK6iVII1MS73FrOSDHWe2KaHqBme7J5Z0z7N1AmNrmZEXxZuE1AcpSJMltR2i5q1SbDaCSLdu2MM/2mmHuheJanKjSTBLwtyYi38um+Bn9lNUqr5grINcFqdMkKCGcHkEFS5QSTIv2gHNLeVWqq2k0lQ/5lLS6Bvytohh304H5vLr5rqK/mlnCQHJNg5ZQpLGSY5dh33GFg1H9l5duhuvw9wHp0KtSoULGFOwJDMNHMyaalisXJBteeG40Q81VZayOzu1SkASxlWVgQGZmHKQY9hgDfBXLV21H2fNAYKSjHyqWpWdzeyqUGrSkkNUtL3CcVRClV1f7y1IqGZVqqukgS4MgBQ7EXFyNU8xB2TMn8Fj8K1xWzNbM01amNJCqVUahUZWUyLmNBJPUj34slOmWbTuBue39cAOB8XbVRpGi8GiAagiodRZdAdgBCoDp1GAC5nrNjru1DLmo50EjUFW7XNhqi8taYi7b6SceP5sJSy/4OnEtUuwllMkxuqnTG/0t6ep64F+NckHybawrClUSqRPqU6bmXXFX4bns3WrIn3mvMywFQ2UQCFBMbwtwbsB3xafEeTb7mQajupemtQErzgkb8kka9B0jcDY7YnFi9PLHZeaDjplP4BnKrH7vSFFHU+y0rFR1KuIVYXXUhIgCHQWm1p8B11NMUDAKEVNIOy1ADUX001NRjoKi4odOgmXNWoQSVKKwErSZiSyEDSNMhSw1E+13IIc4dxxctVommrsFBuzxqX8WVIFtVyDvfSbAAD1fIx+pj4nJCVOy38Hpmll1pUmIZSUd1VSwZNRMqd4iIItaAQccZ3PBM7RBABrUtJK9GWCl5Nrug3ENF8D/ABNm+da2TrELVQOdruCVYMjAiYVdxuOxxW3oVjUWu7M/UPMmenuvt07Y5K5RfL3O9Qv6jVcmyrqpuA1CsCjr+Ug8vw3AYWIkHGQ8d4cKFVstVAKq7EVB7caQVB9CCCJ6mCbHF+4d4jDUw1Wmyz7ZCE0ywBvyksOWdxsSNoxF8acPpVTSq+aEJ/DMjUtQSXkpILKqmoQReYjpjPw3PHPhLpnPmiqspWQ8PZnM0VNCk9QJLEgWgAyvWWkkARJxzxKn5FWkrrDDWtVLk+3OlxtBUJYTN5vYTszwipSQPoPkkkI+pTMegOr4kAXF8RzTJRqrlQqkLqbSSS0AA31WHMDsJ9cew0krORW3QMzOYBChqap+cSIJD83RbrJMe+0bY9gpS4MqqDVUmYCFibrpUyF1gr7Qsfhj2IsuixcR8I1Q4qqadVxqATyrLoJkkHQDzELyg6tRta85fB9TTT0VAjVpZx5ZRVqlQ4YEGw1ALaNxpC3GJ3Ga9Z1K5apDByW0sFqc4EEU9U9Z5byT2ILfgrOVBlqtGrIZn0pCOalGsGCvMKQg0jWoJF+l8QrumVxTjyTBuY8KtmKdW6qrBXpsQEdgFBggsxHPI5r3u0RIDM/Z9U/hCEEezUFQFWsG1WAAIZWEkz9boubrqAzisaemCFLE0SFIqU6haRzTrps/LCKr9YOZrRmsmadJhlnViKTBgqyD5o9mxHJfqAz7wRi6Zm5Ixnjvg+vlVqs+l6aMFFSmQUYzfqDIjYAxBnbAzK8LZ3FO4Y9/ZEgQSd+8+7rjZclk67ZT/rKZqe0rqlS3lhrkMGOpTGloDMFIi8gDfFGXBfKVMvoY1DUSkyMFcKFbyqQcbH+8WARO3rhWx6Aef4CKemjl6hMHVUfy11bIGA6EaGBCXaV674n1smoVFRWCwY1KQTtJIOxJLE7XNgBbHHBzl8zXNU1dOhNIVRBJU02H4biFuGYEEaikWNjV/EXD822Zr1WoVgzOx1rTeIk6SrqIIgC4tjPJDkqbLhPjsleI82VTSjAlmKMqgFpnVpJk29gaLGU22mNV43Xf8JiXdgeXy0aCo30hNTFQJJJ/JfbFsTK0vvdOq7eWcwaLUTcCRRUVWUxCnUwVAx5XvtBxHp5B1zbcREUsu0+ZUYgLMhXCUwxqB25YW5kmTBxcKS0TKXJk6tnK9TSKdE+WQ9UvoZlZgoZyV0gMLzCiZiGPNgfT4VSUUgmql57rQdmJ1KymGKrswflESdBdbwSMWbwxVLUmpxSV6q+awo02KMhGkEhRLWsdQMMhGxgtZjh48xKEDS1SmDNMC5l1NtIKqTJVQWPmXiMDvtiVdEvhOSpCsXWTTosW8wqR5hghIBUBgstBBljpP5hFe8WcWNarpUkqpvfdtjtvpHKO51nrey53LohpZFGFNqzMzMBpMXJIE2JAKopMKF9AMVrxBwZEaiMuzEVWNPTUABUwrTYQVhp26H3Dgdyk5s9LxYxg7l2E/BeQ0oahF2NvcNQHvvrMDtTOC/iDONTpIq1RSapVUaiSDCS7AEK0FjoWYtqJgxGJHC8rpRABpWBHeIED3hQsn0OI3iXLVKdRXZQ1EUTC+XrOtqiq66TI9l0mbACTJXHN46eTNy+DDPO27KTwmk2YLOa1RlBSjqZUIo0AWAlXuZGoQv5agk7zHpZEfdTWMaTUCsqKTZRoZyqWtBIXexmwJxLzmQqhK1NtXk0opK6mEa9PU5TVeC0sWEiY9BNfioTINWK0/NI/uwECw1Y0jUamwJhtJE3P4a9zj15I54ypNA37rTXLLUpiowqIpqLoBNFpGg6hBMghdJuw5htGJvDcm1DVTbSSN9JJU7iRI2Jj5YbTxDWejVqajSqF6YqM2kJ5TMtPzAyotSxZWVi1gbCBOHmzemo9J2XzKZVCACCCwQAbwdTs9wLaRJaQcY+RitWi8eZ1xfXsWbg1dJ0hQJvaLn3Y6o0KNTzMlWQaQQUIkNbmRwwIbVoI63uNsCMs0sDblg74f8VXFLMU9xyOB2glfqH+eObHJpfovjboTjtWnRoZfLZgq3l3UeXUgrpcA6hOoBmbbmuAdpNTzNOm/JSurn2FUktMKyU1qKGkquqSYBA7WuGSq0s9SNCseYHUj7lWjf1HQr19CBisZWjWyuZqUhQpVa4VwqOAVbkLShLAjUgkEEGOXuMeljmskPyc004SIWdyHmAPU8xFLMEGtFFo1LLkFipsenrhMdnxTTqAMECCIh1DgtuzLpICST7It7sexFM2T12PeEuL5qnnPLrNVYhHDiodTahcAlpM2IF7qd4OLhV8Tlc3SoVGIpvcueVSVpB4Ym1yV32AAmLYEZvwgHzBq+cyExPlqIJH5ixYna1gI9NsPUPCdL7xOurUqHrrU6YUHYUrWAFvr1j1I3ZjWiJ4lzNJM69WlWTXX8rUUcBl0lwxO0SmgQ1mibzOA+d8SGnnaj1WJUilTOxlRQl9Sg8xkoO0ah0jF1znhxNYDUZjSYLNAgmJBZV/KTbthanAUd2mlREwGZlBYiDEnTf5/ph+t+A4lPy/HEGXSjASnrGgu4DBRD02uZjRNIkahZb9MRatTMVMpXKis1RagYEEFVJqapSCQZM6QkiSYxouU4CqqpUKATslIJIPeDeLn/UMO5nhYACuSdctLNEATuRpPbrh+rKuhcUVxeCkZc6qqvmqqfiOByaSBCKqiQoWJdFmSznowrVLhVc/3fmJWpXdV5jUX8lekwPOGsDpJ0tB2Nr5muEFxqpQGSIUswVoOoDUTKkHZgbfAMB9aotJdb1iqioAzCA+XZiFBcAghtZILgDUpGoPtgbckO6K34hyXmqNQkprQx+UtUAChQdXIKYGiAN2JgziQOIpTyjZeoahU6XQ1Lagw0uhIBamRsDzEnaRGDTV6mRpKpFWvSLCoa9MnWwJ5jUXVLQOYMrEyIYb4NZQ0q9BczTJiobEqA3LqU7rqmQb+44fLiqoVW7KFTz9ejTha9NS5qGFqBxRWoGOhSDrZiVg6ZIJB33tnh/jlWuq1atMUdEtSE6mPKENSYH/AKpEge0CLLOCicPNQEeYdiTazAAiSu0kMRMXtiueJ8uKNfyVIYaBrUqAbgkKYsQZE95g2xzeROUo1VGuGGysZriz1KpzCPBLBhBuhFhHRhYfz3wb4dxL7zmU89lpgB9O4HmNCs1+pQsLm0DrJMJ+F02WVCqxJssCADG21yYGF4ZwCpWmHQEEhgVJKRMTcC/QiZn34x5xao9FzTWzSOPZw06DVKekOw00i5kFyOXYSQLtAE8vU2Ge5Hhr5ikinMpqXWKi6iDVOquDUGoKDzMLmDIaY2Nl4fw7TRp0qgSsadhqEhZINgwMXCgT2HbD9DhNFCGaghe5B0paS53iZmxJ9NsdHjxWKNV+zzJq3plUdPKrq3Eq6TXp1KGikSAC8As7aNEEMQSCdJKEyIgo/A2GYqVsy1L7uyFAunSWpqaemmBqhVBBm2zctyNJTOcIp5hl1UlQorTqVDy2BAJ6/DEqpw+lUpmgKWm2kzdTDhwAA1hN42v066PIr6FTKDxbiFVlrVqVGlSo1np1h5p0mtTokANTBIGmVuBtqEAbkPxHxFXrANpUVqdSo4K0wESnDNo0gaWEs92EabTzNN8q8DqLp0Cmuim1NV8neWDXIPswI0gCYG/TjK5GslMU2pU2pQ66Faug5t+RR5dwT+TeTuTL9SIcSDk84KtJKyiBUWY7HY394OJ2ROum9JtmFvQ7g/BtOOOI5BaSgU6TU0ki/syb8vbr0HXEPK5jSQfX6Y82Wps6o7VkPJVijBhbr/OMEfEGaZxTzaaddEhXnYqxCpItNyVidnOH/EPBxTAqURWKGNWtWJBOxDG5BNr3kjvgn4f8M+bTZMySq1BGhYkXBBZriQwUwAYjfHVhU4ZKRGVxlAo3AONl1OvWGEc1N6glSJVTFVByLAB5j3NsexasvwPKUy9MpVDK3N+DVaDAUiRSiBptE4XHZzRzcZFl4fwtNQZkpqBYEqOvqRPfBeiixrDEqpvG20W+vTC11EXmdBi/UzE392OtWmn5cgCCx9TFrzjBJIZDr0JqvexI6m0SDYbxOJWdWnTUsxUuTcT6AAEC+0nETNhagjU/Sy1GA3G6qwB+OIP3SkrS0EzJncx0PUiw5Zi2KW9ILS2xxuJU6arqdRsYIaCNz+WO30xxXcOywWPT2W63O42vhg52lTP4dItM3VSvzLDWDf8AhPXEetxKq5ARQl4hYLbwLOstFrqFxXoz90SskH9rCZOhtTNpBi5sDfYTudrXOAvEFoVGLqSKoBTXChWQkjRURvbHQBlMSY3xJy/CapP4p0iLQD5hvsTqMSDtJ3OJ+S4QlNlPMR2eGi5nTyjTe/LGJ0vcoDcDby1KFS9IHkQBWCe1q3Oog8vQxG4nBSjJJUjSIMKSu2+yz69Z3wUrKvvuPl/XEd6Mn1/fTEsZzw+ALm8XneARO0D4b4A+JuCvXcVqfNUIgrsWgWK97CNJ/hER1sr0hF1g+nx/lhtp9raDIt0BxMo8lTKjKnZnFCqykzKsphhG/vB9enfBvg/EROlgATZWAF9pQntIlflix8a4OldTstUCzxf0DHqPXcdOoxndVzSJDqdStpKkgEETI94g3Hf4jkcHCR0KSmjSshK1AYB5dXMdyAR37wYx3xTNGrVbUAAuiNPvJJ39TiHweur0kvqgC5vPYmesRiQtIEmQf3vvvjsUrRzNUyJUqMZnr0naSCek47rI2jVeTAN+l49P4cP6Bt0B9/u/UY5K2iTudvfgEMOzRJkkup9bXHQ/sYWpUJOqb6rfOfrOJBohrEdvdPfHIp99pn6G9vhgAG1+E06xIaFZiB5gRdVjsTYkHsTHXphyl4Zy1P2/Me8SzHf/AC0wv64eNKZvv2n9/TBuvSD6SVBDaXv3sd56HFY4Rk9obk0V2tw2lTrPop6SGMMIn4G7Tf44dywioGk7RpjftfpBm3rgnxXK/iFv4gDvPQA3B7ziBmF0ifX6dZPuxfTJ7JPGuANmGWrSqFSRDqAsSNjdTcix93vx7EnI8VRUB1ggzFj0MdYtM32Prj2NuKJ5M//Z">
            <a:hlinkClick r:id="rId4"/>
          </p:cNvPr>
          <p:cNvSpPr>
            <a:spLocks noChangeAspect="1" noChangeArrowheads="1"/>
          </p:cNvSpPr>
          <p:nvPr/>
        </p:nvSpPr>
        <p:spPr bwMode="auto">
          <a:xfrm>
            <a:off x="117475" y="-1790700"/>
            <a:ext cx="2886075" cy="22517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606098" y="126447"/>
            <a:ext cx="2664296" cy="400110"/>
          </a:xfrm>
          <a:prstGeom prst="rect">
            <a:avLst/>
          </a:prstGeom>
          <a:noFill/>
        </p:spPr>
        <p:txBody>
          <a:bodyPr wrap="square" rtlCol="0">
            <a:spAutoFit/>
          </a:bodyPr>
          <a:lstStyle/>
          <a:p>
            <a:r>
              <a:rPr lang="en-GB" sz="2000" b="1" u="sng" dirty="0" smtClean="0"/>
              <a:t>Joints</a:t>
            </a:r>
            <a:endParaRPr lang="en-GB" sz="2000" b="1" u="sng" dirty="0"/>
          </a:p>
        </p:txBody>
      </p:sp>
      <p:sp>
        <p:nvSpPr>
          <p:cNvPr id="11" name="TextBox 10"/>
          <p:cNvSpPr txBox="1"/>
          <p:nvPr/>
        </p:nvSpPr>
        <p:spPr>
          <a:xfrm>
            <a:off x="196238" y="672518"/>
            <a:ext cx="3672408" cy="2308324"/>
          </a:xfrm>
          <a:prstGeom prst="rect">
            <a:avLst/>
          </a:prstGeom>
          <a:noFill/>
        </p:spPr>
        <p:txBody>
          <a:bodyPr wrap="square" rtlCol="0">
            <a:spAutoFit/>
          </a:bodyPr>
          <a:lstStyle/>
          <a:p>
            <a:pPr algn="ctr"/>
            <a:r>
              <a:rPr lang="en-GB" b="1" dirty="0" smtClean="0">
                <a:solidFill>
                  <a:srgbClr val="FFC000"/>
                </a:solidFill>
              </a:rPr>
              <a:t>Hinge</a:t>
            </a:r>
            <a:endParaRPr lang="en-GB" dirty="0">
              <a:solidFill>
                <a:srgbClr val="FFC000"/>
              </a:solidFill>
            </a:endParaRPr>
          </a:p>
          <a:p>
            <a:r>
              <a:rPr lang="en-GB" b="1" dirty="0" smtClean="0">
                <a:solidFill>
                  <a:srgbClr val="0070C0"/>
                </a:solidFill>
              </a:rPr>
              <a:t>Knee</a:t>
            </a:r>
            <a:r>
              <a:rPr lang="en-GB" dirty="0" smtClean="0"/>
              <a:t> </a:t>
            </a:r>
            <a:r>
              <a:rPr lang="en-GB" dirty="0"/>
              <a:t>(</a:t>
            </a:r>
            <a:r>
              <a:rPr lang="en-GB" b="1" dirty="0"/>
              <a:t>Femur</a:t>
            </a:r>
            <a:r>
              <a:rPr lang="en-GB" dirty="0"/>
              <a:t>, </a:t>
            </a:r>
            <a:r>
              <a:rPr lang="en-GB" b="1" dirty="0"/>
              <a:t>Tibia, </a:t>
            </a:r>
            <a:r>
              <a:rPr lang="en-GB" b="1" dirty="0" smtClean="0"/>
              <a:t>Fibula</a:t>
            </a:r>
            <a:r>
              <a:rPr lang="en-GB" dirty="0" smtClean="0"/>
              <a:t>), </a:t>
            </a:r>
          </a:p>
          <a:p>
            <a:r>
              <a:rPr lang="en-GB" b="1" dirty="0" smtClean="0">
                <a:solidFill>
                  <a:srgbClr val="0070C0"/>
                </a:solidFill>
              </a:rPr>
              <a:t>Elbow</a:t>
            </a:r>
            <a:r>
              <a:rPr lang="en-GB" dirty="0" smtClean="0"/>
              <a:t>   </a:t>
            </a:r>
            <a:r>
              <a:rPr lang="en-GB" dirty="0"/>
              <a:t>(</a:t>
            </a:r>
            <a:r>
              <a:rPr lang="en-GB" b="1" dirty="0" err="1"/>
              <a:t>Humerus</a:t>
            </a:r>
            <a:r>
              <a:rPr lang="en-GB" dirty="0"/>
              <a:t>, </a:t>
            </a:r>
            <a:r>
              <a:rPr lang="en-GB" b="1" dirty="0"/>
              <a:t>Ulna + Radius</a:t>
            </a:r>
            <a:r>
              <a:rPr lang="en-GB" dirty="0" smtClean="0"/>
              <a:t>) </a:t>
            </a:r>
            <a:r>
              <a:rPr lang="en-GB" b="1" dirty="0" smtClean="0">
                <a:solidFill>
                  <a:srgbClr val="0070C0"/>
                </a:solidFill>
              </a:rPr>
              <a:t>Ankle</a:t>
            </a:r>
            <a:r>
              <a:rPr lang="en-GB" dirty="0" smtClean="0"/>
              <a:t> (</a:t>
            </a:r>
            <a:r>
              <a:rPr lang="en-GB" b="1" dirty="0" smtClean="0"/>
              <a:t>Tibia, Fibula + Talus</a:t>
            </a:r>
            <a:r>
              <a:rPr lang="en-GB" dirty="0" smtClean="0"/>
              <a:t>)</a:t>
            </a:r>
            <a:endParaRPr lang="en-GB" dirty="0"/>
          </a:p>
          <a:p>
            <a:endParaRPr lang="en-GB" b="1" dirty="0" smtClean="0"/>
          </a:p>
          <a:p>
            <a:pPr algn="ctr"/>
            <a:r>
              <a:rPr lang="en-GB" b="1" dirty="0" smtClean="0">
                <a:solidFill>
                  <a:srgbClr val="92D050"/>
                </a:solidFill>
              </a:rPr>
              <a:t>Ball </a:t>
            </a:r>
            <a:r>
              <a:rPr lang="en-GB" b="1" dirty="0">
                <a:solidFill>
                  <a:srgbClr val="92D050"/>
                </a:solidFill>
              </a:rPr>
              <a:t>and </a:t>
            </a:r>
            <a:r>
              <a:rPr lang="en-GB" b="1" dirty="0" smtClean="0">
                <a:solidFill>
                  <a:srgbClr val="92D050"/>
                </a:solidFill>
              </a:rPr>
              <a:t>Socket</a:t>
            </a:r>
          </a:p>
          <a:p>
            <a:r>
              <a:rPr lang="en-GB" b="1" dirty="0" smtClean="0">
                <a:solidFill>
                  <a:srgbClr val="0070C0"/>
                </a:solidFill>
              </a:rPr>
              <a:t>Hip</a:t>
            </a:r>
            <a:r>
              <a:rPr lang="en-GB" dirty="0" smtClean="0"/>
              <a:t> (</a:t>
            </a:r>
            <a:r>
              <a:rPr lang="en-GB" b="1" dirty="0" smtClean="0"/>
              <a:t>Pelvis + Femur)</a:t>
            </a:r>
            <a:endParaRPr lang="en-GB" dirty="0"/>
          </a:p>
          <a:p>
            <a:r>
              <a:rPr lang="en-GB" b="1" dirty="0" smtClean="0">
                <a:solidFill>
                  <a:srgbClr val="0070C0"/>
                </a:solidFill>
              </a:rPr>
              <a:t>Shoulder</a:t>
            </a:r>
            <a:r>
              <a:rPr lang="en-GB" dirty="0" smtClean="0"/>
              <a:t> </a:t>
            </a:r>
            <a:r>
              <a:rPr lang="en-GB" dirty="0"/>
              <a:t>(</a:t>
            </a:r>
            <a:r>
              <a:rPr lang="en-GB" b="1" dirty="0"/>
              <a:t>Scapula + </a:t>
            </a:r>
            <a:r>
              <a:rPr lang="en-GB" b="1" dirty="0" err="1"/>
              <a:t>Humerus</a:t>
            </a:r>
            <a:r>
              <a:rPr lang="en-GB" dirty="0" smtClean="0"/>
              <a:t>)</a:t>
            </a:r>
            <a:r>
              <a:rPr lang="en-GB" dirty="0"/>
              <a:t> </a:t>
            </a:r>
            <a:endParaRPr lang="en-GB" dirty="0" smtClean="0"/>
          </a:p>
        </p:txBody>
      </p:sp>
      <p:sp>
        <p:nvSpPr>
          <p:cNvPr id="12" name="TextBox 11"/>
          <p:cNvSpPr txBox="1"/>
          <p:nvPr/>
        </p:nvSpPr>
        <p:spPr>
          <a:xfrm>
            <a:off x="251520" y="3138719"/>
            <a:ext cx="3888432" cy="3693319"/>
          </a:xfrm>
          <a:prstGeom prst="rect">
            <a:avLst/>
          </a:prstGeom>
          <a:noFill/>
        </p:spPr>
        <p:txBody>
          <a:bodyPr wrap="square" rtlCol="0">
            <a:spAutoFit/>
          </a:bodyPr>
          <a:lstStyle/>
          <a:p>
            <a:pPr algn="ctr"/>
            <a:r>
              <a:rPr lang="en-GB" b="1" u="sng" dirty="0"/>
              <a:t>Joints &amp; Movement</a:t>
            </a:r>
            <a:endParaRPr lang="en-GB" dirty="0"/>
          </a:p>
          <a:p>
            <a:r>
              <a:rPr lang="en-GB" dirty="0"/>
              <a:t> </a:t>
            </a:r>
          </a:p>
          <a:p>
            <a:r>
              <a:rPr lang="en-GB" b="1" dirty="0"/>
              <a:t>Hinge Joints: </a:t>
            </a:r>
            <a:r>
              <a:rPr lang="en-GB" dirty="0"/>
              <a:t>Flexion &amp; </a:t>
            </a:r>
            <a:r>
              <a:rPr lang="en-GB" dirty="0" smtClean="0"/>
              <a:t>Extension</a:t>
            </a:r>
          </a:p>
          <a:p>
            <a:endParaRPr lang="en-GB" dirty="0" smtClean="0"/>
          </a:p>
          <a:p>
            <a:endParaRPr lang="en-GB" dirty="0"/>
          </a:p>
          <a:p>
            <a:endParaRPr lang="en-GB" dirty="0" smtClean="0"/>
          </a:p>
          <a:p>
            <a:endParaRPr lang="en-GB" dirty="0"/>
          </a:p>
          <a:p>
            <a:r>
              <a:rPr lang="en-GB" b="1" dirty="0"/>
              <a:t>Ball &amp; Socket Joints: </a:t>
            </a:r>
            <a:r>
              <a:rPr lang="en-GB" dirty="0"/>
              <a:t>Flexion, Extension, Abduction, Adduction </a:t>
            </a:r>
            <a:r>
              <a:rPr lang="en-GB" dirty="0" smtClean="0"/>
              <a:t>&amp; Rotation</a:t>
            </a:r>
            <a:endParaRPr lang="en-GB" dirty="0"/>
          </a:p>
          <a:p>
            <a:r>
              <a:rPr lang="en-GB" dirty="0"/>
              <a:t>			     </a:t>
            </a:r>
          </a:p>
          <a:p>
            <a:endParaRPr lang="en-GB" dirty="0"/>
          </a:p>
          <a:p>
            <a:r>
              <a:rPr lang="en-GB" dirty="0"/>
              <a:t> </a:t>
            </a:r>
          </a:p>
          <a:p>
            <a:endParaRPr lang="en-GB" dirty="0"/>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5998" y="4016830"/>
            <a:ext cx="1076809" cy="105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5709" y="5661248"/>
            <a:ext cx="1055291" cy="1044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070" y="1844662"/>
            <a:ext cx="1452445" cy="1023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4428" y="3198894"/>
            <a:ext cx="1405453" cy="1314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flipV="1">
            <a:off x="7746709" y="3271979"/>
            <a:ext cx="355897" cy="381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
        <p:nvSpPr>
          <p:cNvPr id="13" name="Bent Arrow 12"/>
          <p:cNvSpPr/>
          <p:nvPr/>
        </p:nvSpPr>
        <p:spPr>
          <a:xfrm flipV="1">
            <a:off x="7686874" y="2274999"/>
            <a:ext cx="455376" cy="428879"/>
          </a:xfrm>
          <a:prstGeom prst="bent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14" name="Right Arrow 13"/>
          <p:cNvSpPr/>
          <p:nvPr/>
        </p:nvSpPr>
        <p:spPr>
          <a:xfrm rot="10800000">
            <a:off x="8446862" y="938590"/>
            <a:ext cx="373609" cy="313756"/>
          </a:xfrm>
          <a:prstGeom prst="right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087" name="Picture 15" descr="http://www.taipeitimes.com/images/2015/03/21/thumbs/p18-150321-a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8113" y="287148"/>
            <a:ext cx="1506943" cy="1020703"/>
          </a:xfrm>
          <a:prstGeom prst="rect">
            <a:avLst/>
          </a:prstGeom>
          <a:noFill/>
          <a:extLst>
            <a:ext uri="{909E8E84-426E-40DD-AFC4-6F175D3DCCD1}">
              <a14:hiddenFill xmlns:a14="http://schemas.microsoft.com/office/drawing/2010/main">
                <a:solidFill>
                  <a:srgbClr val="FFFFFF"/>
                </a:solidFill>
              </a14:hiddenFill>
            </a:ext>
          </a:extLst>
        </p:spPr>
      </p:pic>
      <p:sp>
        <p:nvSpPr>
          <p:cNvPr id="26" name="Right Arrow 25"/>
          <p:cNvSpPr/>
          <p:nvPr/>
        </p:nvSpPr>
        <p:spPr>
          <a:xfrm rot="10800000">
            <a:off x="6026828" y="897893"/>
            <a:ext cx="417379" cy="206236"/>
          </a:xfrm>
          <a:prstGeom prst="right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088"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8113" y="1583715"/>
            <a:ext cx="1246938" cy="1051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
        <p:nvSpPr>
          <p:cNvPr id="28" name="Bent Arrow 27"/>
          <p:cNvSpPr/>
          <p:nvPr/>
        </p:nvSpPr>
        <p:spPr>
          <a:xfrm rot="5400000" flipH="1" flipV="1">
            <a:off x="4937774" y="2044882"/>
            <a:ext cx="430889" cy="325236"/>
          </a:xfrm>
          <a:prstGeom prst="bent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16" name="TextBox 15"/>
          <p:cNvSpPr txBox="1"/>
          <p:nvPr/>
        </p:nvSpPr>
        <p:spPr>
          <a:xfrm>
            <a:off x="5198141" y="-46585"/>
            <a:ext cx="1553937" cy="369332"/>
          </a:xfrm>
          <a:prstGeom prst="rect">
            <a:avLst/>
          </a:prstGeom>
          <a:noFill/>
        </p:spPr>
        <p:txBody>
          <a:bodyPr wrap="square" rtlCol="0">
            <a:spAutoFit/>
          </a:bodyPr>
          <a:lstStyle/>
          <a:p>
            <a:r>
              <a:rPr lang="en-GB" dirty="0" smtClean="0"/>
              <a:t>Flexion</a:t>
            </a:r>
            <a:endParaRPr lang="en-GB" dirty="0"/>
          </a:p>
        </p:txBody>
      </p:sp>
      <p:sp>
        <p:nvSpPr>
          <p:cNvPr id="32" name="TextBox 31"/>
          <p:cNvSpPr txBox="1"/>
          <p:nvPr/>
        </p:nvSpPr>
        <p:spPr>
          <a:xfrm>
            <a:off x="7590063" y="-54909"/>
            <a:ext cx="1553937" cy="369332"/>
          </a:xfrm>
          <a:prstGeom prst="rect">
            <a:avLst/>
          </a:prstGeom>
          <a:noFill/>
        </p:spPr>
        <p:txBody>
          <a:bodyPr wrap="square" rtlCol="0">
            <a:spAutoFit/>
          </a:bodyPr>
          <a:lstStyle/>
          <a:p>
            <a:r>
              <a:rPr lang="en-GB" dirty="0" smtClean="0"/>
              <a:t>Extension</a:t>
            </a:r>
            <a:endParaRPr lang="en-GB" dirty="0"/>
          </a:p>
        </p:txBody>
      </p:sp>
      <p:sp>
        <p:nvSpPr>
          <p:cNvPr id="33" name="TextBox 32"/>
          <p:cNvSpPr txBox="1"/>
          <p:nvPr/>
        </p:nvSpPr>
        <p:spPr>
          <a:xfrm>
            <a:off x="5010616" y="1257751"/>
            <a:ext cx="1553937" cy="369332"/>
          </a:xfrm>
          <a:prstGeom prst="rect">
            <a:avLst/>
          </a:prstGeom>
          <a:noFill/>
        </p:spPr>
        <p:txBody>
          <a:bodyPr wrap="square" rtlCol="0">
            <a:spAutoFit/>
          </a:bodyPr>
          <a:lstStyle/>
          <a:p>
            <a:r>
              <a:rPr lang="en-GB" dirty="0" smtClean="0"/>
              <a:t>Abduction</a:t>
            </a:r>
            <a:endParaRPr lang="en-GB" dirty="0"/>
          </a:p>
        </p:txBody>
      </p:sp>
      <p:sp>
        <p:nvSpPr>
          <p:cNvPr id="34" name="TextBox 33"/>
          <p:cNvSpPr txBox="1"/>
          <p:nvPr/>
        </p:nvSpPr>
        <p:spPr>
          <a:xfrm>
            <a:off x="7524008" y="2871961"/>
            <a:ext cx="1780737" cy="369332"/>
          </a:xfrm>
          <a:prstGeom prst="rect">
            <a:avLst/>
          </a:prstGeom>
          <a:noFill/>
        </p:spPr>
        <p:txBody>
          <a:bodyPr wrap="square" rtlCol="0">
            <a:spAutoFit/>
          </a:bodyPr>
          <a:lstStyle/>
          <a:p>
            <a:r>
              <a:rPr lang="en-GB" dirty="0" smtClean="0"/>
              <a:t>Circumduction</a:t>
            </a:r>
            <a:endParaRPr lang="en-GB" dirty="0"/>
          </a:p>
        </p:txBody>
      </p:sp>
      <p:sp>
        <p:nvSpPr>
          <p:cNvPr id="35" name="TextBox 34"/>
          <p:cNvSpPr txBox="1"/>
          <p:nvPr/>
        </p:nvSpPr>
        <p:spPr>
          <a:xfrm>
            <a:off x="7727883" y="1457348"/>
            <a:ext cx="1553937" cy="369332"/>
          </a:xfrm>
          <a:prstGeom prst="rect">
            <a:avLst/>
          </a:prstGeom>
          <a:noFill/>
        </p:spPr>
        <p:txBody>
          <a:bodyPr wrap="square" rtlCol="0">
            <a:spAutoFit/>
          </a:bodyPr>
          <a:lstStyle/>
          <a:p>
            <a:r>
              <a:rPr lang="en-GB" dirty="0" smtClean="0"/>
              <a:t>Adduction</a:t>
            </a:r>
            <a:endParaRPr lang="en-GB" dirty="0"/>
          </a:p>
        </p:txBody>
      </p:sp>
      <p:sp>
        <p:nvSpPr>
          <p:cNvPr id="2" name="TextBox 1"/>
          <p:cNvSpPr txBox="1"/>
          <p:nvPr/>
        </p:nvSpPr>
        <p:spPr>
          <a:xfrm>
            <a:off x="4230015" y="4265407"/>
            <a:ext cx="4669075" cy="2862322"/>
          </a:xfrm>
          <a:prstGeom prst="rect">
            <a:avLst/>
          </a:prstGeom>
          <a:noFill/>
        </p:spPr>
        <p:txBody>
          <a:bodyPr wrap="square" rtlCol="0">
            <a:spAutoFit/>
          </a:bodyPr>
          <a:lstStyle/>
          <a:p>
            <a:r>
              <a:rPr lang="en-GB" sz="1200" b="1" u="sng" dirty="0" smtClean="0"/>
              <a:t>Types of Muscle Contraction</a:t>
            </a:r>
          </a:p>
          <a:p>
            <a:endParaRPr lang="en-GB" sz="1200" dirty="0" smtClean="0"/>
          </a:p>
          <a:p>
            <a:r>
              <a:rPr lang="en-GB" sz="1200" b="1" dirty="0" smtClean="0"/>
              <a:t>Isotonic </a:t>
            </a:r>
            <a:r>
              <a:rPr lang="en-GB" sz="1200" b="1" dirty="0"/>
              <a:t>Contraction</a:t>
            </a:r>
          </a:p>
          <a:p>
            <a:r>
              <a:rPr lang="en-GB" sz="1200" dirty="0" smtClean="0"/>
              <a:t>This </a:t>
            </a:r>
            <a:r>
              <a:rPr lang="en-GB" sz="1200" dirty="0"/>
              <a:t>is a muscle contraction where the muscle changes length when it contracts. </a:t>
            </a:r>
            <a:endParaRPr lang="en-GB" sz="1200" dirty="0" smtClean="0"/>
          </a:p>
          <a:p>
            <a:r>
              <a:rPr lang="en-GB" sz="1200" dirty="0" smtClean="0"/>
              <a:t>Isotonic </a:t>
            </a:r>
            <a:r>
              <a:rPr lang="en-GB" sz="1200" dirty="0"/>
              <a:t>contraction can be </a:t>
            </a:r>
            <a:r>
              <a:rPr lang="en-GB" sz="1200" b="1" dirty="0">
                <a:solidFill>
                  <a:srgbClr val="FF0000"/>
                </a:solidFill>
              </a:rPr>
              <a:t>concentric</a:t>
            </a:r>
            <a:r>
              <a:rPr lang="en-GB" sz="1200" dirty="0"/>
              <a:t> (when the muscle shortens or </a:t>
            </a:r>
            <a:r>
              <a:rPr lang="en-GB" sz="1200" b="1" dirty="0">
                <a:solidFill>
                  <a:srgbClr val="FF0000"/>
                </a:solidFill>
              </a:rPr>
              <a:t>eccentric</a:t>
            </a:r>
            <a:r>
              <a:rPr lang="en-GB" sz="1200" dirty="0"/>
              <a:t> (when the muscle lengthens</a:t>
            </a:r>
            <a:r>
              <a:rPr lang="en-GB" sz="1200" dirty="0" smtClean="0"/>
              <a:t>) When a question mentions “lowering” the likelihood is there is a eccentric contraction taking place. Any other time it is likely to be a concentric contraction.</a:t>
            </a:r>
          </a:p>
          <a:p>
            <a:r>
              <a:rPr lang="en-GB" sz="1200" b="1" dirty="0" smtClean="0"/>
              <a:t>Isometric Contraction</a:t>
            </a:r>
          </a:p>
          <a:p>
            <a:r>
              <a:rPr lang="en-GB" sz="1200" dirty="0" smtClean="0"/>
              <a:t>This </a:t>
            </a:r>
            <a:r>
              <a:rPr lang="en-GB" sz="1200" dirty="0"/>
              <a:t>is a muscle contraction where the length of the muscle does not change. </a:t>
            </a:r>
          </a:p>
          <a:p>
            <a:endParaRPr lang="en-GB" sz="1200" dirty="0"/>
          </a:p>
          <a:p>
            <a:r>
              <a:rPr lang="en-GB" sz="1200" dirty="0"/>
              <a:t>This means there is no movement created</a:t>
            </a:r>
          </a:p>
          <a:p>
            <a:endParaRPr lang="en-GB" sz="1200" dirty="0"/>
          </a:p>
        </p:txBody>
      </p:sp>
      <p:pic>
        <p:nvPicPr>
          <p:cNvPr id="4" name="Picture 3"/>
          <p:cNvPicPr>
            <a:picLocks noChangeAspect="1"/>
          </p:cNvPicPr>
          <p:nvPr/>
        </p:nvPicPr>
        <p:blipFill rotWithShape="1">
          <a:blip r:embed="rId12">
            <a:extLst>
              <a:ext uri="{28A0092B-C50C-407E-A947-70E740481C1C}">
                <a14:useLocalDpi xmlns:a14="http://schemas.microsoft.com/office/drawing/2010/main" val="0"/>
              </a:ext>
            </a:extLst>
          </a:blip>
          <a:srcRect b="25621"/>
          <a:stretch/>
        </p:blipFill>
        <p:spPr>
          <a:xfrm>
            <a:off x="4859353" y="2952827"/>
            <a:ext cx="1142614" cy="1278000"/>
          </a:xfrm>
          <a:prstGeom prst="rect">
            <a:avLst/>
          </a:prstGeom>
        </p:spPr>
      </p:pic>
      <p:pic>
        <p:nvPicPr>
          <p:cNvPr id="27"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flipV="1">
            <a:off x="5232061" y="3056627"/>
            <a:ext cx="286005" cy="3069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
        <p:nvSpPr>
          <p:cNvPr id="29" name="TextBox 28"/>
          <p:cNvSpPr txBox="1"/>
          <p:nvPr/>
        </p:nvSpPr>
        <p:spPr>
          <a:xfrm>
            <a:off x="4984672" y="2641672"/>
            <a:ext cx="1780737" cy="369332"/>
          </a:xfrm>
          <a:prstGeom prst="rect">
            <a:avLst/>
          </a:prstGeom>
          <a:noFill/>
        </p:spPr>
        <p:txBody>
          <a:bodyPr wrap="square" rtlCol="0">
            <a:spAutoFit/>
          </a:bodyPr>
          <a:lstStyle/>
          <a:p>
            <a:r>
              <a:rPr lang="en-GB" dirty="0" smtClean="0"/>
              <a:t>Rotation</a:t>
            </a:r>
            <a:endParaRPr lang="en-GB" dirty="0"/>
          </a:p>
        </p:txBody>
      </p:sp>
      <p:pic>
        <p:nvPicPr>
          <p:cNvPr id="3" name="Picture 2"/>
          <p:cNvPicPr>
            <a:picLocks noChangeAspect="1"/>
          </p:cNvPicPr>
          <p:nvPr/>
        </p:nvPicPr>
        <p:blipFill rotWithShape="1">
          <a:blip r:embed="rId14" cstate="print">
            <a:extLst>
              <a:ext uri="{28A0092B-C50C-407E-A947-70E740481C1C}">
                <a14:useLocalDpi xmlns:a14="http://schemas.microsoft.com/office/drawing/2010/main" val="0"/>
              </a:ext>
            </a:extLst>
          </a:blip>
          <a:srcRect l="12125" r="12125" b="10482"/>
          <a:stretch/>
        </p:blipFill>
        <p:spPr>
          <a:xfrm>
            <a:off x="6153293" y="1421849"/>
            <a:ext cx="1443535" cy="1573773"/>
          </a:xfrm>
          <a:prstGeom prst="rect">
            <a:avLst/>
          </a:prstGeom>
        </p:spPr>
      </p:pic>
    </p:spTree>
    <p:custDataLst>
      <p:tags r:id="rId1"/>
    </p:custDataLst>
    <p:extLst>
      <p:ext uri="{BB962C8B-B14F-4D97-AF65-F5344CB8AC3E}">
        <p14:creationId xmlns:p14="http://schemas.microsoft.com/office/powerpoint/2010/main" val="252920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alveoli gas excha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794" y="188609"/>
            <a:ext cx="2095675" cy="1586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94255" y="3331521"/>
            <a:ext cx="2880320" cy="369332"/>
          </a:xfrm>
          <a:prstGeom prst="rect">
            <a:avLst/>
          </a:prstGeom>
          <a:noFill/>
        </p:spPr>
        <p:txBody>
          <a:bodyPr wrap="square" rtlCol="0">
            <a:spAutoFit/>
          </a:bodyPr>
          <a:lstStyle/>
          <a:p>
            <a:r>
              <a:rPr lang="en-GB" b="1" u="sng" dirty="0" smtClean="0"/>
              <a:t>Pathway of air</a:t>
            </a:r>
            <a:endParaRPr lang="en-GB" b="1" u="sng" dirty="0"/>
          </a:p>
        </p:txBody>
      </p:sp>
      <p:pic>
        <p:nvPicPr>
          <p:cNvPr id="1026" name="Picture 2" descr="Image result for synovial joint a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 y="837466"/>
            <a:ext cx="4482320" cy="25202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2104" y="680645"/>
            <a:ext cx="2525680" cy="415498"/>
          </a:xfrm>
          <a:prstGeom prst="rect">
            <a:avLst/>
          </a:prstGeom>
          <a:solidFill>
            <a:schemeClr val="bg1"/>
          </a:solidFill>
        </p:spPr>
        <p:txBody>
          <a:bodyPr wrap="square" rtlCol="0">
            <a:spAutoFit/>
          </a:bodyPr>
          <a:lstStyle/>
          <a:p>
            <a:r>
              <a:rPr lang="en-GB" sz="1100" dirty="0" smtClean="0"/>
              <a:t>Cartilage</a:t>
            </a:r>
          </a:p>
          <a:p>
            <a:r>
              <a:rPr lang="en-GB" sz="1000" dirty="0" smtClean="0"/>
              <a:t>Reduces friction, acts as a shock absorber</a:t>
            </a:r>
            <a:endParaRPr lang="en-GB" sz="1000" dirty="0"/>
          </a:p>
        </p:txBody>
      </p:sp>
      <p:sp>
        <p:nvSpPr>
          <p:cNvPr id="8" name="Oval 7"/>
          <p:cNvSpPr/>
          <p:nvPr/>
        </p:nvSpPr>
        <p:spPr>
          <a:xfrm>
            <a:off x="2699792" y="1610176"/>
            <a:ext cx="134623" cy="71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689909" y="2485975"/>
            <a:ext cx="807261" cy="261610"/>
          </a:xfrm>
          <a:prstGeom prst="rect">
            <a:avLst/>
          </a:prstGeom>
          <a:solidFill>
            <a:schemeClr val="bg1"/>
          </a:solidFill>
        </p:spPr>
        <p:txBody>
          <a:bodyPr wrap="square" rtlCol="0">
            <a:spAutoFit/>
          </a:bodyPr>
          <a:lstStyle/>
          <a:p>
            <a:r>
              <a:rPr lang="en-GB" sz="1100" dirty="0" smtClean="0"/>
              <a:t>Muscle</a:t>
            </a:r>
            <a:endParaRPr lang="en-GB" sz="1100" dirty="0"/>
          </a:p>
        </p:txBody>
      </p:sp>
      <p:cxnSp>
        <p:nvCxnSpPr>
          <p:cNvPr id="12" name="Straight Arrow Connector 11"/>
          <p:cNvCxnSpPr/>
          <p:nvPr/>
        </p:nvCxnSpPr>
        <p:spPr>
          <a:xfrm flipH="1">
            <a:off x="2834415" y="1340768"/>
            <a:ext cx="441441" cy="260760"/>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039949" y="1088692"/>
            <a:ext cx="1104964" cy="430887"/>
          </a:xfrm>
          <a:prstGeom prst="rect">
            <a:avLst/>
          </a:prstGeom>
          <a:solidFill>
            <a:schemeClr val="bg1"/>
          </a:solidFill>
        </p:spPr>
        <p:txBody>
          <a:bodyPr wrap="square" rtlCol="0">
            <a:spAutoFit/>
          </a:bodyPr>
          <a:lstStyle/>
          <a:p>
            <a:r>
              <a:rPr lang="en-GB" sz="1100" dirty="0" err="1" smtClean="0"/>
              <a:t>Bursae</a:t>
            </a:r>
            <a:r>
              <a:rPr lang="en-GB" sz="1100" dirty="0" smtClean="0"/>
              <a:t> – A fluid filled sac</a:t>
            </a:r>
            <a:endParaRPr lang="en-GB" sz="1100" dirty="0"/>
          </a:p>
        </p:txBody>
      </p:sp>
      <p:sp>
        <p:nvSpPr>
          <p:cNvPr id="17" name="TextBox 16"/>
          <p:cNvSpPr txBox="1"/>
          <p:nvPr/>
        </p:nvSpPr>
        <p:spPr>
          <a:xfrm>
            <a:off x="850661" y="162206"/>
            <a:ext cx="2880320" cy="369332"/>
          </a:xfrm>
          <a:prstGeom prst="rect">
            <a:avLst/>
          </a:prstGeom>
          <a:noFill/>
        </p:spPr>
        <p:txBody>
          <a:bodyPr wrap="square" rtlCol="0">
            <a:spAutoFit/>
          </a:bodyPr>
          <a:lstStyle/>
          <a:p>
            <a:r>
              <a:rPr lang="en-GB" b="1" u="sng" dirty="0" smtClean="0"/>
              <a:t>Structure of a synovial joint</a:t>
            </a:r>
            <a:endParaRPr lang="en-GB" b="1" u="sng" dirty="0"/>
          </a:p>
        </p:txBody>
      </p:sp>
      <p:pic>
        <p:nvPicPr>
          <p:cNvPr id="1028"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327" y="3864795"/>
            <a:ext cx="2287141" cy="293975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905306" y="4556348"/>
            <a:ext cx="942566" cy="260961"/>
          </a:xfrm>
          <a:prstGeom prst="rect">
            <a:avLst/>
          </a:prstGeom>
          <a:noFill/>
        </p:spPr>
        <p:txBody>
          <a:bodyPr wrap="square" rtlCol="0">
            <a:spAutoFit/>
          </a:bodyPr>
          <a:lstStyle/>
          <a:p>
            <a:r>
              <a:rPr lang="en-GB" sz="1100" dirty="0" smtClean="0"/>
              <a:t>Trachea</a:t>
            </a:r>
            <a:endParaRPr lang="en-GB" sz="1100" dirty="0"/>
          </a:p>
        </p:txBody>
      </p:sp>
      <p:sp>
        <p:nvSpPr>
          <p:cNvPr id="23" name="TextBox 22"/>
          <p:cNvSpPr txBox="1"/>
          <p:nvPr/>
        </p:nvSpPr>
        <p:spPr>
          <a:xfrm>
            <a:off x="2884788" y="4159420"/>
            <a:ext cx="1728192" cy="261610"/>
          </a:xfrm>
          <a:prstGeom prst="rect">
            <a:avLst/>
          </a:prstGeom>
          <a:noFill/>
        </p:spPr>
        <p:txBody>
          <a:bodyPr wrap="square" rtlCol="0">
            <a:spAutoFit/>
          </a:bodyPr>
          <a:lstStyle/>
          <a:p>
            <a:r>
              <a:rPr lang="en-GB" sz="1100" dirty="0" smtClean="0"/>
              <a:t>Mouth</a:t>
            </a:r>
            <a:endParaRPr lang="en-GB" sz="1100" dirty="0"/>
          </a:p>
        </p:txBody>
      </p:sp>
      <p:sp>
        <p:nvSpPr>
          <p:cNvPr id="24" name="TextBox 23"/>
          <p:cNvSpPr txBox="1"/>
          <p:nvPr/>
        </p:nvSpPr>
        <p:spPr>
          <a:xfrm>
            <a:off x="2951820" y="3785135"/>
            <a:ext cx="1728192" cy="261610"/>
          </a:xfrm>
          <a:prstGeom prst="rect">
            <a:avLst/>
          </a:prstGeom>
          <a:noFill/>
        </p:spPr>
        <p:txBody>
          <a:bodyPr wrap="square" rtlCol="0">
            <a:spAutoFit/>
          </a:bodyPr>
          <a:lstStyle/>
          <a:p>
            <a:r>
              <a:rPr lang="en-GB" sz="1100" dirty="0" smtClean="0"/>
              <a:t>Nose</a:t>
            </a:r>
            <a:endParaRPr lang="en-GB" sz="1100" dirty="0"/>
          </a:p>
        </p:txBody>
      </p:sp>
      <p:cxnSp>
        <p:nvCxnSpPr>
          <p:cNvPr id="25" name="Straight Arrow Connector 24"/>
          <p:cNvCxnSpPr/>
          <p:nvPr/>
        </p:nvCxnSpPr>
        <p:spPr>
          <a:xfrm flipH="1">
            <a:off x="2627784" y="3917840"/>
            <a:ext cx="360040" cy="17731"/>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H="1" flipV="1">
            <a:off x="2538661" y="4108709"/>
            <a:ext cx="366645" cy="154294"/>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2162308" y="4686828"/>
            <a:ext cx="726535" cy="192769"/>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173384" y="6052533"/>
            <a:ext cx="1728192" cy="261610"/>
          </a:xfrm>
          <a:prstGeom prst="rect">
            <a:avLst/>
          </a:prstGeom>
          <a:noFill/>
        </p:spPr>
        <p:txBody>
          <a:bodyPr wrap="square" rtlCol="0">
            <a:spAutoFit/>
          </a:bodyPr>
          <a:lstStyle/>
          <a:p>
            <a:r>
              <a:rPr lang="en-GB" sz="1100" dirty="0" smtClean="0"/>
              <a:t>Alveoli</a:t>
            </a:r>
            <a:endParaRPr lang="en-GB" sz="1100" dirty="0"/>
          </a:p>
        </p:txBody>
      </p:sp>
      <p:cxnSp>
        <p:nvCxnSpPr>
          <p:cNvPr id="33" name="Straight Arrow Connector 32"/>
          <p:cNvCxnSpPr/>
          <p:nvPr/>
        </p:nvCxnSpPr>
        <p:spPr>
          <a:xfrm>
            <a:off x="1111010" y="4720924"/>
            <a:ext cx="868702" cy="724300"/>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94914" y="5015564"/>
            <a:ext cx="942566" cy="260961"/>
          </a:xfrm>
          <a:prstGeom prst="rect">
            <a:avLst/>
          </a:prstGeom>
          <a:noFill/>
        </p:spPr>
        <p:txBody>
          <a:bodyPr wrap="square" rtlCol="0">
            <a:spAutoFit/>
          </a:bodyPr>
          <a:lstStyle/>
          <a:p>
            <a:r>
              <a:rPr lang="en-GB" sz="1100" dirty="0" smtClean="0"/>
              <a:t>Bronchioles</a:t>
            </a:r>
            <a:endParaRPr lang="en-GB" sz="1100" dirty="0"/>
          </a:p>
        </p:txBody>
      </p:sp>
      <p:cxnSp>
        <p:nvCxnSpPr>
          <p:cNvPr id="36" name="Straight Arrow Connector 35"/>
          <p:cNvCxnSpPr/>
          <p:nvPr/>
        </p:nvCxnSpPr>
        <p:spPr>
          <a:xfrm>
            <a:off x="972603" y="5131591"/>
            <a:ext cx="702865" cy="478209"/>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05457" y="4473849"/>
            <a:ext cx="1728192" cy="261610"/>
          </a:xfrm>
          <a:prstGeom prst="rect">
            <a:avLst/>
          </a:prstGeom>
          <a:noFill/>
        </p:spPr>
        <p:txBody>
          <a:bodyPr wrap="square" rtlCol="0">
            <a:spAutoFit/>
          </a:bodyPr>
          <a:lstStyle/>
          <a:p>
            <a:r>
              <a:rPr lang="en-GB" sz="1100" dirty="0" smtClean="0"/>
              <a:t>Bronchi</a:t>
            </a:r>
            <a:endParaRPr lang="en-GB" sz="1100" dirty="0"/>
          </a:p>
        </p:txBody>
      </p:sp>
      <p:cxnSp>
        <p:nvCxnSpPr>
          <p:cNvPr id="40" name="Straight Arrow Connector 39"/>
          <p:cNvCxnSpPr/>
          <p:nvPr/>
        </p:nvCxnSpPr>
        <p:spPr>
          <a:xfrm flipV="1">
            <a:off x="759577" y="6068367"/>
            <a:ext cx="733664" cy="78336"/>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4368812" y="115547"/>
            <a:ext cx="4218322" cy="3254737"/>
          </a:xfrm>
          <a:prstGeom prst="rect">
            <a:avLst/>
          </a:prstGeom>
          <a:noFill/>
        </p:spPr>
        <p:txBody>
          <a:bodyPr wrap="square" rtlCol="0">
            <a:spAutoFit/>
          </a:bodyPr>
          <a:lstStyle/>
          <a:p>
            <a:pPr algn="ctr"/>
            <a:r>
              <a:rPr lang="en-GB" b="1" u="sng" dirty="0" smtClean="0"/>
              <a:t>Gas </a:t>
            </a:r>
            <a:r>
              <a:rPr lang="en-GB" b="1" u="sng" dirty="0"/>
              <a:t>exchange </a:t>
            </a:r>
            <a:endParaRPr lang="en-GB" b="1" u="sng" dirty="0" smtClean="0"/>
          </a:p>
          <a:p>
            <a:r>
              <a:rPr lang="en-GB" sz="1250" dirty="0" smtClean="0"/>
              <a:t>This happens at </a:t>
            </a:r>
            <a:r>
              <a:rPr lang="en-GB" sz="1250" dirty="0"/>
              <a:t>the alveoli </a:t>
            </a:r>
            <a:endParaRPr lang="en-GB" sz="1250" dirty="0" smtClean="0"/>
          </a:p>
          <a:p>
            <a:endParaRPr lang="en-GB" sz="1250" dirty="0"/>
          </a:p>
          <a:p>
            <a:r>
              <a:rPr lang="en-GB" sz="1250" dirty="0" smtClean="0"/>
              <a:t>Features </a:t>
            </a:r>
            <a:r>
              <a:rPr lang="en-GB" sz="1250" dirty="0"/>
              <a:t>that </a:t>
            </a:r>
            <a:r>
              <a:rPr lang="en-GB" sz="1250" dirty="0" smtClean="0"/>
              <a:t>assist in </a:t>
            </a:r>
            <a:r>
              <a:rPr lang="en-GB" sz="1250" dirty="0"/>
              <a:t>gaseous </a:t>
            </a:r>
            <a:r>
              <a:rPr lang="en-GB" sz="1250" dirty="0" smtClean="0"/>
              <a:t>exchange: </a:t>
            </a:r>
          </a:p>
          <a:p>
            <a:r>
              <a:rPr lang="en-GB" sz="1250" dirty="0"/>
              <a:t> </a:t>
            </a:r>
            <a:r>
              <a:rPr lang="en-GB" sz="1250" dirty="0" smtClean="0"/>
              <a:t>- large </a:t>
            </a:r>
            <a:r>
              <a:rPr lang="en-GB" sz="1250" dirty="0"/>
              <a:t>surface area of alveoli</a:t>
            </a:r>
          </a:p>
          <a:p>
            <a:r>
              <a:rPr lang="en-GB" sz="1250" dirty="0"/>
              <a:t> </a:t>
            </a:r>
            <a:r>
              <a:rPr lang="en-GB" sz="1250" dirty="0" smtClean="0"/>
              <a:t>- moist </a:t>
            </a:r>
            <a:r>
              <a:rPr lang="en-GB" sz="1250" dirty="0"/>
              <a:t>thin walls (one cell thick)</a:t>
            </a:r>
          </a:p>
          <a:p>
            <a:r>
              <a:rPr lang="en-GB" sz="1250" dirty="0"/>
              <a:t> </a:t>
            </a:r>
            <a:r>
              <a:rPr lang="en-GB" sz="1250" dirty="0" smtClean="0"/>
              <a:t>- short </a:t>
            </a:r>
            <a:r>
              <a:rPr lang="en-GB" sz="1250" dirty="0"/>
              <a:t>distance for diffusion (short diffusion</a:t>
            </a:r>
          </a:p>
          <a:p>
            <a:r>
              <a:rPr lang="en-GB" sz="1250" dirty="0"/>
              <a:t>pathway)</a:t>
            </a:r>
          </a:p>
          <a:p>
            <a:r>
              <a:rPr lang="en-GB" sz="1250" dirty="0"/>
              <a:t> </a:t>
            </a:r>
            <a:r>
              <a:rPr lang="en-GB" sz="1250" dirty="0" smtClean="0"/>
              <a:t>-  </a:t>
            </a:r>
            <a:r>
              <a:rPr lang="en-GB" sz="1250" dirty="0"/>
              <a:t>lots of capillaries</a:t>
            </a:r>
          </a:p>
          <a:p>
            <a:r>
              <a:rPr lang="en-GB" sz="1250" dirty="0"/>
              <a:t> </a:t>
            </a:r>
            <a:r>
              <a:rPr lang="en-GB" sz="1250" dirty="0" smtClean="0"/>
              <a:t>-  </a:t>
            </a:r>
            <a:r>
              <a:rPr lang="en-GB" sz="1250" dirty="0"/>
              <a:t>large blood supply</a:t>
            </a:r>
          </a:p>
          <a:p>
            <a:r>
              <a:rPr lang="en-GB" sz="1250" dirty="0"/>
              <a:t> </a:t>
            </a:r>
            <a:r>
              <a:rPr lang="en-GB" sz="1250" dirty="0" smtClean="0"/>
              <a:t>-  </a:t>
            </a:r>
            <a:r>
              <a:rPr lang="en-GB" sz="1250" dirty="0"/>
              <a:t>movement of gas from high concentration to</a:t>
            </a:r>
          </a:p>
          <a:p>
            <a:r>
              <a:rPr lang="en-GB" sz="1250" dirty="0"/>
              <a:t>low concentration</a:t>
            </a:r>
            <a:r>
              <a:rPr lang="en-GB" sz="1250" dirty="0" smtClean="0"/>
              <a:t>.</a:t>
            </a:r>
          </a:p>
          <a:p>
            <a:endParaRPr lang="en-GB" sz="1250" dirty="0"/>
          </a:p>
          <a:p>
            <a:r>
              <a:rPr lang="en-GB" sz="1250" dirty="0"/>
              <a:t>Oxygen combines with haemoglobin in the red</a:t>
            </a:r>
          </a:p>
          <a:p>
            <a:r>
              <a:rPr lang="en-GB" sz="1250" dirty="0"/>
              <a:t>blood cells to form </a:t>
            </a:r>
            <a:r>
              <a:rPr lang="en-GB" sz="1250" dirty="0" err="1"/>
              <a:t>O</a:t>
            </a:r>
            <a:r>
              <a:rPr lang="en-GB" sz="1250" dirty="0" err="1" smtClean="0"/>
              <a:t>xyhaemoglobin</a:t>
            </a:r>
            <a:r>
              <a:rPr lang="en-GB" sz="1250" dirty="0"/>
              <a:t>. </a:t>
            </a:r>
            <a:endParaRPr lang="en-GB" sz="1250" dirty="0" smtClean="0"/>
          </a:p>
          <a:p>
            <a:r>
              <a:rPr lang="en-GB" sz="1250" dirty="0"/>
              <a:t>H</a:t>
            </a:r>
            <a:r>
              <a:rPr lang="en-GB" sz="1250" dirty="0" smtClean="0"/>
              <a:t>aemoglobin </a:t>
            </a:r>
            <a:r>
              <a:rPr lang="en-GB" sz="1250" dirty="0"/>
              <a:t>can </a:t>
            </a:r>
            <a:r>
              <a:rPr lang="en-GB" sz="1250" dirty="0" smtClean="0"/>
              <a:t>also carry</a:t>
            </a:r>
            <a:r>
              <a:rPr lang="en-GB" sz="1250" dirty="0"/>
              <a:t> C</a:t>
            </a:r>
            <a:r>
              <a:rPr lang="en-GB" sz="1250" dirty="0" smtClean="0"/>
              <a:t>arbon </a:t>
            </a:r>
            <a:r>
              <a:rPr lang="en-GB" sz="1250" dirty="0"/>
              <a:t>dioxide.</a:t>
            </a:r>
          </a:p>
        </p:txBody>
      </p:sp>
      <p:sp>
        <p:nvSpPr>
          <p:cNvPr id="41" name="TextBox 40"/>
          <p:cNvSpPr txBox="1"/>
          <p:nvPr/>
        </p:nvSpPr>
        <p:spPr>
          <a:xfrm>
            <a:off x="8669909" y="229510"/>
            <a:ext cx="520560" cy="230832"/>
          </a:xfrm>
          <a:prstGeom prst="rect">
            <a:avLst/>
          </a:prstGeom>
          <a:solidFill>
            <a:schemeClr val="bg1"/>
          </a:solidFill>
        </p:spPr>
        <p:txBody>
          <a:bodyPr wrap="square" rtlCol="0">
            <a:spAutoFit/>
          </a:bodyPr>
          <a:lstStyle/>
          <a:p>
            <a:r>
              <a:rPr lang="en-GB" sz="900" dirty="0" smtClean="0"/>
              <a:t>Alveoli</a:t>
            </a:r>
            <a:endParaRPr lang="en-GB" sz="900" dirty="0"/>
          </a:p>
        </p:txBody>
      </p:sp>
      <p:sp>
        <p:nvSpPr>
          <p:cNvPr id="42" name="TextBox 41"/>
          <p:cNvSpPr txBox="1"/>
          <p:nvPr/>
        </p:nvSpPr>
        <p:spPr>
          <a:xfrm>
            <a:off x="6207657" y="3429000"/>
            <a:ext cx="4323756" cy="369332"/>
          </a:xfrm>
          <a:prstGeom prst="rect">
            <a:avLst/>
          </a:prstGeom>
          <a:noFill/>
        </p:spPr>
        <p:txBody>
          <a:bodyPr wrap="square" rtlCol="0">
            <a:spAutoFit/>
          </a:bodyPr>
          <a:lstStyle/>
          <a:p>
            <a:r>
              <a:rPr lang="en-GB" b="1" u="sng" dirty="0" smtClean="0"/>
              <a:t>Blood Vessels </a:t>
            </a:r>
            <a:endParaRPr lang="en-GB" b="1" u="sng" dirty="0"/>
          </a:p>
        </p:txBody>
      </p:sp>
      <p:pic>
        <p:nvPicPr>
          <p:cNvPr id="1032" name="Picture 8" descr="https://lh4.googleusercontent.com/proxy/FVat1CJwajcor9Bob0TkjvA4Hd3I64geo0SI6tl2idTLbX4i2CmtUySNX2g3VRBAfToD31auKwqtzKBS4kSQF_vAs4MdTdeE=w1200-h630-p-k-no-n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0012" y="3784489"/>
            <a:ext cx="3961057" cy="206014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4439481" y="5844638"/>
            <a:ext cx="4675035" cy="1054135"/>
          </a:xfrm>
          <a:prstGeom prst="rect">
            <a:avLst/>
          </a:prstGeom>
          <a:noFill/>
        </p:spPr>
        <p:txBody>
          <a:bodyPr wrap="square" rtlCol="0">
            <a:spAutoFit/>
          </a:bodyPr>
          <a:lstStyle/>
          <a:p>
            <a:r>
              <a:rPr lang="en-GB" sz="1250" dirty="0" smtClean="0"/>
              <a:t>Valves open due to pressure and close to prevent backflow</a:t>
            </a:r>
          </a:p>
          <a:p>
            <a:endParaRPr lang="en-GB" sz="1250" dirty="0"/>
          </a:p>
          <a:p>
            <a:r>
              <a:rPr lang="en-GB" sz="1250" dirty="0" smtClean="0"/>
              <a:t>The blood can be redistributed during exercise through Vasodilation (blood vessels widen) and Vasoconstriction (blood vessels become narrower)</a:t>
            </a:r>
          </a:p>
        </p:txBody>
      </p:sp>
      <p:sp>
        <p:nvSpPr>
          <p:cNvPr id="3" name="Down Arrow 2"/>
          <p:cNvSpPr/>
          <p:nvPr/>
        </p:nvSpPr>
        <p:spPr>
          <a:xfrm>
            <a:off x="3493371" y="4324142"/>
            <a:ext cx="294840" cy="200034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21705" y="836490"/>
            <a:ext cx="1728192" cy="261610"/>
          </a:xfrm>
          <a:prstGeom prst="rect">
            <a:avLst/>
          </a:prstGeom>
          <a:solidFill>
            <a:schemeClr val="bg1"/>
          </a:solidFill>
        </p:spPr>
        <p:txBody>
          <a:bodyPr wrap="square" rtlCol="0">
            <a:spAutoFit/>
          </a:bodyPr>
          <a:lstStyle/>
          <a:p>
            <a:r>
              <a:rPr lang="en-GB" sz="1100" dirty="0" smtClean="0"/>
              <a:t>Joint Capsule</a:t>
            </a:r>
            <a:endParaRPr lang="en-GB" sz="1100" dirty="0"/>
          </a:p>
        </p:txBody>
      </p:sp>
    </p:spTree>
    <p:custDataLst>
      <p:tags r:id="rId1"/>
    </p:custDataLst>
    <p:extLst>
      <p:ext uri="{BB962C8B-B14F-4D97-AF65-F5344CB8AC3E}">
        <p14:creationId xmlns:p14="http://schemas.microsoft.com/office/powerpoint/2010/main" val="399314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690" y="111657"/>
            <a:ext cx="2828236" cy="369332"/>
          </a:xfrm>
          <a:prstGeom prst="rect">
            <a:avLst/>
          </a:prstGeom>
          <a:noFill/>
        </p:spPr>
        <p:txBody>
          <a:bodyPr wrap="square" rtlCol="0">
            <a:spAutoFit/>
          </a:bodyPr>
          <a:lstStyle/>
          <a:p>
            <a:r>
              <a:rPr lang="en-GB" b="1" u="sng" dirty="0" smtClean="0"/>
              <a:t>Structure of the heart</a:t>
            </a:r>
            <a:endParaRPr lang="en-GB" b="1" u="sng" dirty="0"/>
          </a:p>
        </p:txBody>
      </p:sp>
      <p:pic>
        <p:nvPicPr>
          <p:cNvPr id="2050" name="Picture 2" descr="http://www.phschool.com/science/biology_place/biocoach/cardio2/images/Circuit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63" y="564717"/>
            <a:ext cx="3526904" cy="3241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05127" y="2420888"/>
            <a:ext cx="934616" cy="892552"/>
          </a:xfrm>
          <a:prstGeom prst="rect">
            <a:avLst/>
          </a:prstGeom>
          <a:solidFill>
            <a:schemeClr val="bg1"/>
          </a:solidFill>
        </p:spPr>
        <p:txBody>
          <a:bodyPr wrap="square" rtlCol="0">
            <a:spAutoFit/>
          </a:bodyPr>
          <a:lstStyle/>
          <a:p>
            <a:r>
              <a:rPr lang="en-GB" sz="1300" dirty="0" smtClean="0"/>
              <a:t>Arteries </a:t>
            </a:r>
          </a:p>
          <a:p>
            <a:r>
              <a:rPr lang="en-GB" sz="1300" dirty="0"/>
              <a:t>t</a:t>
            </a:r>
            <a:r>
              <a:rPr lang="en-GB" sz="1300" dirty="0" smtClean="0"/>
              <a:t>o the rest of the body</a:t>
            </a:r>
            <a:endParaRPr lang="en-GB" sz="1300" dirty="0"/>
          </a:p>
        </p:txBody>
      </p:sp>
      <p:sp>
        <p:nvSpPr>
          <p:cNvPr id="7" name="TextBox 6"/>
          <p:cNvSpPr txBox="1"/>
          <p:nvPr/>
        </p:nvSpPr>
        <p:spPr>
          <a:xfrm>
            <a:off x="683568" y="1868859"/>
            <a:ext cx="864096" cy="276999"/>
          </a:xfrm>
          <a:prstGeom prst="rect">
            <a:avLst/>
          </a:prstGeom>
          <a:solidFill>
            <a:schemeClr val="bg1"/>
          </a:solidFill>
        </p:spPr>
        <p:txBody>
          <a:bodyPr wrap="square" rtlCol="0">
            <a:spAutoFit/>
          </a:bodyPr>
          <a:lstStyle/>
          <a:p>
            <a:r>
              <a:rPr lang="en-GB" sz="1200" dirty="0" smtClean="0"/>
              <a:t>Vena Cava</a:t>
            </a:r>
            <a:endParaRPr lang="en-GB" sz="1200" dirty="0"/>
          </a:p>
        </p:txBody>
      </p:sp>
      <p:sp>
        <p:nvSpPr>
          <p:cNvPr id="9" name="TextBox 8"/>
          <p:cNvSpPr txBox="1"/>
          <p:nvPr/>
        </p:nvSpPr>
        <p:spPr>
          <a:xfrm>
            <a:off x="539552" y="2307859"/>
            <a:ext cx="991105" cy="492443"/>
          </a:xfrm>
          <a:prstGeom prst="rect">
            <a:avLst/>
          </a:prstGeom>
          <a:solidFill>
            <a:schemeClr val="bg1"/>
          </a:solidFill>
        </p:spPr>
        <p:txBody>
          <a:bodyPr wrap="square" rtlCol="0">
            <a:spAutoFit/>
          </a:bodyPr>
          <a:lstStyle/>
          <a:p>
            <a:r>
              <a:rPr lang="en-GB" sz="1300" dirty="0" smtClean="0"/>
              <a:t>Veins back to the heart</a:t>
            </a:r>
            <a:endParaRPr lang="en-GB" sz="1300" dirty="0"/>
          </a:p>
        </p:txBody>
      </p:sp>
      <p:sp>
        <p:nvSpPr>
          <p:cNvPr id="6" name="Rounded Rectangle 5"/>
          <p:cNvSpPr/>
          <p:nvPr/>
        </p:nvSpPr>
        <p:spPr>
          <a:xfrm>
            <a:off x="1979712" y="1124744"/>
            <a:ext cx="720080"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1835696" y="2460419"/>
            <a:ext cx="1008112" cy="3398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899320" y="494846"/>
            <a:ext cx="1725945" cy="461665"/>
          </a:xfrm>
          <a:prstGeom prst="rect">
            <a:avLst/>
          </a:prstGeom>
          <a:solidFill>
            <a:schemeClr val="bg1"/>
          </a:solidFill>
        </p:spPr>
        <p:txBody>
          <a:bodyPr wrap="square" rtlCol="0">
            <a:spAutoFit/>
          </a:bodyPr>
          <a:lstStyle/>
          <a:p>
            <a:r>
              <a:rPr lang="en-GB" sz="1200" dirty="0" smtClean="0"/>
              <a:t>Capillaries around the lungs</a:t>
            </a:r>
          </a:p>
        </p:txBody>
      </p:sp>
      <p:sp>
        <p:nvSpPr>
          <p:cNvPr id="13" name="TextBox 12"/>
          <p:cNvSpPr txBox="1"/>
          <p:nvPr/>
        </p:nvSpPr>
        <p:spPr>
          <a:xfrm>
            <a:off x="395536" y="3082607"/>
            <a:ext cx="1321269" cy="461665"/>
          </a:xfrm>
          <a:prstGeom prst="rect">
            <a:avLst/>
          </a:prstGeom>
          <a:solidFill>
            <a:schemeClr val="bg1"/>
          </a:solidFill>
        </p:spPr>
        <p:txBody>
          <a:bodyPr wrap="square" rtlCol="0">
            <a:spAutoFit/>
          </a:bodyPr>
          <a:lstStyle/>
          <a:p>
            <a:r>
              <a:rPr lang="en-GB" sz="1200" dirty="0" smtClean="0"/>
              <a:t>Capillaries around the muscles</a:t>
            </a:r>
          </a:p>
        </p:txBody>
      </p:sp>
      <p:sp>
        <p:nvSpPr>
          <p:cNvPr id="10" name="TextBox 9"/>
          <p:cNvSpPr txBox="1"/>
          <p:nvPr/>
        </p:nvSpPr>
        <p:spPr>
          <a:xfrm>
            <a:off x="38427" y="3882475"/>
            <a:ext cx="4491183" cy="615553"/>
          </a:xfrm>
          <a:prstGeom prst="rect">
            <a:avLst/>
          </a:prstGeom>
          <a:noFill/>
        </p:spPr>
        <p:txBody>
          <a:bodyPr wrap="square" rtlCol="0">
            <a:spAutoFit/>
          </a:bodyPr>
          <a:lstStyle/>
          <a:p>
            <a:r>
              <a:rPr lang="en-GB" sz="1700" dirty="0" smtClean="0"/>
              <a:t>Filling of the heart = </a:t>
            </a:r>
            <a:r>
              <a:rPr lang="en-GB" sz="1700" b="1" dirty="0" smtClean="0"/>
              <a:t>Diastole</a:t>
            </a:r>
          </a:p>
          <a:p>
            <a:r>
              <a:rPr lang="en-GB" sz="1700" dirty="0" smtClean="0"/>
              <a:t>Ejection of blood away from the heart = </a:t>
            </a:r>
            <a:r>
              <a:rPr lang="en-GB" sz="1700" b="1" dirty="0" smtClean="0"/>
              <a:t>Systole</a:t>
            </a:r>
            <a:endParaRPr lang="en-GB" sz="1700" b="1" dirty="0"/>
          </a:p>
        </p:txBody>
      </p:sp>
      <p:sp>
        <p:nvSpPr>
          <p:cNvPr id="14" name="TextBox 13"/>
          <p:cNvSpPr txBox="1"/>
          <p:nvPr/>
        </p:nvSpPr>
        <p:spPr>
          <a:xfrm>
            <a:off x="103577" y="4525743"/>
            <a:ext cx="4360882" cy="2246769"/>
          </a:xfrm>
          <a:prstGeom prst="rect">
            <a:avLst/>
          </a:prstGeom>
          <a:noFill/>
        </p:spPr>
        <p:txBody>
          <a:bodyPr wrap="square" rtlCol="0">
            <a:spAutoFit/>
          </a:bodyPr>
          <a:lstStyle/>
          <a:p>
            <a:r>
              <a:rPr lang="en-GB" b="1" dirty="0" smtClean="0"/>
              <a:t>Cardiac Output</a:t>
            </a:r>
          </a:p>
          <a:p>
            <a:r>
              <a:rPr lang="en-GB" sz="1400" dirty="0" smtClean="0"/>
              <a:t>The </a:t>
            </a:r>
            <a:r>
              <a:rPr lang="en-GB" sz="1400" dirty="0"/>
              <a:t>amount of blood ejected from the heart in one minute </a:t>
            </a:r>
            <a:r>
              <a:rPr lang="en-GB" sz="1400" dirty="0" smtClean="0"/>
              <a:t>or</a:t>
            </a:r>
          </a:p>
          <a:p>
            <a:endParaRPr lang="en-GB" dirty="0"/>
          </a:p>
          <a:p>
            <a:r>
              <a:rPr lang="en-GB" b="1" dirty="0" smtClean="0"/>
              <a:t>Stroke Volume</a:t>
            </a:r>
            <a:endParaRPr lang="en-GB" b="1" dirty="0"/>
          </a:p>
          <a:p>
            <a:r>
              <a:rPr lang="en-GB" sz="1400" dirty="0"/>
              <a:t>The volume of blood pumped out of the heart by each ventricle during one contraction. </a:t>
            </a:r>
            <a:endParaRPr lang="en-GB" sz="1400" dirty="0" smtClean="0"/>
          </a:p>
          <a:p>
            <a:endParaRPr lang="en-GB" sz="1400" dirty="0" smtClean="0"/>
          </a:p>
          <a:p>
            <a:pPr algn="ctr"/>
            <a:r>
              <a:rPr lang="en-GB" sz="1600" b="1" dirty="0" smtClean="0"/>
              <a:t>Cardiac Output (Q) = Stroke </a:t>
            </a:r>
            <a:r>
              <a:rPr lang="en-GB" sz="1600" b="1" dirty="0"/>
              <a:t>volume x </a:t>
            </a:r>
            <a:r>
              <a:rPr lang="en-GB" sz="1600" b="1" dirty="0" smtClean="0"/>
              <a:t>Heart rate</a:t>
            </a:r>
            <a:endParaRPr lang="en-GB" sz="1600" b="1" dirty="0"/>
          </a:p>
        </p:txBody>
      </p:sp>
      <p:sp>
        <p:nvSpPr>
          <p:cNvPr id="17" name="TextBox 16"/>
          <p:cNvSpPr txBox="1"/>
          <p:nvPr/>
        </p:nvSpPr>
        <p:spPr>
          <a:xfrm>
            <a:off x="5724128" y="125514"/>
            <a:ext cx="2880320" cy="369332"/>
          </a:xfrm>
          <a:prstGeom prst="rect">
            <a:avLst/>
          </a:prstGeom>
          <a:noFill/>
        </p:spPr>
        <p:txBody>
          <a:bodyPr wrap="square" rtlCol="0">
            <a:spAutoFit/>
          </a:bodyPr>
          <a:lstStyle/>
          <a:p>
            <a:r>
              <a:rPr lang="en-GB" b="1" u="sng" dirty="0" smtClean="0"/>
              <a:t>Mechanics of Breathing</a:t>
            </a:r>
            <a:endParaRPr lang="en-GB" b="1" u="sng" dirty="0"/>
          </a:p>
        </p:txBody>
      </p:sp>
      <p:pic>
        <p:nvPicPr>
          <p:cNvPr id="2054" name="Picture 6" descr="http://media1.shmoop.com/images/biology/biobook_animalmovement_graphik_3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3510" y="704874"/>
            <a:ext cx="4533838" cy="241952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529610" y="1094069"/>
            <a:ext cx="1725945" cy="461665"/>
          </a:xfrm>
          <a:prstGeom prst="rect">
            <a:avLst/>
          </a:prstGeom>
          <a:noFill/>
        </p:spPr>
        <p:txBody>
          <a:bodyPr wrap="square" rtlCol="0">
            <a:spAutoFit/>
          </a:bodyPr>
          <a:lstStyle/>
          <a:p>
            <a:r>
              <a:rPr lang="en-GB" sz="1200" dirty="0" smtClean="0"/>
              <a:t>Intercostal muscles contract</a:t>
            </a:r>
          </a:p>
        </p:txBody>
      </p:sp>
      <p:cxnSp>
        <p:nvCxnSpPr>
          <p:cNvPr id="16" name="Straight Arrow Connector 15"/>
          <p:cNvCxnSpPr/>
          <p:nvPr/>
        </p:nvCxnSpPr>
        <p:spPr>
          <a:xfrm>
            <a:off x="5076056" y="1555734"/>
            <a:ext cx="432048" cy="3131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8172400" y="1059891"/>
            <a:ext cx="1725945" cy="461665"/>
          </a:xfrm>
          <a:prstGeom prst="rect">
            <a:avLst/>
          </a:prstGeom>
          <a:noFill/>
        </p:spPr>
        <p:txBody>
          <a:bodyPr wrap="square" rtlCol="0">
            <a:spAutoFit/>
          </a:bodyPr>
          <a:lstStyle/>
          <a:p>
            <a:r>
              <a:rPr lang="en-GB" sz="1200" dirty="0" smtClean="0"/>
              <a:t>Intercostal </a:t>
            </a:r>
          </a:p>
          <a:p>
            <a:r>
              <a:rPr lang="en-GB" sz="1200" dirty="0" smtClean="0"/>
              <a:t>muscles relax</a:t>
            </a:r>
          </a:p>
        </p:txBody>
      </p:sp>
      <p:cxnSp>
        <p:nvCxnSpPr>
          <p:cNvPr id="23" name="Straight Arrow Connector 22"/>
          <p:cNvCxnSpPr/>
          <p:nvPr/>
        </p:nvCxnSpPr>
        <p:spPr>
          <a:xfrm flipH="1">
            <a:off x="8172400" y="1521556"/>
            <a:ext cx="298102" cy="4383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6155052" y="3279493"/>
            <a:ext cx="2880320" cy="646331"/>
          </a:xfrm>
          <a:prstGeom prst="rect">
            <a:avLst/>
          </a:prstGeom>
          <a:noFill/>
        </p:spPr>
        <p:txBody>
          <a:bodyPr wrap="square" rtlCol="0">
            <a:spAutoFit/>
          </a:bodyPr>
          <a:lstStyle/>
          <a:p>
            <a:r>
              <a:rPr lang="en-GB" b="1" u="sng" dirty="0" smtClean="0"/>
              <a:t>Spirometer Trace</a:t>
            </a:r>
          </a:p>
          <a:p>
            <a:r>
              <a:rPr lang="en-GB" u="sng" dirty="0" smtClean="0"/>
              <a:t> </a:t>
            </a:r>
          </a:p>
        </p:txBody>
      </p:sp>
      <p:sp>
        <p:nvSpPr>
          <p:cNvPr id="25" name="TextBox 24"/>
          <p:cNvSpPr txBox="1"/>
          <p:nvPr/>
        </p:nvSpPr>
        <p:spPr>
          <a:xfrm>
            <a:off x="5359053" y="3667031"/>
            <a:ext cx="3245395" cy="523220"/>
          </a:xfrm>
          <a:prstGeom prst="rect">
            <a:avLst/>
          </a:prstGeom>
          <a:noFill/>
        </p:spPr>
        <p:txBody>
          <a:bodyPr wrap="square" rtlCol="0">
            <a:spAutoFit/>
          </a:bodyPr>
          <a:lstStyle/>
          <a:p>
            <a:pPr algn="ctr"/>
            <a:r>
              <a:rPr lang="en-GB" sz="1400" dirty="0" smtClean="0"/>
              <a:t>The graph below shows a typical spirometer trace at rest.</a:t>
            </a:r>
            <a:endParaRPr lang="en-GB" sz="1400"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1674" y="4165262"/>
            <a:ext cx="4146790" cy="2710826"/>
          </a:xfrm>
          <a:prstGeom prst="rect">
            <a:avLst/>
          </a:prstGeom>
        </p:spPr>
      </p:pic>
    </p:spTree>
    <p:custDataLst>
      <p:tags r:id="rId1"/>
    </p:custDataLst>
    <p:extLst>
      <p:ext uri="{BB962C8B-B14F-4D97-AF65-F5344CB8AC3E}">
        <p14:creationId xmlns:p14="http://schemas.microsoft.com/office/powerpoint/2010/main" val="194678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Image result for bottled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3847" y="4937328"/>
            <a:ext cx="720080" cy="1080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188640"/>
            <a:ext cx="3456384" cy="369332"/>
          </a:xfrm>
          <a:prstGeom prst="rect">
            <a:avLst/>
          </a:prstGeom>
          <a:noFill/>
        </p:spPr>
        <p:txBody>
          <a:bodyPr wrap="square" rtlCol="0">
            <a:spAutoFit/>
          </a:bodyPr>
          <a:lstStyle/>
          <a:p>
            <a:r>
              <a:rPr lang="en-GB" b="1" u="sng" dirty="0" smtClean="0"/>
              <a:t>Aerobic and Anaerobic Exercise</a:t>
            </a:r>
            <a:endParaRPr lang="en-GB" b="1" u="sng" dirty="0"/>
          </a:p>
        </p:txBody>
      </p:sp>
      <p:sp>
        <p:nvSpPr>
          <p:cNvPr id="5" name="TextBox 4"/>
          <p:cNvSpPr txBox="1"/>
          <p:nvPr/>
        </p:nvSpPr>
        <p:spPr>
          <a:xfrm>
            <a:off x="-49787" y="511805"/>
            <a:ext cx="4261747" cy="6401753"/>
          </a:xfrm>
          <a:prstGeom prst="rect">
            <a:avLst/>
          </a:prstGeom>
          <a:noFill/>
        </p:spPr>
        <p:txBody>
          <a:bodyPr wrap="square" rtlCol="0">
            <a:spAutoFit/>
          </a:bodyPr>
          <a:lstStyle/>
          <a:p>
            <a:r>
              <a:rPr lang="en-GB" b="1" dirty="0" smtClean="0"/>
              <a:t>Aerobic: </a:t>
            </a:r>
            <a:endParaRPr lang="en-GB" b="1" dirty="0"/>
          </a:p>
          <a:p>
            <a:r>
              <a:rPr lang="en-GB" sz="1400" b="1" dirty="0" smtClean="0">
                <a:solidFill>
                  <a:srgbClr val="FF0000"/>
                </a:solidFill>
              </a:rPr>
              <a:t>With </a:t>
            </a:r>
            <a:r>
              <a:rPr lang="en-GB" sz="1400" b="1" dirty="0">
                <a:solidFill>
                  <a:srgbClr val="FF0000"/>
                </a:solidFill>
              </a:rPr>
              <a:t>oxygen. </a:t>
            </a:r>
            <a:r>
              <a:rPr lang="en-GB" sz="1400" dirty="0"/>
              <a:t>When exercise is not too fast and is steady, the heart can supply all the oxygen that the working muscles need. </a:t>
            </a:r>
            <a:endParaRPr lang="en-GB" sz="1400" dirty="0" smtClean="0"/>
          </a:p>
          <a:p>
            <a:pPr algn="ctr"/>
            <a:endParaRPr lang="en-GB" dirty="0" smtClean="0"/>
          </a:p>
          <a:p>
            <a:pPr algn="ctr"/>
            <a:endParaRPr lang="en-GB" sz="1600" dirty="0" smtClean="0">
              <a:solidFill>
                <a:srgbClr val="00B050"/>
              </a:solidFill>
            </a:endParaRPr>
          </a:p>
          <a:p>
            <a:pPr algn="ctr"/>
            <a:endParaRPr lang="en-GB" sz="1600" dirty="0">
              <a:solidFill>
                <a:srgbClr val="00B050"/>
              </a:solidFill>
            </a:endParaRPr>
          </a:p>
          <a:p>
            <a:pPr algn="ctr"/>
            <a:endParaRPr lang="en-GB" sz="1600" dirty="0" smtClean="0">
              <a:solidFill>
                <a:srgbClr val="00B050"/>
              </a:solidFill>
            </a:endParaRPr>
          </a:p>
          <a:p>
            <a:pPr algn="ctr"/>
            <a:endParaRPr lang="en-GB" sz="1600" dirty="0">
              <a:solidFill>
                <a:srgbClr val="00B050"/>
              </a:solidFill>
            </a:endParaRPr>
          </a:p>
          <a:p>
            <a:pPr algn="ctr"/>
            <a:endParaRPr lang="en-GB" sz="1600" dirty="0" smtClean="0">
              <a:solidFill>
                <a:srgbClr val="00B050"/>
              </a:solidFill>
            </a:endParaRPr>
          </a:p>
          <a:p>
            <a:pPr algn="ctr"/>
            <a:endParaRPr lang="en-GB" sz="1600" dirty="0">
              <a:solidFill>
                <a:srgbClr val="00B050"/>
              </a:solidFill>
            </a:endParaRPr>
          </a:p>
          <a:p>
            <a:pPr algn="ctr"/>
            <a:r>
              <a:rPr lang="en-GB" sz="1600" dirty="0" smtClean="0">
                <a:solidFill>
                  <a:srgbClr val="00B050"/>
                </a:solidFill>
              </a:rPr>
              <a:t>Glucose</a:t>
            </a:r>
            <a:r>
              <a:rPr lang="en-GB" sz="1600" dirty="0" smtClean="0"/>
              <a:t> </a:t>
            </a:r>
            <a:r>
              <a:rPr lang="en-GB" sz="1600" dirty="0"/>
              <a:t>+ </a:t>
            </a:r>
            <a:r>
              <a:rPr lang="en-GB" sz="1600" dirty="0">
                <a:solidFill>
                  <a:schemeClr val="tx2"/>
                </a:solidFill>
              </a:rPr>
              <a:t>oxygen</a:t>
            </a:r>
            <a:r>
              <a:rPr lang="en-GB" sz="1600" dirty="0"/>
              <a:t> → </a:t>
            </a:r>
            <a:r>
              <a:rPr lang="en-GB" sz="1600" dirty="0">
                <a:solidFill>
                  <a:schemeClr val="accent6">
                    <a:lumMod val="75000"/>
                  </a:schemeClr>
                </a:solidFill>
              </a:rPr>
              <a:t>energy</a:t>
            </a:r>
            <a:r>
              <a:rPr lang="en-GB" sz="1600" dirty="0"/>
              <a:t> + </a:t>
            </a:r>
            <a:r>
              <a:rPr lang="en-GB" sz="1600" dirty="0">
                <a:solidFill>
                  <a:srgbClr val="FF0000"/>
                </a:solidFill>
              </a:rPr>
              <a:t>carbon dioxide </a:t>
            </a:r>
            <a:r>
              <a:rPr lang="en-GB" sz="1600" dirty="0"/>
              <a:t>+ </a:t>
            </a:r>
            <a:r>
              <a:rPr lang="en-GB" sz="1600" dirty="0" smtClean="0">
                <a:solidFill>
                  <a:srgbClr val="00B0F0"/>
                </a:solidFill>
              </a:rPr>
              <a:t>water</a:t>
            </a:r>
            <a:endParaRPr lang="en-GB" dirty="0"/>
          </a:p>
          <a:p>
            <a:r>
              <a:rPr lang="en-GB" b="1" dirty="0" smtClean="0"/>
              <a:t>Anaerobic: </a:t>
            </a:r>
          </a:p>
          <a:p>
            <a:r>
              <a:rPr lang="en-GB" sz="1400" b="1" dirty="0">
                <a:solidFill>
                  <a:srgbClr val="FF0000"/>
                </a:solidFill>
              </a:rPr>
              <a:t>Without oxygen</a:t>
            </a:r>
            <a:r>
              <a:rPr lang="en-GB" sz="1400" dirty="0"/>
              <a:t>. When exercise duration is short and at high intensity, the heart and lungs cannot supply blood and oxygen to muscles as fast as the respiring cells need them. </a:t>
            </a:r>
            <a:endParaRPr lang="en-GB" sz="1400" dirty="0" smtClean="0"/>
          </a:p>
          <a:p>
            <a:pPr algn="ctr"/>
            <a:endParaRPr lang="en-GB" dirty="0" smtClean="0"/>
          </a:p>
          <a:p>
            <a:pPr algn="ctr"/>
            <a:endParaRPr lang="en-GB" sz="1600" dirty="0" smtClean="0">
              <a:solidFill>
                <a:srgbClr val="00B050"/>
              </a:solidFill>
            </a:endParaRPr>
          </a:p>
          <a:p>
            <a:pPr algn="ctr"/>
            <a:endParaRPr lang="en-GB" sz="1600" dirty="0">
              <a:solidFill>
                <a:srgbClr val="00B050"/>
              </a:solidFill>
            </a:endParaRPr>
          </a:p>
          <a:p>
            <a:pPr algn="ctr"/>
            <a:endParaRPr lang="en-GB" sz="1600" dirty="0" smtClean="0">
              <a:solidFill>
                <a:srgbClr val="00B050"/>
              </a:solidFill>
            </a:endParaRPr>
          </a:p>
          <a:p>
            <a:pPr algn="ctr"/>
            <a:endParaRPr lang="en-GB" sz="1600" dirty="0">
              <a:solidFill>
                <a:srgbClr val="00B050"/>
              </a:solidFill>
            </a:endParaRPr>
          </a:p>
          <a:p>
            <a:pPr algn="ctr"/>
            <a:endParaRPr lang="en-GB" sz="1600" dirty="0">
              <a:solidFill>
                <a:srgbClr val="00B050"/>
              </a:solidFill>
            </a:endParaRPr>
          </a:p>
          <a:p>
            <a:pPr algn="ctr"/>
            <a:endParaRPr lang="en-GB" sz="1600" dirty="0" smtClean="0">
              <a:solidFill>
                <a:srgbClr val="00B050"/>
              </a:solidFill>
            </a:endParaRPr>
          </a:p>
          <a:p>
            <a:pPr algn="ctr"/>
            <a:r>
              <a:rPr lang="en-GB" sz="1600" dirty="0" smtClean="0">
                <a:solidFill>
                  <a:srgbClr val="00B050"/>
                </a:solidFill>
              </a:rPr>
              <a:t>Glucose</a:t>
            </a:r>
            <a:r>
              <a:rPr lang="en-GB" sz="1600" dirty="0" smtClean="0"/>
              <a:t> → </a:t>
            </a:r>
            <a:r>
              <a:rPr lang="en-GB" sz="1600" dirty="0" smtClean="0">
                <a:solidFill>
                  <a:schemeClr val="accent6">
                    <a:lumMod val="75000"/>
                  </a:schemeClr>
                </a:solidFill>
              </a:rPr>
              <a:t>energy</a:t>
            </a:r>
            <a:r>
              <a:rPr lang="en-GB" sz="1600" dirty="0" smtClean="0"/>
              <a:t> </a:t>
            </a:r>
            <a:r>
              <a:rPr lang="en-GB" sz="1600" dirty="0"/>
              <a:t>+ lactic </a:t>
            </a:r>
            <a:r>
              <a:rPr lang="en-GB" sz="1600" dirty="0" smtClean="0"/>
              <a:t>acid</a:t>
            </a:r>
            <a:endParaRPr lang="en-GB" sz="1600" dirty="0"/>
          </a:p>
        </p:txBody>
      </p:sp>
      <p:pic>
        <p:nvPicPr>
          <p:cNvPr id="3076" name="Picture 4" descr="Image result for mo farah marath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484784"/>
            <a:ext cx="2260355" cy="14120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usain bo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7778" y="4712668"/>
            <a:ext cx="2172209" cy="15121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64088" y="188640"/>
            <a:ext cx="3096344" cy="646331"/>
          </a:xfrm>
          <a:prstGeom prst="rect">
            <a:avLst/>
          </a:prstGeom>
          <a:noFill/>
        </p:spPr>
        <p:txBody>
          <a:bodyPr wrap="square" rtlCol="0">
            <a:spAutoFit/>
          </a:bodyPr>
          <a:lstStyle/>
          <a:p>
            <a:pPr algn="ctr"/>
            <a:r>
              <a:rPr lang="en-GB" b="1" u="sng" dirty="0"/>
              <a:t>Excess post-exercise oxygen </a:t>
            </a:r>
            <a:r>
              <a:rPr lang="en-GB" b="1" u="sng" dirty="0" smtClean="0"/>
              <a:t>consumption (EPOC)</a:t>
            </a:r>
            <a:endParaRPr lang="en-GB" b="1" u="sng" dirty="0"/>
          </a:p>
        </p:txBody>
      </p:sp>
      <p:sp>
        <p:nvSpPr>
          <p:cNvPr id="7" name="TextBox 6"/>
          <p:cNvSpPr txBox="1"/>
          <p:nvPr/>
        </p:nvSpPr>
        <p:spPr>
          <a:xfrm>
            <a:off x="4829407" y="834971"/>
            <a:ext cx="4079058" cy="1200329"/>
          </a:xfrm>
          <a:prstGeom prst="rect">
            <a:avLst/>
          </a:prstGeom>
          <a:noFill/>
        </p:spPr>
        <p:txBody>
          <a:bodyPr wrap="square" rtlCol="0">
            <a:spAutoFit/>
          </a:bodyPr>
          <a:lstStyle/>
          <a:p>
            <a:r>
              <a:rPr lang="en-GB" sz="1600" b="1" dirty="0"/>
              <a:t>EPOC</a:t>
            </a:r>
            <a:r>
              <a:rPr lang="en-GB" sz="1400" dirty="0"/>
              <a:t> refers to the amount of oxygen needed to recover after exercise. EPOC enables lactic acid to be converted to glucose, carbon dioxide and water (using oxygen). It explains why we continue to breathe deeply and quickly after exercise. </a:t>
            </a:r>
          </a:p>
        </p:txBody>
      </p:sp>
      <p:sp>
        <p:nvSpPr>
          <p:cNvPr id="11" name="TextBox 10"/>
          <p:cNvSpPr txBox="1"/>
          <p:nvPr/>
        </p:nvSpPr>
        <p:spPr>
          <a:xfrm>
            <a:off x="5375715" y="2142878"/>
            <a:ext cx="3096344" cy="646331"/>
          </a:xfrm>
          <a:prstGeom prst="rect">
            <a:avLst/>
          </a:prstGeom>
          <a:noFill/>
        </p:spPr>
        <p:txBody>
          <a:bodyPr wrap="square" rtlCol="0">
            <a:spAutoFit/>
          </a:bodyPr>
          <a:lstStyle/>
          <a:p>
            <a:pPr algn="ctr"/>
            <a:r>
              <a:rPr lang="en-GB" b="1" u="sng" dirty="0"/>
              <a:t>The recovery process from vigorous exercise</a:t>
            </a:r>
          </a:p>
        </p:txBody>
      </p:sp>
      <p:sp>
        <p:nvSpPr>
          <p:cNvPr id="8" name="TextBox 7"/>
          <p:cNvSpPr txBox="1"/>
          <p:nvPr/>
        </p:nvSpPr>
        <p:spPr>
          <a:xfrm>
            <a:off x="4829406" y="2896787"/>
            <a:ext cx="2485967" cy="3631763"/>
          </a:xfrm>
          <a:prstGeom prst="rect">
            <a:avLst/>
          </a:prstGeom>
          <a:noFill/>
        </p:spPr>
        <p:txBody>
          <a:bodyPr wrap="square" rtlCol="0">
            <a:spAutoFit/>
          </a:bodyPr>
          <a:lstStyle/>
          <a:p>
            <a:r>
              <a:rPr lang="en-GB" sz="1600" b="1" dirty="0"/>
              <a:t>C</a:t>
            </a:r>
            <a:r>
              <a:rPr lang="en-GB" sz="1600" b="1" dirty="0" smtClean="0"/>
              <a:t>ool </a:t>
            </a:r>
            <a:r>
              <a:rPr lang="en-GB" sz="1600" b="1" dirty="0"/>
              <a:t>down </a:t>
            </a:r>
            <a:r>
              <a:rPr lang="en-GB" sz="1400" dirty="0"/>
              <a:t>– maintain elevated breathing </a:t>
            </a:r>
            <a:r>
              <a:rPr lang="en-GB" sz="1400" dirty="0" smtClean="0"/>
              <a:t>rate/heart </a:t>
            </a:r>
            <a:r>
              <a:rPr lang="en-GB" sz="1400" dirty="0"/>
              <a:t>rate (blood flow), stretching, removal </a:t>
            </a:r>
            <a:r>
              <a:rPr lang="en-GB" sz="1400" dirty="0" smtClean="0"/>
              <a:t>of lactic acid</a:t>
            </a:r>
          </a:p>
          <a:p>
            <a:endParaRPr lang="en-GB" sz="1400" dirty="0" smtClean="0"/>
          </a:p>
          <a:p>
            <a:endParaRPr lang="en-GB" sz="1400" dirty="0" smtClean="0"/>
          </a:p>
          <a:p>
            <a:endParaRPr lang="en-GB" sz="1400" dirty="0"/>
          </a:p>
          <a:p>
            <a:r>
              <a:rPr lang="en-GB" sz="1600" b="1" dirty="0"/>
              <a:t>M</a:t>
            </a:r>
            <a:r>
              <a:rPr lang="en-GB" sz="1600" b="1" dirty="0" smtClean="0"/>
              <a:t>anipulation </a:t>
            </a:r>
            <a:r>
              <a:rPr lang="en-GB" sz="1600" b="1" dirty="0"/>
              <a:t>of diet </a:t>
            </a:r>
            <a:r>
              <a:rPr lang="en-GB" sz="1400" dirty="0"/>
              <a:t>– </a:t>
            </a:r>
            <a:r>
              <a:rPr lang="en-GB" sz="1400" dirty="0" smtClean="0"/>
              <a:t>rehydration, carbohydrates </a:t>
            </a:r>
            <a:r>
              <a:rPr lang="en-GB" sz="1400" dirty="0"/>
              <a:t>for </a:t>
            </a:r>
            <a:r>
              <a:rPr lang="en-GB" sz="1400" dirty="0" smtClean="0"/>
              <a:t>energy</a:t>
            </a:r>
          </a:p>
          <a:p>
            <a:endParaRPr lang="en-GB" sz="1400" dirty="0"/>
          </a:p>
          <a:p>
            <a:endParaRPr lang="en-GB" sz="1400" dirty="0" smtClean="0"/>
          </a:p>
          <a:p>
            <a:endParaRPr lang="en-GB" sz="1400" dirty="0"/>
          </a:p>
          <a:p>
            <a:r>
              <a:rPr lang="en-GB" sz="1600" b="1" dirty="0"/>
              <a:t>I</a:t>
            </a:r>
            <a:r>
              <a:rPr lang="en-GB" sz="1600" b="1" dirty="0" smtClean="0"/>
              <a:t>ce </a:t>
            </a:r>
            <a:r>
              <a:rPr lang="en-GB" sz="1600" b="1" dirty="0"/>
              <a:t>baths/massage </a:t>
            </a:r>
            <a:r>
              <a:rPr lang="en-GB" sz="1400" dirty="0"/>
              <a:t>– prevention of </a:t>
            </a:r>
            <a:r>
              <a:rPr lang="en-GB" sz="1400" dirty="0" smtClean="0"/>
              <a:t>delayed onset </a:t>
            </a:r>
            <a:r>
              <a:rPr lang="en-GB" sz="1400" dirty="0"/>
              <a:t>of muscle soreness (DOMS).</a:t>
            </a:r>
          </a:p>
        </p:txBody>
      </p:sp>
      <p:pic>
        <p:nvPicPr>
          <p:cNvPr id="3080" name="Picture 8" descr="Image result for cool dow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373" y="2896787"/>
            <a:ext cx="1718657" cy="107244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nandos foo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373" y="4356457"/>
            <a:ext cx="1741429" cy="116174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ice bat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374" y="5657781"/>
            <a:ext cx="1741429" cy="10859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9463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6393853" y="5855758"/>
            <a:ext cx="1152128" cy="307777"/>
          </a:xfrm>
          <a:prstGeom prst="rect">
            <a:avLst/>
          </a:prstGeom>
          <a:solidFill>
            <a:schemeClr val="bg1"/>
          </a:solidFill>
        </p:spPr>
        <p:txBody>
          <a:bodyPr wrap="square" rtlCol="0">
            <a:spAutoFit/>
          </a:bodyPr>
          <a:lstStyle/>
          <a:p>
            <a:r>
              <a:rPr lang="en-GB" sz="1400" b="1" dirty="0" smtClean="0"/>
              <a:t>2</a:t>
            </a:r>
            <a:r>
              <a:rPr lang="en-GB" sz="1400" b="1" baseline="30000" dirty="0" smtClean="0"/>
              <a:t>nd</a:t>
            </a:r>
            <a:r>
              <a:rPr lang="en-GB" sz="1400" b="1" dirty="0" smtClean="0"/>
              <a:t> Class </a:t>
            </a:r>
          </a:p>
        </p:txBody>
      </p:sp>
      <p:sp>
        <p:nvSpPr>
          <p:cNvPr id="4" name="TextBox 3"/>
          <p:cNvSpPr txBox="1"/>
          <p:nvPr/>
        </p:nvSpPr>
        <p:spPr>
          <a:xfrm>
            <a:off x="-144524" y="62323"/>
            <a:ext cx="4608512" cy="646331"/>
          </a:xfrm>
          <a:prstGeom prst="rect">
            <a:avLst/>
          </a:prstGeom>
          <a:noFill/>
        </p:spPr>
        <p:txBody>
          <a:bodyPr wrap="square" rtlCol="0">
            <a:spAutoFit/>
          </a:bodyPr>
          <a:lstStyle/>
          <a:p>
            <a:pPr algn="ctr"/>
            <a:r>
              <a:rPr lang="en-GB" b="1" u="sng" dirty="0" smtClean="0"/>
              <a:t>Immediate, Short and Long term effects of exercise</a:t>
            </a:r>
            <a:endParaRPr lang="en-GB" b="1" u="sng" dirty="0"/>
          </a:p>
        </p:txBody>
      </p:sp>
      <p:sp>
        <p:nvSpPr>
          <p:cNvPr id="6" name="TextBox 5"/>
          <p:cNvSpPr txBox="1"/>
          <p:nvPr/>
        </p:nvSpPr>
        <p:spPr>
          <a:xfrm>
            <a:off x="179512" y="793055"/>
            <a:ext cx="3960440" cy="1015663"/>
          </a:xfrm>
          <a:prstGeom prst="rect">
            <a:avLst/>
          </a:prstGeom>
          <a:solidFill>
            <a:schemeClr val="accent2">
              <a:lumMod val="20000"/>
              <a:lumOff val="80000"/>
            </a:schemeClr>
          </a:solidFill>
        </p:spPr>
        <p:txBody>
          <a:bodyPr wrap="square" rtlCol="0">
            <a:spAutoFit/>
          </a:bodyPr>
          <a:lstStyle/>
          <a:p>
            <a:pPr algn="ctr"/>
            <a:r>
              <a:rPr lang="en-GB" b="1" dirty="0" smtClean="0"/>
              <a:t>Immediate effects during exercise</a:t>
            </a:r>
          </a:p>
          <a:p>
            <a:r>
              <a:rPr lang="en-GB" sz="1400" dirty="0" smtClean="0"/>
              <a:t>- Hot/sweaty/red </a:t>
            </a:r>
            <a:r>
              <a:rPr lang="en-GB" sz="1400" dirty="0"/>
              <a:t>skin</a:t>
            </a:r>
          </a:p>
          <a:p>
            <a:r>
              <a:rPr lang="en-GB" sz="1400" dirty="0" smtClean="0"/>
              <a:t>- Increase </a:t>
            </a:r>
            <a:r>
              <a:rPr lang="en-GB" sz="1400" dirty="0"/>
              <a:t>in depth and frequency of breathing</a:t>
            </a:r>
          </a:p>
          <a:p>
            <a:r>
              <a:rPr lang="en-GB" sz="1400" dirty="0" smtClean="0"/>
              <a:t>- Increased </a:t>
            </a:r>
            <a:r>
              <a:rPr lang="en-GB" sz="1400" dirty="0"/>
              <a:t>heart </a:t>
            </a:r>
            <a:r>
              <a:rPr lang="en-GB" sz="1400" dirty="0" smtClean="0"/>
              <a:t>rate</a:t>
            </a:r>
            <a:endParaRPr lang="en-GB" sz="1400" dirty="0"/>
          </a:p>
        </p:txBody>
      </p:sp>
      <p:sp>
        <p:nvSpPr>
          <p:cNvPr id="7" name="TextBox 6"/>
          <p:cNvSpPr txBox="1"/>
          <p:nvPr/>
        </p:nvSpPr>
        <p:spPr>
          <a:xfrm>
            <a:off x="179512" y="2027635"/>
            <a:ext cx="3960440" cy="1723549"/>
          </a:xfrm>
          <a:prstGeom prst="rect">
            <a:avLst/>
          </a:prstGeom>
          <a:solidFill>
            <a:srgbClr val="FAFDD1"/>
          </a:solidFill>
        </p:spPr>
        <p:txBody>
          <a:bodyPr wrap="square" rtlCol="0">
            <a:spAutoFit/>
          </a:bodyPr>
          <a:lstStyle/>
          <a:p>
            <a:pPr algn="ctr"/>
            <a:r>
              <a:rPr lang="en-GB" b="1" dirty="0" smtClean="0"/>
              <a:t>Short term effects (up to 24-36 hours after)</a:t>
            </a:r>
            <a:endParaRPr lang="en-GB" b="1" dirty="0"/>
          </a:p>
          <a:p>
            <a:r>
              <a:rPr lang="en-GB" sz="1400" dirty="0" smtClean="0"/>
              <a:t>- tiredness/fatigue</a:t>
            </a:r>
            <a:endParaRPr lang="en-GB" sz="1400" dirty="0"/>
          </a:p>
          <a:p>
            <a:r>
              <a:rPr lang="en-GB" sz="1400" dirty="0" smtClean="0"/>
              <a:t>- light </a:t>
            </a:r>
            <a:r>
              <a:rPr lang="en-GB" sz="1400" dirty="0"/>
              <a:t>headedness</a:t>
            </a:r>
          </a:p>
          <a:p>
            <a:r>
              <a:rPr lang="en-GB" sz="1400" dirty="0" smtClean="0"/>
              <a:t>- nausea</a:t>
            </a:r>
            <a:endParaRPr lang="en-GB" sz="1400" dirty="0"/>
          </a:p>
          <a:p>
            <a:r>
              <a:rPr lang="en-GB" sz="1400" dirty="0" smtClean="0"/>
              <a:t>- aching/delayed </a:t>
            </a:r>
            <a:r>
              <a:rPr lang="en-GB" sz="1400" dirty="0"/>
              <a:t>onset of muscle </a:t>
            </a:r>
            <a:r>
              <a:rPr lang="en-GB" sz="1400" dirty="0" smtClean="0"/>
              <a:t>soreness (DOMS)                         cramp</a:t>
            </a:r>
          </a:p>
        </p:txBody>
      </p:sp>
      <p:sp>
        <p:nvSpPr>
          <p:cNvPr id="8" name="TextBox 7"/>
          <p:cNvSpPr txBox="1"/>
          <p:nvPr/>
        </p:nvSpPr>
        <p:spPr>
          <a:xfrm>
            <a:off x="179512" y="3881363"/>
            <a:ext cx="3984060" cy="2800767"/>
          </a:xfrm>
          <a:prstGeom prst="rect">
            <a:avLst/>
          </a:prstGeom>
          <a:solidFill>
            <a:schemeClr val="accent1">
              <a:lumMod val="40000"/>
              <a:lumOff val="60000"/>
            </a:schemeClr>
          </a:solidFill>
        </p:spPr>
        <p:txBody>
          <a:bodyPr wrap="square" rtlCol="0">
            <a:spAutoFit/>
          </a:bodyPr>
          <a:lstStyle/>
          <a:p>
            <a:pPr algn="ctr"/>
            <a:r>
              <a:rPr lang="en-GB" b="1" dirty="0" smtClean="0"/>
              <a:t>Long term effects (months and years of exercising)</a:t>
            </a:r>
            <a:endParaRPr lang="en-GB" b="1" dirty="0"/>
          </a:p>
          <a:p>
            <a:r>
              <a:rPr lang="en-GB" sz="1400" dirty="0" smtClean="0"/>
              <a:t>- body </a:t>
            </a:r>
            <a:r>
              <a:rPr lang="en-GB" sz="1400" dirty="0"/>
              <a:t>shape may change</a:t>
            </a:r>
          </a:p>
          <a:p>
            <a:r>
              <a:rPr lang="en-GB" sz="1400" dirty="0" smtClean="0"/>
              <a:t>- improvements </a:t>
            </a:r>
            <a:r>
              <a:rPr lang="en-GB" sz="1400" dirty="0"/>
              <a:t>in specific components </a:t>
            </a:r>
            <a:r>
              <a:rPr lang="en-GB" sz="1400" dirty="0" smtClean="0"/>
              <a:t>of fitness</a:t>
            </a:r>
            <a:endParaRPr lang="en-GB" sz="1400" dirty="0"/>
          </a:p>
          <a:p>
            <a:r>
              <a:rPr lang="en-GB" sz="1400" dirty="0" smtClean="0"/>
              <a:t>- build </a:t>
            </a:r>
            <a:r>
              <a:rPr lang="en-GB" sz="1400" dirty="0"/>
              <a:t>muscle strength</a:t>
            </a:r>
          </a:p>
          <a:p>
            <a:r>
              <a:rPr lang="en-GB" sz="1400" dirty="0" smtClean="0"/>
              <a:t>- improve </a:t>
            </a:r>
            <a:r>
              <a:rPr lang="en-GB" sz="1400" dirty="0"/>
              <a:t>muscular endurance</a:t>
            </a:r>
          </a:p>
          <a:p>
            <a:r>
              <a:rPr lang="en-GB" sz="1400" dirty="0" smtClean="0"/>
              <a:t>- improve </a:t>
            </a:r>
            <a:r>
              <a:rPr lang="en-GB" sz="1400" dirty="0"/>
              <a:t>speed</a:t>
            </a:r>
          </a:p>
          <a:p>
            <a:r>
              <a:rPr lang="en-GB" sz="1400" dirty="0" smtClean="0"/>
              <a:t>- improve </a:t>
            </a:r>
            <a:r>
              <a:rPr lang="en-GB" sz="1400" dirty="0"/>
              <a:t>suppleness</a:t>
            </a:r>
          </a:p>
          <a:p>
            <a:r>
              <a:rPr lang="en-GB" sz="1400" dirty="0" smtClean="0"/>
              <a:t>- build </a:t>
            </a:r>
            <a:r>
              <a:rPr lang="en-GB" sz="1400" dirty="0"/>
              <a:t>cardio-vascular endurance</a:t>
            </a:r>
          </a:p>
          <a:p>
            <a:r>
              <a:rPr lang="en-GB" sz="1400" dirty="0" smtClean="0"/>
              <a:t>- improve </a:t>
            </a:r>
            <a:r>
              <a:rPr lang="en-GB" sz="1400" dirty="0"/>
              <a:t>stamina</a:t>
            </a:r>
          </a:p>
          <a:p>
            <a:r>
              <a:rPr lang="en-GB" sz="1400" dirty="0" smtClean="0"/>
              <a:t>- increase </a:t>
            </a:r>
            <a:r>
              <a:rPr lang="en-GB" sz="1400" dirty="0"/>
              <a:t>in the size of the heart (hypertrophy)</a:t>
            </a:r>
          </a:p>
          <a:p>
            <a:r>
              <a:rPr lang="en-GB" sz="1400" dirty="0" smtClean="0"/>
              <a:t>- lower </a:t>
            </a:r>
            <a:r>
              <a:rPr lang="en-GB" sz="1400" dirty="0"/>
              <a:t>resting heart rate (bradycardia).</a:t>
            </a:r>
            <a:endParaRPr lang="en-GB" sz="1400" dirty="0" smtClean="0"/>
          </a:p>
        </p:txBody>
      </p:sp>
      <p:sp>
        <p:nvSpPr>
          <p:cNvPr id="9" name="TextBox 8"/>
          <p:cNvSpPr txBox="1"/>
          <p:nvPr/>
        </p:nvSpPr>
        <p:spPr>
          <a:xfrm>
            <a:off x="4567907" y="88495"/>
            <a:ext cx="4608512" cy="369332"/>
          </a:xfrm>
          <a:prstGeom prst="rect">
            <a:avLst/>
          </a:prstGeom>
          <a:noFill/>
        </p:spPr>
        <p:txBody>
          <a:bodyPr wrap="square" rtlCol="0">
            <a:spAutoFit/>
          </a:bodyPr>
          <a:lstStyle/>
          <a:p>
            <a:pPr algn="ctr"/>
            <a:r>
              <a:rPr lang="en-GB" b="1" u="sng" dirty="0"/>
              <a:t>First, second and third class lever systems</a:t>
            </a:r>
          </a:p>
        </p:txBody>
      </p:sp>
      <p:sp>
        <p:nvSpPr>
          <p:cNvPr id="13" name="TextBox 12"/>
          <p:cNvSpPr txBox="1"/>
          <p:nvPr/>
        </p:nvSpPr>
        <p:spPr>
          <a:xfrm>
            <a:off x="5109664" y="6595122"/>
            <a:ext cx="1152128" cy="246221"/>
          </a:xfrm>
          <a:prstGeom prst="rect">
            <a:avLst/>
          </a:prstGeom>
          <a:solidFill>
            <a:schemeClr val="bg1"/>
          </a:solidFill>
        </p:spPr>
        <p:txBody>
          <a:bodyPr wrap="square" rtlCol="0">
            <a:spAutoFit/>
          </a:bodyPr>
          <a:lstStyle/>
          <a:p>
            <a:r>
              <a:rPr lang="en-GB" sz="1000" dirty="0" smtClean="0"/>
              <a:t>Fulcrum</a:t>
            </a:r>
            <a:endParaRPr lang="en-GB" sz="1000" dirty="0"/>
          </a:p>
        </p:txBody>
      </p:sp>
      <p:sp>
        <p:nvSpPr>
          <p:cNvPr id="16" name="TextBox 15"/>
          <p:cNvSpPr txBox="1"/>
          <p:nvPr/>
        </p:nvSpPr>
        <p:spPr>
          <a:xfrm>
            <a:off x="6046993" y="6595122"/>
            <a:ext cx="1152128" cy="246221"/>
          </a:xfrm>
          <a:prstGeom prst="rect">
            <a:avLst/>
          </a:prstGeom>
          <a:solidFill>
            <a:schemeClr val="bg1"/>
          </a:solidFill>
        </p:spPr>
        <p:txBody>
          <a:bodyPr wrap="square" rtlCol="0">
            <a:spAutoFit/>
          </a:bodyPr>
          <a:lstStyle/>
          <a:p>
            <a:r>
              <a:rPr lang="en-GB" sz="1000" dirty="0" smtClean="0"/>
              <a:t>Fulcrum</a:t>
            </a:r>
            <a:endParaRPr lang="en-GB" sz="1000" dirty="0"/>
          </a:p>
        </p:txBody>
      </p:sp>
      <p:sp>
        <p:nvSpPr>
          <p:cNvPr id="14" name="Rectangle 13"/>
          <p:cNvSpPr/>
          <p:nvPr/>
        </p:nvSpPr>
        <p:spPr>
          <a:xfrm>
            <a:off x="4567907" y="2477098"/>
            <a:ext cx="4642805" cy="1277273"/>
          </a:xfrm>
          <a:prstGeom prst="rect">
            <a:avLst/>
          </a:prstGeom>
        </p:spPr>
        <p:txBody>
          <a:bodyPr wrap="square">
            <a:spAutoFit/>
          </a:bodyPr>
          <a:lstStyle/>
          <a:p>
            <a:r>
              <a:rPr lang="en-GB" sz="1300" b="1" dirty="0">
                <a:latin typeface="HelveticaNeueLTStd-Roman"/>
              </a:rPr>
              <a:t>Mechanical advantage = effort arm ÷ </a:t>
            </a:r>
            <a:r>
              <a:rPr lang="en-GB" sz="1300" b="1" dirty="0" smtClean="0">
                <a:latin typeface="HelveticaNeueLTStd-Roman"/>
              </a:rPr>
              <a:t>weight (load) arm</a:t>
            </a:r>
            <a:r>
              <a:rPr lang="en-GB" sz="1300" dirty="0" smtClean="0">
                <a:latin typeface="HelveticaNeueLTStd-Roman"/>
              </a:rPr>
              <a:t>.</a:t>
            </a:r>
          </a:p>
          <a:p>
            <a:endParaRPr lang="en-GB" sz="1400" dirty="0" smtClean="0"/>
          </a:p>
          <a:p>
            <a:r>
              <a:rPr lang="en-GB" sz="1200" dirty="0" smtClean="0"/>
              <a:t>The </a:t>
            </a:r>
            <a:r>
              <a:rPr lang="en-GB" sz="1200" dirty="0"/>
              <a:t>most common lever in the human body is third class levers. </a:t>
            </a:r>
            <a:r>
              <a:rPr lang="en-GB" sz="1200" dirty="0" smtClean="0"/>
              <a:t>This </a:t>
            </a:r>
            <a:r>
              <a:rPr lang="en-GB" sz="1200" dirty="0"/>
              <a:t>is because they allow for quick </a:t>
            </a:r>
            <a:r>
              <a:rPr lang="en-GB" sz="1200" dirty="0" smtClean="0"/>
              <a:t>movement ideal in sport, </a:t>
            </a:r>
            <a:r>
              <a:rPr lang="en-GB" sz="1200" dirty="0"/>
              <a:t>however it requires a large effort to move a relatively small load.</a:t>
            </a:r>
          </a:p>
          <a:p>
            <a:endParaRPr lang="en-GB" sz="1400" dirty="0"/>
          </a:p>
        </p:txBody>
      </p:sp>
      <p:pic>
        <p:nvPicPr>
          <p:cNvPr id="4100" name="Picture 4" descr="http://www.angelfire.com/la/Ivan/images/3rd.jpg"/>
          <p:cNvPicPr>
            <a:picLocks noChangeAspect="1" noChangeArrowheads="1"/>
          </p:cNvPicPr>
          <p:nvPr/>
        </p:nvPicPr>
        <p:blipFill rotWithShape="1">
          <a:blip r:embed="rId4">
            <a:extLst>
              <a:ext uri="{28A0092B-C50C-407E-A947-70E740481C1C}">
                <a14:useLocalDpi xmlns:a14="http://schemas.microsoft.com/office/drawing/2010/main" val="0"/>
              </a:ext>
            </a:extLst>
          </a:blip>
          <a:srcRect b="26369"/>
          <a:stretch/>
        </p:blipFill>
        <p:spPr bwMode="auto">
          <a:xfrm>
            <a:off x="4788024" y="3869321"/>
            <a:ext cx="4248472" cy="207996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4845387" y="6381328"/>
            <a:ext cx="1090544" cy="5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84217" y="6391770"/>
            <a:ext cx="1057203" cy="7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31976" y="6399102"/>
            <a:ext cx="1093010" cy="7345"/>
          </a:xfrm>
          <a:prstGeom prst="line">
            <a:avLst/>
          </a:prstGeom>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a:off x="5241090" y="6406447"/>
            <a:ext cx="237588" cy="168898"/>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Isosceles Triangle 20"/>
          <p:cNvSpPr/>
          <p:nvPr/>
        </p:nvSpPr>
        <p:spPr>
          <a:xfrm>
            <a:off x="7615369" y="6406447"/>
            <a:ext cx="237588" cy="168898"/>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21"/>
          <p:cNvSpPr/>
          <p:nvPr/>
        </p:nvSpPr>
        <p:spPr>
          <a:xfrm>
            <a:off x="6231976" y="6422274"/>
            <a:ext cx="237588" cy="168898"/>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Down Arrow 25"/>
          <p:cNvSpPr/>
          <p:nvPr/>
        </p:nvSpPr>
        <p:spPr>
          <a:xfrm>
            <a:off x="4804036" y="6410994"/>
            <a:ext cx="241228" cy="20231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Up Arrow 28"/>
          <p:cNvSpPr/>
          <p:nvPr/>
        </p:nvSpPr>
        <p:spPr>
          <a:xfrm>
            <a:off x="8106408" y="6124363"/>
            <a:ext cx="207253" cy="24238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Up Arrow 29"/>
          <p:cNvSpPr/>
          <p:nvPr/>
        </p:nvSpPr>
        <p:spPr>
          <a:xfrm>
            <a:off x="7095495" y="6137956"/>
            <a:ext cx="207253" cy="24238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5724916" y="6192653"/>
            <a:ext cx="179930" cy="1886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692233" y="6210427"/>
            <a:ext cx="179930" cy="1886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8591951" y="6193167"/>
            <a:ext cx="179930" cy="1886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585209" y="6575345"/>
            <a:ext cx="491944" cy="246221"/>
          </a:xfrm>
          <a:prstGeom prst="rect">
            <a:avLst/>
          </a:prstGeom>
          <a:solidFill>
            <a:schemeClr val="bg1"/>
          </a:solidFill>
        </p:spPr>
        <p:txBody>
          <a:bodyPr wrap="square" rtlCol="0">
            <a:spAutoFit/>
          </a:bodyPr>
          <a:lstStyle/>
          <a:p>
            <a:r>
              <a:rPr lang="en-GB" sz="1000" dirty="0" smtClean="0"/>
              <a:t>Load</a:t>
            </a:r>
            <a:endParaRPr lang="en-GB" sz="1000" dirty="0"/>
          </a:p>
        </p:txBody>
      </p:sp>
      <p:sp>
        <p:nvSpPr>
          <p:cNvPr id="38" name="TextBox 37"/>
          <p:cNvSpPr txBox="1"/>
          <p:nvPr/>
        </p:nvSpPr>
        <p:spPr>
          <a:xfrm>
            <a:off x="5658874" y="6595122"/>
            <a:ext cx="491944" cy="246221"/>
          </a:xfrm>
          <a:prstGeom prst="rect">
            <a:avLst/>
          </a:prstGeom>
          <a:solidFill>
            <a:schemeClr val="bg1"/>
          </a:solidFill>
        </p:spPr>
        <p:txBody>
          <a:bodyPr wrap="square" rtlCol="0">
            <a:spAutoFit/>
          </a:bodyPr>
          <a:lstStyle/>
          <a:p>
            <a:r>
              <a:rPr lang="en-GB" sz="1000" dirty="0" smtClean="0"/>
              <a:t>Load</a:t>
            </a:r>
            <a:endParaRPr lang="en-GB" sz="1000" dirty="0"/>
          </a:p>
        </p:txBody>
      </p:sp>
      <p:sp>
        <p:nvSpPr>
          <p:cNvPr id="39" name="TextBox 38"/>
          <p:cNvSpPr txBox="1"/>
          <p:nvPr/>
        </p:nvSpPr>
        <p:spPr>
          <a:xfrm flipH="1">
            <a:off x="4673599" y="6613663"/>
            <a:ext cx="502102" cy="246221"/>
          </a:xfrm>
          <a:prstGeom prst="rect">
            <a:avLst/>
          </a:prstGeom>
          <a:solidFill>
            <a:schemeClr val="bg1"/>
          </a:solidFill>
        </p:spPr>
        <p:txBody>
          <a:bodyPr wrap="square" rtlCol="0">
            <a:spAutoFit/>
          </a:bodyPr>
          <a:lstStyle/>
          <a:p>
            <a:r>
              <a:rPr lang="en-GB" sz="1000" dirty="0" smtClean="0"/>
              <a:t>Effort</a:t>
            </a:r>
            <a:endParaRPr lang="en-GB" sz="1000" dirty="0"/>
          </a:p>
        </p:txBody>
      </p:sp>
      <p:sp>
        <p:nvSpPr>
          <p:cNvPr id="49" name="TextBox 48"/>
          <p:cNvSpPr txBox="1"/>
          <p:nvPr/>
        </p:nvSpPr>
        <p:spPr>
          <a:xfrm>
            <a:off x="4725852" y="5855758"/>
            <a:ext cx="1329614" cy="307777"/>
          </a:xfrm>
          <a:prstGeom prst="rect">
            <a:avLst/>
          </a:prstGeom>
          <a:solidFill>
            <a:schemeClr val="bg1"/>
          </a:solidFill>
        </p:spPr>
        <p:txBody>
          <a:bodyPr wrap="square" rtlCol="0">
            <a:spAutoFit/>
          </a:bodyPr>
          <a:lstStyle/>
          <a:p>
            <a:pPr algn="ctr"/>
            <a:r>
              <a:rPr lang="en-GB" sz="1400" b="1" dirty="0" smtClean="0"/>
              <a:t>1</a:t>
            </a:r>
            <a:r>
              <a:rPr lang="en-GB" sz="1400" b="1" baseline="30000" dirty="0" smtClean="0"/>
              <a:t>st</a:t>
            </a:r>
            <a:r>
              <a:rPr lang="en-GB" sz="1400" b="1" dirty="0" smtClean="0"/>
              <a:t> Class </a:t>
            </a:r>
          </a:p>
        </p:txBody>
      </p:sp>
      <p:sp>
        <p:nvSpPr>
          <p:cNvPr id="35" name="TextBox 34"/>
          <p:cNvSpPr txBox="1"/>
          <p:nvPr/>
        </p:nvSpPr>
        <p:spPr>
          <a:xfrm>
            <a:off x="6978099" y="6576774"/>
            <a:ext cx="532011" cy="246221"/>
          </a:xfrm>
          <a:prstGeom prst="rect">
            <a:avLst/>
          </a:prstGeom>
          <a:solidFill>
            <a:schemeClr val="bg1"/>
          </a:solidFill>
        </p:spPr>
        <p:txBody>
          <a:bodyPr wrap="square" rtlCol="0">
            <a:spAutoFit/>
          </a:bodyPr>
          <a:lstStyle/>
          <a:p>
            <a:r>
              <a:rPr lang="en-GB" sz="1000" dirty="0" smtClean="0"/>
              <a:t>Effort</a:t>
            </a:r>
            <a:endParaRPr lang="en-GB" sz="1000" dirty="0"/>
          </a:p>
        </p:txBody>
      </p:sp>
      <p:sp>
        <p:nvSpPr>
          <p:cNvPr id="41" name="TextBox 40"/>
          <p:cNvSpPr txBox="1"/>
          <p:nvPr/>
        </p:nvSpPr>
        <p:spPr>
          <a:xfrm>
            <a:off x="7828472" y="5818034"/>
            <a:ext cx="1152128" cy="307777"/>
          </a:xfrm>
          <a:prstGeom prst="rect">
            <a:avLst/>
          </a:prstGeom>
          <a:solidFill>
            <a:schemeClr val="bg1"/>
          </a:solidFill>
        </p:spPr>
        <p:txBody>
          <a:bodyPr wrap="square" rtlCol="0">
            <a:spAutoFit/>
          </a:bodyPr>
          <a:lstStyle/>
          <a:p>
            <a:r>
              <a:rPr lang="en-GB" sz="1400" b="1" dirty="0" smtClean="0"/>
              <a:t>3</a:t>
            </a:r>
            <a:r>
              <a:rPr lang="en-GB" sz="1400" b="1" baseline="30000" dirty="0" smtClean="0"/>
              <a:t>rd</a:t>
            </a:r>
            <a:r>
              <a:rPr lang="en-GB" sz="1400" b="1" dirty="0" smtClean="0"/>
              <a:t>  Class </a:t>
            </a:r>
          </a:p>
        </p:txBody>
      </p:sp>
      <p:sp>
        <p:nvSpPr>
          <p:cNvPr id="40" name="TextBox 39"/>
          <p:cNvSpPr txBox="1"/>
          <p:nvPr/>
        </p:nvSpPr>
        <p:spPr>
          <a:xfrm>
            <a:off x="8021503" y="6568726"/>
            <a:ext cx="532011" cy="246221"/>
          </a:xfrm>
          <a:prstGeom prst="rect">
            <a:avLst/>
          </a:prstGeom>
          <a:solidFill>
            <a:schemeClr val="bg1"/>
          </a:solidFill>
        </p:spPr>
        <p:txBody>
          <a:bodyPr wrap="square" rtlCol="0">
            <a:spAutoFit/>
          </a:bodyPr>
          <a:lstStyle/>
          <a:p>
            <a:r>
              <a:rPr lang="en-GB" sz="1000" dirty="0" smtClean="0"/>
              <a:t>Effort</a:t>
            </a:r>
            <a:endParaRPr lang="en-GB" sz="1000" dirty="0"/>
          </a:p>
        </p:txBody>
      </p:sp>
      <p:sp>
        <p:nvSpPr>
          <p:cNvPr id="15" name="TextBox 14"/>
          <p:cNvSpPr txBox="1"/>
          <p:nvPr/>
        </p:nvSpPr>
        <p:spPr>
          <a:xfrm>
            <a:off x="7400570" y="6568301"/>
            <a:ext cx="608939" cy="246221"/>
          </a:xfrm>
          <a:prstGeom prst="rect">
            <a:avLst/>
          </a:prstGeom>
          <a:solidFill>
            <a:schemeClr val="bg1"/>
          </a:solidFill>
        </p:spPr>
        <p:txBody>
          <a:bodyPr wrap="square" rtlCol="0">
            <a:spAutoFit/>
          </a:bodyPr>
          <a:lstStyle/>
          <a:p>
            <a:r>
              <a:rPr lang="en-GB" sz="1000" dirty="0" smtClean="0"/>
              <a:t>Fulcrum</a:t>
            </a:r>
            <a:endParaRPr lang="en-GB" sz="1000" dirty="0"/>
          </a:p>
        </p:txBody>
      </p:sp>
      <p:sp>
        <p:nvSpPr>
          <p:cNvPr id="42" name="TextBox 41"/>
          <p:cNvSpPr txBox="1"/>
          <p:nvPr/>
        </p:nvSpPr>
        <p:spPr>
          <a:xfrm>
            <a:off x="8488656" y="6568301"/>
            <a:ext cx="491944" cy="246221"/>
          </a:xfrm>
          <a:prstGeom prst="rect">
            <a:avLst/>
          </a:prstGeom>
          <a:solidFill>
            <a:schemeClr val="bg1"/>
          </a:solidFill>
        </p:spPr>
        <p:txBody>
          <a:bodyPr wrap="square" rtlCol="0">
            <a:spAutoFit/>
          </a:bodyPr>
          <a:lstStyle/>
          <a:p>
            <a:r>
              <a:rPr lang="en-GB" sz="1000" dirty="0" smtClean="0"/>
              <a:t>Load</a:t>
            </a:r>
            <a:endParaRPr lang="en-GB" sz="1000" dirty="0"/>
          </a:p>
        </p:txBody>
      </p:sp>
      <p:sp>
        <p:nvSpPr>
          <p:cNvPr id="2" name="Rounded Rectangle 1"/>
          <p:cNvSpPr/>
          <p:nvPr/>
        </p:nvSpPr>
        <p:spPr>
          <a:xfrm>
            <a:off x="5020382" y="610544"/>
            <a:ext cx="3293279" cy="17842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575291" y="618688"/>
            <a:ext cx="3312424" cy="1600438"/>
          </a:xfrm>
          <a:prstGeom prst="rect">
            <a:avLst/>
          </a:prstGeom>
          <a:noFill/>
        </p:spPr>
        <p:txBody>
          <a:bodyPr wrap="square" rtlCol="0">
            <a:spAutoFit/>
          </a:bodyPr>
          <a:lstStyle/>
          <a:p>
            <a:pPr algn="ctr"/>
            <a:r>
              <a:rPr lang="en-GB" sz="2800" b="1" dirty="0" smtClean="0"/>
              <a:t>1   2   3</a:t>
            </a:r>
          </a:p>
          <a:p>
            <a:pPr algn="ctr"/>
            <a:r>
              <a:rPr lang="en-GB" sz="2800" b="1" dirty="0" smtClean="0"/>
              <a:t>F   L   E</a:t>
            </a:r>
          </a:p>
          <a:p>
            <a:pPr algn="ctr"/>
            <a:endParaRPr lang="en-GB" sz="2400" dirty="0" smtClean="0"/>
          </a:p>
          <a:p>
            <a:pPr algn="ctr"/>
            <a:endParaRPr lang="en-GB" dirty="0"/>
          </a:p>
        </p:txBody>
      </p:sp>
      <p:cxnSp>
        <p:nvCxnSpPr>
          <p:cNvPr id="10" name="Straight Arrow Connector 9"/>
          <p:cNvCxnSpPr/>
          <p:nvPr/>
        </p:nvCxnSpPr>
        <p:spPr>
          <a:xfrm>
            <a:off x="6851157" y="1511523"/>
            <a:ext cx="0" cy="4202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199121" y="1487543"/>
            <a:ext cx="0" cy="4142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615369" y="1487543"/>
            <a:ext cx="0" cy="4142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49749" y="1511523"/>
            <a:ext cx="1739822" cy="292388"/>
          </a:xfrm>
          <a:prstGeom prst="rect">
            <a:avLst/>
          </a:prstGeom>
          <a:noFill/>
        </p:spPr>
        <p:txBody>
          <a:bodyPr wrap="square" rtlCol="0">
            <a:spAutoFit/>
          </a:bodyPr>
          <a:lstStyle/>
          <a:p>
            <a:r>
              <a:rPr lang="en-GB" sz="1300" b="1" dirty="0" smtClean="0"/>
              <a:t>Effort arrow direction</a:t>
            </a:r>
            <a:endParaRPr lang="en-GB" sz="1300" b="1" dirty="0"/>
          </a:p>
        </p:txBody>
      </p:sp>
      <p:sp>
        <p:nvSpPr>
          <p:cNvPr id="55" name="TextBox 54"/>
          <p:cNvSpPr txBox="1"/>
          <p:nvPr/>
        </p:nvSpPr>
        <p:spPr>
          <a:xfrm>
            <a:off x="5012141" y="1949681"/>
            <a:ext cx="1739822" cy="292388"/>
          </a:xfrm>
          <a:prstGeom prst="rect">
            <a:avLst/>
          </a:prstGeom>
          <a:noFill/>
        </p:spPr>
        <p:txBody>
          <a:bodyPr wrap="square" rtlCol="0">
            <a:spAutoFit/>
          </a:bodyPr>
          <a:lstStyle/>
          <a:p>
            <a:r>
              <a:rPr lang="en-GB" sz="1300" b="1" dirty="0" smtClean="0"/>
              <a:t>Mechanical Advantage</a:t>
            </a:r>
            <a:endParaRPr lang="en-GB" sz="1300" b="1" dirty="0"/>
          </a:p>
        </p:txBody>
      </p:sp>
      <p:sp>
        <p:nvSpPr>
          <p:cNvPr id="56" name="TextBox 55"/>
          <p:cNvSpPr txBox="1"/>
          <p:nvPr/>
        </p:nvSpPr>
        <p:spPr>
          <a:xfrm>
            <a:off x="6666189" y="1901749"/>
            <a:ext cx="492141" cy="553998"/>
          </a:xfrm>
          <a:prstGeom prst="rect">
            <a:avLst/>
          </a:prstGeom>
          <a:noFill/>
        </p:spPr>
        <p:txBody>
          <a:bodyPr wrap="square" rtlCol="0">
            <a:spAutoFit/>
          </a:bodyPr>
          <a:lstStyle/>
          <a:p>
            <a:r>
              <a:rPr lang="en-GB" sz="3000" dirty="0">
                <a:solidFill>
                  <a:srgbClr val="00B050"/>
                </a:solidFill>
                <a:sym typeface="Wingdings" panose="05000000000000000000" pitchFamily="2" charset="2"/>
              </a:rPr>
              <a:t></a:t>
            </a:r>
            <a:endParaRPr lang="en-GB" sz="3000" dirty="0">
              <a:solidFill>
                <a:srgbClr val="00B050"/>
              </a:solidFill>
            </a:endParaRPr>
          </a:p>
        </p:txBody>
      </p:sp>
      <p:sp>
        <p:nvSpPr>
          <p:cNvPr id="58" name="TextBox 57"/>
          <p:cNvSpPr txBox="1"/>
          <p:nvPr/>
        </p:nvSpPr>
        <p:spPr>
          <a:xfrm>
            <a:off x="6985432" y="1916584"/>
            <a:ext cx="492141" cy="523220"/>
          </a:xfrm>
          <a:prstGeom prst="rect">
            <a:avLst/>
          </a:prstGeom>
          <a:noFill/>
        </p:spPr>
        <p:txBody>
          <a:bodyPr wrap="square" rtlCol="0">
            <a:spAutoFit/>
          </a:bodyPr>
          <a:lstStyle/>
          <a:p>
            <a:r>
              <a:rPr lang="en-GB" sz="2800" dirty="0">
                <a:solidFill>
                  <a:srgbClr val="00B050"/>
                </a:solidFill>
                <a:sym typeface="Wingdings" panose="05000000000000000000" pitchFamily="2" charset="2"/>
              </a:rPr>
              <a:t></a:t>
            </a:r>
            <a:endParaRPr lang="en-GB" sz="2800" dirty="0">
              <a:solidFill>
                <a:srgbClr val="00B050"/>
              </a:solidFill>
            </a:endParaRPr>
          </a:p>
        </p:txBody>
      </p:sp>
      <p:sp>
        <p:nvSpPr>
          <p:cNvPr id="57" name="TextBox 56"/>
          <p:cNvSpPr txBox="1"/>
          <p:nvPr/>
        </p:nvSpPr>
        <p:spPr>
          <a:xfrm>
            <a:off x="7339105" y="1860950"/>
            <a:ext cx="513405" cy="615553"/>
          </a:xfrm>
          <a:prstGeom prst="rect">
            <a:avLst/>
          </a:prstGeom>
          <a:noFill/>
        </p:spPr>
        <p:txBody>
          <a:bodyPr wrap="square" rtlCol="0">
            <a:spAutoFit/>
          </a:bodyPr>
          <a:lstStyle/>
          <a:p>
            <a:r>
              <a:rPr lang="en-GB" sz="3400" dirty="0">
                <a:solidFill>
                  <a:srgbClr val="FF0000"/>
                </a:solidFill>
                <a:sym typeface="Wingdings" panose="05000000000000000000" pitchFamily="2" charset="2"/>
              </a:rPr>
              <a:t></a:t>
            </a:r>
            <a:endParaRPr lang="en-GB" sz="3400" dirty="0">
              <a:solidFill>
                <a:srgbClr val="FF0000"/>
              </a:solidFill>
            </a:endParaRPr>
          </a:p>
        </p:txBody>
      </p:sp>
    </p:spTree>
    <p:custDataLst>
      <p:tags r:id="rId1"/>
    </p:custDataLst>
    <p:extLst>
      <p:ext uri="{BB962C8B-B14F-4D97-AF65-F5344CB8AC3E}">
        <p14:creationId xmlns:p14="http://schemas.microsoft.com/office/powerpoint/2010/main" val="135461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media-cache-ak0.pinimg.com/originals/e5/0d/1f/e50d1fc8cd05e3219d1f19f36cebb2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90" y="318038"/>
            <a:ext cx="4409520" cy="5019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36259" y="0"/>
            <a:ext cx="4824536" cy="369332"/>
          </a:xfrm>
          <a:prstGeom prst="rect">
            <a:avLst/>
          </a:prstGeom>
          <a:noFill/>
        </p:spPr>
        <p:txBody>
          <a:bodyPr wrap="square" rtlCol="0">
            <a:spAutoFit/>
          </a:bodyPr>
          <a:lstStyle/>
          <a:p>
            <a:r>
              <a:rPr lang="en-GB" b="1" u="sng" dirty="0" smtClean="0"/>
              <a:t>Planes and Axes</a:t>
            </a:r>
            <a:endParaRPr lang="en-GB" b="1" u="sng" dirty="0"/>
          </a:p>
        </p:txBody>
      </p:sp>
      <p:sp>
        <p:nvSpPr>
          <p:cNvPr id="8" name="TextBox 7"/>
          <p:cNvSpPr txBox="1"/>
          <p:nvPr/>
        </p:nvSpPr>
        <p:spPr>
          <a:xfrm>
            <a:off x="764421" y="4709777"/>
            <a:ext cx="1272235" cy="461665"/>
          </a:xfrm>
          <a:prstGeom prst="rect">
            <a:avLst/>
          </a:prstGeom>
          <a:solidFill>
            <a:schemeClr val="bg1"/>
          </a:solidFill>
          <a:ln>
            <a:noFill/>
          </a:ln>
        </p:spPr>
        <p:txBody>
          <a:bodyPr wrap="square" rtlCol="0">
            <a:spAutoFit/>
          </a:bodyPr>
          <a:lstStyle/>
          <a:p>
            <a:pPr algn="ctr"/>
            <a:r>
              <a:rPr lang="en-GB" sz="1200" dirty="0"/>
              <a:t>Longitudinal </a:t>
            </a:r>
            <a:r>
              <a:rPr lang="en-GB" sz="1200" dirty="0" smtClean="0"/>
              <a:t>Axis (Rot)</a:t>
            </a:r>
            <a:endParaRPr lang="en-GB" sz="1200" dirty="0"/>
          </a:p>
        </p:txBody>
      </p:sp>
      <p:sp>
        <p:nvSpPr>
          <p:cNvPr id="9" name="TextBox 8"/>
          <p:cNvSpPr txBox="1"/>
          <p:nvPr/>
        </p:nvSpPr>
        <p:spPr>
          <a:xfrm>
            <a:off x="3706307" y="4024572"/>
            <a:ext cx="713140" cy="861774"/>
          </a:xfrm>
          <a:prstGeom prst="rect">
            <a:avLst/>
          </a:prstGeom>
          <a:solidFill>
            <a:schemeClr val="bg1"/>
          </a:solidFill>
          <a:ln>
            <a:noFill/>
          </a:ln>
        </p:spPr>
        <p:txBody>
          <a:bodyPr wrap="square" rtlCol="0">
            <a:spAutoFit/>
          </a:bodyPr>
          <a:lstStyle/>
          <a:p>
            <a:r>
              <a:rPr lang="en-GB" sz="1200" dirty="0" smtClean="0"/>
              <a:t>Sagittal Axis </a:t>
            </a:r>
          </a:p>
          <a:p>
            <a:r>
              <a:rPr lang="en-GB" sz="1200" dirty="0" smtClean="0"/>
              <a:t>(</a:t>
            </a:r>
            <a:r>
              <a:rPr lang="en-GB" sz="1200" dirty="0" err="1" smtClean="0"/>
              <a:t>Abd</a:t>
            </a:r>
            <a:r>
              <a:rPr lang="en-GB" sz="1200" dirty="0" smtClean="0"/>
              <a:t> –Add</a:t>
            </a:r>
            <a:r>
              <a:rPr lang="en-GB" sz="1400" dirty="0" smtClean="0"/>
              <a:t>)</a:t>
            </a:r>
            <a:endParaRPr lang="en-GB" sz="1400" dirty="0"/>
          </a:p>
        </p:txBody>
      </p:sp>
      <p:sp>
        <p:nvSpPr>
          <p:cNvPr id="11" name="TextBox 10"/>
          <p:cNvSpPr txBox="1"/>
          <p:nvPr/>
        </p:nvSpPr>
        <p:spPr>
          <a:xfrm>
            <a:off x="564609" y="421591"/>
            <a:ext cx="1908074" cy="276999"/>
          </a:xfrm>
          <a:prstGeom prst="rect">
            <a:avLst/>
          </a:prstGeom>
          <a:solidFill>
            <a:schemeClr val="bg1"/>
          </a:solidFill>
          <a:ln>
            <a:noFill/>
          </a:ln>
        </p:spPr>
        <p:txBody>
          <a:bodyPr wrap="square" rtlCol="0">
            <a:spAutoFit/>
          </a:bodyPr>
          <a:lstStyle/>
          <a:p>
            <a:r>
              <a:rPr lang="en-GB" sz="1200" dirty="0" smtClean="0"/>
              <a:t>Sagittal Plane</a:t>
            </a:r>
            <a:r>
              <a:rPr lang="en-GB" sz="1200" dirty="0"/>
              <a:t> </a:t>
            </a:r>
            <a:r>
              <a:rPr lang="en-GB" sz="1200" dirty="0" smtClean="0"/>
              <a:t> (Flex-Ext)</a:t>
            </a:r>
          </a:p>
        </p:txBody>
      </p:sp>
      <p:sp>
        <p:nvSpPr>
          <p:cNvPr id="12" name="TextBox 11"/>
          <p:cNvSpPr txBox="1"/>
          <p:nvPr/>
        </p:nvSpPr>
        <p:spPr>
          <a:xfrm>
            <a:off x="2585496" y="455130"/>
            <a:ext cx="1892242" cy="276999"/>
          </a:xfrm>
          <a:prstGeom prst="rect">
            <a:avLst/>
          </a:prstGeom>
          <a:solidFill>
            <a:schemeClr val="bg1"/>
          </a:solidFill>
          <a:ln>
            <a:noFill/>
          </a:ln>
        </p:spPr>
        <p:txBody>
          <a:bodyPr wrap="square" rtlCol="0">
            <a:spAutoFit/>
          </a:bodyPr>
          <a:lstStyle/>
          <a:p>
            <a:r>
              <a:rPr lang="en-GB" sz="1200" dirty="0" smtClean="0"/>
              <a:t>Frontal Plane</a:t>
            </a:r>
            <a:r>
              <a:rPr lang="en-GB" sz="1200" dirty="0"/>
              <a:t> </a:t>
            </a:r>
            <a:r>
              <a:rPr lang="en-GB" sz="1200" dirty="0" smtClean="0"/>
              <a:t> (</a:t>
            </a:r>
            <a:r>
              <a:rPr lang="en-GB" sz="1200" dirty="0" err="1" smtClean="0"/>
              <a:t>Abd</a:t>
            </a:r>
            <a:r>
              <a:rPr lang="en-GB" sz="1200" dirty="0" smtClean="0"/>
              <a:t>-Add)</a:t>
            </a:r>
          </a:p>
        </p:txBody>
      </p:sp>
      <p:sp>
        <p:nvSpPr>
          <p:cNvPr id="13" name="TextBox 12"/>
          <p:cNvSpPr txBox="1"/>
          <p:nvPr/>
        </p:nvSpPr>
        <p:spPr>
          <a:xfrm>
            <a:off x="3368879" y="2557511"/>
            <a:ext cx="983174" cy="646331"/>
          </a:xfrm>
          <a:prstGeom prst="rect">
            <a:avLst/>
          </a:prstGeom>
          <a:solidFill>
            <a:schemeClr val="bg1"/>
          </a:solidFill>
          <a:ln>
            <a:noFill/>
          </a:ln>
        </p:spPr>
        <p:txBody>
          <a:bodyPr wrap="square" rtlCol="0">
            <a:spAutoFit/>
          </a:bodyPr>
          <a:lstStyle/>
          <a:p>
            <a:r>
              <a:rPr lang="en-GB" sz="1200" dirty="0" smtClean="0"/>
              <a:t>Transverse Plane</a:t>
            </a:r>
            <a:r>
              <a:rPr lang="en-GB" sz="1200" dirty="0"/>
              <a:t> </a:t>
            </a:r>
            <a:r>
              <a:rPr lang="en-GB" sz="1200" dirty="0" smtClean="0"/>
              <a:t> </a:t>
            </a:r>
          </a:p>
          <a:p>
            <a:r>
              <a:rPr lang="en-GB" sz="1200" dirty="0" smtClean="0"/>
              <a:t>(Rot)</a:t>
            </a:r>
          </a:p>
        </p:txBody>
      </p:sp>
      <p:sp>
        <p:nvSpPr>
          <p:cNvPr id="14" name="TextBox 13"/>
          <p:cNvSpPr txBox="1"/>
          <p:nvPr/>
        </p:nvSpPr>
        <p:spPr>
          <a:xfrm>
            <a:off x="232740" y="2880676"/>
            <a:ext cx="895880" cy="646331"/>
          </a:xfrm>
          <a:prstGeom prst="rect">
            <a:avLst/>
          </a:prstGeom>
          <a:solidFill>
            <a:schemeClr val="bg1"/>
          </a:solidFill>
          <a:ln>
            <a:noFill/>
          </a:ln>
        </p:spPr>
        <p:txBody>
          <a:bodyPr wrap="square" rtlCol="0">
            <a:spAutoFit/>
          </a:bodyPr>
          <a:lstStyle/>
          <a:p>
            <a:pPr algn="ctr"/>
            <a:r>
              <a:rPr lang="en-GB" sz="1200" dirty="0" smtClean="0"/>
              <a:t>Transverse </a:t>
            </a:r>
          </a:p>
          <a:p>
            <a:pPr algn="ctr"/>
            <a:r>
              <a:rPr lang="en-GB" sz="1200" dirty="0" smtClean="0"/>
              <a:t>Axis</a:t>
            </a:r>
          </a:p>
          <a:p>
            <a:pPr algn="ctr"/>
            <a:r>
              <a:rPr lang="en-GB" sz="1200" dirty="0" smtClean="0"/>
              <a:t>(Flex-Ext)</a:t>
            </a:r>
          </a:p>
        </p:txBody>
      </p:sp>
      <p:sp>
        <p:nvSpPr>
          <p:cNvPr id="15" name="TextBox 14"/>
          <p:cNvSpPr txBox="1"/>
          <p:nvPr/>
        </p:nvSpPr>
        <p:spPr>
          <a:xfrm>
            <a:off x="5569955" y="-20557"/>
            <a:ext cx="4824536" cy="369332"/>
          </a:xfrm>
          <a:prstGeom prst="rect">
            <a:avLst/>
          </a:prstGeom>
          <a:noFill/>
        </p:spPr>
        <p:txBody>
          <a:bodyPr wrap="square" rtlCol="0">
            <a:spAutoFit/>
          </a:bodyPr>
          <a:lstStyle/>
          <a:p>
            <a:r>
              <a:rPr lang="en-GB" b="1" u="sng" dirty="0" smtClean="0"/>
              <a:t>Components of Fitness</a:t>
            </a:r>
            <a:endParaRPr lang="en-GB" b="1" u="sng" dirty="0"/>
          </a:p>
        </p:txBody>
      </p:sp>
      <p:pic>
        <p:nvPicPr>
          <p:cNvPr id="5124" name="Picture 4" descr="Image result for messi dribbl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930" y="361960"/>
            <a:ext cx="1555828" cy="8787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00515" y="289185"/>
            <a:ext cx="1800200" cy="461665"/>
          </a:xfrm>
          <a:prstGeom prst="rect">
            <a:avLst/>
          </a:prstGeom>
          <a:noFill/>
        </p:spPr>
        <p:txBody>
          <a:bodyPr wrap="square" rtlCol="0">
            <a:spAutoFit/>
          </a:bodyPr>
          <a:lstStyle/>
          <a:p>
            <a:r>
              <a:rPr lang="en-GB" sz="2400" dirty="0" smtClean="0"/>
              <a:t>Agility</a:t>
            </a:r>
            <a:endParaRPr lang="en-GB" sz="2400" dirty="0"/>
          </a:p>
        </p:txBody>
      </p:sp>
      <p:pic>
        <p:nvPicPr>
          <p:cNvPr id="5126" name="Picture 6" descr="Image result for gymnast be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7316" y="817928"/>
            <a:ext cx="1414151" cy="942768"/>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p:cNvSpPr/>
          <p:nvPr/>
        </p:nvSpPr>
        <p:spPr>
          <a:xfrm>
            <a:off x="6245045" y="466563"/>
            <a:ext cx="936119" cy="247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736638" y="1768643"/>
            <a:ext cx="1800200" cy="430887"/>
          </a:xfrm>
          <a:prstGeom prst="rect">
            <a:avLst/>
          </a:prstGeom>
          <a:noFill/>
        </p:spPr>
        <p:txBody>
          <a:bodyPr wrap="square" rtlCol="0">
            <a:spAutoFit/>
          </a:bodyPr>
          <a:lstStyle/>
          <a:p>
            <a:r>
              <a:rPr lang="en-GB" sz="2200" dirty="0" smtClean="0"/>
              <a:t>Coordination</a:t>
            </a:r>
            <a:endParaRPr lang="en-GB" sz="2200" dirty="0"/>
          </a:p>
        </p:txBody>
      </p:sp>
      <p:sp>
        <p:nvSpPr>
          <p:cNvPr id="25" name="Right Arrow 24"/>
          <p:cNvSpPr/>
          <p:nvPr/>
        </p:nvSpPr>
        <p:spPr>
          <a:xfrm flipH="1">
            <a:off x="6289951" y="1218542"/>
            <a:ext cx="793645" cy="281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7181164" y="1177726"/>
            <a:ext cx="1800200" cy="461665"/>
          </a:xfrm>
          <a:prstGeom prst="rect">
            <a:avLst/>
          </a:prstGeom>
          <a:noFill/>
        </p:spPr>
        <p:txBody>
          <a:bodyPr wrap="square" rtlCol="0">
            <a:spAutoFit/>
          </a:bodyPr>
          <a:lstStyle/>
          <a:p>
            <a:r>
              <a:rPr lang="en-GB" sz="2400" dirty="0" smtClean="0"/>
              <a:t>Balance</a:t>
            </a:r>
            <a:endParaRPr lang="en-GB" sz="2400" dirty="0"/>
          </a:p>
        </p:txBody>
      </p:sp>
      <p:pic>
        <p:nvPicPr>
          <p:cNvPr id="5130" name="Picture 10" descr="Image result for table tenn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2227" y="1587248"/>
            <a:ext cx="1411531" cy="941021"/>
          </a:xfrm>
          <a:prstGeom prst="rect">
            <a:avLst/>
          </a:prstGeom>
          <a:noFill/>
          <a:extLst>
            <a:ext uri="{909E8E84-426E-40DD-AFC4-6F175D3DCCD1}">
              <a14:hiddenFill xmlns:a14="http://schemas.microsoft.com/office/drawing/2010/main">
                <a:solidFill>
                  <a:srgbClr val="FFFFFF"/>
                </a:solidFill>
              </a14:hiddenFill>
            </a:ext>
          </a:extLst>
        </p:spPr>
      </p:pic>
      <p:sp>
        <p:nvSpPr>
          <p:cNvPr id="28" name="Right Arrow 27"/>
          <p:cNvSpPr/>
          <p:nvPr/>
        </p:nvSpPr>
        <p:spPr>
          <a:xfrm>
            <a:off x="6468131" y="1898107"/>
            <a:ext cx="893675" cy="28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6914968" y="2502266"/>
            <a:ext cx="3070730" cy="584775"/>
          </a:xfrm>
          <a:prstGeom prst="rect">
            <a:avLst/>
          </a:prstGeom>
          <a:noFill/>
        </p:spPr>
        <p:txBody>
          <a:bodyPr wrap="square" rtlCol="0">
            <a:spAutoFit/>
          </a:bodyPr>
          <a:lstStyle/>
          <a:p>
            <a:r>
              <a:rPr lang="en-GB" sz="1600" dirty="0" smtClean="0"/>
              <a:t>Cardiovascular Endurance</a:t>
            </a:r>
          </a:p>
          <a:p>
            <a:r>
              <a:rPr lang="en-GB" sz="1600" dirty="0" smtClean="0"/>
              <a:t>(Aerobic Power)</a:t>
            </a:r>
            <a:endParaRPr lang="en-GB" sz="1600" dirty="0"/>
          </a:p>
        </p:txBody>
      </p:sp>
      <p:sp>
        <p:nvSpPr>
          <p:cNvPr id="30" name="Right Arrow 29"/>
          <p:cNvSpPr/>
          <p:nvPr/>
        </p:nvSpPr>
        <p:spPr>
          <a:xfrm flipH="1">
            <a:off x="6339735" y="2610188"/>
            <a:ext cx="600172" cy="247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32" name="Picture 12" descr="Image result for marath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3321" y="2179615"/>
            <a:ext cx="1666414" cy="93689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979164" y="3114885"/>
            <a:ext cx="1800200" cy="430887"/>
          </a:xfrm>
          <a:prstGeom prst="rect">
            <a:avLst/>
          </a:prstGeom>
          <a:noFill/>
        </p:spPr>
        <p:txBody>
          <a:bodyPr wrap="square" rtlCol="0">
            <a:spAutoFit/>
          </a:bodyPr>
          <a:lstStyle/>
          <a:p>
            <a:r>
              <a:rPr lang="en-GB" sz="2200" dirty="0" smtClean="0"/>
              <a:t>Flexibility</a:t>
            </a:r>
            <a:endParaRPr lang="en-GB" sz="2200" dirty="0"/>
          </a:p>
        </p:txBody>
      </p:sp>
      <p:sp>
        <p:nvSpPr>
          <p:cNvPr id="33" name="Right Arrow 32"/>
          <p:cNvSpPr/>
          <p:nvPr/>
        </p:nvSpPr>
        <p:spPr>
          <a:xfrm>
            <a:off x="6312905" y="3203842"/>
            <a:ext cx="1039321" cy="311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34" name="Picture 14" descr="Image result for arabesque ball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288" y="3021752"/>
            <a:ext cx="1401951" cy="82811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7067741" y="3815876"/>
            <a:ext cx="3070730" cy="369332"/>
          </a:xfrm>
          <a:prstGeom prst="rect">
            <a:avLst/>
          </a:prstGeom>
          <a:noFill/>
        </p:spPr>
        <p:txBody>
          <a:bodyPr wrap="square" rtlCol="0">
            <a:spAutoFit/>
          </a:bodyPr>
          <a:lstStyle/>
          <a:p>
            <a:r>
              <a:rPr lang="en-GB" dirty="0"/>
              <a:t>Muscular Endurance</a:t>
            </a:r>
          </a:p>
        </p:txBody>
      </p:sp>
      <p:sp>
        <p:nvSpPr>
          <p:cNvPr id="36" name="Right Arrow 35"/>
          <p:cNvSpPr/>
          <p:nvPr/>
        </p:nvSpPr>
        <p:spPr>
          <a:xfrm flipH="1">
            <a:off x="6327836" y="3847924"/>
            <a:ext cx="755759" cy="277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36" name="Picture 16" descr="Image result for michael phelp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31534" y="3514690"/>
            <a:ext cx="1417218" cy="82252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034590" y="4293526"/>
            <a:ext cx="3070730" cy="584775"/>
          </a:xfrm>
          <a:prstGeom prst="rect">
            <a:avLst/>
          </a:prstGeom>
          <a:noFill/>
        </p:spPr>
        <p:txBody>
          <a:bodyPr wrap="square" rtlCol="0">
            <a:spAutoFit/>
          </a:bodyPr>
          <a:lstStyle/>
          <a:p>
            <a:pPr algn="ctr"/>
            <a:r>
              <a:rPr lang="en-GB" sz="1600" b="1" dirty="0" smtClean="0"/>
              <a:t>Power (Anaerobic</a:t>
            </a:r>
          </a:p>
          <a:p>
            <a:pPr algn="ctr"/>
            <a:r>
              <a:rPr lang="en-GB" sz="1600" b="1" dirty="0" smtClean="0"/>
              <a:t> Power)</a:t>
            </a:r>
            <a:endParaRPr lang="en-GB" sz="1600" b="1" dirty="0"/>
          </a:p>
        </p:txBody>
      </p:sp>
      <p:sp>
        <p:nvSpPr>
          <p:cNvPr id="39" name="Right Arrow 38"/>
          <p:cNvSpPr/>
          <p:nvPr/>
        </p:nvSpPr>
        <p:spPr>
          <a:xfrm>
            <a:off x="6381175" y="4455459"/>
            <a:ext cx="646420" cy="203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38" name="Picture 18" descr="Image result for shot pu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27596" y="4217684"/>
            <a:ext cx="2065483" cy="86099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Image result for start of rac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70916" y="4813260"/>
            <a:ext cx="1536105" cy="84984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095659" y="5003585"/>
            <a:ext cx="3070730" cy="461665"/>
          </a:xfrm>
          <a:prstGeom prst="rect">
            <a:avLst/>
          </a:prstGeom>
          <a:noFill/>
        </p:spPr>
        <p:txBody>
          <a:bodyPr wrap="square" rtlCol="0">
            <a:spAutoFit/>
          </a:bodyPr>
          <a:lstStyle/>
          <a:p>
            <a:r>
              <a:rPr lang="en-GB" sz="2400" dirty="0" smtClean="0"/>
              <a:t>Reaction Time</a:t>
            </a:r>
            <a:endParaRPr lang="en-GB" sz="2400" dirty="0"/>
          </a:p>
        </p:txBody>
      </p:sp>
      <p:sp>
        <p:nvSpPr>
          <p:cNvPr id="43" name="Right Arrow 42"/>
          <p:cNvSpPr/>
          <p:nvPr/>
        </p:nvSpPr>
        <p:spPr>
          <a:xfrm flipH="1">
            <a:off x="6403421" y="5078674"/>
            <a:ext cx="702608" cy="220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42" name="Picture 22" descr="Image result for manu tuilag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07930" y="5430502"/>
            <a:ext cx="1345722" cy="807763"/>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4987262" y="5537671"/>
            <a:ext cx="3070730" cy="400110"/>
          </a:xfrm>
          <a:prstGeom prst="rect">
            <a:avLst/>
          </a:prstGeom>
          <a:noFill/>
        </p:spPr>
        <p:txBody>
          <a:bodyPr wrap="square" rtlCol="0">
            <a:spAutoFit/>
          </a:bodyPr>
          <a:lstStyle/>
          <a:p>
            <a:r>
              <a:rPr lang="en-GB" sz="2000" dirty="0" smtClean="0"/>
              <a:t>Strength</a:t>
            </a:r>
            <a:endParaRPr lang="en-GB" sz="2000" dirty="0"/>
          </a:p>
        </p:txBody>
      </p:sp>
      <p:sp>
        <p:nvSpPr>
          <p:cNvPr id="46" name="Right Arrow 45"/>
          <p:cNvSpPr/>
          <p:nvPr/>
        </p:nvSpPr>
        <p:spPr>
          <a:xfrm>
            <a:off x="6188238" y="5637960"/>
            <a:ext cx="1019691" cy="237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7361806" y="6329373"/>
            <a:ext cx="3070730" cy="461665"/>
          </a:xfrm>
          <a:prstGeom prst="rect">
            <a:avLst/>
          </a:prstGeom>
          <a:noFill/>
        </p:spPr>
        <p:txBody>
          <a:bodyPr wrap="square" rtlCol="0">
            <a:spAutoFit/>
          </a:bodyPr>
          <a:lstStyle/>
          <a:p>
            <a:r>
              <a:rPr lang="en-GB" sz="2400" dirty="0" smtClean="0"/>
              <a:t>Speed</a:t>
            </a:r>
            <a:endParaRPr lang="en-GB" sz="2400" dirty="0"/>
          </a:p>
        </p:txBody>
      </p:sp>
      <p:sp>
        <p:nvSpPr>
          <p:cNvPr id="48" name="Right Arrow 47"/>
          <p:cNvSpPr/>
          <p:nvPr/>
        </p:nvSpPr>
        <p:spPr>
          <a:xfrm flipH="1">
            <a:off x="6401745" y="6367599"/>
            <a:ext cx="900792" cy="245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44" name="Picture 24" descr="Image result for usain bol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00451" y="5960606"/>
            <a:ext cx="1601294" cy="9015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79669169"/>
              </p:ext>
            </p:extLst>
          </p:nvPr>
        </p:nvGraphicFramePr>
        <p:xfrm>
          <a:off x="336370" y="5280210"/>
          <a:ext cx="3968421" cy="1539240"/>
        </p:xfrm>
        <a:graphic>
          <a:graphicData uri="http://schemas.openxmlformats.org/drawingml/2006/table">
            <a:tbl>
              <a:tblPr firstRow="1" bandRow="1">
                <a:tableStyleId>{5C22544A-7EE6-4342-B048-85BDC9FD1C3A}</a:tableStyleId>
              </a:tblPr>
              <a:tblGrid>
                <a:gridCol w="943340">
                  <a:extLst>
                    <a:ext uri="{9D8B030D-6E8A-4147-A177-3AD203B41FA5}">
                      <a16:colId xmlns:a16="http://schemas.microsoft.com/office/drawing/2014/main" val="3797115023"/>
                    </a:ext>
                  </a:extLst>
                </a:gridCol>
                <a:gridCol w="918058">
                  <a:extLst>
                    <a:ext uri="{9D8B030D-6E8A-4147-A177-3AD203B41FA5}">
                      <a16:colId xmlns:a16="http://schemas.microsoft.com/office/drawing/2014/main" val="217322310"/>
                    </a:ext>
                  </a:extLst>
                </a:gridCol>
                <a:gridCol w="1224077">
                  <a:extLst>
                    <a:ext uri="{9D8B030D-6E8A-4147-A177-3AD203B41FA5}">
                      <a16:colId xmlns:a16="http://schemas.microsoft.com/office/drawing/2014/main" val="3319877915"/>
                    </a:ext>
                  </a:extLst>
                </a:gridCol>
                <a:gridCol w="882946">
                  <a:extLst>
                    <a:ext uri="{9D8B030D-6E8A-4147-A177-3AD203B41FA5}">
                      <a16:colId xmlns:a16="http://schemas.microsoft.com/office/drawing/2014/main" val="1145499538"/>
                    </a:ext>
                  </a:extLst>
                </a:gridCol>
              </a:tblGrid>
              <a:tr h="368430">
                <a:tc>
                  <a:txBody>
                    <a:bodyPr/>
                    <a:lstStyle/>
                    <a:p>
                      <a:pPr algn="ctr"/>
                      <a:r>
                        <a:rPr lang="en-GB" sz="1100" dirty="0" smtClean="0"/>
                        <a:t>Axis</a:t>
                      </a:r>
                      <a:endParaRPr lang="en-GB" sz="1100" dirty="0"/>
                    </a:p>
                  </a:txBody>
                  <a:tcPr/>
                </a:tc>
                <a:tc>
                  <a:txBody>
                    <a:bodyPr/>
                    <a:lstStyle/>
                    <a:p>
                      <a:pPr algn="ctr"/>
                      <a:r>
                        <a:rPr lang="en-GB" sz="1100" dirty="0" smtClean="0"/>
                        <a:t>Plane</a:t>
                      </a:r>
                    </a:p>
                  </a:txBody>
                  <a:tcPr/>
                </a:tc>
                <a:tc>
                  <a:txBody>
                    <a:bodyPr/>
                    <a:lstStyle/>
                    <a:p>
                      <a:pPr algn="ctr"/>
                      <a:r>
                        <a:rPr lang="en-GB" sz="1100" dirty="0" smtClean="0"/>
                        <a:t>Example of sport movement</a:t>
                      </a:r>
                      <a:endParaRPr lang="en-GB" sz="1100" dirty="0"/>
                    </a:p>
                  </a:txBody>
                  <a:tcPr/>
                </a:tc>
                <a:tc>
                  <a:txBody>
                    <a:bodyPr/>
                    <a:lstStyle/>
                    <a:p>
                      <a:pPr algn="ctr"/>
                      <a:r>
                        <a:rPr lang="en-GB" sz="1100" dirty="0" smtClean="0"/>
                        <a:t>Movements</a:t>
                      </a:r>
                    </a:p>
                    <a:p>
                      <a:pPr algn="ctr"/>
                      <a:r>
                        <a:rPr lang="en-GB" sz="1100" dirty="0" smtClean="0"/>
                        <a:t>available</a:t>
                      </a:r>
                      <a:endParaRPr lang="en-GB" sz="1100" dirty="0"/>
                    </a:p>
                  </a:txBody>
                  <a:tcPr/>
                </a:tc>
                <a:extLst>
                  <a:ext uri="{0D108BD9-81ED-4DB2-BD59-A6C34878D82A}">
                    <a16:rowId xmlns:a16="http://schemas.microsoft.com/office/drawing/2014/main" val="623578293"/>
                  </a:ext>
                </a:extLst>
              </a:tr>
              <a:tr h="264514">
                <a:tc>
                  <a:txBody>
                    <a:bodyPr/>
                    <a:lstStyle/>
                    <a:p>
                      <a:pPr algn="ctr"/>
                      <a:r>
                        <a:rPr lang="en-GB" sz="1100" dirty="0" smtClean="0"/>
                        <a:t>Sagittal</a:t>
                      </a:r>
                      <a:endParaRPr lang="en-GB" sz="1100" dirty="0"/>
                    </a:p>
                  </a:txBody>
                  <a:tcPr/>
                </a:tc>
                <a:tc>
                  <a:txBody>
                    <a:bodyPr/>
                    <a:lstStyle/>
                    <a:p>
                      <a:pPr algn="ctr"/>
                      <a:r>
                        <a:rPr lang="en-GB" sz="1100" dirty="0" smtClean="0"/>
                        <a:t>Frontal</a:t>
                      </a:r>
                      <a:endParaRPr lang="en-GB" sz="1100" dirty="0"/>
                    </a:p>
                  </a:txBody>
                  <a:tcPr/>
                </a:tc>
                <a:tc>
                  <a:txBody>
                    <a:bodyPr/>
                    <a:lstStyle/>
                    <a:p>
                      <a:pPr algn="ctr"/>
                      <a:r>
                        <a:rPr lang="en-GB" sz="1100" dirty="0" smtClean="0"/>
                        <a:t>Cartwheel</a:t>
                      </a:r>
                      <a:endParaRPr lang="en-GB" sz="1100" dirty="0"/>
                    </a:p>
                  </a:txBody>
                  <a:tcPr/>
                </a:tc>
                <a:tc>
                  <a:txBody>
                    <a:bodyPr/>
                    <a:lstStyle/>
                    <a:p>
                      <a:pPr algn="ctr"/>
                      <a:r>
                        <a:rPr lang="en-GB" sz="1100" dirty="0" smtClean="0"/>
                        <a:t>Abduction/</a:t>
                      </a:r>
                    </a:p>
                    <a:p>
                      <a:pPr algn="ctr"/>
                      <a:r>
                        <a:rPr lang="en-GB" sz="1100" dirty="0" smtClean="0"/>
                        <a:t>Adduction</a:t>
                      </a:r>
                    </a:p>
                  </a:txBody>
                  <a:tcPr/>
                </a:tc>
                <a:extLst>
                  <a:ext uri="{0D108BD9-81ED-4DB2-BD59-A6C34878D82A}">
                    <a16:rowId xmlns:a16="http://schemas.microsoft.com/office/drawing/2014/main" val="389441541"/>
                  </a:ext>
                </a:extLst>
              </a:tr>
              <a:tr h="264514">
                <a:tc>
                  <a:txBody>
                    <a:bodyPr/>
                    <a:lstStyle/>
                    <a:p>
                      <a:pPr algn="ctr"/>
                      <a:r>
                        <a:rPr lang="en-GB" sz="1100" dirty="0" smtClean="0"/>
                        <a:t>Transverse</a:t>
                      </a:r>
                      <a:endParaRPr lang="en-GB" sz="1100" dirty="0"/>
                    </a:p>
                  </a:txBody>
                  <a:tcPr/>
                </a:tc>
                <a:tc>
                  <a:txBody>
                    <a:bodyPr/>
                    <a:lstStyle/>
                    <a:p>
                      <a:pPr algn="ctr"/>
                      <a:r>
                        <a:rPr lang="en-GB" sz="1100" dirty="0" smtClean="0"/>
                        <a:t>Sagittal</a:t>
                      </a:r>
                      <a:endParaRPr lang="en-GB" sz="1100" dirty="0"/>
                    </a:p>
                  </a:txBody>
                  <a:tcPr/>
                </a:tc>
                <a:tc>
                  <a:txBody>
                    <a:bodyPr/>
                    <a:lstStyle/>
                    <a:p>
                      <a:pPr algn="ctr"/>
                      <a:r>
                        <a:rPr lang="en-GB" sz="1100" dirty="0" smtClean="0"/>
                        <a:t>Somersault</a:t>
                      </a:r>
                      <a:endParaRPr lang="en-GB" sz="1100" dirty="0"/>
                    </a:p>
                  </a:txBody>
                  <a:tcPr/>
                </a:tc>
                <a:tc>
                  <a:txBody>
                    <a:bodyPr/>
                    <a:lstStyle/>
                    <a:p>
                      <a:pPr algn="ctr"/>
                      <a:r>
                        <a:rPr lang="en-GB" sz="1100" dirty="0" smtClean="0"/>
                        <a:t>Flexion</a:t>
                      </a:r>
                    </a:p>
                    <a:p>
                      <a:pPr algn="ctr"/>
                      <a:r>
                        <a:rPr lang="en-GB" sz="1100" dirty="0" smtClean="0"/>
                        <a:t>Extension</a:t>
                      </a:r>
                      <a:endParaRPr lang="en-GB" sz="1100" dirty="0"/>
                    </a:p>
                  </a:txBody>
                  <a:tcPr/>
                </a:tc>
                <a:extLst>
                  <a:ext uri="{0D108BD9-81ED-4DB2-BD59-A6C34878D82A}">
                    <a16:rowId xmlns:a16="http://schemas.microsoft.com/office/drawing/2014/main" val="1221080127"/>
                  </a:ext>
                </a:extLst>
              </a:tr>
              <a:tr h="160598">
                <a:tc>
                  <a:txBody>
                    <a:bodyPr/>
                    <a:lstStyle/>
                    <a:p>
                      <a:pPr algn="ctr"/>
                      <a:r>
                        <a:rPr lang="en-GB" sz="1100" dirty="0" smtClean="0"/>
                        <a:t>Longitudinal</a:t>
                      </a:r>
                      <a:endParaRPr lang="en-GB" sz="1100" dirty="0"/>
                    </a:p>
                  </a:txBody>
                  <a:tcPr/>
                </a:tc>
                <a:tc>
                  <a:txBody>
                    <a:bodyPr/>
                    <a:lstStyle/>
                    <a:p>
                      <a:pPr algn="ctr"/>
                      <a:r>
                        <a:rPr lang="en-GB" sz="1100" dirty="0" smtClean="0"/>
                        <a:t>Transverse</a:t>
                      </a:r>
                      <a:endParaRPr lang="en-GB" sz="1100" dirty="0"/>
                    </a:p>
                  </a:txBody>
                  <a:tcPr/>
                </a:tc>
                <a:tc>
                  <a:txBody>
                    <a:bodyPr/>
                    <a:lstStyle/>
                    <a:p>
                      <a:pPr algn="ctr"/>
                      <a:r>
                        <a:rPr lang="en-GB" sz="1100" dirty="0" smtClean="0"/>
                        <a:t>Pirouette</a:t>
                      </a:r>
                      <a:endParaRPr lang="en-GB" sz="1100" dirty="0"/>
                    </a:p>
                  </a:txBody>
                  <a:tcPr/>
                </a:tc>
                <a:tc>
                  <a:txBody>
                    <a:bodyPr/>
                    <a:lstStyle/>
                    <a:p>
                      <a:pPr algn="ctr"/>
                      <a:r>
                        <a:rPr lang="en-GB" sz="1100" dirty="0" smtClean="0"/>
                        <a:t>Rotation</a:t>
                      </a:r>
                      <a:endParaRPr lang="en-GB" sz="1100" dirty="0"/>
                    </a:p>
                  </a:txBody>
                  <a:tcPr/>
                </a:tc>
                <a:extLst>
                  <a:ext uri="{0D108BD9-81ED-4DB2-BD59-A6C34878D82A}">
                    <a16:rowId xmlns:a16="http://schemas.microsoft.com/office/drawing/2014/main" val="3665367452"/>
                  </a:ext>
                </a:extLst>
              </a:tr>
            </a:tbl>
          </a:graphicData>
        </a:graphic>
      </p:graphicFrame>
    </p:spTree>
    <p:custDataLst>
      <p:tags r:id="rId1"/>
    </p:custDataLst>
    <p:extLst>
      <p:ext uri="{BB962C8B-B14F-4D97-AF65-F5344CB8AC3E}">
        <p14:creationId xmlns:p14="http://schemas.microsoft.com/office/powerpoint/2010/main" val="375430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descr="Image result for bleep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337" y="811912"/>
            <a:ext cx="1732979" cy="6868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6512" y="137418"/>
            <a:ext cx="4718016" cy="369332"/>
          </a:xfrm>
          <a:prstGeom prst="rect">
            <a:avLst/>
          </a:prstGeom>
          <a:noFill/>
        </p:spPr>
        <p:txBody>
          <a:bodyPr wrap="square" rtlCol="0">
            <a:spAutoFit/>
          </a:bodyPr>
          <a:lstStyle/>
          <a:p>
            <a:r>
              <a:rPr lang="en-GB" b="1" u="sng" dirty="0"/>
              <a:t>Reasons for and limitations of fitness testing</a:t>
            </a:r>
          </a:p>
        </p:txBody>
      </p:sp>
      <p:sp>
        <p:nvSpPr>
          <p:cNvPr id="5" name="TextBox 4"/>
          <p:cNvSpPr txBox="1"/>
          <p:nvPr/>
        </p:nvSpPr>
        <p:spPr>
          <a:xfrm>
            <a:off x="4760600" y="506750"/>
            <a:ext cx="4201888" cy="1815882"/>
          </a:xfrm>
          <a:prstGeom prst="rect">
            <a:avLst/>
          </a:prstGeom>
          <a:solidFill>
            <a:schemeClr val="accent3">
              <a:lumMod val="60000"/>
              <a:lumOff val="40000"/>
            </a:schemeClr>
          </a:solidFill>
        </p:spPr>
        <p:txBody>
          <a:bodyPr wrap="square" rtlCol="0">
            <a:spAutoFit/>
          </a:bodyPr>
          <a:lstStyle/>
          <a:p>
            <a:pPr algn="ctr"/>
            <a:r>
              <a:rPr lang="en-GB" sz="1600" b="1" dirty="0" smtClean="0"/>
              <a:t>Why use fitness testing?</a:t>
            </a:r>
          </a:p>
          <a:p>
            <a:r>
              <a:rPr lang="en-GB" sz="1600" dirty="0" smtClean="0"/>
              <a:t>- to </a:t>
            </a:r>
            <a:r>
              <a:rPr lang="en-GB" sz="1600" dirty="0"/>
              <a:t>identify strengths and/or weaknesses</a:t>
            </a:r>
          </a:p>
          <a:p>
            <a:r>
              <a:rPr lang="en-GB" sz="1600" dirty="0" smtClean="0"/>
              <a:t>-- to </a:t>
            </a:r>
            <a:r>
              <a:rPr lang="en-GB" sz="1600" dirty="0"/>
              <a:t>monitor improvement</a:t>
            </a:r>
          </a:p>
          <a:p>
            <a:r>
              <a:rPr lang="en-GB" sz="1600" dirty="0" smtClean="0"/>
              <a:t>- to </a:t>
            </a:r>
            <a:r>
              <a:rPr lang="en-GB" sz="1600" dirty="0"/>
              <a:t>show a starting level of </a:t>
            </a:r>
            <a:r>
              <a:rPr lang="en-GB" sz="1600" dirty="0" smtClean="0"/>
              <a:t>fitness</a:t>
            </a:r>
          </a:p>
          <a:p>
            <a:r>
              <a:rPr lang="en-GB" sz="1600" dirty="0" smtClean="0"/>
              <a:t>- to </a:t>
            </a:r>
            <a:r>
              <a:rPr lang="en-GB" sz="1600" dirty="0"/>
              <a:t>compare against norms of the group/</a:t>
            </a:r>
          </a:p>
          <a:p>
            <a:r>
              <a:rPr lang="en-GB" sz="1600" dirty="0"/>
              <a:t>national averages</a:t>
            </a:r>
          </a:p>
          <a:p>
            <a:r>
              <a:rPr lang="en-GB" sz="1600" dirty="0" smtClean="0"/>
              <a:t>- to </a:t>
            </a:r>
            <a:r>
              <a:rPr lang="en-GB" sz="1600" dirty="0"/>
              <a:t>motivate/sets </a:t>
            </a:r>
            <a:r>
              <a:rPr lang="en-GB" sz="1600" dirty="0" smtClean="0"/>
              <a:t>goals</a:t>
            </a:r>
            <a:endParaRPr lang="en-GB" sz="1600" dirty="0"/>
          </a:p>
        </p:txBody>
      </p:sp>
      <p:sp>
        <p:nvSpPr>
          <p:cNvPr id="6" name="TextBox 5"/>
          <p:cNvSpPr txBox="1"/>
          <p:nvPr/>
        </p:nvSpPr>
        <p:spPr>
          <a:xfrm>
            <a:off x="4755838" y="2511221"/>
            <a:ext cx="4229917" cy="1846659"/>
          </a:xfrm>
          <a:prstGeom prst="rect">
            <a:avLst/>
          </a:prstGeom>
          <a:solidFill>
            <a:schemeClr val="accent2">
              <a:lumMod val="40000"/>
              <a:lumOff val="60000"/>
            </a:schemeClr>
          </a:solidFill>
        </p:spPr>
        <p:txBody>
          <a:bodyPr wrap="square" rtlCol="0">
            <a:spAutoFit/>
          </a:bodyPr>
          <a:lstStyle/>
          <a:p>
            <a:pPr algn="ctr"/>
            <a:r>
              <a:rPr lang="en-GB" b="1" dirty="0"/>
              <a:t>Limitations of fitness testing:</a:t>
            </a:r>
          </a:p>
          <a:p>
            <a:r>
              <a:rPr lang="en-GB" sz="1600" dirty="0" smtClean="0"/>
              <a:t>- tests </a:t>
            </a:r>
            <a:r>
              <a:rPr lang="en-GB" sz="1600" dirty="0"/>
              <a:t>are often not sport specific/too general</a:t>
            </a:r>
          </a:p>
          <a:p>
            <a:r>
              <a:rPr lang="en-GB" sz="1600" dirty="0" smtClean="0"/>
              <a:t>- they </a:t>
            </a:r>
            <a:r>
              <a:rPr lang="en-GB" sz="1600" dirty="0"/>
              <a:t>do not replicate movements of activity</a:t>
            </a:r>
          </a:p>
          <a:p>
            <a:r>
              <a:rPr lang="en-GB" sz="1600" dirty="0" smtClean="0"/>
              <a:t>- they </a:t>
            </a:r>
            <a:r>
              <a:rPr lang="en-GB" sz="1600" dirty="0"/>
              <a:t>do not replicate competitive conditions</a:t>
            </a:r>
          </a:p>
          <a:p>
            <a:r>
              <a:rPr lang="en-GB" sz="1600" dirty="0"/>
              <a:t>required in sports</a:t>
            </a:r>
          </a:p>
          <a:p>
            <a:r>
              <a:rPr lang="en-GB" sz="1600" dirty="0" smtClean="0"/>
              <a:t>-  they </a:t>
            </a:r>
            <a:r>
              <a:rPr lang="en-GB" sz="1600" dirty="0"/>
              <a:t>must be carried out with the correct procedures to increase validity</a:t>
            </a:r>
          </a:p>
        </p:txBody>
      </p:sp>
      <p:sp>
        <p:nvSpPr>
          <p:cNvPr id="7" name="TextBox 6"/>
          <p:cNvSpPr txBox="1"/>
          <p:nvPr/>
        </p:nvSpPr>
        <p:spPr>
          <a:xfrm>
            <a:off x="242900" y="137418"/>
            <a:ext cx="4355976" cy="369332"/>
          </a:xfrm>
          <a:prstGeom prst="rect">
            <a:avLst/>
          </a:prstGeom>
          <a:noFill/>
        </p:spPr>
        <p:txBody>
          <a:bodyPr wrap="square" rtlCol="0">
            <a:spAutoFit/>
          </a:bodyPr>
          <a:lstStyle/>
          <a:p>
            <a:pPr algn="ctr"/>
            <a:r>
              <a:rPr lang="en-GB" b="1" u="sng" dirty="0" smtClean="0"/>
              <a:t>Testing the components of fitness</a:t>
            </a:r>
            <a:endParaRPr lang="en-GB" b="1" u="sng" dirty="0"/>
          </a:p>
        </p:txBody>
      </p:sp>
      <p:sp>
        <p:nvSpPr>
          <p:cNvPr id="9" name="Rectangle 8"/>
          <p:cNvSpPr/>
          <p:nvPr/>
        </p:nvSpPr>
        <p:spPr>
          <a:xfrm>
            <a:off x="242900" y="799138"/>
            <a:ext cx="4100161" cy="5755422"/>
          </a:xfrm>
          <a:prstGeom prst="rect">
            <a:avLst/>
          </a:prstGeom>
        </p:spPr>
        <p:txBody>
          <a:bodyPr wrap="square">
            <a:spAutoFit/>
          </a:bodyPr>
          <a:lstStyle/>
          <a:p>
            <a:r>
              <a:rPr lang="en-GB" sz="1600" b="1" dirty="0">
                <a:latin typeface="HelveticaNeueLTStd-Roman"/>
              </a:rPr>
              <a:t>A</a:t>
            </a:r>
            <a:r>
              <a:rPr lang="en-GB" sz="1600" b="1" dirty="0" smtClean="0">
                <a:latin typeface="HelveticaNeueLTStd-Roman"/>
              </a:rPr>
              <a:t>gility </a:t>
            </a:r>
            <a:r>
              <a:rPr lang="en-GB" sz="1600" b="1" dirty="0">
                <a:latin typeface="HelveticaNeueLTStd-Roman"/>
              </a:rPr>
              <a:t>– Illinois Agility </a:t>
            </a:r>
            <a:r>
              <a:rPr lang="en-GB" sz="1600" b="1" dirty="0" smtClean="0">
                <a:latin typeface="HelveticaNeueLTStd-Roman"/>
              </a:rPr>
              <a:t>Test</a:t>
            </a:r>
          </a:p>
          <a:p>
            <a:endParaRPr lang="en-GB" sz="1600" b="1" dirty="0">
              <a:latin typeface="HelveticaNeueLTStd-Roman"/>
            </a:endParaRPr>
          </a:p>
          <a:p>
            <a:r>
              <a:rPr lang="en-GB" sz="1600" b="1" dirty="0">
                <a:latin typeface="HelveticaNeueLTStd-Roman"/>
              </a:rPr>
              <a:t>B</a:t>
            </a:r>
            <a:r>
              <a:rPr lang="en-GB" sz="1600" b="1" dirty="0" smtClean="0">
                <a:latin typeface="HelveticaNeueLTStd-Roman"/>
              </a:rPr>
              <a:t>alance </a:t>
            </a:r>
            <a:r>
              <a:rPr lang="en-GB" sz="1600" b="1" dirty="0">
                <a:latin typeface="HelveticaNeueLTStd-Roman"/>
              </a:rPr>
              <a:t>– Stork </a:t>
            </a:r>
            <a:r>
              <a:rPr lang="en-GB" sz="1600" b="1" dirty="0" smtClean="0">
                <a:latin typeface="HelveticaNeueLTStd-Roman"/>
              </a:rPr>
              <a:t>Balance</a:t>
            </a:r>
          </a:p>
          <a:p>
            <a:endParaRPr lang="en-GB" sz="1600" b="1" dirty="0">
              <a:latin typeface="HelveticaNeueLTStd-Roman"/>
            </a:endParaRPr>
          </a:p>
          <a:p>
            <a:r>
              <a:rPr lang="en-GB" sz="1600" b="1" dirty="0">
                <a:latin typeface="HelveticaNeueLTStd-Roman"/>
              </a:rPr>
              <a:t>C</a:t>
            </a:r>
            <a:r>
              <a:rPr lang="en-GB" sz="1600" b="1" dirty="0" smtClean="0">
                <a:latin typeface="HelveticaNeueLTStd-Roman"/>
              </a:rPr>
              <a:t>ardiovascular </a:t>
            </a:r>
            <a:r>
              <a:rPr lang="en-GB" sz="1600" b="1" dirty="0">
                <a:latin typeface="HelveticaNeueLTStd-Roman"/>
              </a:rPr>
              <a:t>endurance </a:t>
            </a:r>
            <a:r>
              <a:rPr lang="en-GB" sz="1600" b="1" dirty="0" smtClean="0">
                <a:latin typeface="HelveticaNeueLTStd-Roman"/>
              </a:rPr>
              <a:t>- Multi </a:t>
            </a:r>
            <a:r>
              <a:rPr lang="en-GB" sz="1600" b="1" dirty="0">
                <a:latin typeface="HelveticaNeueLTStd-Roman"/>
              </a:rPr>
              <a:t>Stage Fitness </a:t>
            </a:r>
            <a:r>
              <a:rPr lang="en-GB" sz="1600" b="1" dirty="0" smtClean="0">
                <a:latin typeface="HelveticaNeueLTStd-Roman"/>
              </a:rPr>
              <a:t>Test</a:t>
            </a:r>
          </a:p>
          <a:p>
            <a:endParaRPr lang="en-GB" sz="1600" b="1" dirty="0">
              <a:latin typeface="HelveticaNeueLTStd-Roman"/>
            </a:endParaRPr>
          </a:p>
          <a:p>
            <a:r>
              <a:rPr lang="en-GB" sz="1600" b="1" dirty="0">
                <a:latin typeface="HelveticaNeueLTStd-Roman"/>
              </a:rPr>
              <a:t>C</a:t>
            </a:r>
            <a:r>
              <a:rPr lang="en-GB" sz="1600" b="1" dirty="0" smtClean="0">
                <a:latin typeface="HelveticaNeueLTStd-Roman"/>
              </a:rPr>
              <a:t>oordination </a:t>
            </a:r>
            <a:r>
              <a:rPr lang="en-GB" sz="1600" b="1" dirty="0">
                <a:latin typeface="HelveticaNeueLTStd-Roman"/>
              </a:rPr>
              <a:t>– Wall Toss </a:t>
            </a:r>
            <a:r>
              <a:rPr lang="en-GB" sz="1600" b="1" dirty="0" smtClean="0">
                <a:latin typeface="HelveticaNeueLTStd-Roman"/>
              </a:rPr>
              <a:t>Test</a:t>
            </a:r>
          </a:p>
          <a:p>
            <a:endParaRPr lang="en-GB" sz="1600" b="1" dirty="0">
              <a:latin typeface="HelveticaNeueLTStd-Roman"/>
            </a:endParaRPr>
          </a:p>
          <a:p>
            <a:r>
              <a:rPr lang="en-GB" sz="1600" b="1" dirty="0">
                <a:latin typeface="HelveticaNeueLTStd-Roman"/>
              </a:rPr>
              <a:t>F</a:t>
            </a:r>
            <a:r>
              <a:rPr lang="en-GB" sz="1600" b="1" dirty="0" smtClean="0">
                <a:latin typeface="HelveticaNeueLTStd-Roman"/>
              </a:rPr>
              <a:t>lexibility </a:t>
            </a:r>
            <a:r>
              <a:rPr lang="en-GB" sz="1600" b="1" dirty="0">
                <a:latin typeface="HelveticaNeueLTStd-Roman"/>
              </a:rPr>
              <a:t>– Sit and Reach </a:t>
            </a:r>
            <a:r>
              <a:rPr lang="en-GB" sz="1600" b="1" dirty="0" smtClean="0">
                <a:latin typeface="HelveticaNeueLTStd-Roman"/>
              </a:rPr>
              <a:t>Test</a:t>
            </a:r>
          </a:p>
          <a:p>
            <a:endParaRPr lang="en-GB" sz="1600" b="1" dirty="0">
              <a:latin typeface="HelveticaNeueLTStd-Roman"/>
            </a:endParaRPr>
          </a:p>
          <a:p>
            <a:r>
              <a:rPr lang="en-GB" sz="1600" b="1" dirty="0">
                <a:latin typeface="HelveticaNeueLTStd-Roman"/>
              </a:rPr>
              <a:t>M</a:t>
            </a:r>
            <a:r>
              <a:rPr lang="en-GB" sz="1600" b="1" dirty="0" smtClean="0">
                <a:latin typeface="HelveticaNeueLTStd-Roman"/>
              </a:rPr>
              <a:t>uscular </a:t>
            </a:r>
            <a:r>
              <a:rPr lang="en-GB" sz="1600" b="1" dirty="0">
                <a:latin typeface="HelveticaNeueLTStd-Roman"/>
              </a:rPr>
              <a:t>endurance – Sit-Up Bleep Test</a:t>
            </a:r>
          </a:p>
          <a:p>
            <a:endParaRPr lang="en-GB" sz="1600" b="1" dirty="0">
              <a:latin typeface="HelveticaNeueLTStd-Roman"/>
            </a:endParaRPr>
          </a:p>
          <a:p>
            <a:r>
              <a:rPr lang="en-GB" sz="1600" b="1" dirty="0">
                <a:latin typeface="HelveticaNeueLTStd-Roman"/>
              </a:rPr>
              <a:t>P</a:t>
            </a:r>
            <a:r>
              <a:rPr lang="en-GB" sz="1600" b="1" dirty="0" smtClean="0">
                <a:latin typeface="HelveticaNeueLTStd-Roman"/>
              </a:rPr>
              <a:t>ower/explosive </a:t>
            </a:r>
            <a:r>
              <a:rPr lang="en-GB" sz="1600" b="1" dirty="0">
                <a:latin typeface="HelveticaNeueLTStd-Roman"/>
              </a:rPr>
              <a:t>strength (anaerobic power) </a:t>
            </a:r>
            <a:r>
              <a:rPr lang="en-GB" sz="1600" b="1" dirty="0" smtClean="0">
                <a:latin typeface="HelveticaNeueLTStd-Roman"/>
              </a:rPr>
              <a:t>– Vertical </a:t>
            </a:r>
            <a:r>
              <a:rPr lang="en-GB" sz="1600" b="1" dirty="0">
                <a:latin typeface="HelveticaNeueLTStd-Roman"/>
              </a:rPr>
              <a:t>Jump </a:t>
            </a:r>
            <a:r>
              <a:rPr lang="en-GB" sz="1600" b="1" dirty="0" smtClean="0">
                <a:latin typeface="HelveticaNeueLTStd-Roman"/>
              </a:rPr>
              <a:t>Test</a:t>
            </a:r>
          </a:p>
          <a:p>
            <a:endParaRPr lang="en-GB" sz="1600" b="1" dirty="0">
              <a:latin typeface="HelveticaNeueLTStd-Roman"/>
            </a:endParaRPr>
          </a:p>
          <a:p>
            <a:r>
              <a:rPr lang="en-GB" sz="1600" b="1" dirty="0">
                <a:latin typeface="HelveticaNeueLTStd-Roman"/>
              </a:rPr>
              <a:t>R</a:t>
            </a:r>
            <a:r>
              <a:rPr lang="en-GB" sz="1600" b="1" dirty="0" smtClean="0">
                <a:latin typeface="HelveticaNeueLTStd-Roman"/>
              </a:rPr>
              <a:t>eaction </a:t>
            </a:r>
            <a:r>
              <a:rPr lang="en-GB" sz="1600" b="1" dirty="0">
                <a:latin typeface="HelveticaNeueLTStd-Roman"/>
              </a:rPr>
              <a:t>time – Ruler Drop </a:t>
            </a:r>
            <a:r>
              <a:rPr lang="en-GB" sz="1600" b="1" dirty="0" smtClean="0">
                <a:latin typeface="HelveticaNeueLTStd-Roman"/>
              </a:rPr>
              <a:t>Test</a:t>
            </a:r>
          </a:p>
          <a:p>
            <a:endParaRPr lang="en-GB" sz="1600" b="1" dirty="0">
              <a:latin typeface="HelveticaNeueLTStd-Roman"/>
            </a:endParaRPr>
          </a:p>
          <a:p>
            <a:r>
              <a:rPr lang="en-GB" sz="1600" b="1" dirty="0">
                <a:latin typeface="HelveticaNeueLTStd-Roman"/>
              </a:rPr>
              <a:t>M</a:t>
            </a:r>
            <a:r>
              <a:rPr lang="en-GB" sz="1600" b="1" dirty="0" smtClean="0">
                <a:latin typeface="HelveticaNeueLTStd-Roman"/>
              </a:rPr>
              <a:t>aximal </a:t>
            </a:r>
            <a:r>
              <a:rPr lang="en-GB" sz="1600" b="1" dirty="0">
                <a:latin typeface="HelveticaNeueLTStd-Roman"/>
              </a:rPr>
              <a:t>strength – One Rep Max </a:t>
            </a:r>
            <a:r>
              <a:rPr lang="en-GB" sz="1600" b="1" dirty="0" smtClean="0">
                <a:latin typeface="HelveticaNeueLTStd-Roman"/>
              </a:rPr>
              <a:t>Test</a:t>
            </a:r>
          </a:p>
          <a:p>
            <a:endParaRPr lang="en-GB" sz="1600" b="1" dirty="0">
              <a:latin typeface="HelveticaNeueLTStd-Roman"/>
            </a:endParaRPr>
          </a:p>
          <a:p>
            <a:r>
              <a:rPr lang="en-GB" sz="1600" b="1" dirty="0">
                <a:latin typeface="HelveticaNeueLTStd-Roman"/>
              </a:rPr>
              <a:t>S</a:t>
            </a:r>
            <a:r>
              <a:rPr lang="en-GB" sz="1600" b="1" dirty="0" smtClean="0">
                <a:latin typeface="HelveticaNeueLTStd-Roman"/>
              </a:rPr>
              <a:t>peed </a:t>
            </a:r>
            <a:r>
              <a:rPr lang="en-GB" sz="1600" b="1" dirty="0">
                <a:latin typeface="HelveticaNeueLTStd-Roman"/>
              </a:rPr>
              <a:t>– 30 Metre Sprint </a:t>
            </a:r>
            <a:r>
              <a:rPr lang="en-GB" sz="1600" b="1" dirty="0" smtClean="0">
                <a:latin typeface="HelveticaNeueLTStd-Roman"/>
              </a:rPr>
              <a:t>Test</a:t>
            </a:r>
          </a:p>
          <a:p>
            <a:endParaRPr lang="en-GB" sz="1600" b="1" dirty="0">
              <a:latin typeface="HelveticaNeueLTStd-Roman"/>
            </a:endParaRPr>
          </a:p>
          <a:p>
            <a:r>
              <a:rPr lang="en-GB" sz="1600" b="1" dirty="0">
                <a:latin typeface="HelveticaNeueLTStd-Roman"/>
              </a:rPr>
              <a:t>S</a:t>
            </a:r>
            <a:r>
              <a:rPr lang="en-GB" sz="1600" b="1" dirty="0" smtClean="0">
                <a:latin typeface="HelveticaNeueLTStd-Roman"/>
              </a:rPr>
              <a:t>trength </a:t>
            </a:r>
            <a:r>
              <a:rPr lang="en-GB" sz="1600" b="1" dirty="0">
                <a:latin typeface="HelveticaNeueLTStd-Roman"/>
              </a:rPr>
              <a:t>– Handgrip Dynamometer </a:t>
            </a:r>
            <a:r>
              <a:rPr lang="en-GB" sz="1600" b="1" dirty="0" smtClean="0">
                <a:latin typeface="HelveticaNeueLTStd-Roman"/>
              </a:rPr>
              <a:t>Test</a:t>
            </a:r>
            <a:endParaRPr lang="en-GB" sz="1600" b="1" dirty="0"/>
          </a:p>
        </p:txBody>
      </p:sp>
      <p:pic>
        <p:nvPicPr>
          <p:cNvPr id="6146" name="Picture 2" descr="Image result for hand grip dynamome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300" y="4274771"/>
            <a:ext cx="852866" cy="8528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metre sti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163" r="44059"/>
          <a:stretch/>
        </p:blipFill>
        <p:spPr bwMode="auto">
          <a:xfrm>
            <a:off x="4166109" y="5055873"/>
            <a:ext cx="248399" cy="161425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wall toss t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1151" y="2303916"/>
            <a:ext cx="1085165" cy="10036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55838" y="4546469"/>
            <a:ext cx="4388162" cy="2123658"/>
          </a:xfrm>
          <a:prstGeom prst="rect">
            <a:avLst/>
          </a:prstGeom>
          <a:noFill/>
        </p:spPr>
        <p:txBody>
          <a:bodyPr wrap="square" rtlCol="0">
            <a:spAutoFit/>
          </a:bodyPr>
          <a:lstStyle/>
          <a:p>
            <a:r>
              <a:rPr lang="en-GB" sz="1600" b="1" dirty="0" smtClean="0"/>
              <a:t>Qualitative</a:t>
            </a:r>
          </a:p>
          <a:p>
            <a:r>
              <a:rPr lang="en-GB" sz="1400" dirty="0" smtClean="0"/>
              <a:t>More </a:t>
            </a:r>
            <a:r>
              <a:rPr lang="en-GB" sz="1400" dirty="0"/>
              <a:t>of a subjective than an objective appraisal. Involving opinions relating to the quality of a performance rather than the quantity (</a:t>
            </a:r>
            <a:r>
              <a:rPr lang="en-GB" sz="1400" dirty="0" err="1"/>
              <a:t>eg</a:t>
            </a:r>
            <a:r>
              <a:rPr lang="en-GB" sz="1400" dirty="0"/>
              <a:t> score, placing, number</a:t>
            </a:r>
            <a:r>
              <a:rPr lang="en-GB" sz="1400" dirty="0" smtClean="0"/>
              <a:t>).</a:t>
            </a:r>
          </a:p>
          <a:p>
            <a:endParaRPr lang="en-GB" sz="1600" b="1" dirty="0"/>
          </a:p>
          <a:p>
            <a:r>
              <a:rPr lang="en-GB" sz="1600" b="1" dirty="0"/>
              <a:t>Quantitative </a:t>
            </a:r>
          </a:p>
          <a:p>
            <a:r>
              <a:rPr lang="en-GB" sz="1400" dirty="0"/>
              <a:t>A measurement which can be quantified as a number, </a:t>
            </a:r>
            <a:r>
              <a:rPr lang="en-GB" sz="1400" dirty="0" err="1"/>
              <a:t>eg</a:t>
            </a:r>
            <a:r>
              <a:rPr lang="en-GB" sz="1400" dirty="0"/>
              <a:t> time in seconds or goals scored. There is no opinion expressed (qualitative). It is a fact. </a:t>
            </a:r>
            <a:r>
              <a:rPr lang="en-GB" sz="1400" dirty="0" smtClean="0"/>
              <a:t> </a:t>
            </a:r>
            <a:endParaRPr lang="en-GB" sz="1400" dirty="0"/>
          </a:p>
        </p:txBody>
      </p:sp>
    </p:spTree>
    <p:custDataLst>
      <p:tags r:id="rId1"/>
    </p:custDataLst>
    <p:extLst>
      <p:ext uri="{BB962C8B-B14F-4D97-AF65-F5344CB8AC3E}">
        <p14:creationId xmlns:p14="http://schemas.microsoft.com/office/powerpoint/2010/main" val="801894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2183</TotalTime>
  <Words>1996</Words>
  <Application>Microsoft Office PowerPoint</Application>
  <PresentationFormat>On-screen Show (4:3)</PresentationFormat>
  <Paragraphs>396</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HelveticaNeueLTStd-Roman</vt:lpstr>
      <vt:lpstr>Times New Roman</vt:lpstr>
      <vt:lpstr>Wingdings</vt:lpstr>
      <vt:lpstr>Office Theme</vt:lpstr>
      <vt:lpstr>GCSE PE Revision Guide AQA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Bishop Stopford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in PE</dc:title>
  <dc:creator>flannigan</dc:creator>
  <cp:lastModifiedBy>Flannigan. Martin</cp:lastModifiedBy>
  <cp:revision>169</cp:revision>
  <cp:lastPrinted>2018-01-30T13:48:41Z</cp:lastPrinted>
  <dcterms:created xsi:type="dcterms:W3CDTF">2014-08-05T11:54:20Z</dcterms:created>
  <dcterms:modified xsi:type="dcterms:W3CDTF">2020-04-03T16:05:02Z</dcterms:modified>
</cp:coreProperties>
</file>