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1547" r:id="rId3"/>
    <p:sldId id="1549" r:id="rId4"/>
    <p:sldId id="1550" r:id="rId5"/>
    <p:sldId id="1551" r:id="rId6"/>
    <p:sldId id="1561" r:id="rId7"/>
    <p:sldId id="1552" r:id="rId8"/>
    <p:sldId id="1553" r:id="rId9"/>
    <p:sldId id="1554" r:id="rId10"/>
    <p:sldId id="1555" r:id="rId11"/>
    <p:sldId id="1556" r:id="rId12"/>
    <p:sldId id="1557" r:id="rId13"/>
    <p:sldId id="1558" r:id="rId14"/>
    <p:sldId id="15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D3D"/>
    <a:srgbClr val="DD0678"/>
    <a:srgbClr val="FFDBD6"/>
    <a:srgbClr val="F68171"/>
    <a:srgbClr val="FFCFFF"/>
    <a:srgbClr val="ED7D31"/>
    <a:srgbClr val="8EDAD2"/>
    <a:srgbClr val="97E7E0"/>
    <a:srgbClr val="CE0E81"/>
    <a:srgbClr val="8C8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79" autoAdjust="0"/>
    <p:restoredTop sz="93970" autoAdjust="0"/>
  </p:normalViewPr>
  <p:slideViewPr>
    <p:cSldViewPr snapToGrid="0" snapToObjects="1">
      <p:cViewPr varScale="1">
        <p:scale>
          <a:sx n="67" d="100"/>
          <a:sy n="67" d="100"/>
        </p:scale>
        <p:origin x="836" y="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Rogers-Hussey" userId="4e7ba776-e769-4a82-b18b-384fd41bc862" providerId="ADAL" clId="{9E7388AA-8CB4-4DAC-B1B4-A298AAF733BB}"/>
    <pc:docChg chg="delSld">
      <pc:chgData name="Julie Rogers-Hussey" userId="4e7ba776-e769-4a82-b18b-384fd41bc862" providerId="ADAL" clId="{9E7388AA-8CB4-4DAC-B1B4-A298AAF733BB}" dt="2022-03-08T21:28:05.828" v="1" actId="47"/>
      <pc:docMkLst>
        <pc:docMk/>
      </pc:docMkLst>
      <pc:sldChg chg="del">
        <pc:chgData name="Julie Rogers-Hussey" userId="4e7ba776-e769-4a82-b18b-384fd41bc862" providerId="ADAL" clId="{9E7388AA-8CB4-4DAC-B1B4-A298AAF733BB}" dt="2022-03-08T21:26:59.508" v="0" actId="47"/>
        <pc:sldMkLst>
          <pc:docMk/>
          <pc:sldMk cId="206257634" sldId="1548"/>
        </pc:sldMkLst>
      </pc:sldChg>
      <pc:sldChg chg="del">
        <pc:chgData name="Julie Rogers-Hussey" userId="4e7ba776-e769-4a82-b18b-384fd41bc862" providerId="ADAL" clId="{9E7388AA-8CB4-4DAC-B1B4-A298AAF733BB}" dt="2022-03-08T21:28:05.828" v="1" actId="47"/>
        <pc:sldMkLst>
          <pc:docMk/>
          <pc:sldMk cId="3667483754" sldId="155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45E39D-3C02-45A2-892E-FAFD90AFCD7B}" type="doc">
      <dgm:prSet loTypeId="urn:microsoft.com/office/officeart/2005/8/layout/cycle5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21682417-0764-4369-A85B-727BE5B9E5CD}">
      <dgm:prSet phldrT="[Text]"/>
      <dgm:spPr/>
      <dgm:t>
        <a:bodyPr/>
        <a:lstStyle/>
        <a:p>
          <a:r>
            <a:rPr lang="en-US" dirty="0"/>
            <a:t>Homework</a:t>
          </a:r>
          <a:endParaRPr lang="en-GB" dirty="0"/>
        </a:p>
      </dgm:t>
    </dgm:pt>
    <dgm:pt modelId="{9D433B6D-41BE-4FE8-87C7-0D7528D08D94}" type="parTrans" cxnId="{B9D267D2-FBBC-4820-9F78-C4CF6EE6B7EB}">
      <dgm:prSet/>
      <dgm:spPr/>
      <dgm:t>
        <a:bodyPr/>
        <a:lstStyle/>
        <a:p>
          <a:endParaRPr lang="en-GB"/>
        </a:p>
      </dgm:t>
    </dgm:pt>
    <dgm:pt modelId="{E9429482-E2A2-4442-A66B-BB3F0A2BB32B}" type="sibTrans" cxnId="{B9D267D2-FBBC-4820-9F78-C4CF6EE6B7EB}">
      <dgm:prSet/>
      <dgm:spPr/>
      <dgm:t>
        <a:bodyPr/>
        <a:lstStyle/>
        <a:p>
          <a:endParaRPr lang="en-GB"/>
        </a:p>
      </dgm:t>
    </dgm:pt>
    <dgm:pt modelId="{1407F960-88C0-45F1-B640-839E6285537E}">
      <dgm:prSet phldrT="[Text]"/>
      <dgm:spPr/>
      <dgm:t>
        <a:bodyPr/>
        <a:lstStyle/>
        <a:p>
          <a:r>
            <a:rPr lang="en-US" dirty="0"/>
            <a:t>Assessment</a:t>
          </a:r>
          <a:endParaRPr lang="en-GB" dirty="0"/>
        </a:p>
      </dgm:t>
    </dgm:pt>
    <dgm:pt modelId="{698D2331-5368-437A-A622-3BAD3C37B970}" type="parTrans" cxnId="{D6A2B7FF-F4D8-4B84-BC50-723E8E894270}">
      <dgm:prSet/>
      <dgm:spPr/>
      <dgm:t>
        <a:bodyPr/>
        <a:lstStyle/>
        <a:p>
          <a:endParaRPr lang="en-GB"/>
        </a:p>
      </dgm:t>
    </dgm:pt>
    <dgm:pt modelId="{F5D051F6-6DFC-449F-91E0-775B7DB66EBA}" type="sibTrans" cxnId="{D6A2B7FF-F4D8-4B84-BC50-723E8E894270}">
      <dgm:prSet/>
      <dgm:spPr/>
      <dgm:t>
        <a:bodyPr/>
        <a:lstStyle/>
        <a:p>
          <a:endParaRPr lang="en-GB"/>
        </a:p>
      </dgm:t>
    </dgm:pt>
    <dgm:pt modelId="{9A9BFB54-86AB-4D10-86AF-A0880F4AAE85}">
      <dgm:prSet phldrT="[Text]"/>
      <dgm:spPr/>
      <dgm:t>
        <a:bodyPr/>
        <a:lstStyle/>
        <a:p>
          <a:r>
            <a:rPr lang="en-US" dirty="0"/>
            <a:t>Revision</a:t>
          </a:r>
          <a:endParaRPr lang="en-GB" dirty="0"/>
        </a:p>
      </dgm:t>
    </dgm:pt>
    <dgm:pt modelId="{B4A05B84-982E-4B36-8CAA-BCB6C2C0954E}" type="parTrans" cxnId="{8294E837-91B3-403C-BEC8-9938032A2C9E}">
      <dgm:prSet/>
      <dgm:spPr/>
      <dgm:t>
        <a:bodyPr/>
        <a:lstStyle/>
        <a:p>
          <a:endParaRPr lang="en-GB"/>
        </a:p>
      </dgm:t>
    </dgm:pt>
    <dgm:pt modelId="{8DC0B094-454C-4FA0-9B7A-D2D443DB4D36}" type="sibTrans" cxnId="{8294E837-91B3-403C-BEC8-9938032A2C9E}">
      <dgm:prSet/>
      <dgm:spPr/>
      <dgm:t>
        <a:bodyPr/>
        <a:lstStyle/>
        <a:p>
          <a:endParaRPr lang="en-GB"/>
        </a:p>
      </dgm:t>
    </dgm:pt>
    <dgm:pt modelId="{3A04FFAE-1DFD-4DF3-A256-562845A80C96}">
      <dgm:prSet phldrT="[Text]"/>
      <dgm:spPr/>
      <dgm:t>
        <a:bodyPr/>
        <a:lstStyle/>
        <a:p>
          <a:r>
            <a:rPr lang="en-US" dirty="0"/>
            <a:t>Independent learning</a:t>
          </a:r>
          <a:endParaRPr lang="en-GB" dirty="0"/>
        </a:p>
      </dgm:t>
    </dgm:pt>
    <dgm:pt modelId="{F765BD63-7DC5-4FAA-8770-EB1B49E2757A}" type="parTrans" cxnId="{F9C97180-993C-4CD6-BC74-F68DA9731CC2}">
      <dgm:prSet/>
      <dgm:spPr/>
      <dgm:t>
        <a:bodyPr/>
        <a:lstStyle/>
        <a:p>
          <a:endParaRPr lang="en-GB"/>
        </a:p>
      </dgm:t>
    </dgm:pt>
    <dgm:pt modelId="{7E5B6AE9-1927-44C4-98A1-24A7E3B1DA15}" type="sibTrans" cxnId="{F9C97180-993C-4CD6-BC74-F68DA9731CC2}">
      <dgm:prSet/>
      <dgm:spPr/>
      <dgm:t>
        <a:bodyPr/>
        <a:lstStyle/>
        <a:p>
          <a:endParaRPr lang="en-GB"/>
        </a:p>
      </dgm:t>
    </dgm:pt>
    <dgm:pt modelId="{F75F386A-FE29-4AFE-9AE6-BE31692F3957}">
      <dgm:prSet phldrT="[Text]"/>
      <dgm:spPr/>
      <dgm:t>
        <a:bodyPr/>
        <a:lstStyle/>
        <a:p>
          <a:r>
            <a:rPr lang="en-US" dirty="0"/>
            <a:t>Prep for their next lesson</a:t>
          </a:r>
          <a:endParaRPr lang="en-GB" dirty="0"/>
        </a:p>
      </dgm:t>
    </dgm:pt>
    <dgm:pt modelId="{235D1902-DDBE-4209-8CEC-991496F03055}" type="parTrans" cxnId="{7A4E9F43-EE81-46F3-89F5-EB554CF347D3}">
      <dgm:prSet/>
      <dgm:spPr/>
      <dgm:t>
        <a:bodyPr/>
        <a:lstStyle/>
        <a:p>
          <a:endParaRPr lang="en-GB"/>
        </a:p>
      </dgm:t>
    </dgm:pt>
    <dgm:pt modelId="{0B69F437-56F3-4A4D-8B9C-987A88038AAF}" type="sibTrans" cxnId="{7A4E9F43-EE81-46F3-89F5-EB554CF347D3}">
      <dgm:prSet/>
      <dgm:spPr/>
      <dgm:t>
        <a:bodyPr/>
        <a:lstStyle/>
        <a:p>
          <a:endParaRPr lang="en-GB"/>
        </a:p>
      </dgm:t>
    </dgm:pt>
    <dgm:pt modelId="{1612998C-809C-44A4-8551-192367072AA4}" type="pres">
      <dgm:prSet presAssocID="{A045E39D-3C02-45A2-892E-FAFD90AFCD7B}" presName="cycle" presStyleCnt="0">
        <dgm:presLayoutVars>
          <dgm:dir/>
          <dgm:resizeHandles val="exact"/>
        </dgm:presLayoutVars>
      </dgm:prSet>
      <dgm:spPr/>
    </dgm:pt>
    <dgm:pt modelId="{06AD596D-8215-485C-828E-BE3AEE513E83}" type="pres">
      <dgm:prSet presAssocID="{21682417-0764-4369-A85B-727BE5B9E5CD}" presName="node" presStyleLbl="node1" presStyleIdx="0" presStyleCnt="5" custRadScaleRad="100022" custRadScaleInc="0">
        <dgm:presLayoutVars>
          <dgm:bulletEnabled val="1"/>
        </dgm:presLayoutVars>
      </dgm:prSet>
      <dgm:spPr/>
    </dgm:pt>
    <dgm:pt modelId="{32F9F77B-B6D8-43CA-92DE-EE5F637CAC97}" type="pres">
      <dgm:prSet presAssocID="{21682417-0764-4369-A85B-727BE5B9E5CD}" presName="spNode" presStyleCnt="0"/>
      <dgm:spPr/>
    </dgm:pt>
    <dgm:pt modelId="{8599F7E6-0238-4819-9E16-17690DAD0F36}" type="pres">
      <dgm:prSet presAssocID="{E9429482-E2A2-4442-A66B-BB3F0A2BB32B}" presName="sibTrans" presStyleLbl="sibTrans1D1" presStyleIdx="0" presStyleCnt="5"/>
      <dgm:spPr/>
    </dgm:pt>
    <dgm:pt modelId="{24218225-7AAB-4078-886C-E9DA5D514BC4}" type="pres">
      <dgm:prSet presAssocID="{1407F960-88C0-45F1-B640-839E6285537E}" presName="node" presStyleLbl="node1" presStyleIdx="1" presStyleCnt="5">
        <dgm:presLayoutVars>
          <dgm:bulletEnabled val="1"/>
        </dgm:presLayoutVars>
      </dgm:prSet>
      <dgm:spPr/>
    </dgm:pt>
    <dgm:pt modelId="{D65892B7-B96C-4ED8-AB64-16C92AFAC681}" type="pres">
      <dgm:prSet presAssocID="{1407F960-88C0-45F1-B640-839E6285537E}" presName="spNode" presStyleCnt="0"/>
      <dgm:spPr/>
    </dgm:pt>
    <dgm:pt modelId="{AC409E39-260E-46C2-9E82-70FD1CA3B417}" type="pres">
      <dgm:prSet presAssocID="{F5D051F6-6DFC-449F-91E0-775B7DB66EBA}" presName="sibTrans" presStyleLbl="sibTrans1D1" presStyleIdx="1" presStyleCnt="5"/>
      <dgm:spPr/>
    </dgm:pt>
    <dgm:pt modelId="{D1B9D0BC-3D72-46B8-9110-280F25CE5B58}" type="pres">
      <dgm:prSet presAssocID="{9A9BFB54-86AB-4D10-86AF-A0880F4AAE85}" presName="node" presStyleLbl="node1" presStyleIdx="2" presStyleCnt="5">
        <dgm:presLayoutVars>
          <dgm:bulletEnabled val="1"/>
        </dgm:presLayoutVars>
      </dgm:prSet>
      <dgm:spPr/>
    </dgm:pt>
    <dgm:pt modelId="{D9142691-DBD0-4053-BE98-578C9D32DAFB}" type="pres">
      <dgm:prSet presAssocID="{9A9BFB54-86AB-4D10-86AF-A0880F4AAE85}" presName="spNode" presStyleCnt="0"/>
      <dgm:spPr/>
    </dgm:pt>
    <dgm:pt modelId="{95677D7E-A390-4188-977A-5B9F05E03F21}" type="pres">
      <dgm:prSet presAssocID="{8DC0B094-454C-4FA0-9B7A-D2D443DB4D36}" presName="sibTrans" presStyleLbl="sibTrans1D1" presStyleIdx="2" presStyleCnt="5"/>
      <dgm:spPr/>
    </dgm:pt>
    <dgm:pt modelId="{0CBDBC7E-4B34-494F-9210-7ED7F1D0BE3B}" type="pres">
      <dgm:prSet presAssocID="{3A04FFAE-1DFD-4DF3-A256-562845A80C96}" presName="node" presStyleLbl="node1" presStyleIdx="3" presStyleCnt="5">
        <dgm:presLayoutVars>
          <dgm:bulletEnabled val="1"/>
        </dgm:presLayoutVars>
      </dgm:prSet>
      <dgm:spPr/>
    </dgm:pt>
    <dgm:pt modelId="{5D17F3AA-8B05-421E-B6F9-3E4195FE47B8}" type="pres">
      <dgm:prSet presAssocID="{3A04FFAE-1DFD-4DF3-A256-562845A80C96}" presName="spNode" presStyleCnt="0"/>
      <dgm:spPr/>
    </dgm:pt>
    <dgm:pt modelId="{4463D80D-F3F3-469B-BE00-FC3B3EDA95D8}" type="pres">
      <dgm:prSet presAssocID="{7E5B6AE9-1927-44C4-98A1-24A7E3B1DA15}" presName="sibTrans" presStyleLbl="sibTrans1D1" presStyleIdx="3" presStyleCnt="5"/>
      <dgm:spPr/>
    </dgm:pt>
    <dgm:pt modelId="{76D16C82-B1AE-47FA-9957-2EB6B91FC4E3}" type="pres">
      <dgm:prSet presAssocID="{F75F386A-FE29-4AFE-9AE6-BE31692F3957}" presName="node" presStyleLbl="node1" presStyleIdx="4" presStyleCnt="5">
        <dgm:presLayoutVars>
          <dgm:bulletEnabled val="1"/>
        </dgm:presLayoutVars>
      </dgm:prSet>
      <dgm:spPr/>
    </dgm:pt>
    <dgm:pt modelId="{A5F7CECF-348C-46E0-B9E8-15391A268676}" type="pres">
      <dgm:prSet presAssocID="{F75F386A-FE29-4AFE-9AE6-BE31692F3957}" presName="spNode" presStyleCnt="0"/>
      <dgm:spPr/>
    </dgm:pt>
    <dgm:pt modelId="{0FD55EE8-F332-4686-A4E9-357ADAB841D7}" type="pres">
      <dgm:prSet presAssocID="{0B69F437-56F3-4A4D-8B9C-987A88038AAF}" presName="sibTrans" presStyleLbl="sibTrans1D1" presStyleIdx="4" presStyleCnt="5"/>
      <dgm:spPr/>
    </dgm:pt>
  </dgm:ptLst>
  <dgm:cxnLst>
    <dgm:cxn modelId="{5D670B0B-EB50-4F55-AD87-3082F665C456}" type="presOf" srcId="{9A9BFB54-86AB-4D10-86AF-A0880F4AAE85}" destId="{D1B9D0BC-3D72-46B8-9110-280F25CE5B58}" srcOrd="0" destOrd="0" presId="urn:microsoft.com/office/officeart/2005/8/layout/cycle5"/>
    <dgm:cxn modelId="{7A64DE0D-9730-45AF-8F69-DC02E034DE72}" type="presOf" srcId="{1407F960-88C0-45F1-B640-839E6285537E}" destId="{24218225-7AAB-4078-886C-E9DA5D514BC4}" srcOrd="0" destOrd="0" presId="urn:microsoft.com/office/officeart/2005/8/layout/cycle5"/>
    <dgm:cxn modelId="{6C4F711B-BDE0-469F-A7A3-C7AD54703186}" type="presOf" srcId="{A045E39D-3C02-45A2-892E-FAFD90AFCD7B}" destId="{1612998C-809C-44A4-8551-192367072AA4}" srcOrd="0" destOrd="0" presId="urn:microsoft.com/office/officeart/2005/8/layout/cycle5"/>
    <dgm:cxn modelId="{8294E837-91B3-403C-BEC8-9938032A2C9E}" srcId="{A045E39D-3C02-45A2-892E-FAFD90AFCD7B}" destId="{9A9BFB54-86AB-4D10-86AF-A0880F4AAE85}" srcOrd="2" destOrd="0" parTransId="{B4A05B84-982E-4B36-8CAA-BCB6C2C0954E}" sibTransId="{8DC0B094-454C-4FA0-9B7A-D2D443DB4D36}"/>
    <dgm:cxn modelId="{7A4E9F43-EE81-46F3-89F5-EB554CF347D3}" srcId="{A045E39D-3C02-45A2-892E-FAFD90AFCD7B}" destId="{F75F386A-FE29-4AFE-9AE6-BE31692F3957}" srcOrd="4" destOrd="0" parTransId="{235D1902-DDBE-4209-8CEC-991496F03055}" sibTransId="{0B69F437-56F3-4A4D-8B9C-987A88038AAF}"/>
    <dgm:cxn modelId="{5868A44F-0C65-4CC4-ADA9-F19BD59E428C}" type="presOf" srcId="{F75F386A-FE29-4AFE-9AE6-BE31692F3957}" destId="{76D16C82-B1AE-47FA-9957-2EB6B91FC4E3}" srcOrd="0" destOrd="0" presId="urn:microsoft.com/office/officeart/2005/8/layout/cycle5"/>
    <dgm:cxn modelId="{F9C97180-993C-4CD6-BC74-F68DA9731CC2}" srcId="{A045E39D-3C02-45A2-892E-FAFD90AFCD7B}" destId="{3A04FFAE-1DFD-4DF3-A256-562845A80C96}" srcOrd="3" destOrd="0" parTransId="{F765BD63-7DC5-4FAA-8770-EB1B49E2757A}" sibTransId="{7E5B6AE9-1927-44C4-98A1-24A7E3B1DA15}"/>
    <dgm:cxn modelId="{AB8FF2A6-C0CB-425C-A083-800864430144}" type="presOf" srcId="{3A04FFAE-1DFD-4DF3-A256-562845A80C96}" destId="{0CBDBC7E-4B34-494F-9210-7ED7F1D0BE3B}" srcOrd="0" destOrd="0" presId="urn:microsoft.com/office/officeart/2005/8/layout/cycle5"/>
    <dgm:cxn modelId="{9DC53AB4-E1E5-4B77-8D51-427CC197F3CF}" type="presOf" srcId="{7E5B6AE9-1927-44C4-98A1-24A7E3B1DA15}" destId="{4463D80D-F3F3-469B-BE00-FC3B3EDA95D8}" srcOrd="0" destOrd="0" presId="urn:microsoft.com/office/officeart/2005/8/layout/cycle5"/>
    <dgm:cxn modelId="{E808B2BF-2759-4762-B943-5661A77F056A}" type="presOf" srcId="{0B69F437-56F3-4A4D-8B9C-987A88038AAF}" destId="{0FD55EE8-F332-4686-A4E9-357ADAB841D7}" srcOrd="0" destOrd="0" presId="urn:microsoft.com/office/officeart/2005/8/layout/cycle5"/>
    <dgm:cxn modelId="{10D760CA-DBB1-4B00-89C9-E9B2B9AA6C90}" type="presOf" srcId="{21682417-0764-4369-A85B-727BE5B9E5CD}" destId="{06AD596D-8215-485C-828E-BE3AEE513E83}" srcOrd="0" destOrd="0" presId="urn:microsoft.com/office/officeart/2005/8/layout/cycle5"/>
    <dgm:cxn modelId="{B9D267D2-FBBC-4820-9F78-C4CF6EE6B7EB}" srcId="{A045E39D-3C02-45A2-892E-FAFD90AFCD7B}" destId="{21682417-0764-4369-A85B-727BE5B9E5CD}" srcOrd="0" destOrd="0" parTransId="{9D433B6D-41BE-4FE8-87C7-0D7528D08D94}" sibTransId="{E9429482-E2A2-4442-A66B-BB3F0A2BB32B}"/>
    <dgm:cxn modelId="{A52475E1-0DC7-433C-8C84-1842EB0485D0}" type="presOf" srcId="{8DC0B094-454C-4FA0-9B7A-D2D443DB4D36}" destId="{95677D7E-A390-4188-977A-5B9F05E03F21}" srcOrd="0" destOrd="0" presId="urn:microsoft.com/office/officeart/2005/8/layout/cycle5"/>
    <dgm:cxn modelId="{879AA6F0-E3BA-424C-96A0-BD9BC318283B}" type="presOf" srcId="{F5D051F6-6DFC-449F-91E0-775B7DB66EBA}" destId="{AC409E39-260E-46C2-9E82-70FD1CA3B417}" srcOrd="0" destOrd="0" presId="urn:microsoft.com/office/officeart/2005/8/layout/cycle5"/>
    <dgm:cxn modelId="{701951F6-C789-4711-A2E8-FA358B4C5A48}" type="presOf" srcId="{E9429482-E2A2-4442-A66B-BB3F0A2BB32B}" destId="{8599F7E6-0238-4819-9E16-17690DAD0F36}" srcOrd="0" destOrd="0" presId="urn:microsoft.com/office/officeart/2005/8/layout/cycle5"/>
    <dgm:cxn modelId="{D6A2B7FF-F4D8-4B84-BC50-723E8E894270}" srcId="{A045E39D-3C02-45A2-892E-FAFD90AFCD7B}" destId="{1407F960-88C0-45F1-B640-839E6285537E}" srcOrd="1" destOrd="0" parTransId="{698D2331-5368-437A-A622-3BAD3C37B970}" sibTransId="{F5D051F6-6DFC-449F-91E0-775B7DB66EBA}"/>
    <dgm:cxn modelId="{968FD76A-1532-4214-BDD3-D6486E708A95}" type="presParOf" srcId="{1612998C-809C-44A4-8551-192367072AA4}" destId="{06AD596D-8215-485C-828E-BE3AEE513E83}" srcOrd="0" destOrd="0" presId="urn:microsoft.com/office/officeart/2005/8/layout/cycle5"/>
    <dgm:cxn modelId="{2D7B55FC-B6B2-412A-A771-AD490BB7CA00}" type="presParOf" srcId="{1612998C-809C-44A4-8551-192367072AA4}" destId="{32F9F77B-B6D8-43CA-92DE-EE5F637CAC97}" srcOrd="1" destOrd="0" presId="urn:microsoft.com/office/officeart/2005/8/layout/cycle5"/>
    <dgm:cxn modelId="{B78AB817-2A10-435A-8969-19BED99FB1E1}" type="presParOf" srcId="{1612998C-809C-44A4-8551-192367072AA4}" destId="{8599F7E6-0238-4819-9E16-17690DAD0F36}" srcOrd="2" destOrd="0" presId="urn:microsoft.com/office/officeart/2005/8/layout/cycle5"/>
    <dgm:cxn modelId="{720C9064-B9B0-4C8F-8913-CAD28ECCE53D}" type="presParOf" srcId="{1612998C-809C-44A4-8551-192367072AA4}" destId="{24218225-7AAB-4078-886C-E9DA5D514BC4}" srcOrd="3" destOrd="0" presId="urn:microsoft.com/office/officeart/2005/8/layout/cycle5"/>
    <dgm:cxn modelId="{352C0EC1-E9F7-46CC-B89E-95E6AE50385D}" type="presParOf" srcId="{1612998C-809C-44A4-8551-192367072AA4}" destId="{D65892B7-B96C-4ED8-AB64-16C92AFAC681}" srcOrd="4" destOrd="0" presId="urn:microsoft.com/office/officeart/2005/8/layout/cycle5"/>
    <dgm:cxn modelId="{12E30A87-7566-4836-82D1-32BFD612B73A}" type="presParOf" srcId="{1612998C-809C-44A4-8551-192367072AA4}" destId="{AC409E39-260E-46C2-9E82-70FD1CA3B417}" srcOrd="5" destOrd="0" presId="urn:microsoft.com/office/officeart/2005/8/layout/cycle5"/>
    <dgm:cxn modelId="{67C528F2-49B6-49EF-86B3-EFE555E13390}" type="presParOf" srcId="{1612998C-809C-44A4-8551-192367072AA4}" destId="{D1B9D0BC-3D72-46B8-9110-280F25CE5B58}" srcOrd="6" destOrd="0" presId="urn:microsoft.com/office/officeart/2005/8/layout/cycle5"/>
    <dgm:cxn modelId="{B2316B34-4202-44FA-8F04-EADD7B7A3E8C}" type="presParOf" srcId="{1612998C-809C-44A4-8551-192367072AA4}" destId="{D9142691-DBD0-4053-BE98-578C9D32DAFB}" srcOrd="7" destOrd="0" presId="urn:microsoft.com/office/officeart/2005/8/layout/cycle5"/>
    <dgm:cxn modelId="{F139DC4B-DB7E-41B5-B40E-28116DC8A057}" type="presParOf" srcId="{1612998C-809C-44A4-8551-192367072AA4}" destId="{95677D7E-A390-4188-977A-5B9F05E03F21}" srcOrd="8" destOrd="0" presId="urn:microsoft.com/office/officeart/2005/8/layout/cycle5"/>
    <dgm:cxn modelId="{6869C382-647A-48D2-B031-9DA4EBA0B518}" type="presParOf" srcId="{1612998C-809C-44A4-8551-192367072AA4}" destId="{0CBDBC7E-4B34-494F-9210-7ED7F1D0BE3B}" srcOrd="9" destOrd="0" presId="urn:microsoft.com/office/officeart/2005/8/layout/cycle5"/>
    <dgm:cxn modelId="{32D8C0A6-797E-4D91-959B-6E0FD5F438D9}" type="presParOf" srcId="{1612998C-809C-44A4-8551-192367072AA4}" destId="{5D17F3AA-8B05-421E-B6F9-3E4195FE47B8}" srcOrd="10" destOrd="0" presId="urn:microsoft.com/office/officeart/2005/8/layout/cycle5"/>
    <dgm:cxn modelId="{561BA8F2-5CD7-4762-BF16-69A655065FDF}" type="presParOf" srcId="{1612998C-809C-44A4-8551-192367072AA4}" destId="{4463D80D-F3F3-469B-BE00-FC3B3EDA95D8}" srcOrd="11" destOrd="0" presId="urn:microsoft.com/office/officeart/2005/8/layout/cycle5"/>
    <dgm:cxn modelId="{EFFBDDFD-D826-4D42-8319-7493BF6ADEAE}" type="presParOf" srcId="{1612998C-809C-44A4-8551-192367072AA4}" destId="{76D16C82-B1AE-47FA-9957-2EB6B91FC4E3}" srcOrd="12" destOrd="0" presId="urn:microsoft.com/office/officeart/2005/8/layout/cycle5"/>
    <dgm:cxn modelId="{0488F430-1702-42A7-89B6-E27F8C28C2FA}" type="presParOf" srcId="{1612998C-809C-44A4-8551-192367072AA4}" destId="{A5F7CECF-348C-46E0-B9E8-15391A268676}" srcOrd="13" destOrd="0" presId="urn:microsoft.com/office/officeart/2005/8/layout/cycle5"/>
    <dgm:cxn modelId="{07760D28-B779-4A84-81F4-1D54BD7F2ED5}" type="presParOf" srcId="{1612998C-809C-44A4-8551-192367072AA4}" destId="{0FD55EE8-F332-4686-A4E9-357ADAB841D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D596D-8215-485C-828E-BE3AEE513E83}">
      <dsp:nvSpPr>
        <dsp:cNvPr id="0" name=""/>
        <dsp:cNvSpPr/>
      </dsp:nvSpPr>
      <dsp:spPr>
        <a:xfrm>
          <a:off x="3262312" y="5"/>
          <a:ext cx="1603374" cy="1042193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Homework</a:t>
          </a:r>
          <a:endParaRPr lang="en-GB" sz="1900" kern="1200" dirty="0"/>
        </a:p>
      </dsp:txBody>
      <dsp:txXfrm>
        <a:off x="3313188" y="50881"/>
        <a:ext cx="1501622" cy="940441"/>
      </dsp:txXfrm>
    </dsp:sp>
    <dsp:sp modelId="{8599F7E6-0238-4819-9E16-17690DAD0F36}">
      <dsp:nvSpPr>
        <dsp:cNvPr id="0" name=""/>
        <dsp:cNvSpPr/>
      </dsp:nvSpPr>
      <dsp:spPr>
        <a:xfrm>
          <a:off x="1981502" y="520869"/>
          <a:ext cx="4164063" cy="4164063"/>
        </a:xfrm>
        <a:custGeom>
          <a:avLst/>
          <a:gdLst/>
          <a:ahLst/>
          <a:cxnLst/>
          <a:rect l="0" t="0" r="0" b="0"/>
          <a:pathLst>
            <a:path>
              <a:moveTo>
                <a:pt x="3098974" y="265252"/>
              </a:moveTo>
              <a:arcTo wR="2082031" hR="2082031" stAng="17954275" swAng="1212028"/>
            </a:path>
          </a:pathLst>
        </a:custGeom>
        <a:noFill/>
        <a:ln w="6350" cap="flat" cmpd="sng" algn="ctr">
          <a:solidFill>
            <a:schemeClr val="accent2">
              <a:shade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18225-7AAB-4078-886C-E9DA5D514BC4}">
      <dsp:nvSpPr>
        <dsp:cNvPr id="0" name=""/>
        <dsp:cNvSpPr/>
      </dsp:nvSpPr>
      <dsp:spPr>
        <a:xfrm>
          <a:off x="5242442" y="1439112"/>
          <a:ext cx="1603374" cy="1042193"/>
        </a:xfrm>
        <a:prstGeom prst="roundRect">
          <a:avLst/>
        </a:prstGeom>
        <a:solidFill>
          <a:schemeClr val="accent2">
            <a:shade val="80000"/>
            <a:hueOff val="-120354"/>
            <a:satOff val="2542"/>
            <a:lumOff val="6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Assessment</a:t>
          </a:r>
          <a:endParaRPr lang="en-GB" sz="1900" kern="1200" dirty="0"/>
        </a:p>
      </dsp:txBody>
      <dsp:txXfrm>
        <a:off x="5293318" y="1489988"/>
        <a:ext cx="1501622" cy="940441"/>
      </dsp:txXfrm>
    </dsp:sp>
    <dsp:sp modelId="{AC409E39-260E-46C2-9E82-70FD1CA3B417}">
      <dsp:nvSpPr>
        <dsp:cNvPr id="0" name=""/>
        <dsp:cNvSpPr/>
      </dsp:nvSpPr>
      <dsp:spPr>
        <a:xfrm>
          <a:off x="1981968" y="521560"/>
          <a:ext cx="4164063" cy="4164063"/>
        </a:xfrm>
        <a:custGeom>
          <a:avLst/>
          <a:gdLst/>
          <a:ahLst/>
          <a:cxnLst/>
          <a:rect l="0" t="0" r="0" b="0"/>
          <a:pathLst>
            <a:path>
              <a:moveTo>
                <a:pt x="4159071" y="2226126"/>
              </a:moveTo>
              <a:arcTo wR="2082031" hR="2082031" stAng="21838111" swAng="1359846"/>
            </a:path>
          </a:pathLst>
        </a:custGeom>
        <a:noFill/>
        <a:ln w="6350" cap="flat" cmpd="sng" algn="ctr">
          <a:solidFill>
            <a:schemeClr val="accent2">
              <a:shade val="90000"/>
              <a:hueOff val="-120363"/>
              <a:satOff val="604"/>
              <a:lumOff val="606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B9D0BC-3D72-46B8-9110-280F25CE5B58}">
      <dsp:nvSpPr>
        <dsp:cNvPr id="0" name=""/>
        <dsp:cNvSpPr/>
      </dsp:nvSpPr>
      <dsp:spPr>
        <a:xfrm>
          <a:off x="4486100" y="3766894"/>
          <a:ext cx="1603374" cy="1042193"/>
        </a:xfrm>
        <a:prstGeom prst="roundRect">
          <a:avLst/>
        </a:prstGeom>
        <a:solidFill>
          <a:schemeClr val="accent2">
            <a:shade val="80000"/>
            <a:hueOff val="-240708"/>
            <a:satOff val="5083"/>
            <a:lumOff val="135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Revision</a:t>
          </a:r>
          <a:endParaRPr lang="en-GB" sz="1900" kern="1200" dirty="0"/>
        </a:p>
      </dsp:txBody>
      <dsp:txXfrm>
        <a:off x="4536976" y="3817770"/>
        <a:ext cx="1501622" cy="940441"/>
      </dsp:txXfrm>
    </dsp:sp>
    <dsp:sp modelId="{95677D7E-A390-4188-977A-5B9F05E03F21}">
      <dsp:nvSpPr>
        <dsp:cNvPr id="0" name=""/>
        <dsp:cNvSpPr/>
      </dsp:nvSpPr>
      <dsp:spPr>
        <a:xfrm>
          <a:off x="1981968" y="521560"/>
          <a:ext cx="4164063" cy="4164063"/>
        </a:xfrm>
        <a:custGeom>
          <a:avLst/>
          <a:gdLst/>
          <a:ahLst/>
          <a:cxnLst/>
          <a:rect l="0" t="0" r="0" b="0"/>
          <a:pathLst>
            <a:path>
              <a:moveTo>
                <a:pt x="2337592" y="4148319"/>
              </a:moveTo>
              <a:arcTo wR="2082031" hR="2082031" stAng="4976965" swAng="846070"/>
            </a:path>
          </a:pathLst>
        </a:custGeom>
        <a:noFill/>
        <a:ln w="6350" cap="flat" cmpd="sng" algn="ctr">
          <a:solidFill>
            <a:schemeClr val="accent2">
              <a:shade val="90000"/>
              <a:hueOff val="-240726"/>
              <a:satOff val="1208"/>
              <a:lumOff val="1213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DBC7E-4B34-494F-9210-7ED7F1D0BE3B}">
      <dsp:nvSpPr>
        <dsp:cNvPr id="0" name=""/>
        <dsp:cNvSpPr/>
      </dsp:nvSpPr>
      <dsp:spPr>
        <a:xfrm>
          <a:off x="2038524" y="3766894"/>
          <a:ext cx="1603374" cy="1042193"/>
        </a:xfrm>
        <a:prstGeom prst="roundRect">
          <a:avLst/>
        </a:prstGeom>
        <a:solidFill>
          <a:schemeClr val="accent2">
            <a:shade val="80000"/>
            <a:hueOff val="-361061"/>
            <a:satOff val="7625"/>
            <a:lumOff val="203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Independent learning</a:t>
          </a:r>
          <a:endParaRPr lang="en-GB" sz="1900" kern="1200" dirty="0"/>
        </a:p>
      </dsp:txBody>
      <dsp:txXfrm>
        <a:off x="2089400" y="3817770"/>
        <a:ext cx="1501622" cy="940441"/>
      </dsp:txXfrm>
    </dsp:sp>
    <dsp:sp modelId="{4463D80D-F3F3-469B-BE00-FC3B3EDA95D8}">
      <dsp:nvSpPr>
        <dsp:cNvPr id="0" name=""/>
        <dsp:cNvSpPr/>
      </dsp:nvSpPr>
      <dsp:spPr>
        <a:xfrm>
          <a:off x="1981968" y="521560"/>
          <a:ext cx="4164063" cy="4164063"/>
        </a:xfrm>
        <a:custGeom>
          <a:avLst/>
          <a:gdLst/>
          <a:ahLst/>
          <a:cxnLst/>
          <a:rect l="0" t="0" r="0" b="0"/>
          <a:pathLst>
            <a:path>
              <a:moveTo>
                <a:pt x="220905" y="3015340"/>
              </a:moveTo>
              <a:arcTo wR="2082031" hR="2082031" stAng="9202043" swAng="1359846"/>
            </a:path>
          </a:pathLst>
        </a:custGeom>
        <a:noFill/>
        <a:ln w="6350" cap="flat" cmpd="sng" algn="ctr">
          <a:solidFill>
            <a:schemeClr val="accent2">
              <a:shade val="90000"/>
              <a:hueOff val="-361089"/>
              <a:satOff val="1812"/>
              <a:lumOff val="1819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16C82-B1AE-47FA-9957-2EB6B91FC4E3}">
      <dsp:nvSpPr>
        <dsp:cNvPr id="0" name=""/>
        <dsp:cNvSpPr/>
      </dsp:nvSpPr>
      <dsp:spPr>
        <a:xfrm>
          <a:off x="1282182" y="1439112"/>
          <a:ext cx="1603374" cy="1042193"/>
        </a:xfrm>
        <a:prstGeom prst="round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Prep for their next lesson</a:t>
          </a:r>
          <a:endParaRPr lang="en-GB" sz="1900" kern="1200" dirty="0"/>
        </a:p>
      </dsp:txBody>
      <dsp:txXfrm>
        <a:off x="1333058" y="1489988"/>
        <a:ext cx="1501622" cy="940441"/>
      </dsp:txXfrm>
    </dsp:sp>
    <dsp:sp modelId="{0FD55EE8-F332-4686-A4E9-357ADAB841D7}">
      <dsp:nvSpPr>
        <dsp:cNvPr id="0" name=""/>
        <dsp:cNvSpPr/>
      </dsp:nvSpPr>
      <dsp:spPr>
        <a:xfrm>
          <a:off x="1982433" y="520869"/>
          <a:ext cx="4164063" cy="4164063"/>
        </a:xfrm>
        <a:custGeom>
          <a:avLst/>
          <a:gdLst/>
          <a:ahLst/>
          <a:cxnLst/>
          <a:rect l="0" t="0" r="0" b="0"/>
          <a:pathLst>
            <a:path>
              <a:moveTo>
                <a:pt x="500297" y="728158"/>
              </a:moveTo>
              <a:arcTo wR="2082031" hR="2082031" stAng="13233697" swAng="1212028"/>
            </a:path>
          </a:pathLst>
        </a:custGeom>
        <a:noFill/>
        <a:ln w="6350" cap="flat" cmpd="sng" algn="ctr">
          <a:solidFill>
            <a:schemeClr val="accent2">
              <a:shade val="90000"/>
              <a:hueOff val="-481452"/>
              <a:satOff val="2416"/>
              <a:lumOff val="2425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C001C1-4796-4FF0-9224-72FB2D5EA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038B7F-17AC-4C8D-B50C-3EC27DA5C8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E0E8D-AAC2-45E6-B5F3-13B27E14B845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1DABF-EC6E-4AC3-A1FA-72374FB3C2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FEDA22-ED5B-4FF0-9C3C-7F5DED5DAC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7BF6F-4EAC-4BCE-BF95-3168089729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41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13CC6-5746-CC43-BFF3-C2A5069AB039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BB87A-43C5-414B-A344-356F9A715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380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BB87A-43C5-414B-A344-356F9A71519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BB87A-43C5-414B-A344-356F9A71519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5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ABB87A-43C5-414B-A344-356F9A71519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6F6C4-3916-5B4F-8E80-5A1EF7123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C1463C-11E7-A54F-971F-18284565D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B06D94-40BE-9746-ADB4-E00A01911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2810B-6EE4-7848-8CE1-2747EEBBD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DF6E3-A9E9-F04A-949A-83DCE81C4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3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E96E-778F-4342-9905-0BDC17B31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0D6A69-ECD2-524E-B9CC-20048B31D5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6E8A0-918F-D044-9140-97FD2E85F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706E3-B79D-F94D-B6E5-39D73566C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80B3B-AF3E-B249-AF34-D6DCD5A3B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6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2D0FB7-75F7-0547-A4D1-4CCE9641DD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C241A-AC35-7445-ABA6-D19101ED5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9F36B-CB7F-5642-B03E-4BFAAF5BA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5BF98B-0F83-C246-8998-4B098F5B1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0CEB8-E4AD-F445-A1D8-A86E8D39F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4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EBE4F-1AB4-4349-A162-BB32FA3D1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EB81C-2214-4882-966C-39EC454895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FA1E7-0D7B-4F72-A21C-FCF9326DB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AD278-A951-4FD3-8C60-4E10C9D31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FAA18-8F8C-4982-8253-C3C28DDC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092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39E05-5216-4361-943C-13A30AD59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10E8E-A959-4079-B115-BA40128C03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28D4B-BC77-47BA-8A8D-0BF04FAAC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D3CF8-47A6-4A93-ACC6-1CB1AA0D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F78DA-209F-48DE-934D-0D98C1CD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58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A4DDE-C989-4665-B66D-665638EB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C734F-649F-46DE-B675-FFCC1B46B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967AE-A414-43CF-8BEE-F05604DB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196B0-F083-4F98-8084-6D59A5A37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EF341-F517-4645-A63A-CBDC8BDC4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69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8044D-3BD8-4F01-B319-A1E28ADC6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61AF8-D618-45B1-A4CE-0988219D51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5360D-419F-4246-820A-9145293BA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513C2-74B4-4D81-9464-BB25EFD9B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7337F-895C-4C09-A29C-CF515102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0BEE4-4F74-496F-AB2B-4F945220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492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C39F3-A8BB-4CA6-AD4F-EB1170249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3FA3D-D66E-4D0B-86BA-7030A5ABF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1DE86-2D82-4CB7-80E0-EFBA39770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D1D57-CF23-40C9-8147-988C4E7FC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0AC2A3-CCA8-4799-BF58-088C760D5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73887F-E36A-4779-84CC-C58409653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A7F193-6E26-463F-B856-0F9F7D2D7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C70F5-A59B-4536-9CCB-35C03B49E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257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085A1-AE13-4AC5-83EC-60D66BAC2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D0A952-3719-43DE-AC43-DB1D9BDDC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94008-BCC9-459C-A4C5-9450D1C48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76DF8-3BB1-4643-9E83-B243D826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347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C9FF0-BA88-4C27-BD3C-0E1B8D01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F37AD5-92DE-41D1-B5AD-B97FF4CD7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88AD5-BDA6-4369-A71B-73ADED9B7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817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39291-B817-48CA-B5A6-758DAC31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500AC-434F-437E-B05A-C625B5C92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61677-F7C1-487F-949B-23E1A169A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4DB65-41DF-4025-8130-9F2EFA93E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DF5F5-2930-44D4-8820-90AF07000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655B6-B518-4676-9AA8-B6ABFF006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75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65205-ECF7-1048-9047-0A9E004B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35900-28F3-5749-A4F1-E4B264B3C9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D8179-1ACD-5449-A3BA-EB645A09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F919F-B11E-BD4F-A488-0162F276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8ECB8E-D8E3-0342-A282-80BEA8FB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193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F191A-9ECD-4BB1-BDC1-13FBD663A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6A09DC-C0CF-4C49-9550-F7E0C491D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5FF840-BB03-47FD-A461-7E116D9A8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6FA72-A94A-4684-A167-DC1A224EA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17E08-A2EE-4104-9A76-5D45D9BB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6C18D-81E2-492B-97E2-3EB7F3BC9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5951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D81C3-D4F8-4E8A-942B-0D4B7E26E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A2135C-B541-4F8E-BA72-B308A74FCF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C308B-D1F7-4521-98AD-3C2E498B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4DBAE-D607-403E-A886-648CB7F11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D3B5D-597A-464B-AECF-373DEAF73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6391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0AA30F-F780-4F65-92E0-F42A63068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08243F-ABF4-4736-B8D4-7315DB196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CDD1D-5CCA-4265-A85A-77E2E1E72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8D36E-908D-4A43-A065-50F8F5E9E7D5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51BAE-F8AA-41CF-905A-9A921C167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01C2B-E250-4EF3-BEA1-4F35BDA87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64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20DCE-FD7D-4043-89C3-88C09AF38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EB09D-5C0E-C641-9FB8-FBF32BBC4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9959E-7F08-3F44-BA4F-3F503ABD6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0C0F6-EF42-2440-B902-63B52D9E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4EC93-FAB0-1D40-A4DC-48A3EC54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61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E5A42-EE48-1B4F-B21E-0C9947D54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D932-8B66-F04D-89E2-488F1C7DBF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FFFE7-C59F-4D48-949C-5D71234184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89BCE-A361-0A42-92BF-839906F6B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25618-EE75-C041-A5E9-6A7AE2DD1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73F445-53A7-0E4F-BFD0-5E649C76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913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7C6DF-47DE-8C41-90C5-E34B4E088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19F01-3F70-D649-8FF6-A8992DC02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05E0C-DD19-4446-AFBA-E5C764342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1CCC1-38FA-F04D-980C-31122F49DD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453BC9-4EE6-A34D-A497-4D97A27705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722CC-0E9B-A94E-B0CE-FC40F2BD7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0809DE-8BDC-AE44-80A6-88046E9D5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0BF749-4452-B44C-B883-80316B79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2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A57DA-E672-6B42-9121-77355CA31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BB676-2BBB-4246-A92F-406F4B56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3A19B-BAD3-4544-9356-021628FF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1B347-835F-A949-900F-9FE8E046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3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A7EB39-6E4E-054E-9F75-5016EBF8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32B37E-2E2F-2347-B4E9-8146E9AF4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BCA1A3-48AF-FF47-8FD9-1841D106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0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4C993-60D6-E94C-9E0D-824B1C3BB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A8996-FDA4-3C44-9225-5CEEEB032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CA190-7F99-EB4A-9877-9B0703B9E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FA6BA-6D24-DA46-9EB7-0806C7117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D7C6DF-01F4-F94F-9B8A-4B5AC1D78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A24440-3B02-1D47-954B-0401931B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9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4FF64-05C9-1E42-B191-101D9711D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6F557F-FB3A-8D4E-BC86-2F356191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E9749-D10F-B446-A627-EF0E96C25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9E6906-0F81-A647-A46C-FCA58C3A8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5083-F161-BE40-B25D-4422F7D3A2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91083-448C-0940-AD20-7BE10643D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01022-AD3E-F84C-B928-F2C395FCE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4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E71E1B-0DA3-D042-AE38-6A8547EB1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49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AEDCB-F26C-0F48-B207-D80FE4997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F24B7-F94D-EB47-A05C-E6DA808C89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B5083-F161-BE40-B25D-4422F7D3A2F7}" type="datetimeFigureOut">
              <a:rPr lang="en-US" smtClean="0"/>
              <a:t>3/8/2022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872C9-260B-9A42-B1EE-0B7085B1A5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EDB2C-C79E-2944-8EFB-007577619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D6660-3A50-4C4D-9362-AB8ED175A4A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342858-189F-4AD0-AB00-8E41C3E8EC5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056035"/>
            <a:ext cx="12192000" cy="85126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C597464-2542-413D-A7FE-0B8BC970D5CB}"/>
              </a:ext>
            </a:extLst>
          </p:cNvPr>
          <p:cNvGrpSpPr/>
          <p:nvPr userDrawn="1"/>
        </p:nvGrpSpPr>
        <p:grpSpPr>
          <a:xfrm>
            <a:off x="9982200" y="236522"/>
            <a:ext cx="1830510" cy="582494"/>
            <a:chOff x="9703908" y="366882"/>
            <a:chExt cx="2096749" cy="632529"/>
          </a:xfrm>
        </p:grpSpPr>
        <p:pic>
          <p:nvPicPr>
            <p:cNvPr id="11" name="Picture Placeholder 7" descr="A close up of a sign&#10;&#10;Description automatically generated">
              <a:extLst>
                <a:ext uri="{FF2B5EF4-FFF2-40B4-BE49-F238E27FC236}">
                  <a16:creationId xmlns:a16="http://schemas.microsoft.com/office/drawing/2014/main" id="{65C2F683-8E91-4BEE-88F7-37274187D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199" r="468" b="-3"/>
            <a:stretch/>
          </p:blipFill>
          <p:spPr>
            <a:xfrm>
              <a:off x="10448365" y="366882"/>
              <a:ext cx="1352292" cy="610146"/>
            </a:xfrm>
            <a:prstGeom prst="rect">
              <a:avLst/>
            </a:prstGeom>
          </p:spPr>
        </p:pic>
        <p:pic>
          <p:nvPicPr>
            <p:cNvPr id="12" name="Picture Placeholder 7" descr="A close up of a sign&#10;&#10;Description automatically generated">
              <a:extLst>
                <a:ext uri="{FF2B5EF4-FFF2-40B4-BE49-F238E27FC236}">
                  <a16:creationId xmlns:a16="http://schemas.microsoft.com/office/drawing/2014/main" id="{A13A9D00-FB90-45A1-87EE-34302F1B28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8" b="34461"/>
            <a:stretch/>
          </p:blipFill>
          <p:spPr>
            <a:xfrm>
              <a:off x="9703908" y="366882"/>
              <a:ext cx="744457" cy="632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895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D6A376-041B-44C2-A6BC-646A83DE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F5C79-13AD-4D4F-BDD1-CC4644951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EDFC9-0ABD-458A-B85E-348D7D3E0E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8D36E-908D-4A43-A065-50F8F5E9E7D5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852D3-70EB-44EF-AB42-A07823BDA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858D9-C5CB-4104-A1A9-0891705B8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1A98E-486E-4217-A4D5-306CEF13F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65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gcsepod.com/parents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csepod.com/podup-presents-webinars/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2FC3C51-3BC8-456F-9728-B22226E5E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878" y="852652"/>
            <a:ext cx="7292657" cy="4750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209892-1747-414F-8FAD-DDEBAA5E6F74}"/>
              </a:ext>
            </a:extLst>
          </p:cNvPr>
          <p:cNvSpPr txBox="1"/>
          <p:nvPr/>
        </p:nvSpPr>
        <p:spPr>
          <a:xfrm>
            <a:off x="373158" y="342524"/>
            <a:ext cx="8087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Parent’s guide to GCSEPod</a:t>
            </a:r>
            <a:endParaRPr lang="en-GB" sz="4000" b="1" dirty="0">
              <a:solidFill>
                <a:srgbClr val="DD0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5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92B07CF-A7EE-43D5-BC49-D32E9BBBB7F9}"/>
              </a:ext>
            </a:extLst>
          </p:cNvPr>
          <p:cNvSpPr txBox="1"/>
          <p:nvPr/>
        </p:nvSpPr>
        <p:spPr>
          <a:xfrm>
            <a:off x="2588160" y="135439"/>
            <a:ext cx="8139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Teacher 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17F896-A7E5-CD48-9E31-59E802628EDA}"/>
              </a:ext>
            </a:extLst>
          </p:cNvPr>
          <p:cNvSpPr txBox="1"/>
          <p:nvPr/>
        </p:nvSpPr>
        <p:spPr>
          <a:xfrm>
            <a:off x="2498770" y="1652064"/>
            <a:ext cx="7194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 Fit &amp; Healthy Pods are ideal to watch together and focus around techniques to cope with stress and the importance of a good night’s sleep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B5D508-84DA-7B40-9387-1967F87F9D10}"/>
              </a:ext>
            </a:extLst>
          </p:cNvPr>
          <p:cNvGrpSpPr/>
          <p:nvPr/>
        </p:nvGrpSpPr>
        <p:grpSpPr>
          <a:xfrm>
            <a:off x="167640" y="3459469"/>
            <a:ext cx="11856720" cy="1946109"/>
            <a:chOff x="-1044359" y="3958844"/>
            <a:chExt cx="14362725" cy="1946109"/>
          </a:xfrm>
        </p:grpSpPr>
        <p:pic>
          <p:nvPicPr>
            <p:cNvPr id="12" name="Picture 11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4366A5A4-2BAF-2241-8BE9-90E41F1AE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9968" y="3958844"/>
              <a:ext cx="3459746" cy="1946107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Picture 13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7DDB8AD3-65A4-4D4A-BA9E-337C94581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24294" y="3958844"/>
              <a:ext cx="3459746" cy="1946107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D40B1F82-0888-6C46-A9F0-AB7D4D8DB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58620" y="3958844"/>
              <a:ext cx="3459746" cy="1946108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 descr="Website&#10;&#10;Description automatically generated">
              <a:extLst>
                <a:ext uri="{FF2B5EF4-FFF2-40B4-BE49-F238E27FC236}">
                  <a16:creationId xmlns:a16="http://schemas.microsoft.com/office/drawing/2014/main" id="{A6F5BE74-43B6-7D4D-AB0E-2B672B0D0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044359" y="3958844"/>
              <a:ext cx="3459749" cy="1946109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1590A380-73DE-554A-9447-27EF91CBC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82" y="1452422"/>
            <a:ext cx="1707583" cy="17075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E74704-5D31-4377-8CB3-2EFF1BC792D9}"/>
              </a:ext>
            </a:extLst>
          </p:cNvPr>
          <p:cNvSpPr txBox="1"/>
          <p:nvPr/>
        </p:nvSpPr>
        <p:spPr>
          <a:xfrm>
            <a:off x="436282" y="239005"/>
            <a:ext cx="66655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 fit and healthy</a:t>
            </a:r>
            <a:endParaRPr lang="en-GB" sz="4000" b="1" dirty="0">
              <a:solidFill>
                <a:srgbClr val="DD0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5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92B07CF-A7EE-43D5-BC49-D32E9BBBB7F9}"/>
              </a:ext>
            </a:extLst>
          </p:cNvPr>
          <p:cNvSpPr txBox="1"/>
          <p:nvPr/>
        </p:nvSpPr>
        <p:spPr>
          <a:xfrm>
            <a:off x="2588160" y="135439"/>
            <a:ext cx="8139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Teacher Introduction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0980D8F-D1E6-4D4B-BF8B-46F5A5449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994" y="119724"/>
            <a:ext cx="1079500" cy="1231900"/>
          </a:xfrm>
          <a:prstGeom prst="rect">
            <a:avLst/>
          </a:prstGeom>
        </p:spPr>
      </p:pic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DE58181C-AB93-7A4C-A1EE-704AF6986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718" y="339857"/>
            <a:ext cx="11861109" cy="549202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0617D4E-1F0E-D540-9735-AD5E5CFC2489}"/>
              </a:ext>
            </a:extLst>
          </p:cNvPr>
          <p:cNvGrpSpPr/>
          <p:nvPr/>
        </p:nvGrpSpPr>
        <p:grpSpPr>
          <a:xfrm>
            <a:off x="870262" y="1573749"/>
            <a:ext cx="3091972" cy="3091973"/>
            <a:chOff x="921061" y="1658414"/>
            <a:chExt cx="3091972" cy="309197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F31C036-0713-0949-9659-A3A7ABE9746D}"/>
                </a:ext>
              </a:extLst>
            </p:cNvPr>
            <p:cNvSpPr/>
            <p:nvPr/>
          </p:nvSpPr>
          <p:spPr>
            <a:xfrm>
              <a:off x="921061" y="1658414"/>
              <a:ext cx="3091972" cy="3091973"/>
            </a:xfrm>
            <a:prstGeom prst="ellipse">
              <a:avLst/>
            </a:prstGeom>
            <a:solidFill>
              <a:srgbClr val="8C8B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D30B0F1-55CB-0240-82AA-9A174863C46E}"/>
                </a:ext>
              </a:extLst>
            </p:cNvPr>
            <p:cNvSpPr txBox="1"/>
            <p:nvPr/>
          </p:nvSpPr>
          <p:spPr>
            <a:xfrm>
              <a:off x="1691275" y="2679396"/>
              <a:ext cx="15515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Geomanist Book" panose="02000503000000020004" pitchFamily="2" charset="77"/>
                </a:rPr>
                <a:t> Is your child striving for a grade 4/5 or in KS3?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51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picture containing timeline&#10;&#10;Description automatically generated">
            <a:extLst>
              <a:ext uri="{FF2B5EF4-FFF2-40B4-BE49-F238E27FC236}">
                <a16:creationId xmlns:a16="http://schemas.microsoft.com/office/drawing/2014/main" id="{AB3BB2C0-8D71-784C-9144-6F147A1C6F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18" y="339857"/>
            <a:ext cx="11861109" cy="549202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92B07CF-A7EE-43D5-BC49-D32E9BBBB7F9}"/>
              </a:ext>
            </a:extLst>
          </p:cNvPr>
          <p:cNvSpPr txBox="1"/>
          <p:nvPr/>
        </p:nvSpPr>
        <p:spPr>
          <a:xfrm>
            <a:off x="2588160" y="135439"/>
            <a:ext cx="8139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Teacher Introduction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AA4136B-6F31-DE45-863C-ACF23A969965}"/>
              </a:ext>
            </a:extLst>
          </p:cNvPr>
          <p:cNvGrpSpPr/>
          <p:nvPr/>
        </p:nvGrpSpPr>
        <p:grpSpPr>
          <a:xfrm>
            <a:off x="1194917" y="1923926"/>
            <a:ext cx="10031883" cy="1569660"/>
            <a:chOff x="1092747" y="1852706"/>
            <a:chExt cx="9727247" cy="156966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B4BD13F-F983-8641-A59E-8A0F8FAA771D}"/>
                </a:ext>
              </a:extLst>
            </p:cNvPr>
            <p:cNvSpPr txBox="1"/>
            <p:nvPr/>
          </p:nvSpPr>
          <p:spPr>
            <a:xfrm>
              <a:off x="2844882" y="1852706"/>
              <a:ext cx="658273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rgbClr val="8C8BC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 11 Impact Analysis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E712C7D-6D80-9947-BEE8-591674DFAEE6}"/>
                </a:ext>
              </a:extLst>
            </p:cNvPr>
            <p:cNvCxnSpPr>
              <a:cxnSpLocks/>
            </p:cNvCxnSpPr>
            <p:nvPr/>
          </p:nvCxnSpPr>
          <p:spPr>
            <a:xfrm>
              <a:off x="1092747" y="2859415"/>
              <a:ext cx="9727247" cy="0"/>
            </a:xfrm>
            <a:prstGeom prst="line">
              <a:avLst/>
            </a:prstGeom>
            <a:ln w="38100">
              <a:solidFill>
                <a:srgbClr val="8C8BC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D3BB4D3-DCE2-0A48-B97A-16F587DE2365}"/>
              </a:ext>
            </a:extLst>
          </p:cNvPr>
          <p:cNvGrpSpPr/>
          <p:nvPr/>
        </p:nvGrpSpPr>
        <p:grpSpPr>
          <a:xfrm>
            <a:off x="1086258" y="2992505"/>
            <a:ext cx="3144159" cy="2492927"/>
            <a:chOff x="1086258" y="2992505"/>
            <a:chExt cx="3144159" cy="249292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5A407AC-97A8-1441-A616-E3B43AB233DB}"/>
                </a:ext>
              </a:extLst>
            </p:cNvPr>
            <p:cNvGrpSpPr/>
            <p:nvPr/>
          </p:nvGrpSpPr>
          <p:grpSpPr>
            <a:xfrm>
              <a:off x="1086258" y="3641429"/>
              <a:ext cx="3144159" cy="1844003"/>
              <a:chOff x="984088" y="3570209"/>
              <a:chExt cx="3144159" cy="1844003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B7FF875-3F4A-CB43-84B5-99C976E8683A}"/>
                  </a:ext>
                </a:extLst>
              </p:cNvPr>
              <p:cNvSpPr txBox="1"/>
              <p:nvPr/>
            </p:nvSpPr>
            <p:spPr>
              <a:xfrm>
                <a:off x="1206950" y="3570209"/>
                <a:ext cx="26984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On average, regular users of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GCSEPod</a:t>
                </a:r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achieved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07D27B-C7CC-BB46-A258-E705753ECE4C}"/>
                  </a:ext>
                </a:extLst>
              </p:cNvPr>
              <p:cNvSpPr txBox="1"/>
              <p:nvPr/>
            </p:nvSpPr>
            <p:spPr>
              <a:xfrm>
                <a:off x="2729604" y="4131596"/>
                <a:ext cx="139864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more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Progress 8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points than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non-users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7B9D3D-96BE-3845-B56E-D1038A190174}"/>
                  </a:ext>
                </a:extLst>
              </p:cNvPr>
              <p:cNvSpPr txBox="1"/>
              <p:nvPr/>
            </p:nvSpPr>
            <p:spPr>
              <a:xfrm>
                <a:off x="984088" y="3936884"/>
                <a:ext cx="174795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0" dirty="0">
                    <a:solidFill>
                      <a:srgbClr val="CE0E81"/>
                    </a:solidFill>
                    <a:latin typeface="Geomanist Light" panose="02000503000000020004" pitchFamily="2" charset="77"/>
                  </a:rPr>
                  <a:t>0.7</a:t>
                </a: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C505063-10F3-CE45-BC54-E8AF061CCC66}"/>
                </a:ext>
              </a:extLst>
            </p:cNvPr>
            <p:cNvGrpSpPr/>
            <p:nvPr/>
          </p:nvGrpSpPr>
          <p:grpSpPr>
            <a:xfrm>
              <a:off x="1194917" y="2992505"/>
              <a:ext cx="3035500" cy="527451"/>
              <a:chOff x="1092747" y="2921285"/>
              <a:chExt cx="3035500" cy="527451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CA63BD1-050A-6644-B486-35FC489149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2747" y="3388659"/>
                <a:ext cx="3035500" cy="0"/>
              </a:xfrm>
              <a:prstGeom prst="line">
                <a:avLst/>
              </a:prstGeom>
              <a:ln w="19050">
                <a:solidFill>
                  <a:srgbClr val="CE0E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B57B720A-7EF3-3E44-B0E6-4AA0CCC23AE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88160" y="2921285"/>
                <a:ext cx="0" cy="500051"/>
              </a:xfrm>
              <a:prstGeom prst="line">
                <a:avLst/>
              </a:prstGeom>
              <a:ln w="25400" cap="rnd">
                <a:solidFill>
                  <a:srgbClr val="CE0E8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4E35E7B2-5A1C-9C40-A3BD-CC4D723E1F02}"/>
                  </a:ext>
                </a:extLst>
              </p:cNvPr>
              <p:cNvSpPr/>
              <p:nvPr/>
            </p:nvSpPr>
            <p:spPr>
              <a:xfrm>
                <a:off x="2525457" y="3323330"/>
                <a:ext cx="125406" cy="12540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CE0E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92C1351-1932-3040-A6C7-900965FC0E1F}"/>
              </a:ext>
            </a:extLst>
          </p:cNvPr>
          <p:cNvGrpSpPr/>
          <p:nvPr/>
        </p:nvGrpSpPr>
        <p:grpSpPr>
          <a:xfrm>
            <a:off x="4356871" y="2992336"/>
            <a:ext cx="3430912" cy="2493096"/>
            <a:chOff x="4356871" y="2992336"/>
            <a:chExt cx="3430912" cy="2493096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E9F3B5E-C0D1-E846-A4EB-92B9E415C606}"/>
                </a:ext>
              </a:extLst>
            </p:cNvPr>
            <p:cNvGrpSpPr/>
            <p:nvPr/>
          </p:nvGrpSpPr>
          <p:grpSpPr>
            <a:xfrm>
              <a:off x="4356871" y="3641429"/>
              <a:ext cx="3430912" cy="1844003"/>
              <a:chOff x="771913" y="3570209"/>
              <a:chExt cx="3430912" cy="1844003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CE173E9-A153-5E4C-A0D6-295443DE5D12}"/>
                  </a:ext>
                </a:extLst>
              </p:cNvPr>
              <p:cNvSpPr txBox="1"/>
              <p:nvPr/>
            </p:nvSpPr>
            <p:spPr>
              <a:xfrm>
                <a:off x="1206951" y="3570209"/>
                <a:ext cx="269843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On average,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highest users achieved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62B4B81-F417-7548-B8A0-2350AA5F2BB1}"/>
                  </a:ext>
                </a:extLst>
              </p:cNvPr>
              <p:cNvSpPr txBox="1"/>
              <p:nvPr/>
            </p:nvSpPr>
            <p:spPr>
              <a:xfrm>
                <a:off x="2511965" y="4138291"/>
                <a:ext cx="169086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Attainment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8 points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more than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non-users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FB4C06-3B7E-6940-8EC4-4D6B73BF03A5}"/>
                  </a:ext>
                </a:extLst>
              </p:cNvPr>
              <p:cNvSpPr txBox="1"/>
              <p:nvPr/>
            </p:nvSpPr>
            <p:spPr>
              <a:xfrm>
                <a:off x="771913" y="3936884"/>
                <a:ext cx="200505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0" dirty="0">
                    <a:solidFill>
                      <a:srgbClr val="CE0E81"/>
                    </a:solidFill>
                    <a:latin typeface="Geomanist Light" panose="02000503000000020004" pitchFamily="2" charset="77"/>
                  </a:rPr>
                  <a:t>20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D50A7C8-1B43-044D-ABE1-3C7E5F355649}"/>
                </a:ext>
              </a:extLst>
            </p:cNvPr>
            <p:cNvGrpSpPr/>
            <p:nvPr/>
          </p:nvGrpSpPr>
          <p:grpSpPr>
            <a:xfrm>
              <a:off x="4529856" y="2992336"/>
              <a:ext cx="3035500" cy="527451"/>
              <a:chOff x="1092747" y="2921285"/>
              <a:chExt cx="3035500" cy="527451"/>
            </a:xfrm>
          </p:grpSpPr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751BFF3-5E8D-4843-BBF0-ABEC61412C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2747" y="3388659"/>
                <a:ext cx="3035500" cy="0"/>
              </a:xfrm>
              <a:prstGeom prst="line">
                <a:avLst/>
              </a:prstGeom>
              <a:ln w="19050">
                <a:solidFill>
                  <a:srgbClr val="CE0E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FC037578-558A-A64E-BED3-85B16DA64C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88160" y="2921285"/>
                <a:ext cx="0" cy="500051"/>
              </a:xfrm>
              <a:prstGeom prst="line">
                <a:avLst/>
              </a:prstGeom>
              <a:ln w="25400" cap="rnd">
                <a:solidFill>
                  <a:srgbClr val="CE0E8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7109936-BF82-BF41-B450-6141CE985336}"/>
                  </a:ext>
                </a:extLst>
              </p:cNvPr>
              <p:cNvSpPr/>
              <p:nvPr/>
            </p:nvSpPr>
            <p:spPr>
              <a:xfrm>
                <a:off x="2525457" y="3323330"/>
                <a:ext cx="125406" cy="12540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CE0E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284FA8-F2CB-4B4E-92DE-C71B1F1A4286}"/>
              </a:ext>
            </a:extLst>
          </p:cNvPr>
          <p:cNvGrpSpPr/>
          <p:nvPr/>
        </p:nvGrpSpPr>
        <p:grpSpPr>
          <a:xfrm>
            <a:off x="7890185" y="2992505"/>
            <a:ext cx="3215557" cy="2501899"/>
            <a:chOff x="7890185" y="2992505"/>
            <a:chExt cx="3215557" cy="250189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CD6FA91-7BCB-D644-B141-7B85A2C8184C}"/>
                </a:ext>
              </a:extLst>
            </p:cNvPr>
            <p:cNvGrpSpPr/>
            <p:nvPr/>
          </p:nvGrpSpPr>
          <p:grpSpPr>
            <a:xfrm>
              <a:off x="8312981" y="3641429"/>
              <a:ext cx="2792761" cy="1852975"/>
              <a:chOff x="1083870" y="3570209"/>
              <a:chExt cx="2792761" cy="1852975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6E03E21-F2E0-0A4B-A1B7-45671AEAF982}"/>
                  </a:ext>
                </a:extLst>
              </p:cNvPr>
              <p:cNvSpPr txBox="1"/>
              <p:nvPr/>
            </p:nvSpPr>
            <p:spPr>
              <a:xfrm>
                <a:off x="1206951" y="3570209"/>
                <a:ext cx="266968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Regular users of </a:t>
                </a:r>
                <a:r>
                  <a:rPr lang="en-US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GCSEPod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achieve, on average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1E06C4-9331-ED47-BEDB-72141C1C044C}"/>
                  </a:ext>
                </a:extLst>
              </p:cNvPr>
              <p:cNvSpPr txBox="1"/>
              <p:nvPr/>
            </p:nvSpPr>
            <p:spPr>
              <a:xfrm>
                <a:off x="1703009" y="4132380"/>
                <a:ext cx="212134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grade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higher per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subject than </a:t>
                </a:r>
              </a:p>
              <a:p>
                <a:r>
                  <a:rPr lang="en-US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non-users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8A424FC-C905-C74B-ADB3-E80BB071DE31}"/>
                  </a:ext>
                </a:extLst>
              </p:cNvPr>
              <p:cNvSpPr txBox="1"/>
              <p:nvPr/>
            </p:nvSpPr>
            <p:spPr>
              <a:xfrm>
                <a:off x="1083870" y="3945856"/>
                <a:ext cx="694717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0" dirty="0">
                    <a:solidFill>
                      <a:srgbClr val="CE0E81"/>
                    </a:solidFill>
                    <a:latin typeface="Geomanist Light" panose="02000503000000020004" pitchFamily="2" charset="77"/>
                  </a:rPr>
                  <a:t>1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C69BD13-2A6E-A449-BB6E-B7FBD3A87148}"/>
                </a:ext>
              </a:extLst>
            </p:cNvPr>
            <p:cNvGrpSpPr/>
            <p:nvPr/>
          </p:nvGrpSpPr>
          <p:grpSpPr>
            <a:xfrm>
              <a:off x="7890185" y="2992505"/>
              <a:ext cx="3035500" cy="527451"/>
              <a:chOff x="1092747" y="2921285"/>
              <a:chExt cx="3035500" cy="527451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1FD5B5F-61F8-8B48-B3DD-0CB5D8CA644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2747" y="3388659"/>
                <a:ext cx="3035500" cy="0"/>
              </a:xfrm>
              <a:prstGeom prst="line">
                <a:avLst/>
              </a:prstGeom>
              <a:ln w="19050">
                <a:solidFill>
                  <a:srgbClr val="CE0E8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1C766FE-7C6A-1446-BF37-86A953ECEB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88160" y="2921285"/>
                <a:ext cx="0" cy="500051"/>
              </a:xfrm>
              <a:prstGeom prst="line">
                <a:avLst/>
              </a:prstGeom>
              <a:ln w="25400" cap="rnd">
                <a:solidFill>
                  <a:srgbClr val="CE0E8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07E104BC-3392-6645-85C1-7FBC32B19E35}"/>
                  </a:ext>
                </a:extLst>
              </p:cNvPr>
              <p:cNvSpPr/>
              <p:nvPr/>
            </p:nvSpPr>
            <p:spPr>
              <a:xfrm>
                <a:off x="2525457" y="3323330"/>
                <a:ext cx="125406" cy="12540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CE0E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B2482BD-AC23-4992-ADD5-137552416C67}"/>
              </a:ext>
            </a:extLst>
          </p:cNvPr>
          <p:cNvSpPr txBox="1"/>
          <p:nvPr/>
        </p:nvSpPr>
        <p:spPr>
          <a:xfrm>
            <a:off x="267438" y="156997"/>
            <a:ext cx="57407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it works!</a:t>
            </a:r>
            <a:endParaRPr lang="en-GB" sz="3200" b="1" dirty="0">
              <a:solidFill>
                <a:srgbClr val="DD0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5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92B07CF-A7EE-43D5-BC49-D32E9BBBB7F9}"/>
              </a:ext>
            </a:extLst>
          </p:cNvPr>
          <p:cNvSpPr txBox="1"/>
          <p:nvPr/>
        </p:nvSpPr>
        <p:spPr>
          <a:xfrm>
            <a:off x="2588160" y="135439"/>
            <a:ext cx="8139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Teacher Introduction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D8F36E-B52F-F14E-B758-7DF877F02D05}"/>
              </a:ext>
            </a:extLst>
          </p:cNvPr>
          <p:cNvSpPr txBox="1"/>
          <p:nvPr/>
        </p:nvSpPr>
        <p:spPr>
          <a:xfrm>
            <a:off x="591263" y="1600773"/>
            <a:ext cx="5667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www.gcsepod.com/parents</a:t>
            </a:r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find out more and get exclusive access to additional resources that will help you support your child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90A6B4-CECE-574B-B26D-AEC68D4C8CAA}"/>
              </a:ext>
            </a:extLst>
          </p:cNvPr>
          <p:cNvGrpSpPr/>
          <p:nvPr/>
        </p:nvGrpSpPr>
        <p:grpSpPr>
          <a:xfrm>
            <a:off x="6717426" y="890909"/>
            <a:ext cx="3411894" cy="4730349"/>
            <a:chOff x="6717426" y="890909"/>
            <a:chExt cx="3411894" cy="4730349"/>
          </a:xfrm>
        </p:grpSpPr>
        <p:pic>
          <p:nvPicPr>
            <p:cNvPr id="6" name="Picture 5" descr="A picture containing timeline&#10;&#10;Description automatically generated">
              <a:extLst>
                <a:ext uri="{FF2B5EF4-FFF2-40B4-BE49-F238E27FC236}">
                  <a16:creationId xmlns:a16="http://schemas.microsoft.com/office/drawing/2014/main" id="{77B6AD55-9CD1-BB40-9AA5-7A9CA66778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648100">
              <a:off x="6998120" y="919150"/>
              <a:ext cx="3131200" cy="4433427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63ED5914-97E4-BB4B-AF3C-4EE624ED0B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69182">
              <a:off x="6717426" y="890909"/>
              <a:ext cx="3340906" cy="4730349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D6C38F3-EA12-B84E-8C00-DF0B0751BF1B}"/>
              </a:ext>
            </a:extLst>
          </p:cNvPr>
          <p:cNvSpPr txBox="1"/>
          <p:nvPr/>
        </p:nvSpPr>
        <p:spPr>
          <a:xfrm>
            <a:off x="591263" y="2781920"/>
            <a:ext cx="4943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Register on one of our free</a:t>
            </a:r>
          </a:p>
          <a:p>
            <a:r>
              <a:rPr lang="en-GB" sz="2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parent/carers webinars to find out more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930D08-31CD-5145-8AD1-98FF7AAD0F76}"/>
              </a:ext>
            </a:extLst>
          </p:cNvPr>
          <p:cNvSpPr txBox="1"/>
          <p:nvPr/>
        </p:nvSpPr>
        <p:spPr>
          <a:xfrm>
            <a:off x="591263" y="3841455"/>
            <a:ext cx="553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CE0E8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www.gcsepod.com/podup-presents-webinars/</a:t>
            </a:r>
            <a:r>
              <a:rPr lang="en-GB" sz="2000" dirty="0">
                <a:solidFill>
                  <a:srgbClr val="CE0E8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BAFB2F-18E9-4030-8092-EE4CF983F352}"/>
              </a:ext>
            </a:extLst>
          </p:cNvPr>
          <p:cNvSpPr txBox="1"/>
          <p:nvPr/>
        </p:nvSpPr>
        <p:spPr>
          <a:xfrm>
            <a:off x="591263" y="375754"/>
            <a:ext cx="58696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 to know more?</a:t>
            </a:r>
            <a:endParaRPr lang="en-GB" sz="4000" b="1" dirty="0">
              <a:solidFill>
                <a:srgbClr val="DD0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9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92B07CF-A7EE-43D5-BC49-D32E9BBBB7F9}"/>
              </a:ext>
            </a:extLst>
          </p:cNvPr>
          <p:cNvSpPr txBox="1"/>
          <p:nvPr/>
        </p:nvSpPr>
        <p:spPr>
          <a:xfrm>
            <a:off x="2588160" y="135439"/>
            <a:ext cx="8139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r Introduction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01528A4-B8CB-FB4E-B17B-370DFE4B8CFB}"/>
              </a:ext>
            </a:extLst>
          </p:cNvPr>
          <p:cNvGrpSpPr/>
          <p:nvPr/>
        </p:nvGrpSpPr>
        <p:grpSpPr>
          <a:xfrm>
            <a:off x="732717" y="1914780"/>
            <a:ext cx="1434067" cy="1434067"/>
            <a:chOff x="6278297" y="3077441"/>
            <a:chExt cx="1434067" cy="1434067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2C0742E-52AE-C843-987B-CA96EAF02A81}"/>
                </a:ext>
              </a:extLst>
            </p:cNvPr>
            <p:cNvSpPr/>
            <p:nvPr/>
          </p:nvSpPr>
          <p:spPr>
            <a:xfrm>
              <a:off x="6278298" y="3077441"/>
              <a:ext cx="1434066" cy="1434067"/>
            </a:xfrm>
            <a:prstGeom prst="ellipse">
              <a:avLst/>
            </a:prstGeom>
            <a:solidFill>
              <a:srgbClr val="F6817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E3F3E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3AF8885-AFEB-0A45-B6A5-A96F369E8BBF}"/>
                </a:ext>
              </a:extLst>
            </p:cNvPr>
            <p:cNvSpPr txBox="1"/>
            <p:nvPr/>
          </p:nvSpPr>
          <p:spPr>
            <a:xfrm>
              <a:off x="6278297" y="3327934"/>
              <a:ext cx="14340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3-5 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minute 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‘Pods’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93E8787-6AA6-BC45-A82E-0C5D3397CF0C}"/>
              </a:ext>
            </a:extLst>
          </p:cNvPr>
          <p:cNvGrpSpPr/>
          <p:nvPr/>
        </p:nvGrpSpPr>
        <p:grpSpPr>
          <a:xfrm>
            <a:off x="2386501" y="1932118"/>
            <a:ext cx="1441636" cy="1434067"/>
            <a:chOff x="7911360" y="4140612"/>
            <a:chExt cx="1441636" cy="1434067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0EE8C68B-8D8F-C243-B4ED-DBD30AD5135A}"/>
                </a:ext>
              </a:extLst>
            </p:cNvPr>
            <p:cNvSpPr/>
            <p:nvPr/>
          </p:nvSpPr>
          <p:spPr>
            <a:xfrm>
              <a:off x="7911360" y="4140612"/>
              <a:ext cx="1434066" cy="1434067"/>
            </a:xfrm>
            <a:prstGeom prst="ellipse">
              <a:avLst/>
            </a:prstGeom>
            <a:solidFill>
              <a:srgbClr val="F6817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E3F3E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EF32D1A-6E09-E445-AB57-C130A080674E}"/>
                </a:ext>
              </a:extLst>
            </p:cNvPr>
            <p:cNvSpPr txBox="1"/>
            <p:nvPr/>
          </p:nvSpPr>
          <p:spPr>
            <a:xfrm>
              <a:off x="7918929" y="4510875"/>
              <a:ext cx="14340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28+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subjects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10A58A3-8C1C-1241-8C86-9ED1908C9D25}"/>
              </a:ext>
            </a:extLst>
          </p:cNvPr>
          <p:cNvGrpSpPr/>
          <p:nvPr/>
        </p:nvGrpSpPr>
        <p:grpSpPr>
          <a:xfrm>
            <a:off x="3986202" y="1932118"/>
            <a:ext cx="1434068" cy="1434067"/>
            <a:chOff x="7911358" y="4197841"/>
            <a:chExt cx="1434068" cy="1434067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AE05D1-6687-8B42-B398-E5F5E9378B2E}"/>
                </a:ext>
              </a:extLst>
            </p:cNvPr>
            <p:cNvSpPr/>
            <p:nvPr/>
          </p:nvSpPr>
          <p:spPr>
            <a:xfrm>
              <a:off x="7911360" y="4197841"/>
              <a:ext cx="1434066" cy="1434067"/>
            </a:xfrm>
            <a:prstGeom prst="ellipse">
              <a:avLst/>
            </a:prstGeom>
            <a:solidFill>
              <a:srgbClr val="F68171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E3F3E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5DC351C-D776-D047-B33B-59CD91AA9469}"/>
                </a:ext>
              </a:extLst>
            </p:cNvPr>
            <p:cNvSpPr txBox="1"/>
            <p:nvPr/>
          </p:nvSpPr>
          <p:spPr>
            <a:xfrm>
              <a:off x="7911358" y="4623524"/>
              <a:ext cx="14340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Easy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 use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99F20C2-5352-064F-B135-6F7C9623669B}"/>
              </a:ext>
            </a:extLst>
          </p:cNvPr>
          <p:cNvGrpSpPr/>
          <p:nvPr/>
        </p:nvGrpSpPr>
        <p:grpSpPr>
          <a:xfrm>
            <a:off x="6393886" y="1993732"/>
            <a:ext cx="4156712" cy="646331"/>
            <a:chOff x="783423" y="1853540"/>
            <a:chExt cx="4156712" cy="646331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212388B-4167-D043-80FA-421133B35DE6}"/>
                </a:ext>
              </a:extLst>
            </p:cNvPr>
            <p:cNvSpPr txBox="1"/>
            <p:nvPr/>
          </p:nvSpPr>
          <p:spPr>
            <a:xfrm>
              <a:off x="1150880" y="1853540"/>
              <a:ext cx="37892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 years experience as an award </a:t>
              </a:r>
            </a:p>
            <a:p>
              <a:r>
                <a:rPr lang="en-GB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winning educational publisher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9F84417-8CF4-0344-BBA2-B99A77E43D79}"/>
                </a:ext>
              </a:extLst>
            </p:cNvPr>
            <p:cNvSpPr/>
            <p:nvPr/>
          </p:nvSpPr>
          <p:spPr>
            <a:xfrm>
              <a:off x="783423" y="2001897"/>
              <a:ext cx="122663" cy="122663"/>
            </a:xfrm>
            <a:prstGeom prst="ellipse">
              <a:avLst/>
            </a:prstGeom>
            <a:solidFill>
              <a:srgbClr val="F68171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F3E66E4-5CB3-8446-941A-0204135B1898}"/>
              </a:ext>
            </a:extLst>
          </p:cNvPr>
          <p:cNvGrpSpPr/>
          <p:nvPr/>
        </p:nvGrpSpPr>
        <p:grpSpPr>
          <a:xfrm>
            <a:off x="6393886" y="2638526"/>
            <a:ext cx="4508199" cy="369332"/>
            <a:chOff x="783423" y="2640861"/>
            <a:chExt cx="4508199" cy="36933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9C1B7F8-8DCF-BD4B-873F-F034C1F69789}"/>
                </a:ext>
              </a:extLst>
            </p:cNvPr>
            <p:cNvSpPr txBox="1"/>
            <p:nvPr/>
          </p:nvSpPr>
          <p:spPr>
            <a:xfrm>
              <a:off x="1150880" y="2640861"/>
              <a:ext cx="41407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Available for all, even Year 7 and 13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ED099EF-71F7-834D-9655-B4B9BC983737}"/>
                </a:ext>
              </a:extLst>
            </p:cNvPr>
            <p:cNvSpPr/>
            <p:nvPr/>
          </p:nvSpPr>
          <p:spPr>
            <a:xfrm>
              <a:off x="783423" y="2790615"/>
              <a:ext cx="122663" cy="122663"/>
            </a:xfrm>
            <a:prstGeom prst="ellipse">
              <a:avLst/>
            </a:prstGeom>
            <a:solidFill>
              <a:srgbClr val="F68171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3CDBDE-008D-A546-B705-FC88B60B6CAD}"/>
              </a:ext>
            </a:extLst>
          </p:cNvPr>
          <p:cNvGrpSpPr/>
          <p:nvPr/>
        </p:nvGrpSpPr>
        <p:grpSpPr>
          <a:xfrm>
            <a:off x="6396644" y="3158965"/>
            <a:ext cx="3613826" cy="369332"/>
            <a:chOff x="783423" y="3159351"/>
            <a:chExt cx="3613826" cy="36933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09E28E-3CA8-964D-8908-FB702BB82433}"/>
                </a:ext>
              </a:extLst>
            </p:cNvPr>
            <p:cNvSpPr txBox="1"/>
            <p:nvPr/>
          </p:nvSpPr>
          <p:spPr>
            <a:xfrm>
              <a:off x="1133372" y="3159351"/>
              <a:ext cx="3263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3E3F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Mapped to the curriculum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36E926D-9498-9143-B051-C86E1C49CE39}"/>
                </a:ext>
              </a:extLst>
            </p:cNvPr>
            <p:cNvSpPr/>
            <p:nvPr/>
          </p:nvSpPr>
          <p:spPr>
            <a:xfrm>
              <a:off x="783423" y="3298075"/>
              <a:ext cx="122663" cy="122663"/>
            </a:xfrm>
            <a:prstGeom prst="ellipse">
              <a:avLst/>
            </a:prstGeom>
            <a:solidFill>
              <a:srgbClr val="F68171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7F03B70-4591-0146-BC19-D7F4AC2821E4}"/>
              </a:ext>
            </a:extLst>
          </p:cNvPr>
          <p:cNvGrpSpPr/>
          <p:nvPr/>
        </p:nvGrpSpPr>
        <p:grpSpPr>
          <a:xfrm>
            <a:off x="6396644" y="3667257"/>
            <a:ext cx="3631334" cy="369332"/>
            <a:chOff x="783423" y="3679414"/>
            <a:chExt cx="3631334" cy="369332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07656B8-8181-E94B-AA9F-446215C34C0E}"/>
                </a:ext>
              </a:extLst>
            </p:cNvPr>
            <p:cNvSpPr/>
            <p:nvPr/>
          </p:nvSpPr>
          <p:spPr>
            <a:xfrm>
              <a:off x="783423" y="3807915"/>
              <a:ext cx="122663" cy="122663"/>
            </a:xfrm>
            <a:prstGeom prst="ellipse">
              <a:avLst/>
            </a:prstGeom>
            <a:solidFill>
              <a:srgbClr val="F68171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D318DE3-0E57-5C4D-AC3C-E12E468B7FEC}"/>
                </a:ext>
              </a:extLst>
            </p:cNvPr>
            <p:cNvSpPr txBox="1"/>
            <p:nvPr/>
          </p:nvSpPr>
          <p:spPr>
            <a:xfrm>
              <a:off x="1150880" y="3679414"/>
              <a:ext cx="32638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3E3F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Available on all platforms</a:t>
              </a:r>
            </a:p>
          </p:txBody>
        </p:sp>
      </p:grpSp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766A3EF0-F690-F047-86D9-583398616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04" y="3599499"/>
            <a:ext cx="5448034" cy="22949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9CC3E87-9CA5-C043-9075-E2C1FBCFE9F6}"/>
              </a:ext>
            </a:extLst>
          </p:cNvPr>
          <p:cNvGrpSpPr/>
          <p:nvPr/>
        </p:nvGrpSpPr>
        <p:grpSpPr>
          <a:xfrm>
            <a:off x="6396644" y="4195502"/>
            <a:ext cx="5478833" cy="369332"/>
            <a:chOff x="783422" y="4169169"/>
            <a:chExt cx="5478833" cy="36933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9E79EC0-3610-0A4E-A92A-270D02AB8B10}"/>
                </a:ext>
              </a:extLst>
            </p:cNvPr>
            <p:cNvSpPr txBox="1"/>
            <p:nvPr/>
          </p:nvSpPr>
          <p:spPr>
            <a:xfrm>
              <a:off x="1150880" y="4169169"/>
              <a:ext cx="51113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3E3F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in 3 secondary schools in the UK subscribe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28D04C4-4463-DB47-9183-A8B751E95D60}"/>
                </a:ext>
              </a:extLst>
            </p:cNvPr>
            <p:cNvSpPr/>
            <p:nvPr/>
          </p:nvSpPr>
          <p:spPr>
            <a:xfrm>
              <a:off x="783422" y="4315129"/>
              <a:ext cx="122663" cy="122663"/>
            </a:xfrm>
            <a:prstGeom prst="ellipse">
              <a:avLst/>
            </a:prstGeom>
            <a:solidFill>
              <a:srgbClr val="F68171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886884-9685-5741-B7D9-C7C3320BCE74}"/>
              </a:ext>
            </a:extLst>
          </p:cNvPr>
          <p:cNvGrpSpPr/>
          <p:nvPr/>
        </p:nvGrpSpPr>
        <p:grpSpPr>
          <a:xfrm>
            <a:off x="6393886" y="4646949"/>
            <a:ext cx="5493062" cy="400110"/>
            <a:chOff x="769193" y="4655026"/>
            <a:chExt cx="5493062" cy="400110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5C7B464-188E-904D-ACF1-D2526F454DAD}"/>
                </a:ext>
              </a:extLst>
            </p:cNvPr>
            <p:cNvSpPr txBox="1"/>
            <p:nvPr/>
          </p:nvSpPr>
          <p:spPr>
            <a:xfrm>
              <a:off x="1150880" y="4655026"/>
              <a:ext cx="5111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3E3F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use </a:t>
              </a:r>
              <a:r>
                <a:rPr lang="en-GB" dirty="0">
                  <a:solidFill>
                    <a:srgbClr val="3E3F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across</a:t>
              </a:r>
              <a:r>
                <a:rPr lang="en-GB" sz="2000" dirty="0">
                  <a:solidFill>
                    <a:srgbClr val="3E3F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40+ countries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64A1825-124C-1A48-9FA6-E7ED9A3950A3}"/>
                </a:ext>
              </a:extLst>
            </p:cNvPr>
            <p:cNvSpPr/>
            <p:nvPr/>
          </p:nvSpPr>
          <p:spPr>
            <a:xfrm>
              <a:off x="769193" y="4822343"/>
              <a:ext cx="122663" cy="122663"/>
            </a:xfrm>
            <a:prstGeom prst="ellipse">
              <a:avLst/>
            </a:prstGeom>
            <a:solidFill>
              <a:srgbClr val="F68171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B0C1A6-0A56-4B4F-929D-E54790E6A9D5}"/>
              </a:ext>
            </a:extLst>
          </p:cNvPr>
          <p:cNvGrpSpPr/>
          <p:nvPr/>
        </p:nvGrpSpPr>
        <p:grpSpPr>
          <a:xfrm>
            <a:off x="6396644" y="5217889"/>
            <a:ext cx="4767602" cy="400110"/>
            <a:chOff x="769193" y="5154738"/>
            <a:chExt cx="4767602" cy="40011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5207EE8-5200-1E47-9A0A-E5BCBEF737BE}"/>
                </a:ext>
              </a:extLst>
            </p:cNvPr>
            <p:cNvSpPr txBox="1"/>
            <p:nvPr/>
          </p:nvSpPr>
          <p:spPr>
            <a:xfrm>
              <a:off x="1118148" y="5154738"/>
              <a:ext cx="441864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68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“The Netflix of GCSE Content</a:t>
              </a:r>
              <a:r>
                <a:rPr lang="en-GB" sz="2000" dirty="0">
                  <a:solidFill>
                    <a:srgbClr val="F68171"/>
                  </a:solidFill>
                  <a:latin typeface="Geomanist" panose="02000503000000020004" pitchFamily="2" charset="77"/>
                </a:rPr>
                <a:t>”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F238088-458A-D948-8809-607D32BDD9A5}"/>
                </a:ext>
              </a:extLst>
            </p:cNvPr>
            <p:cNvSpPr/>
            <p:nvPr/>
          </p:nvSpPr>
          <p:spPr>
            <a:xfrm>
              <a:off x="769193" y="5329557"/>
              <a:ext cx="122663" cy="122663"/>
            </a:xfrm>
            <a:prstGeom prst="ellipse">
              <a:avLst/>
            </a:prstGeom>
            <a:solidFill>
              <a:srgbClr val="F68171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95D3BB7-0F9C-48EE-93CE-40527F96D3BE}"/>
              </a:ext>
            </a:extLst>
          </p:cNvPr>
          <p:cNvSpPr txBox="1"/>
          <p:nvPr/>
        </p:nvSpPr>
        <p:spPr>
          <a:xfrm>
            <a:off x="230704" y="385044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GCSEPod?</a:t>
            </a:r>
            <a:endParaRPr lang="en-GB" sz="4400" b="1" dirty="0">
              <a:solidFill>
                <a:srgbClr val="DD0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92B07CF-A7EE-43D5-BC49-D32E9BBBB7F9}"/>
              </a:ext>
            </a:extLst>
          </p:cNvPr>
          <p:cNvSpPr txBox="1"/>
          <p:nvPr/>
        </p:nvSpPr>
        <p:spPr>
          <a:xfrm>
            <a:off x="2588160" y="135439"/>
            <a:ext cx="8139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Teacher Introduction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213344-5D0B-4840-A87F-80AD7BD309AB}"/>
              </a:ext>
            </a:extLst>
          </p:cNvPr>
          <p:cNvGrpSpPr/>
          <p:nvPr/>
        </p:nvGrpSpPr>
        <p:grpSpPr>
          <a:xfrm>
            <a:off x="1986567" y="2005617"/>
            <a:ext cx="3599930" cy="3599929"/>
            <a:chOff x="428457" y="2369376"/>
            <a:chExt cx="2730501" cy="27305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D597896-AF00-2F42-9692-373292F0AC2C}"/>
                </a:ext>
              </a:extLst>
            </p:cNvPr>
            <p:cNvSpPr/>
            <p:nvPr/>
          </p:nvSpPr>
          <p:spPr>
            <a:xfrm>
              <a:off x="428458" y="2369376"/>
              <a:ext cx="2730500" cy="2730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68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E594A5A-0556-8C42-91C8-11FE8E722F9A}"/>
                </a:ext>
              </a:extLst>
            </p:cNvPr>
            <p:cNvSpPr txBox="1"/>
            <p:nvPr/>
          </p:nvSpPr>
          <p:spPr>
            <a:xfrm>
              <a:off x="428457" y="4006521"/>
              <a:ext cx="2730500" cy="303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3D3E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 time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970F089-7C88-9F48-8D08-46907A9E19D5}"/>
                </a:ext>
              </a:extLst>
            </p:cNvPr>
            <p:cNvSpPr txBox="1"/>
            <p:nvPr/>
          </p:nvSpPr>
          <p:spPr>
            <a:xfrm>
              <a:off x="428457" y="2752927"/>
              <a:ext cx="2730500" cy="933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57.9M </a:t>
              </a:r>
            </a:p>
            <a:p>
              <a:pPr algn="ctr"/>
              <a:r>
                <a:rPr lang="en-US" sz="2400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Pods watched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76C19F3-F7F8-6B41-83EF-32B77C6B41FE}"/>
                </a:ext>
              </a:extLst>
            </p:cNvPr>
            <p:cNvCxnSpPr>
              <a:cxnSpLocks/>
            </p:cNvCxnSpPr>
            <p:nvPr/>
          </p:nvCxnSpPr>
          <p:spPr>
            <a:xfrm>
              <a:off x="845075" y="3841749"/>
              <a:ext cx="1954775" cy="0"/>
            </a:xfrm>
            <a:prstGeom prst="line">
              <a:avLst/>
            </a:prstGeom>
            <a:ln w="19050">
              <a:solidFill>
                <a:srgbClr val="FFDBD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9AD48F6-A6C2-AE4B-A105-40E2323583F0}"/>
              </a:ext>
            </a:extLst>
          </p:cNvPr>
          <p:cNvGrpSpPr/>
          <p:nvPr/>
        </p:nvGrpSpPr>
        <p:grpSpPr>
          <a:xfrm>
            <a:off x="6258599" y="2005617"/>
            <a:ext cx="3600021" cy="3599929"/>
            <a:chOff x="428388" y="2369376"/>
            <a:chExt cx="2730570" cy="2730500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496E606-BEF5-824A-B5D7-ABF894DF7E6E}"/>
                </a:ext>
              </a:extLst>
            </p:cNvPr>
            <p:cNvSpPr/>
            <p:nvPr/>
          </p:nvSpPr>
          <p:spPr>
            <a:xfrm>
              <a:off x="428458" y="2369376"/>
              <a:ext cx="2730500" cy="27305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68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v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9FC6243-DE03-8445-972C-D7631002034E}"/>
                </a:ext>
              </a:extLst>
            </p:cNvPr>
            <p:cNvSpPr txBox="1"/>
            <p:nvPr/>
          </p:nvSpPr>
          <p:spPr>
            <a:xfrm>
              <a:off x="428388" y="4006521"/>
              <a:ext cx="2730500" cy="77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3D3E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last </a:t>
              </a:r>
            </a:p>
            <a:p>
              <a:pPr algn="ctr"/>
              <a:r>
                <a:rPr lang="en-US" sz="2000" dirty="0">
                  <a:solidFill>
                    <a:srgbClr val="3D3E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academic </a:t>
              </a:r>
            </a:p>
            <a:p>
              <a:pPr algn="ctr"/>
              <a:r>
                <a:rPr lang="en-US" sz="2000" dirty="0">
                  <a:solidFill>
                    <a:srgbClr val="3D3E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3DECC510-5F42-C242-B0A4-5667D5CEFD5A}"/>
                </a:ext>
              </a:extLst>
            </p:cNvPr>
            <p:cNvSpPr txBox="1"/>
            <p:nvPr/>
          </p:nvSpPr>
          <p:spPr>
            <a:xfrm>
              <a:off x="428457" y="2753510"/>
              <a:ext cx="2730500" cy="933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dirty="0">
                  <a:solidFill>
                    <a:srgbClr val="3D3E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17.4M</a:t>
              </a:r>
            </a:p>
            <a:p>
              <a:pPr algn="ctr"/>
              <a:r>
                <a:rPr lang="en-US" sz="2400" dirty="0">
                  <a:solidFill>
                    <a:srgbClr val="3D3E3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Pods watched</a:t>
              </a: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DA3B623-B3A5-2D43-9946-F2E82400E121}"/>
                </a:ext>
              </a:extLst>
            </p:cNvPr>
            <p:cNvCxnSpPr>
              <a:cxnSpLocks/>
            </p:cNvCxnSpPr>
            <p:nvPr/>
          </p:nvCxnSpPr>
          <p:spPr>
            <a:xfrm>
              <a:off x="845075" y="3841749"/>
              <a:ext cx="1954775" cy="0"/>
            </a:xfrm>
            <a:prstGeom prst="line">
              <a:avLst/>
            </a:prstGeom>
            <a:ln w="19050">
              <a:solidFill>
                <a:srgbClr val="FFDBD6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74AE215-A50E-4BFA-B73F-5CE1035F18E2}"/>
              </a:ext>
            </a:extLst>
          </p:cNvPr>
          <p:cNvSpPr txBox="1"/>
          <p:nvPr/>
        </p:nvSpPr>
        <p:spPr>
          <a:xfrm>
            <a:off x="355600" y="443216"/>
            <a:ext cx="574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GCSEPod Global Stats</a:t>
            </a:r>
            <a:endParaRPr lang="en-GB" sz="4000" b="1" dirty="0">
              <a:solidFill>
                <a:srgbClr val="DD0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ball&#10;&#10;Description automatically generated">
            <a:extLst>
              <a:ext uri="{FF2B5EF4-FFF2-40B4-BE49-F238E27FC236}">
                <a16:creationId xmlns:a16="http://schemas.microsoft.com/office/drawing/2014/main" id="{F3B51DDC-2B38-49EA-89CE-569E46B54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712" y="27179"/>
            <a:ext cx="1938291" cy="176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2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92B07CF-A7EE-43D5-BC49-D32E9BBBB7F9}"/>
              </a:ext>
            </a:extLst>
          </p:cNvPr>
          <p:cNvSpPr txBox="1"/>
          <p:nvPr/>
        </p:nvSpPr>
        <p:spPr>
          <a:xfrm>
            <a:off x="2588160" y="135439"/>
            <a:ext cx="8139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Teacher Introduction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A94B72-8D7F-EA46-B5B5-1EA927326593}"/>
              </a:ext>
            </a:extLst>
          </p:cNvPr>
          <p:cNvGrpSpPr/>
          <p:nvPr/>
        </p:nvGrpSpPr>
        <p:grpSpPr>
          <a:xfrm>
            <a:off x="1273847" y="1345519"/>
            <a:ext cx="3474141" cy="400110"/>
            <a:chOff x="783423" y="2588056"/>
            <a:chExt cx="3474141" cy="40011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017F896-A7E5-CD48-9E31-59E802628EDA}"/>
                </a:ext>
              </a:extLst>
            </p:cNvPr>
            <p:cNvSpPr txBox="1"/>
            <p:nvPr/>
          </p:nvSpPr>
          <p:spPr>
            <a:xfrm>
              <a:off x="1036109" y="2588056"/>
              <a:ext cx="32214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Written by subject experts</a:t>
              </a: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A5149D7-2F64-C340-B177-28D3D7C6E987}"/>
                </a:ext>
              </a:extLst>
            </p:cNvPr>
            <p:cNvSpPr/>
            <p:nvPr/>
          </p:nvSpPr>
          <p:spPr>
            <a:xfrm>
              <a:off x="783423" y="2761017"/>
              <a:ext cx="122663" cy="122663"/>
            </a:xfrm>
            <a:prstGeom prst="ellipse">
              <a:avLst/>
            </a:prstGeom>
            <a:solidFill>
              <a:srgbClr val="8EDAD2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0847C45-B840-2649-AD5C-7644C55F6410}"/>
              </a:ext>
            </a:extLst>
          </p:cNvPr>
          <p:cNvGrpSpPr/>
          <p:nvPr/>
        </p:nvGrpSpPr>
        <p:grpSpPr>
          <a:xfrm>
            <a:off x="1047519" y="2288578"/>
            <a:ext cx="3436521" cy="332413"/>
            <a:chOff x="696724" y="3495327"/>
            <a:chExt cx="3436521" cy="40011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5896DC1-CCB1-A946-BF55-0E4114C8354A}"/>
                </a:ext>
              </a:extLst>
            </p:cNvPr>
            <p:cNvSpPr txBox="1"/>
            <p:nvPr/>
          </p:nvSpPr>
          <p:spPr>
            <a:xfrm>
              <a:off x="911790" y="3495327"/>
              <a:ext cx="32214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Produced in-house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D7DD270-D7D9-0C46-B2B4-12D2A7A73FB6}"/>
                </a:ext>
              </a:extLst>
            </p:cNvPr>
            <p:cNvSpPr/>
            <p:nvPr/>
          </p:nvSpPr>
          <p:spPr>
            <a:xfrm flipH="1" flipV="1">
              <a:off x="696724" y="3635527"/>
              <a:ext cx="122663" cy="122662"/>
            </a:xfrm>
            <a:prstGeom prst="ellipse">
              <a:avLst/>
            </a:prstGeom>
            <a:solidFill>
              <a:srgbClr val="8EDAD2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8B65E2E-E550-B04A-9A21-A4391B09C50A}"/>
              </a:ext>
            </a:extLst>
          </p:cNvPr>
          <p:cNvGrpSpPr/>
          <p:nvPr/>
        </p:nvGrpSpPr>
        <p:grpSpPr>
          <a:xfrm>
            <a:off x="1120112" y="3268426"/>
            <a:ext cx="3113521" cy="400110"/>
            <a:chOff x="783423" y="3964030"/>
            <a:chExt cx="3113521" cy="4001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73AB0D-60DF-8F4F-BCBB-C5576A171E5E}"/>
                </a:ext>
              </a:extLst>
            </p:cNvPr>
            <p:cNvSpPr txBox="1"/>
            <p:nvPr/>
          </p:nvSpPr>
          <p:spPr>
            <a:xfrm>
              <a:off x="961239" y="3964030"/>
              <a:ext cx="29357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 board mapped</a:t>
              </a: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BAF8FC0-C2E3-6549-887A-F300D7F97658}"/>
                </a:ext>
              </a:extLst>
            </p:cNvPr>
            <p:cNvSpPr/>
            <p:nvPr/>
          </p:nvSpPr>
          <p:spPr>
            <a:xfrm>
              <a:off x="783423" y="4113139"/>
              <a:ext cx="122663" cy="122663"/>
            </a:xfrm>
            <a:prstGeom prst="ellipse">
              <a:avLst/>
            </a:prstGeom>
            <a:solidFill>
              <a:srgbClr val="8EDAD2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43607D0-97A9-8C4E-B627-296E8BB82D2A}"/>
              </a:ext>
            </a:extLst>
          </p:cNvPr>
          <p:cNvGrpSpPr/>
          <p:nvPr/>
        </p:nvGrpSpPr>
        <p:grpSpPr>
          <a:xfrm>
            <a:off x="1424721" y="4135764"/>
            <a:ext cx="3930422" cy="400110"/>
            <a:chOff x="913442" y="4697714"/>
            <a:chExt cx="3930422" cy="4001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E6DE549-0E56-2E4D-A4C2-4775A6400547}"/>
                </a:ext>
              </a:extLst>
            </p:cNvPr>
            <p:cNvSpPr txBox="1"/>
            <p:nvPr/>
          </p:nvSpPr>
          <p:spPr>
            <a:xfrm>
              <a:off x="1112643" y="4697714"/>
              <a:ext cx="37312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Rigorously quality assured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425C1DF-722A-8142-A554-3C2F24FCABD1}"/>
                </a:ext>
              </a:extLst>
            </p:cNvPr>
            <p:cNvSpPr/>
            <p:nvPr/>
          </p:nvSpPr>
          <p:spPr>
            <a:xfrm>
              <a:off x="913442" y="4846044"/>
              <a:ext cx="122663" cy="122663"/>
            </a:xfrm>
            <a:prstGeom prst="ellipse">
              <a:avLst/>
            </a:prstGeom>
            <a:solidFill>
              <a:srgbClr val="8EDAD2">
                <a:alpha val="9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1" name="Picture 10" descr="Graphical user interface&#10;&#10;Description automatically generated">
            <a:extLst>
              <a:ext uri="{FF2B5EF4-FFF2-40B4-BE49-F238E27FC236}">
                <a16:creationId xmlns:a16="http://schemas.microsoft.com/office/drawing/2014/main" id="{CF2C11CF-9AB1-4D14-AEFA-49C9B813D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013" y="985905"/>
            <a:ext cx="4419600" cy="39147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1F8873-74A1-4AAF-B806-E892EF930F24}"/>
              </a:ext>
            </a:extLst>
          </p:cNvPr>
          <p:cNvSpPr txBox="1"/>
          <p:nvPr/>
        </p:nvSpPr>
        <p:spPr>
          <a:xfrm>
            <a:off x="366470" y="343366"/>
            <a:ext cx="8412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GCSEPod’s</a:t>
            </a:r>
            <a:r>
              <a:rPr lang="en-US" sz="4000" b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Content</a:t>
            </a:r>
            <a:endParaRPr lang="en-GB" sz="4000" b="1" dirty="0">
              <a:solidFill>
                <a:srgbClr val="DD0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75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1B05F-504B-4623-80AE-52A90674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435991"/>
            <a:ext cx="8016240" cy="880708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 – </a:t>
            </a:r>
            <a:r>
              <a:rPr lang="en-US" sz="4000" b="1" i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content your child will access and use</a:t>
            </a:r>
            <a:endParaRPr lang="en-GB" sz="4000" b="1" dirty="0">
              <a:solidFill>
                <a:srgbClr val="DD0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98586A-A169-46E1-9941-8DA6C57D73D1}"/>
              </a:ext>
            </a:extLst>
          </p:cNvPr>
          <p:cNvSpPr txBox="1"/>
          <p:nvPr/>
        </p:nvSpPr>
        <p:spPr>
          <a:xfrm>
            <a:off x="243840" y="1940560"/>
            <a:ext cx="2885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Pods are 3-5 minute videos designed to keep your child engaged. They have audio and visual content that is mapped their exam board. </a:t>
            </a:r>
          </a:p>
          <a:p>
            <a:endParaRPr lang="en-US" dirty="0">
              <a:solidFill>
                <a:srgbClr val="39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39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Chart, bubble chart&#10;&#10;Description automatically generated">
            <a:extLst>
              <a:ext uri="{FF2B5EF4-FFF2-40B4-BE49-F238E27FC236}">
                <a16:creationId xmlns:a16="http://schemas.microsoft.com/office/drawing/2014/main" id="{579451E0-EA58-4967-9C17-E2B33A4E9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468" y="1469073"/>
            <a:ext cx="4646612" cy="42154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2D11C5-3FF7-478C-9FBD-77A4B278F530}"/>
              </a:ext>
            </a:extLst>
          </p:cNvPr>
          <p:cNvSpPr txBox="1"/>
          <p:nvPr/>
        </p:nvSpPr>
        <p:spPr>
          <a:xfrm>
            <a:off x="8636000" y="1919010"/>
            <a:ext cx="3312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an example of a combined science Pod displaying information on kinetic energy.</a:t>
            </a:r>
          </a:p>
          <a:p>
            <a:endParaRPr lang="en-GB" dirty="0">
              <a:solidFill>
                <a:srgbClr val="39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13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664082-D139-4DC7-BBE2-1D715471C68F}"/>
              </a:ext>
            </a:extLst>
          </p:cNvPr>
          <p:cNvSpPr txBox="1"/>
          <p:nvPr/>
        </p:nvSpPr>
        <p:spPr>
          <a:xfrm>
            <a:off x="212558" y="450354"/>
            <a:ext cx="87079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GCSEPod covers a broad range of subjects</a:t>
            </a:r>
          </a:p>
          <a:p>
            <a:r>
              <a:rPr lang="en-US" sz="2800" i="1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subjects are filtered on your child’s account to what they study and their exam boards</a:t>
            </a:r>
            <a:r>
              <a:rPr lang="en-US" sz="28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800" dirty="0">
              <a:solidFill>
                <a:srgbClr val="39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AC8C287D-A676-4952-809E-1958564F9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01" y="2109968"/>
            <a:ext cx="11292397" cy="339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92B07CF-A7EE-43D5-BC49-D32E9BBBB7F9}"/>
              </a:ext>
            </a:extLst>
          </p:cNvPr>
          <p:cNvSpPr txBox="1"/>
          <p:nvPr/>
        </p:nvSpPr>
        <p:spPr>
          <a:xfrm>
            <a:off x="2588160" y="135439"/>
            <a:ext cx="8139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Teacher Introduction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C364E3E-3B9D-47D4-B612-C75D7FF61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329998"/>
              </p:ext>
            </p:extLst>
          </p:nvPr>
        </p:nvGraphicFramePr>
        <p:xfrm>
          <a:off x="2032000" y="663590"/>
          <a:ext cx="8128000" cy="4878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25F9A89-7A44-4A08-AAA0-AC7E25CADC1B}"/>
              </a:ext>
            </a:extLst>
          </p:cNvPr>
          <p:cNvSpPr txBox="1"/>
          <p:nvPr/>
        </p:nvSpPr>
        <p:spPr>
          <a:xfrm>
            <a:off x="4889500" y="2746428"/>
            <a:ext cx="241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how GCSEPod may be used</a:t>
            </a:r>
            <a:endParaRPr lang="en-GB" sz="2000" b="1" dirty="0">
              <a:solidFill>
                <a:srgbClr val="39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1D773644-ADCE-4B15-8EC3-DC9E86ECEE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400" y="236702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592B07CF-A7EE-43D5-BC49-D32E9BBBB7F9}"/>
              </a:ext>
            </a:extLst>
          </p:cNvPr>
          <p:cNvSpPr txBox="1"/>
          <p:nvPr/>
        </p:nvSpPr>
        <p:spPr>
          <a:xfrm>
            <a:off x="2312972" y="125398"/>
            <a:ext cx="8139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Teacher Introduction</a:t>
            </a:r>
          </a:p>
        </p:txBody>
      </p:sp>
      <p:pic>
        <p:nvPicPr>
          <p:cNvPr id="16" name="Picture 1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7B20304-1445-3347-91F2-B8A1DF56EE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245" t="35738" r="36023" b="36048"/>
          <a:stretch/>
        </p:blipFill>
        <p:spPr>
          <a:xfrm>
            <a:off x="270933" y="1704388"/>
            <a:ext cx="2062448" cy="208868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83D49A92-E5B2-3C4E-9E9E-1C684684F9CE}"/>
              </a:ext>
            </a:extLst>
          </p:cNvPr>
          <p:cNvGrpSpPr/>
          <p:nvPr/>
        </p:nvGrpSpPr>
        <p:grpSpPr>
          <a:xfrm>
            <a:off x="270933" y="4089211"/>
            <a:ext cx="11758916" cy="869365"/>
            <a:chOff x="200387" y="4071934"/>
            <a:chExt cx="11758916" cy="86936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9E8B3F9E-560C-284E-95EC-143907ED5E04}"/>
                </a:ext>
              </a:extLst>
            </p:cNvPr>
            <p:cNvSpPr txBox="1"/>
            <p:nvPr/>
          </p:nvSpPr>
          <p:spPr>
            <a:xfrm>
              <a:off x="200387" y="4233413"/>
              <a:ext cx="117589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GB" sz="2000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find what subjects have Check and Challenge available simply go to ‘All content’ on the home page and select Check and challenge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.  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05E9C6-70B9-9D49-A861-90435F04CAB7}"/>
                </a:ext>
              </a:extLst>
            </p:cNvPr>
            <p:cNvCxnSpPr>
              <a:cxnSpLocks/>
            </p:cNvCxnSpPr>
            <p:nvPr/>
          </p:nvCxnSpPr>
          <p:spPr>
            <a:xfrm>
              <a:off x="285221" y="4071934"/>
              <a:ext cx="11628561" cy="0"/>
            </a:xfrm>
            <a:prstGeom prst="line">
              <a:avLst/>
            </a:prstGeom>
            <a:ln w="19050">
              <a:solidFill>
                <a:srgbClr val="FFDB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2A62647-DA9A-144B-B19E-9AE510F21CA4}"/>
              </a:ext>
            </a:extLst>
          </p:cNvPr>
          <p:cNvGrpSpPr/>
          <p:nvPr/>
        </p:nvGrpSpPr>
        <p:grpSpPr>
          <a:xfrm>
            <a:off x="9134884" y="2234946"/>
            <a:ext cx="2320369" cy="553998"/>
            <a:chOff x="9134884" y="2234946"/>
            <a:chExt cx="2320369" cy="55399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8E85B47-3F34-1440-959A-EC30AD785D6C}"/>
                </a:ext>
              </a:extLst>
            </p:cNvPr>
            <p:cNvSpPr txBox="1"/>
            <p:nvPr/>
          </p:nvSpPr>
          <p:spPr>
            <a:xfrm>
              <a:off x="9916071" y="2234946"/>
              <a:ext cx="153918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dirty="0">
                  <a:solidFill>
                    <a:srgbClr val="F68171"/>
                  </a:solidFill>
                  <a:latin typeface="Bradley Hand" pitchFamily="2" charset="77"/>
                </a:rPr>
                <a:t>1-2-1</a:t>
              </a:r>
            </a:p>
          </p:txBody>
        </p:sp>
        <p:pic>
          <p:nvPicPr>
            <p:cNvPr id="43" name="Picture 42" descr="A picture containing holding&#10;&#10;Description automatically generated">
              <a:extLst>
                <a:ext uri="{FF2B5EF4-FFF2-40B4-BE49-F238E27FC236}">
                  <a16:creationId xmlns:a16="http://schemas.microsoft.com/office/drawing/2014/main" id="{27386ECB-EC2E-4143-8F05-A562393AB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692105">
              <a:off x="9458357" y="2066481"/>
              <a:ext cx="255516" cy="902461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758AFF-07B2-7045-A411-F00C19F45666}"/>
              </a:ext>
            </a:extLst>
          </p:cNvPr>
          <p:cNvGrpSpPr/>
          <p:nvPr/>
        </p:nvGrpSpPr>
        <p:grpSpPr>
          <a:xfrm>
            <a:off x="2411246" y="1756346"/>
            <a:ext cx="9044007" cy="461665"/>
            <a:chOff x="2457431" y="1777935"/>
            <a:chExt cx="9044007" cy="4616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54B5CF-98E2-884C-AB40-2E5182BAFD83}"/>
                </a:ext>
              </a:extLst>
            </p:cNvPr>
            <p:cNvSpPr txBox="1"/>
            <p:nvPr/>
          </p:nvSpPr>
          <p:spPr>
            <a:xfrm>
              <a:off x="2664160" y="1777935"/>
              <a:ext cx="8837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00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Allows your child to test their knowledge after watching a Pod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91193C8-A875-F34E-9F03-5C67018FC0E5}"/>
                </a:ext>
              </a:extLst>
            </p:cNvPr>
            <p:cNvSpPr/>
            <p:nvPr/>
          </p:nvSpPr>
          <p:spPr>
            <a:xfrm>
              <a:off x="2457431" y="1947435"/>
              <a:ext cx="122663" cy="122663"/>
            </a:xfrm>
            <a:prstGeom prst="ellipse">
              <a:avLst/>
            </a:prstGeom>
            <a:solidFill>
              <a:srgbClr val="F68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DBD6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1DBDAD-E5A9-124C-A205-FD235B28DD4D}"/>
              </a:ext>
            </a:extLst>
          </p:cNvPr>
          <p:cNvGrpSpPr/>
          <p:nvPr/>
        </p:nvGrpSpPr>
        <p:grpSpPr>
          <a:xfrm>
            <a:off x="2457431" y="2264597"/>
            <a:ext cx="6994790" cy="461665"/>
            <a:chOff x="2457431" y="2264597"/>
            <a:chExt cx="6994790" cy="461665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81538C-B9FB-A348-9E78-49A4AC6AAE39}"/>
                </a:ext>
              </a:extLst>
            </p:cNvPr>
            <p:cNvSpPr txBox="1"/>
            <p:nvPr/>
          </p:nvSpPr>
          <p:spPr>
            <a:xfrm>
              <a:off x="2667571" y="2264597"/>
              <a:ext cx="6784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00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Provides scaffolded support like a teacher would 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5FCC929-4845-044B-A455-3D84E3DC54F3}"/>
                </a:ext>
              </a:extLst>
            </p:cNvPr>
            <p:cNvSpPr/>
            <p:nvPr/>
          </p:nvSpPr>
          <p:spPr>
            <a:xfrm>
              <a:off x="2457431" y="2449111"/>
              <a:ext cx="122663" cy="122663"/>
            </a:xfrm>
            <a:prstGeom prst="ellipse">
              <a:avLst/>
            </a:prstGeom>
            <a:solidFill>
              <a:srgbClr val="F68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DBD6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B6E20F-4BB8-104F-A41C-F4E3F49BEDC2}"/>
              </a:ext>
            </a:extLst>
          </p:cNvPr>
          <p:cNvGrpSpPr/>
          <p:nvPr/>
        </p:nvGrpSpPr>
        <p:grpSpPr>
          <a:xfrm>
            <a:off x="2457051" y="2767597"/>
            <a:ext cx="9527277" cy="461665"/>
            <a:chOff x="2457051" y="2767597"/>
            <a:chExt cx="9527277" cy="46166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434CDAA-1D91-244B-9517-CA8178D42505}"/>
                </a:ext>
              </a:extLst>
            </p:cNvPr>
            <p:cNvSpPr txBox="1"/>
            <p:nvPr/>
          </p:nvSpPr>
          <p:spPr>
            <a:xfrm>
              <a:off x="2642233" y="2767597"/>
              <a:ext cx="9342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00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Helps identify misconception in knowledge and prepare for exams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31505A5-544C-4645-8AC8-761E9DF29E41}"/>
                </a:ext>
              </a:extLst>
            </p:cNvPr>
            <p:cNvSpPr/>
            <p:nvPr/>
          </p:nvSpPr>
          <p:spPr>
            <a:xfrm>
              <a:off x="2457051" y="2946888"/>
              <a:ext cx="122663" cy="122663"/>
            </a:xfrm>
            <a:prstGeom prst="ellipse">
              <a:avLst/>
            </a:prstGeom>
            <a:solidFill>
              <a:srgbClr val="F68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DBD6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DD4AE1-12D6-EF42-B922-F762D287F852}"/>
              </a:ext>
            </a:extLst>
          </p:cNvPr>
          <p:cNvGrpSpPr/>
          <p:nvPr/>
        </p:nvGrpSpPr>
        <p:grpSpPr>
          <a:xfrm>
            <a:off x="2449236" y="3281534"/>
            <a:ext cx="9580613" cy="461665"/>
            <a:chOff x="2449236" y="3310827"/>
            <a:chExt cx="9580613" cy="46166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223CF36-4A1C-E444-84FD-55C9A57E9E50}"/>
                </a:ext>
              </a:extLst>
            </p:cNvPr>
            <p:cNvSpPr txBox="1"/>
            <p:nvPr/>
          </p:nvSpPr>
          <p:spPr>
            <a:xfrm>
              <a:off x="2687754" y="3310827"/>
              <a:ext cx="93420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00" dirty="0">
                  <a:solidFill>
                    <a:srgbClr val="393D3D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Get hints, win diamonds and watch their progress improve</a:t>
              </a: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B59517C4-6719-D149-A4FB-9147C1BBE9C0}"/>
                </a:ext>
              </a:extLst>
            </p:cNvPr>
            <p:cNvSpPr/>
            <p:nvPr/>
          </p:nvSpPr>
          <p:spPr>
            <a:xfrm>
              <a:off x="2449236" y="3444665"/>
              <a:ext cx="122663" cy="122663"/>
            </a:xfrm>
            <a:prstGeom prst="ellipse">
              <a:avLst/>
            </a:prstGeom>
            <a:solidFill>
              <a:srgbClr val="F68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DBD6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BCB1320-90BC-4632-8BF9-528E0E8BE3D9}"/>
              </a:ext>
            </a:extLst>
          </p:cNvPr>
          <p:cNvSpPr txBox="1"/>
          <p:nvPr/>
        </p:nvSpPr>
        <p:spPr>
          <a:xfrm>
            <a:off x="270933" y="135439"/>
            <a:ext cx="7254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and Challenge </a:t>
            </a:r>
            <a:r>
              <a:rPr lang="en-US" sz="40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4000" i="1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independent learning tool.</a:t>
            </a:r>
            <a:endParaRPr lang="en-GB" sz="4000" dirty="0">
              <a:solidFill>
                <a:srgbClr val="393D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 descr="A picture containing shape&#10;&#10;Description automatically generated">
            <a:extLst>
              <a:ext uri="{FF2B5EF4-FFF2-40B4-BE49-F238E27FC236}">
                <a16:creationId xmlns:a16="http://schemas.microsoft.com/office/drawing/2014/main" id="{2658D022-C5A3-423F-A838-EFFC04907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3250" y="4640388"/>
            <a:ext cx="1333500" cy="638175"/>
          </a:xfrm>
          <a:prstGeom prst="rect">
            <a:avLst/>
          </a:prstGeom>
        </p:spPr>
      </p:pic>
      <p:pic>
        <p:nvPicPr>
          <p:cNvPr id="52" name="Picture 5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F36EF3D-C039-40B6-8691-A37767012C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420" y="4732707"/>
            <a:ext cx="266700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E28C4E94-4753-5D48-A36C-149C0E7ACD50}"/>
              </a:ext>
            </a:extLst>
          </p:cNvPr>
          <p:cNvGrpSpPr/>
          <p:nvPr/>
        </p:nvGrpSpPr>
        <p:grpSpPr>
          <a:xfrm>
            <a:off x="254000" y="3792845"/>
            <a:ext cx="11795760" cy="2042131"/>
            <a:chOff x="-959865" y="3750120"/>
            <a:chExt cx="13935564" cy="2180915"/>
          </a:xfrm>
        </p:grpSpPr>
        <p:pic>
          <p:nvPicPr>
            <p:cNvPr id="5" name="Picture 4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4A2EB8AD-9B7C-114B-B5F1-EF7492008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79461" y="3760377"/>
              <a:ext cx="2147433" cy="2147433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 descr="A picture containing card, text&#10;&#10;Description automatically generated">
              <a:extLst>
                <a:ext uri="{FF2B5EF4-FFF2-40B4-BE49-F238E27FC236}">
                  <a16:creationId xmlns:a16="http://schemas.microsoft.com/office/drawing/2014/main" id="{C6FAF22A-E468-CC4A-9B7F-8B939BACC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0787" y="3763090"/>
              <a:ext cx="2167945" cy="2167945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 descr="Chart, scatter chart&#10;&#10;Description automatically generated">
              <a:extLst>
                <a:ext uri="{FF2B5EF4-FFF2-40B4-BE49-F238E27FC236}">
                  <a16:creationId xmlns:a16="http://schemas.microsoft.com/office/drawing/2014/main" id="{260F50CB-9B19-D847-AA36-D56391EB1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124" y="3751477"/>
              <a:ext cx="2167945" cy="2167945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48D785E2-7EEC-C246-A6DA-2F75BCBE4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6450" y="3750120"/>
              <a:ext cx="2167945" cy="2167945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Picture 17" descr="Diagram&#10;&#10;Description automatically generated">
              <a:extLst>
                <a:ext uri="{FF2B5EF4-FFF2-40B4-BE49-F238E27FC236}">
                  <a16:creationId xmlns:a16="http://schemas.microsoft.com/office/drawing/2014/main" id="{E592C67F-3F1E-8B46-B9DF-017D1B099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959865" y="3751568"/>
              <a:ext cx="2152413" cy="2152413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34AD2F7A-4505-1D45-B964-6BCF482CD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823286" y="3766681"/>
              <a:ext cx="2152413" cy="2152413"/>
            </a:xfrm>
            <a:prstGeom prst="rect">
              <a:avLst/>
            </a:prstGeom>
            <a:effectLst>
              <a:outerShdw blurRad="508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6C191678-97DF-C34D-933C-F3EBC79FD90D}"/>
              </a:ext>
            </a:extLst>
          </p:cNvPr>
          <p:cNvSpPr txBox="1"/>
          <p:nvPr/>
        </p:nvSpPr>
        <p:spPr>
          <a:xfrm>
            <a:off x="3421702" y="1362414"/>
            <a:ext cx="3898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Smart Pods </a:t>
            </a:r>
          </a:p>
          <a:p>
            <a:r>
              <a:rPr lang="en-GB" sz="24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you and your child </a:t>
            </a:r>
          </a:p>
          <a:p>
            <a:r>
              <a:rPr lang="en-GB" sz="2400" dirty="0">
                <a:solidFill>
                  <a:srgbClr val="393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 how to learn smarter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2B07CF-A7EE-43D5-BC49-D32E9BBBB7F9}"/>
              </a:ext>
            </a:extLst>
          </p:cNvPr>
          <p:cNvSpPr txBox="1"/>
          <p:nvPr/>
        </p:nvSpPr>
        <p:spPr>
          <a:xfrm>
            <a:off x="2588160" y="135439"/>
            <a:ext cx="81395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chemeClr val="bg1"/>
                </a:solidFill>
              </a:rPr>
              <a:t>Teacher Introduction</a:t>
            </a: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1DCDAF63-5069-D94E-8259-401623B9F9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2496" y="1151102"/>
            <a:ext cx="1707583" cy="170758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30154EE-03BB-1841-A9AC-7CE2754E0427}"/>
              </a:ext>
            </a:extLst>
          </p:cNvPr>
          <p:cNvGrpSpPr/>
          <p:nvPr/>
        </p:nvGrpSpPr>
        <p:grpSpPr>
          <a:xfrm>
            <a:off x="7621473" y="2025999"/>
            <a:ext cx="4086178" cy="1850690"/>
            <a:chOff x="7621473" y="2025999"/>
            <a:chExt cx="4086178" cy="18506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C9BF9FE-0816-F64C-8FCE-6E0F22253632}"/>
                </a:ext>
              </a:extLst>
            </p:cNvPr>
            <p:cNvSpPr txBox="1"/>
            <p:nvPr/>
          </p:nvSpPr>
          <p:spPr>
            <a:xfrm>
              <a:off x="8243818" y="2025999"/>
              <a:ext cx="3463833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rgbClr val="F68171"/>
                  </a:solidFill>
                  <a:latin typeface="Bradley Hand" pitchFamily="2" charset="77"/>
                </a:rPr>
                <a:t>T</a:t>
              </a:r>
              <a:r>
                <a:rPr lang="en-GB" sz="2000" dirty="0">
                  <a:solidFill>
                    <a:srgbClr val="F681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he Pods look at the theory behind the science and helps to identify new methods of learning and revision</a:t>
              </a:r>
            </a:p>
          </p:txBody>
        </p:sp>
        <p:pic>
          <p:nvPicPr>
            <p:cNvPr id="37" name="Picture 36" descr="A picture containing holding&#10;&#10;Description automatically generated">
              <a:extLst>
                <a:ext uri="{FF2B5EF4-FFF2-40B4-BE49-F238E27FC236}">
                  <a16:creationId xmlns:a16="http://schemas.microsoft.com/office/drawing/2014/main" id="{4DDDEC61-95E2-644A-AFCB-5A3620C56EE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532342" flipH="1" flipV="1">
              <a:off x="7621473" y="2527483"/>
              <a:ext cx="382004" cy="1349206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76DB89D-4995-4967-8C6E-4565ABBF0B05}"/>
              </a:ext>
            </a:extLst>
          </p:cNvPr>
          <p:cNvSpPr txBox="1"/>
          <p:nvPr/>
        </p:nvSpPr>
        <p:spPr>
          <a:xfrm>
            <a:off x="-98469" y="215586"/>
            <a:ext cx="675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DD06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Study smart</a:t>
            </a:r>
            <a:endParaRPr lang="en-GB" sz="4000" b="1" dirty="0">
              <a:solidFill>
                <a:srgbClr val="DD06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51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471</Words>
  <Application>Microsoft Office PowerPoint</Application>
  <PresentationFormat>Widescreen</PresentationFormat>
  <Paragraphs>99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Bradley Hand</vt:lpstr>
      <vt:lpstr>Calibri</vt:lpstr>
      <vt:lpstr>Calibri Light</vt:lpstr>
      <vt:lpstr>Geomanist</vt:lpstr>
      <vt:lpstr>Geomanist Book</vt:lpstr>
      <vt:lpstr>Geomanist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Pods – the content your child will access and use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Robyn Nevison</dc:creator>
  <cp:lastModifiedBy>Julie Rogers-Hussey</cp:lastModifiedBy>
  <cp:revision>68</cp:revision>
  <dcterms:created xsi:type="dcterms:W3CDTF">2020-10-07T08:26:20Z</dcterms:created>
  <dcterms:modified xsi:type="dcterms:W3CDTF">2022-03-08T21:28:13Z</dcterms:modified>
</cp:coreProperties>
</file>