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
  </p:notesMasterIdLst>
  <p:sldIdLst>
    <p:sldId id="271" r:id="rId2"/>
    <p:sldId id="273" r:id="rId3"/>
    <p:sldId id="258" r:id="rId4"/>
    <p:sldId id="272"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4" d="100"/>
          <a:sy n="74" d="100"/>
        </p:scale>
        <p:origin x="1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BC3AE-1A9C-4C7D-B18D-35C2AE5989CB}" type="datetimeFigureOut">
              <a:rPr lang="en-GB" smtClean="0"/>
              <a:t>24/04/2020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F1451-B726-44DD-AA8E-BC781F19849E}" type="slidenum">
              <a:rPr lang="en-GB" smtClean="0"/>
              <a:t>‹#›</a:t>
            </a:fld>
            <a:endParaRPr lang="en-GB"/>
          </a:p>
        </p:txBody>
      </p:sp>
    </p:spTree>
    <p:extLst>
      <p:ext uri="{BB962C8B-B14F-4D97-AF65-F5344CB8AC3E}">
        <p14:creationId xmlns:p14="http://schemas.microsoft.com/office/powerpoint/2010/main" val="2779264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6A10D5-EBE3-417F-876D-3C00360D16B2}" type="datetimeFigureOut">
              <a:rPr lang="en-GB" smtClean="0"/>
              <a:t>24/04/2020</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88DB02F1-52E4-4E42-BAD4-4D615DCF8DC6}"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780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A10D5-EBE3-417F-876D-3C00360D16B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B02F1-52E4-4E42-BAD4-4D615DCF8DC6}"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08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A10D5-EBE3-417F-876D-3C00360D16B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B02F1-52E4-4E42-BAD4-4D615DCF8DC6}"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329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6A10D5-EBE3-417F-876D-3C00360D16B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B02F1-52E4-4E42-BAD4-4D615DCF8DC6}"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811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6A10D5-EBE3-417F-876D-3C00360D16B2}"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B02F1-52E4-4E42-BAD4-4D615DCF8DC6}"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585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6A10D5-EBE3-417F-876D-3C00360D16B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B02F1-52E4-4E42-BAD4-4D615DCF8DC6}"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348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6A10D5-EBE3-417F-876D-3C00360D16B2}"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DB02F1-52E4-4E42-BAD4-4D615DCF8DC6}"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332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6A10D5-EBE3-417F-876D-3C00360D16B2}"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DB02F1-52E4-4E42-BAD4-4D615DCF8DC6}"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590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A10D5-EBE3-417F-876D-3C00360D16B2}"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DB02F1-52E4-4E42-BAD4-4D615DCF8DC6}" type="slidenum">
              <a:rPr lang="en-GB" smtClean="0"/>
              <a:t>‹#›</a:t>
            </a:fld>
            <a:endParaRPr lang="en-GB"/>
          </a:p>
        </p:txBody>
      </p:sp>
    </p:spTree>
    <p:extLst>
      <p:ext uri="{BB962C8B-B14F-4D97-AF65-F5344CB8AC3E}">
        <p14:creationId xmlns:p14="http://schemas.microsoft.com/office/powerpoint/2010/main" val="403236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6A10D5-EBE3-417F-876D-3C00360D16B2}"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B02F1-52E4-4E42-BAD4-4D615DCF8DC6}"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94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46A10D5-EBE3-417F-876D-3C00360D16B2}" type="datetimeFigureOut">
              <a:rPr lang="en-GB" smtClean="0"/>
              <a:t>24/04/2020</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88DB02F1-52E4-4E42-BAD4-4D615DCF8DC6}"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976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46A10D5-EBE3-417F-876D-3C00360D16B2}" type="datetimeFigureOut">
              <a:rPr lang="en-GB" smtClean="0"/>
              <a:t>24/04/2020</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8DB02F1-52E4-4E42-BAD4-4D615DCF8DC6}"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056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franticassembly.co.uk/frantic-digital" TargetMode="External"/><Relationship Id="rId13" Type="http://schemas.openxmlformats.org/officeDocument/2006/relationships/hyperlink" Target="https://www.bbc.co.uk/bitesize/guides/zxn4mp3/revision/1" TargetMode="External"/><Relationship Id="rId3" Type="http://schemas.openxmlformats.org/officeDocument/2006/relationships/hyperlink" Target="https://thedramateacher.com/theatre-of-cruelty-conventions/" TargetMode="External"/><Relationship Id="rId7" Type="http://schemas.openxmlformats.org/officeDocument/2006/relationships/hyperlink" Target="https://www.youtube.com/watch?v=c7fqMPDcKXM" TargetMode="External"/><Relationship Id="rId12" Type="http://schemas.openxmlformats.org/officeDocument/2006/relationships/hyperlink" Target="https://www.punchdrunk.org.uk/" TargetMode="Externa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hyperlink" Target="https://www.youtube.com/watch?v=t-A8mCjRu5g" TargetMode="External"/><Relationship Id="rId11" Type="http://schemas.openxmlformats.org/officeDocument/2006/relationships/hyperlink" Target="https://www.kneehigh.co.uk/" TargetMode="External"/><Relationship Id="rId5" Type="http://schemas.openxmlformats.org/officeDocument/2006/relationships/hyperlink" Target="https://www.youtube.com/watch?v=l-828KqtTkA" TargetMode="External"/><Relationship Id="rId15" Type="http://schemas.openxmlformats.org/officeDocument/2006/relationships/image" Target="../media/image7.png"/><Relationship Id="rId10" Type="http://schemas.openxmlformats.org/officeDocument/2006/relationships/hyperlink" Target="https://www.youtube.com/watch?v=V7R_V2iCZoY" TargetMode="External"/><Relationship Id="rId4" Type="http://schemas.openxmlformats.org/officeDocument/2006/relationships/hyperlink" Target="https://www.bbc.co.uk/bitesize/guides/zwmvd2p/revision/1" TargetMode="External"/><Relationship Id="rId9" Type="http://schemas.openxmlformats.org/officeDocument/2006/relationships/hyperlink" Target="https://www.franticassembly.co.uk/the-frantic-method" TargetMode="External"/><Relationship Id="rId14" Type="http://schemas.openxmlformats.org/officeDocument/2006/relationships/hyperlink" Target="https://www.youtube.com/watch?v=iB1fPZX5Zg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62-gYcO6jrY" TargetMode="Externa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www.youtube.com/watch?v=YIjjLpshfCQ" TargetMode="External"/><Relationship Id="rId5" Type="http://schemas.openxmlformats.org/officeDocument/2006/relationships/hyperlink" Target="https://www.youtube.com/watch?v=gHn2Lj7R0Rc" TargetMode="External"/><Relationship Id="rId4" Type="http://schemas.openxmlformats.org/officeDocument/2006/relationships/hyperlink" Target="https://www.youtube.com/watch?v=2OD7phopWW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D9564-98E2-4CC5-A2E0-6BCD83AB0318}"/>
              </a:ext>
            </a:extLst>
          </p:cNvPr>
          <p:cNvSpPr>
            <a:spLocks noGrp="1"/>
          </p:cNvSpPr>
          <p:nvPr>
            <p:ph type="title"/>
          </p:nvPr>
        </p:nvSpPr>
        <p:spPr>
          <a:xfrm>
            <a:off x="285307" y="173576"/>
            <a:ext cx="11621386" cy="1049235"/>
          </a:xfrm>
        </p:spPr>
        <p:txBody>
          <a:bodyPr/>
          <a:lstStyle/>
          <a:p>
            <a:pPr algn="ctr"/>
            <a:r>
              <a:rPr lang="en-GB" dirty="0"/>
              <a:t>AQA - A LEVEL DRAMA AND THEATRE</a:t>
            </a:r>
            <a:br>
              <a:rPr lang="en-GB" dirty="0"/>
            </a:br>
            <a:r>
              <a:rPr lang="en-GB" dirty="0"/>
              <a:t>FOUNDATION LEARNING: PRACTITIONERS</a:t>
            </a:r>
          </a:p>
        </p:txBody>
      </p:sp>
      <p:sp>
        <p:nvSpPr>
          <p:cNvPr id="3" name="Content Placeholder 2">
            <a:extLst>
              <a:ext uri="{FF2B5EF4-FFF2-40B4-BE49-F238E27FC236}">
                <a16:creationId xmlns:a16="http://schemas.microsoft.com/office/drawing/2014/main" id="{4DBFD96C-A832-4BE5-922F-C55A71830F46}"/>
              </a:ext>
            </a:extLst>
          </p:cNvPr>
          <p:cNvSpPr>
            <a:spLocks noGrp="1"/>
          </p:cNvSpPr>
          <p:nvPr>
            <p:ph idx="1"/>
          </p:nvPr>
        </p:nvSpPr>
        <p:spPr>
          <a:xfrm>
            <a:off x="147084" y="1148450"/>
            <a:ext cx="11897832" cy="4922808"/>
          </a:xfrm>
        </p:spPr>
        <p:txBody>
          <a:bodyPr>
            <a:noAutofit/>
          </a:bodyPr>
          <a:lstStyle/>
          <a:p>
            <a:pPr marL="0" indent="0">
              <a:buNone/>
            </a:pPr>
            <a:r>
              <a:rPr lang="en-GB" sz="1600" dirty="0">
                <a:latin typeface="Calibri" panose="020F0502020204030204" pitchFamily="34" charset="0"/>
                <a:cs typeface="Calibri" panose="020F0502020204030204" pitchFamily="34" charset="0"/>
              </a:rPr>
              <a:t>In preparation for the A Level Drama and Theatre Course, I would like you to </a:t>
            </a:r>
            <a:r>
              <a:rPr lang="en-GB" sz="1600" b="1" dirty="0">
                <a:latin typeface="Calibri" panose="020F0502020204030204" pitchFamily="34" charset="0"/>
                <a:cs typeface="Calibri" panose="020F0502020204030204" pitchFamily="34" charset="0"/>
              </a:rPr>
              <a:t>create a Fact file on each of the following Practitioners</a:t>
            </a:r>
            <a:r>
              <a:rPr lang="en-GB" sz="1600" dirty="0">
                <a:latin typeface="Calibri" panose="020F0502020204030204" pitchFamily="34" charset="0"/>
                <a:cs typeface="Calibri" panose="020F0502020204030204" pitchFamily="34" charset="0"/>
              </a:rPr>
              <a:t>.  You will be drawing upon the theories and work of each of these practitioners during the course.  Mr and Mrs Giddings have added some fantastic resources for some of the practitioners on Firefly.</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Antonin Artaud</a:t>
            </a:r>
            <a:r>
              <a:rPr lang="en-GB" sz="1500" dirty="0">
                <a:latin typeface="Calibri" panose="020F0502020204030204" pitchFamily="34" charset="0"/>
                <a:cs typeface="Calibri" panose="020F0502020204030204" pitchFamily="34" charset="0"/>
              </a:rPr>
              <a:t> - Early 20th century - Theatre of Cruelty</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Steven Berkoff</a:t>
            </a:r>
            <a:r>
              <a:rPr lang="en-GB" sz="1500" dirty="0">
                <a:latin typeface="Calibri" panose="020F0502020204030204" pitchFamily="34" charset="0"/>
                <a:cs typeface="Calibri" panose="020F0502020204030204" pitchFamily="34" charset="0"/>
              </a:rPr>
              <a:t> - Contemporary Expressionism/Physical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Bertolt Brecht</a:t>
            </a:r>
            <a:r>
              <a:rPr lang="en-GB" sz="1500" dirty="0">
                <a:latin typeface="Calibri" panose="020F0502020204030204" pitchFamily="34" charset="0"/>
                <a:cs typeface="Calibri" panose="020F0502020204030204" pitchFamily="34" charset="0"/>
              </a:rPr>
              <a:t> - Early 20th century - Political/epic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Peter Brook</a:t>
            </a:r>
            <a:r>
              <a:rPr lang="en-GB" sz="1500" dirty="0">
                <a:latin typeface="Calibri" panose="020F0502020204030204" pitchFamily="34" charset="0"/>
                <a:cs typeface="Calibri" panose="020F0502020204030204" pitchFamily="34" charset="0"/>
              </a:rPr>
              <a:t> - Contemporary Wide spectrum of approaches</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Dario </a:t>
            </a:r>
            <a:r>
              <a:rPr lang="en-GB" sz="1500" u="sng" dirty="0" err="1">
                <a:latin typeface="Calibri" panose="020F0502020204030204" pitchFamily="34" charset="0"/>
                <a:cs typeface="Calibri" panose="020F0502020204030204" pitchFamily="34" charset="0"/>
              </a:rPr>
              <a:t>Fo</a:t>
            </a:r>
            <a:r>
              <a:rPr lang="en-GB" sz="1500" u="sng" dirty="0">
                <a:latin typeface="Calibri" panose="020F0502020204030204" pitchFamily="34" charset="0"/>
                <a:cs typeface="Calibri" panose="020F0502020204030204" pitchFamily="34" charset="0"/>
              </a:rPr>
              <a:t> &amp; Franca </a:t>
            </a:r>
            <a:r>
              <a:rPr lang="en-GB" sz="1500" u="sng" dirty="0" err="1">
                <a:latin typeface="Calibri" panose="020F0502020204030204" pitchFamily="34" charset="0"/>
                <a:cs typeface="Calibri" panose="020F0502020204030204" pitchFamily="34" charset="0"/>
              </a:rPr>
              <a:t>Rame</a:t>
            </a:r>
            <a:r>
              <a:rPr lang="en-GB" sz="1500" dirty="0">
                <a:latin typeface="Calibri" panose="020F0502020204030204" pitchFamily="34" charset="0"/>
                <a:cs typeface="Calibri" panose="020F0502020204030204" pitchFamily="34" charset="0"/>
              </a:rPr>
              <a:t> - Contemporary Political/comic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Frantic Assembly</a:t>
            </a:r>
            <a:r>
              <a:rPr lang="en-GB" sz="1500" dirty="0">
                <a:latin typeface="Calibri" panose="020F0502020204030204" pitchFamily="34" charset="0"/>
                <a:cs typeface="Calibri" panose="020F0502020204030204" pitchFamily="34" charset="0"/>
              </a:rPr>
              <a:t> - Contemporary Physical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Kneehigh Theatre</a:t>
            </a:r>
            <a:r>
              <a:rPr lang="en-GB" sz="1500" dirty="0">
                <a:latin typeface="Calibri" panose="020F0502020204030204" pitchFamily="34" charset="0"/>
                <a:cs typeface="Calibri" panose="020F0502020204030204" pitchFamily="34" charset="0"/>
              </a:rPr>
              <a:t> - Contemporary Multi-disciplined/storytelling/physical theatre</a:t>
            </a:r>
          </a:p>
          <a:p>
            <a:pPr marL="457200" indent="-457200">
              <a:buFont typeface="+mj-lt"/>
              <a:buAutoNum type="arabicPeriod"/>
            </a:pPr>
            <a:r>
              <a:rPr lang="en-GB" sz="1500" u="sng" dirty="0" err="1">
                <a:latin typeface="Calibri" panose="020F0502020204030204" pitchFamily="34" charset="0"/>
                <a:cs typeface="Calibri" panose="020F0502020204030204" pitchFamily="34" charset="0"/>
              </a:rPr>
              <a:t>Punchdrunk</a:t>
            </a:r>
            <a:r>
              <a:rPr lang="en-GB" sz="1500" dirty="0">
                <a:latin typeface="Calibri" panose="020F0502020204030204" pitchFamily="34" charset="0"/>
                <a:cs typeface="Calibri" panose="020F0502020204030204" pitchFamily="34" charset="0"/>
              </a:rPr>
              <a:t> - Contemporary Immersive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Max Stafford-Clark</a:t>
            </a:r>
            <a:r>
              <a:rPr lang="en-GB" sz="1500" dirty="0">
                <a:latin typeface="Calibri" panose="020F0502020204030204" pitchFamily="34" charset="0"/>
                <a:cs typeface="Calibri" panose="020F0502020204030204" pitchFamily="34" charset="0"/>
              </a:rPr>
              <a:t> - Contemporary Political/ensemble theatre</a:t>
            </a:r>
          </a:p>
          <a:p>
            <a:pPr marL="457200" indent="-457200">
              <a:buFont typeface="+mj-lt"/>
              <a:buAutoNum type="arabicPeriod"/>
            </a:pPr>
            <a:r>
              <a:rPr lang="en-GB" sz="1500" u="sng" dirty="0">
                <a:latin typeface="Calibri" panose="020F0502020204030204" pitchFamily="34" charset="0"/>
                <a:cs typeface="Calibri" panose="020F0502020204030204" pitchFamily="34" charset="0"/>
              </a:rPr>
              <a:t>Konstantin Stanislavski</a:t>
            </a:r>
            <a:r>
              <a:rPr lang="en-GB" sz="1500" dirty="0">
                <a:latin typeface="Calibri" panose="020F0502020204030204" pitchFamily="34" charset="0"/>
                <a:cs typeface="Calibri" panose="020F0502020204030204" pitchFamily="34" charset="0"/>
              </a:rPr>
              <a:t> - Late 19th, early 20th century Naturalism → </a:t>
            </a:r>
            <a:r>
              <a:rPr lang="en-GB" sz="1500" u="sng" dirty="0">
                <a:latin typeface="Calibri" panose="020F0502020204030204" pitchFamily="34" charset="0"/>
                <a:cs typeface="Calibri" panose="020F0502020204030204" pitchFamily="34" charset="0"/>
              </a:rPr>
              <a:t>Katie Mitchell</a:t>
            </a:r>
            <a:r>
              <a:rPr lang="en-GB" sz="1500" dirty="0">
                <a:latin typeface="Calibri" panose="020F0502020204030204" pitchFamily="34" charset="0"/>
                <a:cs typeface="Calibri" panose="020F0502020204030204" pitchFamily="34" charset="0"/>
              </a:rPr>
              <a:t> </a:t>
            </a:r>
          </a:p>
          <a:p>
            <a:pPr marL="0" indent="0">
              <a:buNone/>
            </a:pPr>
            <a:endParaRPr lang="en-GB" sz="1600" dirty="0"/>
          </a:p>
        </p:txBody>
      </p:sp>
    </p:spTree>
    <p:custDataLst>
      <p:tags r:id="rId1"/>
    </p:custDataLst>
    <p:extLst>
      <p:ext uri="{BB962C8B-B14F-4D97-AF65-F5344CB8AC3E}">
        <p14:creationId xmlns:p14="http://schemas.microsoft.com/office/powerpoint/2010/main" val="79018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A8E-0FAF-4D6F-88C7-BAACA4F20171}"/>
              </a:ext>
            </a:extLst>
          </p:cNvPr>
          <p:cNvSpPr>
            <a:spLocks noGrp="1"/>
          </p:cNvSpPr>
          <p:nvPr>
            <p:ph type="title"/>
          </p:nvPr>
        </p:nvSpPr>
        <p:spPr>
          <a:xfrm>
            <a:off x="515914" y="856404"/>
            <a:ext cx="9603275" cy="1049235"/>
          </a:xfrm>
        </p:spPr>
        <p:txBody>
          <a:bodyPr/>
          <a:lstStyle/>
          <a:p>
            <a:r>
              <a:rPr lang="en-GB" dirty="0"/>
              <a:t>DETAILS OF FACTFILE</a:t>
            </a:r>
          </a:p>
        </p:txBody>
      </p:sp>
      <p:sp>
        <p:nvSpPr>
          <p:cNvPr id="3" name="Content Placeholder 2">
            <a:extLst>
              <a:ext uri="{FF2B5EF4-FFF2-40B4-BE49-F238E27FC236}">
                <a16:creationId xmlns:a16="http://schemas.microsoft.com/office/drawing/2014/main" id="{B1693977-F9D6-45F8-9007-A06637675092}"/>
              </a:ext>
            </a:extLst>
          </p:cNvPr>
          <p:cNvSpPr>
            <a:spLocks noGrp="1"/>
          </p:cNvSpPr>
          <p:nvPr>
            <p:ph idx="1"/>
          </p:nvPr>
        </p:nvSpPr>
        <p:spPr>
          <a:xfrm>
            <a:off x="515914" y="2026365"/>
            <a:ext cx="9603275" cy="3450613"/>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Your fact file can be presented in any format, but should include the following information:</a:t>
            </a:r>
          </a:p>
          <a:p>
            <a:r>
              <a:rPr lang="en-GB" u="sng" dirty="0">
                <a:latin typeface="Calibri" panose="020F0502020204030204" pitchFamily="34" charset="0"/>
                <a:cs typeface="Calibri" panose="020F0502020204030204" pitchFamily="34" charset="0"/>
              </a:rPr>
              <a:t>Biographical Information </a:t>
            </a:r>
            <a:r>
              <a:rPr lang="en-GB" dirty="0">
                <a:latin typeface="Calibri" panose="020F0502020204030204" pitchFamily="34" charset="0"/>
                <a:cs typeface="Calibri" panose="020F0502020204030204" pitchFamily="34" charset="0"/>
              </a:rPr>
              <a:t>(including key life experiences)</a:t>
            </a:r>
          </a:p>
          <a:p>
            <a:r>
              <a:rPr lang="en-GB" u="sng" dirty="0">
                <a:latin typeface="Calibri" panose="020F0502020204030204" pitchFamily="34" charset="0"/>
                <a:cs typeface="Calibri" panose="020F0502020204030204" pitchFamily="34" charset="0"/>
              </a:rPr>
              <a:t>Mission Statement </a:t>
            </a:r>
            <a:r>
              <a:rPr lang="en-GB" dirty="0">
                <a:latin typeface="Calibri" panose="020F0502020204030204" pitchFamily="34" charset="0"/>
                <a:cs typeface="Calibri" panose="020F0502020204030204" pitchFamily="34" charset="0"/>
              </a:rPr>
              <a:t>(what they want to achieve through theatre)</a:t>
            </a:r>
          </a:p>
          <a:p>
            <a:r>
              <a:rPr lang="en-GB" u="sng" dirty="0">
                <a:latin typeface="Calibri" panose="020F0502020204030204" pitchFamily="34" charset="0"/>
                <a:cs typeface="Calibri" panose="020F0502020204030204" pitchFamily="34" charset="0"/>
              </a:rPr>
              <a:t>Influences</a:t>
            </a:r>
          </a:p>
          <a:p>
            <a:r>
              <a:rPr lang="en-GB" u="sng" dirty="0">
                <a:latin typeface="Calibri" panose="020F0502020204030204" pitchFamily="34" charset="0"/>
                <a:cs typeface="Calibri" panose="020F0502020204030204" pitchFamily="34" charset="0"/>
              </a:rPr>
              <a:t>Style of Theatre</a:t>
            </a:r>
            <a:r>
              <a:rPr lang="en-GB" dirty="0">
                <a:latin typeface="Calibri" panose="020F0502020204030204" pitchFamily="34" charset="0"/>
                <a:cs typeface="Calibri" panose="020F0502020204030204" pitchFamily="34" charset="0"/>
              </a:rPr>
              <a:t> (description)</a:t>
            </a:r>
          </a:p>
          <a:p>
            <a:r>
              <a:rPr lang="en-GB" u="sng" dirty="0">
                <a:latin typeface="Calibri" panose="020F0502020204030204" pitchFamily="34" charset="0"/>
                <a:cs typeface="Calibri" panose="020F0502020204030204" pitchFamily="34" charset="0"/>
              </a:rPr>
              <a:t>Key Works</a:t>
            </a:r>
            <a:r>
              <a:rPr lang="en-GB" dirty="0">
                <a:latin typeface="Calibri" panose="020F0502020204030204" pitchFamily="34" charset="0"/>
                <a:cs typeface="Calibri" panose="020F0502020204030204" pitchFamily="34" charset="0"/>
              </a:rPr>
              <a:t> (performance or other)</a:t>
            </a:r>
            <a:endParaRPr lang="en-GB" u="sng" dirty="0">
              <a:latin typeface="Calibri" panose="020F0502020204030204" pitchFamily="34" charset="0"/>
              <a:cs typeface="Calibri" panose="020F0502020204030204" pitchFamily="34" charset="0"/>
            </a:endParaRPr>
          </a:p>
          <a:p>
            <a:r>
              <a:rPr lang="en-GB" u="sng" dirty="0">
                <a:latin typeface="Calibri" panose="020F0502020204030204" pitchFamily="34" charset="0"/>
                <a:cs typeface="Calibri" panose="020F0502020204030204" pitchFamily="34" charset="0"/>
              </a:rPr>
              <a:t>Key Quotes</a:t>
            </a:r>
            <a:r>
              <a:rPr lang="en-GB" dirty="0">
                <a:latin typeface="Calibri" panose="020F0502020204030204" pitchFamily="34" charset="0"/>
                <a:cs typeface="Calibri" panose="020F0502020204030204" pitchFamily="34" charset="0"/>
              </a:rPr>
              <a:t> (from them or about them)</a:t>
            </a:r>
            <a:endParaRPr lang="en-GB" u="sng" dirty="0">
              <a:latin typeface="Calibri" panose="020F0502020204030204" pitchFamily="34" charset="0"/>
              <a:cs typeface="Calibri" panose="020F0502020204030204" pitchFamily="34" charset="0"/>
            </a:endParaRPr>
          </a:p>
          <a:p>
            <a:r>
              <a:rPr lang="en-GB" u="sng" dirty="0">
                <a:latin typeface="Calibri" panose="020F0502020204030204" pitchFamily="34" charset="0"/>
                <a:cs typeface="Calibri" panose="020F0502020204030204" pitchFamily="34" charset="0"/>
              </a:rPr>
              <a:t>Key Terminology</a:t>
            </a:r>
          </a:p>
          <a:p>
            <a:pPr marL="0" indent="0">
              <a:buNone/>
            </a:pPr>
            <a:endParaRPr lang="en-GB" dirty="0"/>
          </a:p>
        </p:txBody>
      </p:sp>
      <p:pic>
        <p:nvPicPr>
          <p:cNvPr id="4" name="Picture 3">
            <a:extLst>
              <a:ext uri="{FF2B5EF4-FFF2-40B4-BE49-F238E27FC236}">
                <a16:creationId xmlns:a16="http://schemas.microsoft.com/office/drawing/2014/main" id="{EDBA841E-7337-455B-860A-E7D2024F2504}"/>
              </a:ext>
            </a:extLst>
          </p:cNvPr>
          <p:cNvPicPr>
            <a:picLocks noChangeAspect="1"/>
          </p:cNvPicPr>
          <p:nvPr/>
        </p:nvPicPr>
        <p:blipFill>
          <a:blip r:embed="rId3"/>
          <a:stretch>
            <a:fillRect/>
          </a:stretch>
        </p:blipFill>
        <p:spPr>
          <a:xfrm>
            <a:off x="8820150" y="3923415"/>
            <a:ext cx="3371850" cy="4762500"/>
          </a:xfrm>
          <a:prstGeom prst="rect">
            <a:avLst/>
          </a:prstGeom>
        </p:spPr>
      </p:pic>
      <p:pic>
        <p:nvPicPr>
          <p:cNvPr id="5" name="Picture 4">
            <a:extLst>
              <a:ext uri="{FF2B5EF4-FFF2-40B4-BE49-F238E27FC236}">
                <a16:creationId xmlns:a16="http://schemas.microsoft.com/office/drawing/2014/main" id="{FC4D6DBD-26B4-4408-9F74-9EA69B9FD7A0}"/>
              </a:ext>
            </a:extLst>
          </p:cNvPr>
          <p:cNvPicPr>
            <a:picLocks noChangeAspect="1"/>
          </p:cNvPicPr>
          <p:nvPr/>
        </p:nvPicPr>
        <p:blipFill>
          <a:blip r:embed="rId4"/>
          <a:stretch>
            <a:fillRect/>
          </a:stretch>
        </p:blipFill>
        <p:spPr>
          <a:xfrm>
            <a:off x="4041688" y="4885148"/>
            <a:ext cx="2337695" cy="1972852"/>
          </a:xfrm>
          <a:prstGeom prst="rect">
            <a:avLst/>
          </a:prstGeom>
        </p:spPr>
      </p:pic>
      <p:pic>
        <p:nvPicPr>
          <p:cNvPr id="6" name="Picture 5">
            <a:extLst>
              <a:ext uri="{FF2B5EF4-FFF2-40B4-BE49-F238E27FC236}">
                <a16:creationId xmlns:a16="http://schemas.microsoft.com/office/drawing/2014/main" id="{E58A1BDE-DB61-4C01-8D4D-F98ACB308279}"/>
              </a:ext>
            </a:extLst>
          </p:cNvPr>
          <p:cNvPicPr>
            <a:picLocks noChangeAspect="1"/>
          </p:cNvPicPr>
          <p:nvPr/>
        </p:nvPicPr>
        <p:blipFill>
          <a:blip r:embed="rId5"/>
          <a:stretch>
            <a:fillRect/>
          </a:stretch>
        </p:blipFill>
        <p:spPr>
          <a:xfrm>
            <a:off x="6379383" y="3875085"/>
            <a:ext cx="2440767" cy="2620456"/>
          </a:xfrm>
          <a:prstGeom prst="rect">
            <a:avLst/>
          </a:prstGeom>
        </p:spPr>
      </p:pic>
      <p:pic>
        <p:nvPicPr>
          <p:cNvPr id="7" name="Picture 6">
            <a:extLst>
              <a:ext uri="{FF2B5EF4-FFF2-40B4-BE49-F238E27FC236}">
                <a16:creationId xmlns:a16="http://schemas.microsoft.com/office/drawing/2014/main" id="{9D656E6F-0F85-4C1E-990A-511D4247930B}"/>
              </a:ext>
            </a:extLst>
          </p:cNvPr>
          <p:cNvPicPr>
            <a:picLocks noChangeAspect="1"/>
          </p:cNvPicPr>
          <p:nvPr/>
        </p:nvPicPr>
        <p:blipFill>
          <a:blip r:embed="rId6"/>
          <a:stretch>
            <a:fillRect/>
          </a:stretch>
        </p:blipFill>
        <p:spPr>
          <a:xfrm>
            <a:off x="10119189" y="1202406"/>
            <a:ext cx="2072811" cy="2721009"/>
          </a:xfrm>
          <a:prstGeom prst="rect">
            <a:avLst/>
          </a:prstGeom>
        </p:spPr>
      </p:pic>
      <p:pic>
        <p:nvPicPr>
          <p:cNvPr id="8" name="Picture 7">
            <a:extLst>
              <a:ext uri="{FF2B5EF4-FFF2-40B4-BE49-F238E27FC236}">
                <a16:creationId xmlns:a16="http://schemas.microsoft.com/office/drawing/2014/main" id="{682F99C1-B87D-46F4-9E0B-62292326FC5F}"/>
              </a:ext>
            </a:extLst>
          </p:cNvPr>
          <p:cNvPicPr>
            <a:picLocks noChangeAspect="1"/>
          </p:cNvPicPr>
          <p:nvPr/>
        </p:nvPicPr>
        <p:blipFill>
          <a:blip r:embed="rId7"/>
          <a:stretch>
            <a:fillRect/>
          </a:stretch>
        </p:blipFill>
        <p:spPr>
          <a:xfrm>
            <a:off x="7155736" y="2530549"/>
            <a:ext cx="2963453" cy="1513592"/>
          </a:xfrm>
          <a:prstGeom prst="rect">
            <a:avLst/>
          </a:prstGeom>
        </p:spPr>
      </p:pic>
    </p:spTree>
    <p:custDataLst>
      <p:tags r:id="rId1"/>
    </p:custDataLst>
    <p:extLst>
      <p:ext uri="{BB962C8B-B14F-4D97-AF65-F5344CB8AC3E}">
        <p14:creationId xmlns:p14="http://schemas.microsoft.com/office/powerpoint/2010/main" val="126802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327" y="297712"/>
            <a:ext cx="5986156" cy="6326372"/>
          </a:xfrm>
        </p:spPr>
        <p:txBody>
          <a:bodyPr>
            <a:normAutofit fontScale="25000" lnSpcReduction="20000"/>
          </a:bodyPr>
          <a:lstStyle/>
          <a:p>
            <a:pPr marL="0" indent="0">
              <a:buNone/>
            </a:pPr>
            <a:r>
              <a:rPr lang="en-GB" sz="8000" b="1" dirty="0"/>
              <a:t>Antonin Artaud</a:t>
            </a:r>
          </a:p>
          <a:p>
            <a:pPr marL="0" indent="0">
              <a:buNone/>
            </a:pPr>
            <a:r>
              <a:rPr lang="en-GB" sz="8000" dirty="0">
                <a:hlinkClick r:id="rId3"/>
              </a:rPr>
              <a:t>https://thedramateacher.com/theatre-of-cruelty-conventions/</a:t>
            </a:r>
            <a:r>
              <a:rPr lang="en-GB" sz="8000" dirty="0"/>
              <a:t> </a:t>
            </a:r>
          </a:p>
          <a:p>
            <a:pPr marL="0" indent="0">
              <a:buNone/>
            </a:pPr>
            <a:r>
              <a:rPr lang="en-GB" sz="8000" b="1" dirty="0"/>
              <a:t>Bertolt Brecht</a:t>
            </a:r>
          </a:p>
          <a:p>
            <a:pPr marL="0" indent="0">
              <a:buNone/>
            </a:pPr>
            <a:r>
              <a:rPr lang="en-GB" sz="8000" dirty="0">
                <a:hlinkClick r:id="rId4"/>
              </a:rPr>
              <a:t>https://www.bbc.co.uk/bitesize/guides/zwmvd2p/revision/1</a:t>
            </a:r>
            <a:endParaRPr lang="en-GB" sz="8000" dirty="0"/>
          </a:p>
          <a:p>
            <a:pPr marL="0" indent="0">
              <a:buNone/>
            </a:pPr>
            <a:r>
              <a:rPr lang="en-GB" sz="8000" dirty="0">
                <a:hlinkClick r:id="rId5"/>
              </a:rPr>
              <a:t>https://www.youtube.com/watch?v=l-828KqtTkA</a:t>
            </a:r>
            <a:r>
              <a:rPr lang="en-GB" sz="8000" dirty="0"/>
              <a:t> </a:t>
            </a:r>
          </a:p>
          <a:p>
            <a:pPr marL="0" indent="0">
              <a:buNone/>
            </a:pPr>
            <a:r>
              <a:rPr lang="en-GB" sz="8000" dirty="0">
                <a:hlinkClick r:id="rId6"/>
              </a:rPr>
              <a:t>https://www.youtube.com/watch?v=t-A8mCjRu5g</a:t>
            </a:r>
            <a:r>
              <a:rPr lang="en-GB" sz="8000" dirty="0"/>
              <a:t> </a:t>
            </a:r>
          </a:p>
          <a:p>
            <a:pPr marL="0" indent="0">
              <a:buNone/>
            </a:pPr>
            <a:r>
              <a:rPr lang="en-GB" sz="8000" dirty="0">
                <a:hlinkClick r:id="rId7"/>
              </a:rPr>
              <a:t>https://www.youtube.com/watch?v=c7fqMPDcKXM</a:t>
            </a:r>
            <a:r>
              <a:rPr lang="en-GB" sz="8000" dirty="0"/>
              <a:t> </a:t>
            </a:r>
          </a:p>
          <a:p>
            <a:pPr marL="0" indent="0">
              <a:buNone/>
            </a:pPr>
            <a:r>
              <a:rPr lang="en-GB" sz="8000" b="1" dirty="0"/>
              <a:t>Frantic Assembly</a:t>
            </a:r>
          </a:p>
          <a:p>
            <a:pPr marL="0" indent="0">
              <a:buNone/>
            </a:pPr>
            <a:r>
              <a:rPr lang="en-GB" sz="8000" dirty="0">
                <a:hlinkClick r:id="rId8"/>
              </a:rPr>
              <a:t>https://www.franticassembly.co.uk/frantic-digital</a:t>
            </a:r>
            <a:endParaRPr lang="en-GB" sz="8000" dirty="0"/>
          </a:p>
          <a:p>
            <a:pPr marL="0" indent="0">
              <a:buNone/>
            </a:pPr>
            <a:r>
              <a:rPr lang="en-GB" sz="8000" dirty="0"/>
              <a:t>You could also look at/watch the following:</a:t>
            </a:r>
          </a:p>
          <a:p>
            <a:pPr marL="0" indent="0">
              <a:buNone/>
            </a:pPr>
            <a:r>
              <a:rPr lang="en-GB" sz="8000" dirty="0">
                <a:hlinkClick r:id="rId9"/>
              </a:rPr>
              <a:t>https://www.franticassembly.co.uk/the-frantic-method</a:t>
            </a:r>
            <a:endParaRPr lang="en-GB" sz="8000" dirty="0"/>
          </a:p>
          <a:p>
            <a:pPr marL="0" indent="0">
              <a:buNone/>
            </a:pPr>
            <a:r>
              <a:rPr lang="en-GB" sz="8000" dirty="0">
                <a:hlinkClick r:id="rId10"/>
              </a:rPr>
              <a:t>https://www.youtube.com/watch?v=V7R_V2iCZoY</a:t>
            </a:r>
            <a:r>
              <a:rPr lang="en-GB" sz="8000" dirty="0"/>
              <a:t> </a:t>
            </a:r>
          </a:p>
          <a:p>
            <a:pPr marL="0" indent="0">
              <a:buNone/>
            </a:pPr>
            <a:endParaRPr lang="en-GB" sz="8000" dirty="0"/>
          </a:p>
          <a:p>
            <a:pPr marL="0" indent="0">
              <a:buNone/>
            </a:pPr>
            <a:endParaRPr lang="en-GB" sz="80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 </a:t>
            </a:r>
          </a:p>
        </p:txBody>
      </p:sp>
      <p:sp>
        <p:nvSpPr>
          <p:cNvPr id="5" name="Content Placeholder 4">
            <a:extLst>
              <a:ext uri="{FF2B5EF4-FFF2-40B4-BE49-F238E27FC236}">
                <a16:creationId xmlns:a16="http://schemas.microsoft.com/office/drawing/2014/main" id="{B599A0ED-C2CC-4E0F-B8D3-42F5F06A118F}"/>
              </a:ext>
            </a:extLst>
          </p:cNvPr>
          <p:cNvSpPr>
            <a:spLocks noGrp="1"/>
          </p:cNvSpPr>
          <p:nvPr>
            <p:ph sz="half" idx="2"/>
          </p:nvPr>
        </p:nvSpPr>
        <p:spPr>
          <a:xfrm>
            <a:off x="6209414" y="202135"/>
            <a:ext cx="5715469" cy="4508090"/>
          </a:xfrm>
        </p:spPr>
        <p:txBody>
          <a:bodyPr>
            <a:normAutofit fontScale="25000" lnSpcReduction="20000"/>
          </a:bodyPr>
          <a:lstStyle/>
          <a:p>
            <a:pPr marL="0" indent="0">
              <a:buNone/>
            </a:pPr>
            <a:r>
              <a:rPr lang="en-US" sz="8000" b="1" dirty="0">
                <a:solidFill>
                  <a:srgbClr val="000000"/>
                </a:solidFill>
              </a:rPr>
              <a:t>Kneehigh Theatre</a:t>
            </a:r>
          </a:p>
          <a:p>
            <a:pPr marL="0" indent="0">
              <a:buNone/>
            </a:pPr>
            <a:r>
              <a:rPr lang="en-US" sz="8000" dirty="0">
                <a:solidFill>
                  <a:srgbClr val="000000"/>
                </a:solidFill>
                <a:hlinkClick r:id="rId11"/>
              </a:rPr>
              <a:t>https://www.kneehigh.co.uk/</a:t>
            </a:r>
            <a:endParaRPr lang="en-US" sz="8000" dirty="0">
              <a:solidFill>
                <a:srgbClr val="000000"/>
              </a:solidFill>
            </a:endParaRPr>
          </a:p>
          <a:p>
            <a:pPr marL="0" indent="0">
              <a:buNone/>
            </a:pPr>
            <a:r>
              <a:rPr lang="en-US" sz="8000" b="1" dirty="0" err="1">
                <a:solidFill>
                  <a:srgbClr val="000000"/>
                </a:solidFill>
              </a:rPr>
              <a:t>PunchDrunk</a:t>
            </a:r>
            <a:endParaRPr lang="en-US" sz="8000" b="1" dirty="0">
              <a:solidFill>
                <a:srgbClr val="000000"/>
              </a:solidFill>
            </a:endParaRPr>
          </a:p>
          <a:p>
            <a:pPr marL="0" indent="0">
              <a:buNone/>
            </a:pPr>
            <a:r>
              <a:rPr lang="en-US" sz="8000" dirty="0">
                <a:solidFill>
                  <a:srgbClr val="000000"/>
                </a:solidFill>
                <a:hlinkClick r:id="rId12"/>
              </a:rPr>
              <a:t>https://www.punchdrunk.org.uk/</a:t>
            </a:r>
            <a:endParaRPr lang="en-US" sz="8000" dirty="0">
              <a:solidFill>
                <a:srgbClr val="000000"/>
              </a:solidFill>
            </a:endParaRPr>
          </a:p>
          <a:p>
            <a:pPr marL="0" indent="0">
              <a:buNone/>
            </a:pPr>
            <a:r>
              <a:rPr lang="en-GB" sz="8000" b="1" dirty="0"/>
              <a:t>Konstantin Stanislavski</a:t>
            </a:r>
          </a:p>
          <a:p>
            <a:pPr marL="0" indent="0">
              <a:buNone/>
            </a:pPr>
            <a:r>
              <a:rPr lang="en-GB" sz="8000" dirty="0">
                <a:hlinkClick r:id="rId13"/>
              </a:rPr>
              <a:t>https://www.bbc.co.uk/bitesize/guides/zxn4mp3/revision/1</a:t>
            </a:r>
            <a:endParaRPr lang="en-GB" sz="8000" dirty="0">
              <a:hlinkClick r:id="rId14"/>
            </a:endParaRPr>
          </a:p>
          <a:p>
            <a:pPr marL="0" indent="0">
              <a:buNone/>
            </a:pPr>
            <a:r>
              <a:rPr lang="en-GB" sz="8000" dirty="0">
                <a:hlinkClick r:id="rId14"/>
              </a:rPr>
              <a:t>https://www.youtube.com/watch?v=iB1fPZX5Zgk</a:t>
            </a:r>
            <a:endParaRPr lang="en-GB" sz="8000" dirty="0"/>
          </a:p>
          <a:p>
            <a:pPr marL="0" indent="0">
              <a:buNone/>
            </a:pPr>
            <a:endParaRPr lang="en-GB" sz="8000" dirty="0"/>
          </a:p>
          <a:p>
            <a:pPr marL="0" indent="0">
              <a:buNone/>
            </a:pPr>
            <a:endParaRPr lang="en-GB" sz="8000" dirty="0"/>
          </a:p>
          <a:p>
            <a:pPr marL="0" indent="0">
              <a:buNone/>
            </a:pPr>
            <a:endParaRPr lang="en-GB" sz="8000" dirty="0"/>
          </a:p>
          <a:p>
            <a:pPr marL="0" indent="0">
              <a:buNone/>
            </a:pPr>
            <a:endParaRPr lang="en-GB" dirty="0"/>
          </a:p>
        </p:txBody>
      </p:sp>
      <p:sp>
        <p:nvSpPr>
          <p:cNvPr id="6" name="Title 1">
            <a:extLst>
              <a:ext uri="{FF2B5EF4-FFF2-40B4-BE49-F238E27FC236}">
                <a16:creationId xmlns:a16="http://schemas.microsoft.com/office/drawing/2014/main" id="{BF30551D-F828-4DCC-93FB-A97A877F9EAC}"/>
              </a:ext>
            </a:extLst>
          </p:cNvPr>
          <p:cNvSpPr txBox="1">
            <a:spLocks/>
          </p:cNvSpPr>
          <p:nvPr/>
        </p:nvSpPr>
        <p:spPr>
          <a:xfrm>
            <a:off x="838200" y="3884285"/>
            <a:ext cx="52542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GB" dirty="0"/>
          </a:p>
        </p:txBody>
      </p:sp>
      <p:sp>
        <p:nvSpPr>
          <p:cNvPr id="7" name="Content Placeholder 2">
            <a:extLst>
              <a:ext uri="{FF2B5EF4-FFF2-40B4-BE49-F238E27FC236}">
                <a16:creationId xmlns:a16="http://schemas.microsoft.com/office/drawing/2014/main" id="{06DBCE56-C404-41C7-9FFB-9C60A33C72C6}"/>
              </a:ext>
            </a:extLst>
          </p:cNvPr>
          <p:cNvSpPr txBox="1">
            <a:spLocks/>
          </p:cNvSpPr>
          <p:nvPr/>
        </p:nvSpPr>
        <p:spPr>
          <a:xfrm>
            <a:off x="838200" y="5209848"/>
            <a:ext cx="10515600" cy="791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pic>
        <p:nvPicPr>
          <p:cNvPr id="9" name="Picture 8">
            <a:extLst>
              <a:ext uri="{FF2B5EF4-FFF2-40B4-BE49-F238E27FC236}">
                <a16:creationId xmlns:a16="http://schemas.microsoft.com/office/drawing/2014/main" id="{F59C1F90-5A58-439D-A8EB-B9BE289CB4A5}"/>
              </a:ext>
            </a:extLst>
          </p:cNvPr>
          <p:cNvPicPr>
            <a:picLocks noChangeAspect="1"/>
          </p:cNvPicPr>
          <p:nvPr/>
        </p:nvPicPr>
        <p:blipFill>
          <a:blip r:embed="rId15"/>
          <a:stretch>
            <a:fillRect/>
          </a:stretch>
        </p:blipFill>
        <p:spPr>
          <a:xfrm>
            <a:off x="5857902" y="3884285"/>
            <a:ext cx="6334098" cy="2980752"/>
          </a:xfrm>
          <a:prstGeom prst="rect">
            <a:avLst/>
          </a:prstGeom>
        </p:spPr>
      </p:pic>
    </p:spTree>
    <p:custDataLst>
      <p:tags r:id="rId1"/>
    </p:custDataLst>
    <p:extLst>
      <p:ext uri="{BB962C8B-B14F-4D97-AF65-F5344CB8AC3E}">
        <p14:creationId xmlns:p14="http://schemas.microsoft.com/office/powerpoint/2010/main" val="349095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1825"/>
            <a:ext cx="10515600" cy="1325563"/>
          </a:xfrm>
        </p:spPr>
        <p:txBody>
          <a:bodyPr>
            <a:normAutofit/>
          </a:bodyPr>
          <a:lstStyle/>
          <a:p>
            <a:pPr algn="ctr"/>
            <a:r>
              <a:rPr lang="en-GB" dirty="0"/>
              <a:t>COMPARING PRACTITIONERS</a:t>
            </a:r>
          </a:p>
        </p:txBody>
      </p:sp>
      <p:sp>
        <p:nvSpPr>
          <p:cNvPr id="3" name="Content Placeholder 2"/>
          <p:cNvSpPr>
            <a:spLocks noGrp="1"/>
          </p:cNvSpPr>
          <p:nvPr>
            <p:ph idx="1"/>
          </p:nvPr>
        </p:nvSpPr>
        <p:spPr>
          <a:xfrm>
            <a:off x="838200" y="2269173"/>
            <a:ext cx="10515600" cy="3659988"/>
          </a:xfrm>
        </p:spPr>
        <p:txBody>
          <a:bodyPr>
            <a:normAutofit fontScale="92500" lnSpcReduction="20000"/>
          </a:bodyPr>
          <a:lstStyle/>
          <a:p>
            <a:pPr marL="0" indent="0">
              <a:buNone/>
            </a:pPr>
            <a:r>
              <a:rPr lang="en-GB" sz="2400" dirty="0"/>
              <a:t>Watch the videos below to see a comparison of how different practitioners would portray/adapt the same piece of text and character.</a:t>
            </a:r>
          </a:p>
          <a:p>
            <a:pPr marL="0" indent="0">
              <a:buNone/>
            </a:pPr>
            <a:r>
              <a:rPr lang="en-GB" sz="2400" dirty="0"/>
              <a:t>Use your findings to add to your notes.</a:t>
            </a:r>
          </a:p>
          <a:p>
            <a:pPr marL="0" indent="0">
              <a:buNone/>
            </a:pPr>
            <a:endParaRPr lang="en-GB" sz="2400" dirty="0"/>
          </a:p>
          <a:p>
            <a:pPr marL="0" indent="0">
              <a:buNone/>
            </a:pPr>
            <a:r>
              <a:rPr lang="en-GB" sz="2400" dirty="0"/>
              <a:t>Brecht: </a:t>
            </a:r>
            <a:r>
              <a:rPr lang="en-GB" sz="2400" dirty="0">
                <a:hlinkClick r:id="rId3"/>
              </a:rPr>
              <a:t>https://www.youtube.com/watch?v=62-gYcO6jrY</a:t>
            </a:r>
            <a:endParaRPr lang="en-GB" sz="2400" dirty="0"/>
          </a:p>
          <a:p>
            <a:pPr marL="0" indent="0">
              <a:buNone/>
            </a:pPr>
            <a:r>
              <a:rPr lang="en-GB" sz="2400" dirty="0"/>
              <a:t>Stan: </a:t>
            </a:r>
            <a:r>
              <a:rPr lang="en-GB" sz="2400" dirty="0">
                <a:hlinkClick r:id="rId4"/>
              </a:rPr>
              <a:t>https://www.youtube.com/watch?v=2OD7phopWWk</a:t>
            </a:r>
            <a:r>
              <a:rPr lang="en-GB" sz="2400" dirty="0"/>
              <a:t> </a:t>
            </a:r>
          </a:p>
          <a:p>
            <a:pPr marL="0" indent="0">
              <a:buNone/>
            </a:pPr>
            <a:r>
              <a:rPr lang="en-GB" sz="2400" dirty="0"/>
              <a:t>Artaud: </a:t>
            </a:r>
            <a:r>
              <a:rPr lang="en-GB" sz="2400" dirty="0">
                <a:hlinkClick r:id="rId5"/>
              </a:rPr>
              <a:t>https://www.youtube.com/watch?v=gHn2Lj7R0Rc</a:t>
            </a:r>
            <a:r>
              <a:rPr lang="en-GB" sz="2400" dirty="0"/>
              <a:t> </a:t>
            </a:r>
          </a:p>
          <a:p>
            <a:pPr marL="0" indent="0">
              <a:buNone/>
            </a:pPr>
            <a:r>
              <a:rPr lang="en-GB" sz="2400" dirty="0"/>
              <a:t>Peter Brook: </a:t>
            </a:r>
            <a:r>
              <a:rPr lang="en-GB" sz="2400" dirty="0">
                <a:hlinkClick r:id="rId6"/>
              </a:rPr>
              <a:t>https://www.youtube.com/watch?v=YIjjLpshfCQ</a:t>
            </a:r>
            <a:r>
              <a:rPr lang="en-GB" sz="2400" dirty="0"/>
              <a:t> </a:t>
            </a:r>
          </a:p>
          <a:p>
            <a:pPr marL="0" indent="0">
              <a:buNone/>
            </a:pPr>
            <a:endParaRPr lang="en-GB" sz="2400" dirty="0"/>
          </a:p>
        </p:txBody>
      </p:sp>
      <p:pic>
        <p:nvPicPr>
          <p:cNvPr id="4" name="Picture 3">
            <a:extLst>
              <a:ext uri="{FF2B5EF4-FFF2-40B4-BE49-F238E27FC236}">
                <a16:creationId xmlns:a16="http://schemas.microsoft.com/office/drawing/2014/main" id="{CECBA914-D3D4-4FC9-BF54-2EE4B81DB260}"/>
              </a:ext>
            </a:extLst>
          </p:cNvPr>
          <p:cNvPicPr>
            <a:picLocks noChangeAspect="1"/>
          </p:cNvPicPr>
          <p:nvPr/>
        </p:nvPicPr>
        <p:blipFill>
          <a:blip r:embed="rId7"/>
          <a:stretch>
            <a:fillRect/>
          </a:stretch>
        </p:blipFill>
        <p:spPr>
          <a:xfrm>
            <a:off x="8027027" y="3893510"/>
            <a:ext cx="4009398" cy="2751838"/>
          </a:xfrm>
          <a:prstGeom prst="rect">
            <a:avLst/>
          </a:prstGeom>
        </p:spPr>
      </p:pic>
    </p:spTree>
    <p:custDataLst>
      <p:tags r:id="rId1"/>
    </p:custDataLst>
    <p:extLst>
      <p:ext uri="{BB962C8B-B14F-4D97-AF65-F5344CB8AC3E}">
        <p14:creationId xmlns:p14="http://schemas.microsoft.com/office/powerpoint/2010/main" val="905982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217</TotalTime>
  <Words>329</Words>
  <Application>Microsoft Office PowerPoint</Application>
  <PresentationFormat>Widescreen</PresentationFormat>
  <Paragraphs>58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Gill Sans MT</vt:lpstr>
      <vt:lpstr>Gallery</vt:lpstr>
      <vt:lpstr>AQA - A LEVEL DRAMA AND THEATRE FOUNDATION LEARNING: PRACTITIONERS</vt:lpstr>
      <vt:lpstr>DETAILS OF FACTFILE</vt:lpstr>
      <vt:lpstr>PowerPoint Presentation</vt:lpstr>
      <vt:lpstr>COMPARING PRACTITIONERS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Post-16  Drama and Musical Theatre Education</dc:title>
  <dc:creator>Vicki Stitt</dc:creator>
  <cp:lastModifiedBy>Fletton. Nina</cp:lastModifiedBy>
  <cp:revision>49</cp:revision>
  <dcterms:created xsi:type="dcterms:W3CDTF">2020-04-10T13:41:53Z</dcterms:created>
  <dcterms:modified xsi:type="dcterms:W3CDTF">2020-04-24T15:59:57Z</dcterms:modified>
</cp:coreProperties>
</file>