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86" r:id="rId2"/>
    <p:sldId id="259" r:id="rId3"/>
    <p:sldId id="436" r:id="rId4"/>
    <p:sldId id="518" r:id="rId5"/>
    <p:sldId id="391" r:id="rId6"/>
    <p:sldId id="523" r:id="rId7"/>
    <p:sldId id="519" r:id="rId8"/>
    <p:sldId id="277" r:id="rId9"/>
    <p:sldId id="521" r:id="rId10"/>
    <p:sldId id="520" r:id="rId11"/>
    <p:sldId id="514" r:id="rId12"/>
    <p:sldId id="522" r:id="rId13"/>
    <p:sldId id="517" r:id="rId14"/>
    <p:sldId id="278" r:id="rId15"/>
    <p:sldId id="258" r:id="rId16"/>
    <p:sldId id="386" r:id="rId17"/>
    <p:sldId id="26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E389A"/>
    <a:srgbClr val="EAA70A"/>
    <a:srgbClr val="013185"/>
    <a:srgbClr val="80A2BB"/>
    <a:srgbClr val="0BAF94"/>
    <a:srgbClr val="49C5AF"/>
    <a:srgbClr val="4DA9C2"/>
    <a:srgbClr val="07660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9"/>
    <p:restoredTop sz="81250" autoAdjust="0"/>
  </p:normalViewPr>
  <p:slideViewPr>
    <p:cSldViewPr snapToGrid="0" snapToObjects="1">
      <p:cViewPr varScale="1">
        <p:scale>
          <a:sx n="54" d="100"/>
          <a:sy n="54" d="100"/>
        </p:scale>
        <p:origin x="137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10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z Coe" userId="33dce8b0-20b7-4564-ba3f-2d1de026c56c" providerId="ADAL" clId="{89EE3E54-4B64-4532-B0A7-929CC715BB13}"/>
    <pc:docChg chg="delSld">
      <pc:chgData name="Shez Coe" userId="33dce8b0-20b7-4564-ba3f-2d1de026c56c" providerId="ADAL" clId="{89EE3E54-4B64-4532-B0A7-929CC715BB13}" dt="2023-07-19T15:03:24.354" v="0" actId="2696"/>
      <pc:docMkLst>
        <pc:docMk/>
      </pc:docMkLst>
      <pc:sldChg chg="del">
        <pc:chgData name="Shez Coe" userId="33dce8b0-20b7-4564-ba3f-2d1de026c56c" providerId="ADAL" clId="{89EE3E54-4B64-4532-B0A7-929CC715BB13}" dt="2023-07-19T15:03:24.354" v="0" actId="2696"/>
        <pc:sldMkLst>
          <pc:docMk/>
          <pc:sldMk cId="77638147" sldId="4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6E9E7B-BA22-4FCA-8019-5F24B39629EE}" type="datetimeFigureOut">
              <a:rPr lang="en-GB" smtClean="0"/>
              <a:t>19/07/2023</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C9EAC4-DC2F-4837-AC26-716609D0ADA5}" type="slidenum">
              <a:rPr lang="en-GB" smtClean="0"/>
              <a:t>‹#›</a:t>
            </a:fld>
            <a:endParaRPr lang="en-GB" dirty="0"/>
          </a:p>
        </p:txBody>
      </p:sp>
    </p:spTree>
    <p:extLst>
      <p:ext uri="{BB962C8B-B14F-4D97-AF65-F5344CB8AC3E}">
        <p14:creationId xmlns:p14="http://schemas.microsoft.com/office/powerpoint/2010/main" val="128235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17926-6CFF-AA4E-9C58-BD96517F89CB}" type="datetimeFigureOut">
              <a:rPr lang="en-US" smtClean="0"/>
              <a:t>7/19/2023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BA7AA-C25B-AD44-A8F3-01733925CA77}" type="slidenum">
              <a:rPr lang="en-GB" smtClean="0"/>
              <a:t>‹#›</a:t>
            </a:fld>
            <a:endParaRPr lang="en-GB" dirty="0"/>
          </a:p>
        </p:txBody>
      </p:sp>
    </p:spTree>
    <p:extLst>
      <p:ext uri="{BB962C8B-B14F-4D97-AF65-F5344CB8AC3E}">
        <p14:creationId xmlns:p14="http://schemas.microsoft.com/office/powerpoint/2010/main" val="896953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dirty="0"/>
              <a:t>TEACHER NOTES &amp; IDEAS</a:t>
            </a:r>
          </a:p>
          <a:p>
            <a:pPr marL="171450" indent="-171450" eaLnBrk="1" hangingPunct="1">
              <a:spcBef>
                <a:spcPct val="0"/>
              </a:spcBef>
              <a:buFontTx/>
              <a:buChar char="-"/>
            </a:pPr>
            <a:r>
              <a:rPr lang="en-US" dirty="0">
                <a:latin typeface="Calibri" charset="0"/>
                <a:ea typeface="MS PGothic" charset="0"/>
              </a:rPr>
              <a:t>Remind students of the learning journey (What theme you are doing – Possibly recap what they can remember from last lesson.</a:t>
            </a:r>
          </a:p>
          <a:p>
            <a:pPr marL="171450" indent="-171450" eaLnBrk="1" hangingPunct="1">
              <a:spcBef>
                <a:spcPct val="0"/>
              </a:spcBef>
              <a:buFontTx/>
              <a:buChar char="-"/>
            </a:pPr>
            <a:endParaRPr lang="en-US" dirty="0">
              <a:latin typeface="Calibri" charset="0"/>
              <a:ea typeface="MS PGothic" charset="0"/>
            </a:endParaRPr>
          </a:p>
          <a:p>
            <a:pPr marL="171450" indent="-171450" eaLnBrk="1" hangingPunct="1">
              <a:spcBef>
                <a:spcPct val="0"/>
              </a:spcBef>
              <a:buFontTx/>
              <a:buChar char="-"/>
            </a:pPr>
            <a:r>
              <a:rPr lang="en-US" dirty="0">
                <a:latin typeface="Calibri" charset="0"/>
                <a:ea typeface="MS PGothic" charset="0"/>
              </a:rPr>
              <a:t>ATTRIBUTION AND COPYRIGHT</a:t>
            </a:r>
          </a:p>
          <a:p>
            <a:pPr marL="171450" indent="-171450" eaLnBrk="1" hangingPunct="1">
              <a:spcBef>
                <a:spcPct val="0"/>
              </a:spcBef>
              <a:buFontTx/>
              <a:buChar char="-"/>
            </a:pPr>
            <a:r>
              <a:rPr lang="en-US" dirty="0">
                <a:latin typeface="Calibri" charset="0"/>
                <a:ea typeface="MS PGothic" charset="0"/>
              </a:rPr>
              <a:t>CDI ICONS HAVE COME FROM THE CDI FRAMEWORK WITH PERMISSION AND CAN BE FOUND HERE https://</a:t>
            </a:r>
            <a:r>
              <a:rPr lang="en-US" dirty="0" err="1">
                <a:latin typeface="Calibri" charset="0"/>
                <a:ea typeface="MS PGothic" charset="0"/>
              </a:rPr>
              <a:t>www.thecdi.net</a:t>
            </a:r>
            <a:r>
              <a:rPr lang="en-US" dirty="0">
                <a:latin typeface="Calibri" charset="0"/>
                <a:ea typeface="MS PGothic" charset="0"/>
              </a:rPr>
              <a:t>/New-Career-Development-Framework  </a:t>
            </a:r>
          </a:p>
          <a:p>
            <a:pPr eaLnBrk="1" hangingPunct="1">
              <a:spcBef>
                <a:spcPct val="0"/>
              </a:spcBef>
            </a:pPr>
            <a:r>
              <a:rPr lang="en-US" dirty="0">
                <a:latin typeface="Calibri" charset="0"/>
                <a:ea typeface="MS PGothic" charset="0"/>
              </a:rPr>
              <a:t> – All other icons and logos for Cre8tive Curriculum are created Inhouse by Michael Gillman ©</a:t>
            </a:r>
          </a:p>
          <a:p>
            <a:pPr eaLnBrk="1" hangingPunct="1">
              <a:spcBef>
                <a:spcPct val="0"/>
              </a:spcBef>
            </a:pPr>
            <a:r>
              <a:rPr lang="en-US" dirty="0">
                <a:latin typeface="Calibri" charset="0"/>
                <a:ea typeface="MS PGothic" charset="0"/>
              </a:rPr>
              <a:t> </a:t>
            </a:r>
          </a:p>
          <a:p>
            <a:pPr eaLnBrk="1" hangingPunct="1">
              <a:spcBef>
                <a:spcPct val="0"/>
              </a:spcBef>
            </a:pPr>
            <a:r>
              <a:rPr lang="en-US" dirty="0">
                <a:latin typeface="Calibri" charset="0"/>
                <a:ea typeface="MS PGothic" charset="0"/>
              </a:rPr>
              <a:t>All images are sourced correctly – mainly through the following sites </a:t>
            </a:r>
          </a:p>
          <a:p>
            <a:r>
              <a:rPr lang="en-GB" dirty="0"/>
              <a:t>either Premium licence at https://www.freepik.com/ or www.Pixabay.com or https://www.pixelscrapper.com/help</a:t>
            </a:r>
          </a:p>
          <a:p>
            <a:r>
              <a:rPr lang="en-GB" dirty="0"/>
              <a:t>Some image have purchased also. </a:t>
            </a:r>
          </a:p>
          <a:p>
            <a:endParaRPr lang="en-GB" dirty="0"/>
          </a:p>
          <a:p>
            <a:r>
              <a:rPr lang="en-GB" dirty="0"/>
              <a:t>Factual information is not copyrighted. </a:t>
            </a:r>
          </a:p>
          <a:p>
            <a:endParaRPr lang="en-GB" dirty="0"/>
          </a:p>
          <a:p>
            <a:r>
              <a:rPr lang="en-GB" dirty="0"/>
              <a:t>Where information has been taken from reliable 3</a:t>
            </a:r>
            <a:r>
              <a:rPr lang="en-GB" baseline="30000" dirty="0"/>
              <a:t>rd</a:t>
            </a:r>
            <a:r>
              <a:rPr lang="en-GB" dirty="0"/>
              <a:t> party websites – it is done so for analytical purposes in small pieces of text and for educational purposes.</a:t>
            </a:r>
          </a:p>
          <a:p>
            <a:endParaRPr lang="en-GB" dirty="0"/>
          </a:p>
          <a:p>
            <a:r>
              <a:rPr lang="en-GB" dirty="0"/>
              <a:t>Always check the content of any lesson and videos linked before teaching to ensure suitability for your classroom and your school</a:t>
            </a:r>
          </a:p>
          <a:p>
            <a:endParaRPr lang="en-GB" dirty="0"/>
          </a:p>
          <a:p>
            <a:r>
              <a:rPr lang="en-GB" dirty="0"/>
              <a:t>Further Terms and Condition regarding Copyright and our terms of use  can be found on our website here https://cre8tiveresources.com/terms-of-use/ </a:t>
            </a:r>
            <a:endParaRPr lang="en-US" dirty="0">
              <a:latin typeface="Calibri"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1667DBA-0B7E-DD48-B1FF-18AE4A13C2D4}" type="slidenum">
              <a:rPr lang="en-GB" sz="1200"/>
              <a:pPr/>
              <a:t>1</a:t>
            </a:fld>
            <a:endParaRPr lang="en-GB"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p:txBody>
      </p:sp>
      <p:sp>
        <p:nvSpPr>
          <p:cNvPr id="4" name="Slide Number Placeholder 3"/>
          <p:cNvSpPr>
            <a:spLocks noGrp="1"/>
          </p:cNvSpPr>
          <p:nvPr>
            <p:ph type="sldNum" sz="quarter" idx="5"/>
          </p:nvPr>
        </p:nvSpPr>
        <p:spPr/>
        <p:txBody>
          <a:bodyPr/>
          <a:lstStyle/>
          <a:p>
            <a:fld id="{995BA7AA-C25B-AD44-A8F3-01733925CA77}" type="slidenum">
              <a:rPr lang="en-GB" smtClean="0"/>
              <a:t>11</a:t>
            </a:fld>
            <a:endParaRPr lang="en-GB" dirty="0"/>
          </a:p>
        </p:txBody>
      </p:sp>
    </p:spTree>
    <p:extLst>
      <p:ext uri="{BB962C8B-B14F-4D97-AF65-F5344CB8AC3E}">
        <p14:creationId xmlns:p14="http://schemas.microsoft.com/office/powerpoint/2010/main" val="940727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95BA7AA-C25B-AD44-A8F3-01733925CA77}" type="slidenum">
              <a:rPr lang="en-GB" smtClean="0"/>
              <a:t>12</a:t>
            </a:fld>
            <a:endParaRPr lang="en-GB" dirty="0"/>
          </a:p>
        </p:txBody>
      </p:sp>
    </p:spTree>
    <p:extLst>
      <p:ext uri="{BB962C8B-B14F-4D97-AF65-F5344CB8AC3E}">
        <p14:creationId xmlns:p14="http://schemas.microsoft.com/office/powerpoint/2010/main" val="432932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GB" dirty="0"/>
          </a:p>
        </p:txBody>
      </p:sp>
      <p:sp>
        <p:nvSpPr>
          <p:cNvPr id="4" name="Slide Number Placeholder 3"/>
          <p:cNvSpPr>
            <a:spLocks noGrp="1"/>
          </p:cNvSpPr>
          <p:nvPr>
            <p:ph type="sldNum" sz="quarter" idx="5"/>
          </p:nvPr>
        </p:nvSpPr>
        <p:spPr/>
        <p:txBody>
          <a:bodyPr/>
          <a:lstStyle/>
          <a:p>
            <a:fld id="{995BA7AA-C25B-AD44-A8F3-01733925CA77}" type="slidenum">
              <a:rPr lang="en-GB" smtClean="0"/>
              <a:t>13</a:t>
            </a:fld>
            <a:endParaRPr lang="en-GB" dirty="0"/>
          </a:p>
        </p:txBody>
      </p:sp>
    </p:spTree>
    <p:extLst>
      <p:ext uri="{BB962C8B-B14F-4D97-AF65-F5344CB8AC3E}">
        <p14:creationId xmlns:p14="http://schemas.microsoft.com/office/powerpoint/2010/main" val="448912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pPr marL="0" lvl="0" indent="0" algn="l" rtl="0">
              <a:spcBef>
                <a:spcPts val="0"/>
              </a:spcBef>
              <a:spcAft>
                <a:spcPts val="0"/>
              </a:spcAft>
              <a:buNone/>
            </a:pPr>
            <a:r>
              <a:rPr lang="en-GB" dirty="0"/>
              <a:t>Pupils can write these down on a post it or in their books</a:t>
            </a:r>
            <a:endParaRPr dirty="0"/>
          </a:p>
        </p:txBody>
      </p:sp>
      <p:sp>
        <p:nvSpPr>
          <p:cNvPr id="274" name="Google Shape;27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dirty="0"/>
              <a:t>TEACHER NOTES &amp; IDEAS</a:t>
            </a:r>
          </a:p>
          <a:p>
            <a:pPr marL="171450" indent="-171450">
              <a:buFontTx/>
              <a:buChar char="-"/>
            </a:pPr>
            <a:r>
              <a:rPr lang="en-US" dirty="0"/>
              <a:t>This could be done by writing a number down in the books – Compare to the start of the lesson </a:t>
            </a:r>
          </a:p>
          <a:p>
            <a:pPr marL="171450" indent="-171450">
              <a:buFontTx/>
              <a:buChar char="-"/>
            </a:pPr>
            <a:r>
              <a:rPr lang="en-US" dirty="0"/>
              <a:t>Show of fingers in the air or use Red Amber Green Cards </a:t>
            </a:r>
          </a:p>
          <a:p>
            <a:pPr marL="171450" indent="-171450">
              <a:buFontTx/>
              <a:buChar char="-"/>
            </a:pPr>
            <a:r>
              <a:rPr lang="en-US" dirty="0"/>
              <a:t>Quick Partner Discussion &amp; reflect on before the lesson and progress made </a:t>
            </a:r>
          </a:p>
          <a:p>
            <a:pPr marL="171450" indent="-171450">
              <a:buFontTx/>
              <a:buChar char="-"/>
            </a:pPr>
            <a:r>
              <a:rPr lang="en-US" dirty="0"/>
              <a:t>Print off the Assessment Opportunity Sheet – Fill in the Confidence Checker / Compare with the baseline </a:t>
            </a:r>
          </a:p>
          <a:p>
            <a:endParaRPr lang="en-US" dirty="0">
              <a:latin typeface="Calibri" charset="0"/>
              <a:ea typeface="MS PGothic" charset="0"/>
            </a:endParaRPr>
          </a:p>
          <a:p>
            <a:r>
              <a:rPr lang="en-US" dirty="0">
                <a:latin typeface="Calibri" charset="0"/>
                <a:ea typeface="MS PGothic" charset="0"/>
              </a:rPr>
              <a:t>Author Attribution :https://pixabay.com/en/traffic-lights-traffic-light-phases-2147790/</a:t>
            </a:r>
          </a:p>
          <a:p>
            <a:endParaRPr lang="en-US" dirty="0">
              <a:latin typeface="Calibri" charset="0"/>
              <a:ea typeface="MS PGothic" charset="0"/>
            </a:endParaRPr>
          </a:p>
        </p:txBody>
      </p:sp>
      <p:sp>
        <p:nvSpPr>
          <p:cNvPr id="286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9577EE6-0B49-F740-9DF8-8E8B8EC39867}" type="slidenum">
              <a:rPr lang="en-GB" sz="1200">
                <a:latin typeface="Calibri" charset="0"/>
              </a:rPr>
              <a:pPr/>
              <a:t>15</a:t>
            </a:fld>
            <a:endParaRPr lang="en-GB" sz="1200" dirty="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r>
              <a:rPr lang="en-US" dirty="0"/>
              <a:t>Teachers should add in specific local signposting to charities, careers organisations / Connections or Careers officer at school. If RSE topics the local NHS services in their area</a:t>
            </a:r>
          </a:p>
          <a:p>
            <a:r>
              <a:rPr lang="en-US" dirty="0"/>
              <a:t>Add / adapt or remove any suggested sites. </a:t>
            </a:r>
          </a:p>
          <a:p>
            <a:r>
              <a:rPr lang="en-US" dirty="0"/>
              <a:t>Print this slide and leave on door notice board after the lesson </a:t>
            </a:r>
          </a:p>
        </p:txBody>
      </p:sp>
      <p:sp>
        <p:nvSpPr>
          <p:cNvPr id="4" name="Slide Number Placeholder 3"/>
          <p:cNvSpPr>
            <a:spLocks noGrp="1"/>
          </p:cNvSpPr>
          <p:nvPr>
            <p:ph type="sldNum" sz="quarter" idx="5"/>
          </p:nvPr>
        </p:nvSpPr>
        <p:spPr/>
        <p:txBody>
          <a:bodyPr/>
          <a:lstStyle/>
          <a:p>
            <a:fld id="{995BA7AA-C25B-AD44-A8F3-01733925CA77}" type="slidenum">
              <a:rPr lang="en-GB" smtClean="0"/>
              <a:t>16</a:t>
            </a:fld>
            <a:endParaRPr lang="en-GB" dirty="0"/>
          </a:p>
        </p:txBody>
      </p:sp>
    </p:spTree>
    <p:extLst>
      <p:ext uri="{BB962C8B-B14F-4D97-AF65-F5344CB8AC3E}">
        <p14:creationId xmlns:p14="http://schemas.microsoft.com/office/powerpoint/2010/main" val="3011860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r>
              <a:rPr lang="en-US" dirty="0"/>
              <a:t>: Have students pick either 1/2/3 tickets depending on their ability and tell a partner </a:t>
            </a:r>
          </a:p>
          <a:p>
            <a:r>
              <a:rPr lang="en-US" dirty="0"/>
              <a:t>Pick a few students at random to feedback to the class</a:t>
            </a:r>
          </a:p>
          <a:p>
            <a:r>
              <a:rPr lang="en-US" dirty="0"/>
              <a:t>As students leave the room have them tell you their reflection on the way out</a:t>
            </a:r>
          </a:p>
        </p:txBody>
      </p:sp>
      <p:sp>
        <p:nvSpPr>
          <p:cNvPr id="4" name="Slide Number Placeholder 3"/>
          <p:cNvSpPr>
            <a:spLocks noGrp="1"/>
          </p:cNvSpPr>
          <p:nvPr>
            <p:ph type="sldNum" sz="quarter" idx="5"/>
          </p:nvPr>
        </p:nvSpPr>
        <p:spPr/>
        <p:txBody>
          <a:bodyPr/>
          <a:lstStyle/>
          <a:p>
            <a:fld id="{995BA7AA-C25B-AD44-A8F3-01733925CA77}" type="slidenum">
              <a:rPr lang="en-GB" smtClean="0"/>
              <a:t>17</a:t>
            </a:fld>
            <a:endParaRPr lang="en-GB" dirty="0"/>
          </a:p>
        </p:txBody>
      </p:sp>
    </p:spTree>
    <p:extLst>
      <p:ext uri="{BB962C8B-B14F-4D97-AF65-F5344CB8AC3E}">
        <p14:creationId xmlns:p14="http://schemas.microsoft.com/office/powerpoint/2010/main" val="121271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r>
              <a:rPr lang="en-US" dirty="0"/>
              <a:t>This is a teacher reference slide -   Icons will be used throughout Cre8tive Curriculum lessons to denote what students can do.</a:t>
            </a:r>
          </a:p>
          <a:p>
            <a:r>
              <a:rPr lang="en-US" dirty="0"/>
              <a:t>Could be printed and laminated on A3 and stuck up in the classroom</a:t>
            </a:r>
          </a:p>
        </p:txBody>
      </p:sp>
      <p:sp>
        <p:nvSpPr>
          <p:cNvPr id="4" name="Slide Number Placeholder 3"/>
          <p:cNvSpPr>
            <a:spLocks noGrp="1"/>
          </p:cNvSpPr>
          <p:nvPr>
            <p:ph type="sldNum" sz="quarter" idx="5"/>
          </p:nvPr>
        </p:nvSpPr>
        <p:spPr/>
        <p:txBody>
          <a:bodyPr/>
          <a:lstStyle/>
          <a:p>
            <a:fld id="{995BA7AA-C25B-AD44-A8F3-01733925CA77}" type="slidenum">
              <a:rPr lang="en-GB" smtClean="0"/>
              <a:t>2</a:t>
            </a:fld>
            <a:endParaRPr lang="en-GB" dirty="0"/>
          </a:p>
        </p:txBody>
      </p:sp>
    </p:spTree>
    <p:extLst>
      <p:ext uri="{BB962C8B-B14F-4D97-AF65-F5344CB8AC3E}">
        <p14:creationId xmlns:p14="http://schemas.microsoft.com/office/powerpoint/2010/main" val="416881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pPr marL="171450" indent="-171450">
              <a:buFontTx/>
              <a:buChar char="-"/>
            </a:pPr>
            <a:r>
              <a:rPr lang="en-US" dirty="0"/>
              <a:t>This could be done by writing a number down in the books</a:t>
            </a:r>
          </a:p>
          <a:p>
            <a:pPr marL="171450" indent="-171450">
              <a:buFontTx/>
              <a:buChar char="-"/>
            </a:pPr>
            <a:r>
              <a:rPr lang="en-US" dirty="0"/>
              <a:t>Show of fingers in the air. /Red amber Green Cards </a:t>
            </a:r>
          </a:p>
          <a:p>
            <a:pPr marL="171450" indent="-171450">
              <a:buFontTx/>
              <a:buChar char="-"/>
            </a:pPr>
            <a:r>
              <a:rPr lang="en-US" dirty="0"/>
              <a:t>Quick Partner Discussion</a:t>
            </a:r>
          </a:p>
          <a:p>
            <a:pPr marL="171450" indent="-171450">
              <a:buFontTx/>
              <a:buChar char="-"/>
            </a:pPr>
            <a:r>
              <a:rPr lang="en-US" dirty="0"/>
              <a:t>Print off the Assessment Opportunity Sheet – Fill in the Baseline Confidence Checker </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3</a:t>
            </a:fld>
            <a:endParaRPr lang="en-GB" dirty="0"/>
          </a:p>
        </p:txBody>
      </p:sp>
    </p:spTree>
    <p:extLst>
      <p:ext uri="{BB962C8B-B14F-4D97-AF65-F5344CB8AC3E}">
        <p14:creationId xmlns:p14="http://schemas.microsoft.com/office/powerpoint/2010/main" val="22740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4</a:t>
            </a:fld>
            <a:endParaRPr lang="en-GB" dirty="0"/>
          </a:p>
        </p:txBody>
      </p:sp>
    </p:spTree>
    <p:extLst>
      <p:ext uri="{BB962C8B-B14F-4D97-AF65-F5344CB8AC3E}">
        <p14:creationId xmlns:p14="http://schemas.microsoft.com/office/powerpoint/2010/main" val="703461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These are the reflection questions from the video – You could either pause on the video or show this slide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Pair and Share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Whole Class Feedback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Use mini white boards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Open up discussions </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5</a:t>
            </a:fld>
            <a:endParaRPr lang="en-GB" dirty="0"/>
          </a:p>
        </p:txBody>
      </p:sp>
    </p:spTree>
    <p:extLst>
      <p:ext uri="{BB962C8B-B14F-4D97-AF65-F5344CB8AC3E}">
        <p14:creationId xmlns:p14="http://schemas.microsoft.com/office/powerpoint/2010/main" val="3669887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7</a:t>
            </a:fld>
            <a:endParaRPr lang="en-GB" dirty="0"/>
          </a:p>
        </p:txBody>
      </p:sp>
    </p:spTree>
    <p:extLst>
      <p:ext uri="{BB962C8B-B14F-4D97-AF65-F5344CB8AC3E}">
        <p14:creationId xmlns:p14="http://schemas.microsoft.com/office/powerpoint/2010/main" val="4267084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TEACHER NOTES &amp; IDEAS</a:t>
            </a:r>
          </a:p>
        </p:txBody>
      </p:sp>
      <p:sp>
        <p:nvSpPr>
          <p:cNvPr id="242" name="Google Shape;24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2546036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TEACHER NOTES &amp; IDEAS</a:t>
            </a:r>
          </a:p>
        </p:txBody>
      </p:sp>
      <p:sp>
        <p:nvSpPr>
          <p:cNvPr id="242" name="Google Shape;24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282634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TEACHER NOTES &amp; IDEAS</a:t>
            </a:r>
          </a:p>
        </p:txBody>
      </p:sp>
      <p:sp>
        <p:nvSpPr>
          <p:cNvPr id="242" name="Google Shape;24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412404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3"/>
          <p:cNvSpPr txBox="1">
            <a:spLocks/>
          </p:cNvSpPr>
          <p:nvPr userDrawn="1"/>
        </p:nvSpPr>
        <p:spPr bwMode="auto">
          <a:xfrm>
            <a:off x="6755233" y="246976"/>
            <a:ext cx="2157601" cy="480078"/>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fld id="{D80BAAEA-C947-BF45-AB1F-465E73554441}" type="datetime2">
              <a:rPr lang="en-GB" sz="1400" u="sng">
                <a:latin typeface="+mj-lt"/>
                <a:cs typeface="Levenim MT" pitchFamily="2" charset="-79"/>
              </a:rPr>
              <a:pPr algn="ctr" eaLnBrk="1" hangingPunct="1"/>
              <a:t>Wednesday, 19 July 2023</a:t>
            </a:fld>
            <a:endParaRPr lang="en-GB" sz="1100" u="sng" dirty="0">
              <a:latin typeface="+mj-lt"/>
              <a:cs typeface="Levenim MT" pitchFamily="2" charset="-79"/>
            </a:endParaRPr>
          </a:p>
        </p:txBody>
      </p:sp>
      <p:pic>
        <p:nvPicPr>
          <p:cNvPr id="5" name="Picture 4">
            <a:extLst>
              <a:ext uri="{FF2B5EF4-FFF2-40B4-BE49-F238E27FC236}">
                <a16:creationId xmlns:a16="http://schemas.microsoft.com/office/drawing/2014/main" id="{5ED09C9A-5FCC-7344-9EDE-9C5D056DA9F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28532" y="246976"/>
            <a:ext cx="1573764" cy="48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40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22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9DC5-3849-B74A-8AD8-E192C17F481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5898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00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match up">
    <p:spTree>
      <p:nvGrpSpPr>
        <p:cNvPr id="1" name=""/>
        <p:cNvGrpSpPr/>
        <p:nvPr/>
      </p:nvGrpSpPr>
      <p:grpSpPr>
        <a:xfrm>
          <a:off x="0" y="0"/>
          <a:ext cx="0" cy="0"/>
          <a:chOff x="0" y="0"/>
          <a:chExt cx="0" cy="0"/>
        </a:xfrm>
      </p:grpSpPr>
      <p:pic>
        <p:nvPicPr>
          <p:cNvPr id="26" name="Picture 25" descr="WORD DOC IMAG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7219" y="5750977"/>
            <a:ext cx="931333" cy="958328"/>
          </a:xfrm>
          <a:prstGeom prst="rect">
            <a:avLst/>
          </a:prstGeom>
        </p:spPr>
      </p:pic>
      <p:sp>
        <p:nvSpPr>
          <p:cNvPr id="27" name="Rectangle 26"/>
          <p:cNvSpPr>
            <a:spLocks noChangeArrowheads="1"/>
          </p:cNvSpPr>
          <p:nvPr userDrawn="1"/>
        </p:nvSpPr>
        <p:spPr bwMode="auto">
          <a:xfrm>
            <a:off x="2302937" y="233358"/>
            <a:ext cx="6605589" cy="590563"/>
          </a:xfrm>
          <a:prstGeom prst="rect">
            <a:avLst/>
          </a:prstGeom>
          <a:gradFill rotWithShape="1">
            <a:gsLst>
              <a:gs pos="0">
                <a:schemeClr val="accent3">
                  <a:lumMod val="60000"/>
                  <a:lumOff val="40000"/>
                </a:schemeClr>
              </a:gs>
              <a:gs pos="35001">
                <a:schemeClr val="accent3">
                  <a:lumMod val="20000"/>
                  <a:lumOff val="80000"/>
                </a:schemeClr>
              </a:gs>
              <a:gs pos="100000">
                <a:schemeClr val="accent3">
                  <a:lumMod val="40000"/>
                  <a:lumOff val="60000"/>
                </a:schemeClr>
              </a:gs>
            </a:gsLst>
            <a:lin ang="162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2000" dirty="0">
                <a:solidFill>
                  <a:schemeClr val="dk1"/>
                </a:solidFill>
                <a:latin typeface="Calibri"/>
                <a:ea typeface="+mn-ea"/>
                <a:cs typeface="Calibri"/>
              </a:rPr>
              <a:t>Match the key word with its correct meaning</a:t>
            </a:r>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8018" y="233359"/>
            <a:ext cx="1949449" cy="590563"/>
          </a:xfrm>
          <a:prstGeom prst="rect">
            <a:avLst/>
          </a:prstGeom>
          <a:ln w="19050" cmpd="sng">
            <a:solidFill>
              <a:srgbClr val="0C1B24"/>
            </a:solidFill>
          </a:ln>
        </p:spPr>
      </p:pic>
    </p:spTree>
    <p:extLst>
      <p:ext uri="{BB962C8B-B14F-4D97-AF65-F5344CB8AC3E}">
        <p14:creationId xmlns:p14="http://schemas.microsoft.com/office/powerpoint/2010/main" val="417448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lenary Wheel">
    <p:spTree>
      <p:nvGrpSpPr>
        <p:cNvPr id="1" name=""/>
        <p:cNvGrpSpPr/>
        <p:nvPr/>
      </p:nvGrpSpPr>
      <p:grpSpPr>
        <a:xfrm>
          <a:off x="0" y="0"/>
          <a:ext cx="0" cy="0"/>
          <a:chOff x="0" y="0"/>
          <a:chExt cx="0" cy="0"/>
        </a:xfrm>
      </p:grpSpPr>
      <p:pic>
        <p:nvPicPr>
          <p:cNvPr id="43" name="Picture 13">
            <a:extLst>
              <a:ext uri="{FF2B5EF4-FFF2-40B4-BE49-F238E27FC236}">
                <a16:creationId xmlns:a16="http://schemas.microsoft.com/office/drawing/2014/main" id="{BBB451EA-48C9-224E-BA91-0F9ABC48280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23674" y="221659"/>
            <a:ext cx="2520000" cy="7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1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68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eck Learning objectives">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3083142" y="201084"/>
            <a:ext cx="4621308" cy="806616"/>
          </a:xfrm>
          <a:prstGeom prst="rect">
            <a:avLst/>
          </a:prstGeom>
          <a:gradFill rotWithShape="1">
            <a:gsLst>
              <a:gs pos="0">
                <a:srgbClr val="F0EAF9"/>
              </a:gs>
              <a:gs pos="64999">
                <a:schemeClr val="accent2">
                  <a:lumMod val="40000"/>
                  <a:lumOff val="60000"/>
                </a:schemeClr>
              </a:gs>
              <a:gs pos="100000">
                <a:schemeClr val="accent2">
                  <a:lumMod val="60000"/>
                  <a:lumOff val="40000"/>
                </a:schemeClr>
              </a:gs>
            </a:gsLst>
            <a:lin ang="54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l" eaLnBrk="1" hangingPunct="1">
              <a:defRPr/>
            </a:pPr>
            <a:r>
              <a:rPr lang="en-GB" sz="6000" b="1" dirty="0">
                <a:solidFill>
                  <a:schemeClr val="dk1"/>
                </a:solidFill>
                <a:latin typeface="+mj-lt"/>
                <a:ea typeface="+mn-ea"/>
              </a:rPr>
              <a:t> STOP</a:t>
            </a:r>
            <a:r>
              <a:rPr lang="en-GB" sz="4000" b="1" dirty="0">
                <a:solidFill>
                  <a:schemeClr val="dk1"/>
                </a:solidFill>
                <a:latin typeface="+mj-lt"/>
                <a:ea typeface="+mn-ea"/>
              </a:rPr>
              <a:t>!</a:t>
            </a:r>
            <a:endParaRPr lang="en-GB" sz="4000" dirty="0">
              <a:solidFill>
                <a:schemeClr val="dk1"/>
              </a:solidFill>
              <a:latin typeface="+mj-lt"/>
              <a:ea typeface="+mn-ea"/>
            </a:endParaRPr>
          </a:p>
        </p:txBody>
      </p:sp>
      <p:sp>
        <p:nvSpPr>
          <p:cNvPr id="11" name="Rectangle 4"/>
          <p:cNvSpPr txBox="1">
            <a:spLocks noChangeArrowheads="1"/>
          </p:cNvSpPr>
          <p:nvPr userDrawn="1"/>
        </p:nvSpPr>
        <p:spPr bwMode="auto">
          <a:xfrm>
            <a:off x="210402" y="1116014"/>
            <a:ext cx="6495518" cy="669654"/>
          </a:xfrm>
          <a:prstGeom prst="rect">
            <a:avLst/>
          </a:prstGeom>
          <a:gradFill rotWithShape="1">
            <a:gsLst>
              <a:gs pos="0">
                <a:srgbClr val="F5FFE6"/>
              </a:gs>
              <a:gs pos="64999">
                <a:srgbClr val="E4FDC2"/>
              </a:gs>
              <a:gs pos="100000">
                <a:srgbClr val="DAFDA7"/>
              </a:gs>
            </a:gsLst>
            <a:lin ang="54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lvl1pPr defTabSz="457200">
              <a:defRPr sz="3200">
                <a:solidFill>
                  <a:schemeClr val="tx1"/>
                </a:solidFill>
                <a:latin typeface="Arial" charset="0"/>
                <a:ea typeface="MS PGothic" charset="0"/>
                <a:cs typeface="Arial" charset="0"/>
              </a:defRPr>
            </a:lvl1pPr>
            <a:lvl2pPr defTabSz="457200">
              <a:defRPr sz="2800">
                <a:solidFill>
                  <a:schemeClr val="tx1"/>
                </a:solidFill>
                <a:latin typeface="Arial" charset="0"/>
                <a:ea typeface="Arial" charset="0"/>
                <a:cs typeface="Arial" charset="0"/>
              </a:defRPr>
            </a:lvl2pPr>
            <a:lvl3pPr defTabSz="457200">
              <a:defRPr sz="2400">
                <a:solidFill>
                  <a:schemeClr val="tx1"/>
                </a:solidFill>
                <a:latin typeface="Arial" charset="0"/>
                <a:ea typeface="Arial" charset="0"/>
                <a:cs typeface="Arial" charset="0"/>
              </a:defRPr>
            </a:lvl3pPr>
            <a:lvl4pPr defTabSz="457200">
              <a:defRPr sz="2000">
                <a:solidFill>
                  <a:schemeClr val="tx1"/>
                </a:solidFill>
                <a:latin typeface="Arial" charset="0"/>
                <a:ea typeface="Arial" charset="0"/>
                <a:cs typeface="Arial" charset="0"/>
              </a:defRPr>
            </a:lvl4pPr>
            <a:lvl5pPr defTabSz="457200">
              <a:defRPr sz="2000">
                <a:solidFill>
                  <a:schemeClr val="tx1"/>
                </a:solidFill>
                <a:latin typeface="Arial" charset="0"/>
                <a:ea typeface="Arial" charset="0"/>
                <a:cs typeface="Arial" charset="0"/>
              </a:defRPr>
            </a:lvl5pPr>
            <a:lvl6pPr defTabSz="457200" eaLnBrk="0" hangingPunct="0">
              <a:defRPr sz="2000">
                <a:solidFill>
                  <a:schemeClr val="tx1"/>
                </a:solidFill>
                <a:latin typeface="Arial" charset="0"/>
                <a:ea typeface="Arial" charset="0"/>
                <a:cs typeface="Arial" charset="0"/>
              </a:defRPr>
            </a:lvl6pPr>
            <a:lvl7pPr defTabSz="457200" eaLnBrk="0" hangingPunct="0">
              <a:defRPr sz="2000">
                <a:solidFill>
                  <a:schemeClr val="tx1"/>
                </a:solidFill>
                <a:latin typeface="Arial" charset="0"/>
                <a:ea typeface="Arial" charset="0"/>
                <a:cs typeface="Arial" charset="0"/>
              </a:defRPr>
            </a:lvl7pPr>
            <a:lvl8pPr defTabSz="457200" eaLnBrk="0" hangingPunct="0">
              <a:defRPr sz="2000">
                <a:solidFill>
                  <a:schemeClr val="tx1"/>
                </a:solidFill>
                <a:latin typeface="Arial" charset="0"/>
                <a:ea typeface="Arial" charset="0"/>
                <a:cs typeface="Arial" charset="0"/>
              </a:defRPr>
            </a:lvl8pPr>
            <a:lvl9pPr defTabSz="457200" eaLnBrk="0" hangingPunct="0">
              <a:defRPr sz="2000">
                <a:solidFill>
                  <a:schemeClr val="tx1"/>
                </a:solidFill>
                <a:latin typeface="Arial" charset="0"/>
                <a:ea typeface="Arial" charset="0"/>
                <a:cs typeface="Arial" charset="0"/>
              </a:defRPr>
            </a:lvl9pPr>
          </a:lstStyle>
          <a:p>
            <a:r>
              <a:rPr lang="en-GB" sz="2000" b="1" u="sng" kern="1200" dirty="0">
                <a:solidFill>
                  <a:schemeClr val="tx1"/>
                </a:solidFill>
                <a:latin typeface="Arial" charset="0"/>
                <a:ea typeface="MS PGothic" charset="0"/>
                <a:cs typeface="Arial" charset="0"/>
              </a:rPr>
              <a:t>Let us review our learning outcomes for this lesson</a:t>
            </a:r>
          </a:p>
          <a:p>
            <a:r>
              <a:rPr lang="en-GB" sz="2000" b="1" u="sng" kern="1200" dirty="0">
                <a:solidFill>
                  <a:schemeClr val="tx1"/>
                </a:solidFill>
                <a:latin typeface="Arial" charset="0"/>
                <a:ea typeface="MS PGothic" charset="0"/>
                <a:cs typeface="Arial" charset="0"/>
              </a:rPr>
              <a:t>Knowledge, Skills &amp; Actions</a:t>
            </a:r>
            <a:endParaRPr lang="en-GB" sz="2400" b="1" u="sng" kern="1200" dirty="0">
              <a:solidFill>
                <a:schemeClr val="tx1"/>
              </a:solidFill>
              <a:latin typeface="Arial" charset="0"/>
              <a:ea typeface="MS PGothic" charset="0"/>
              <a:cs typeface="Arial" charset="0"/>
            </a:endParaRPr>
          </a:p>
        </p:txBody>
      </p:sp>
      <p:pic>
        <p:nvPicPr>
          <p:cNvPr id="26" name="Picture 18">
            <a:extLst>
              <a:ext uri="{FF2B5EF4-FFF2-40B4-BE49-F238E27FC236}">
                <a16:creationId xmlns:a16="http://schemas.microsoft.com/office/drawing/2014/main" id="{301698AC-A957-C644-9387-8B36DA6E351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0401" y="196919"/>
            <a:ext cx="2709714" cy="82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a:extLst>
              <a:ext uri="{FF2B5EF4-FFF2-40B4-BE49-F238E27FC236}">
                <a16:creationId xmlns:a16="http://schemas.microsoft.com/office/drawing/2014/main" id="{0E393AF1-CA27-4F4A-BF9A-06A4CAB5A89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00020" y="1130066"/>
            <a:ext cx="2128826" cy="64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descr="traffic-lights-2147790_960_720.png">
            <a:extLst>
              <a:ext uri="{FF2B5EF4-FFF2-40B4-BE49-F238E27FC236}">
                <a16:creationId xmlns:a16="http://schemas.microsoft.com/office/drawing/2014/main" id="{10D3CD41-7FA7-CD4F-9900-A0F8A54E4DA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316721" y="5884364"/>
            <a:ext cx="419196" cy="838753"/>
          </a:xfrm>
          <a:prstGeom prst="rect">
            <a:avLst/>
          </a:prstGeom>
        </p:spPr>
      </p:pic>
      <p:pic>
        <p:nvPicPr>
          <p:cNvPr id="29" name="Picture 28" descr="traffic-lights-2147790_960_720.png">
            <a:extLst>
              <a:ext uri="{FF2B5EF4-FFF2-40B4-BE49-F238E27FC236}">
                <a16:creationId xmlns:a16="http://schemas.microsoft.com/office/drawing/2014/main" id="{9388A061-6A32-B242-8265-932FD086D6E6}"/>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9623" y="5882610"/>
            <a:ext cx="419196" cy="838753"/>
          </a:xfrm>
          <a:prstGeom prst="rect">
            <a:avLst/>
          </a:prstGeom>
        </p:spPr>
      </p:pic>
      <p:pic>
        <p:nvPicPr>
          <p:cNvPr id="30" name="Picture 29" descr="traffic-lights-2147790_960_720.png">
            <a:extLst>
              <a:ext uri="{FF2B5EF4-FFF2-40B4-BE49-F238E27FC236}">
                <a16:creationId xmlns:a16="http://schemas.microsoft.com/office/drawing/2014/main" id="{49340769-AE97-9D41-BF00-0BC47DE255B3}"/>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914127" y="5963001"/>
            <a:ext cx="419196" cy="838753"/>
          </a:xfrm>
          <a:prstGeom prst="rect">
            <a:avLst/>
          </a:prstGeom>
        </p:spPr>
      </p:pic>
      <p:pic>
        <p:nvPicPr>
          <p:cNvPr id="31" name="Picture 30" descr="traffic-lights-2147790_960_720.png">
            <a:extLst>
              <a:ext uri="{FF2B5EF4-FFF2-40B4-BE49-F238E27FC236}">
                <a16:creationId xmlns:a16="http://schemas.microsoft.com/office/drawing/2014/main" id="{522BC2B0-7A6F-C94E-979D-0F4C454791C8}"/>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716829" y="5882610"/>
            <a:ext cx="419196" cy="838753"/>
          </a:xfrm>
          <a:prstGeom prst="rect">
            <a:avLst/>
          </a:prstGeom>
        </p:spPr>
      </p:pic>
      <p:pic>
        <p:nvPicPr>
          <p:cNvPr id="32" name="Picture 31" descr="traffic-lights-2147790_960_720.png">
            <a:extLst>
              <a:ext uri="{FF2B5EF4-FFF2-40B4-BE49-F238E27FC236}">
                <a16:creationId xmlns:a16="http://schemas.microsoft.com/office/drawing/2014/main" id="{9D51B256-89C8-1642-94AA-2381F37B072F}"/>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5508110" y="5882610"/>
            <a:ext cx="419196" cy="838753"/>
          </a:xfrm>
          <a:prstGeom prst="rect">
            <a:avLst/>
          </a:prstGeom>
        </p:spPr>
      </p:pic>
      <p:sp>
        <p:nvSpPr>
          <p:cNvPr id="33" name="Rectangle 3">
            <a:extLst>
              <a:ext uri="{FF2B5EF4-FFF2-40B4-BE49-F238E27FC236}">
                <a16:creationId xmlns:a16="http://schemas.microsoft.com/office/drawing/2014/main" id="{7D60BE79-61A6-DF49-B70C-406E5013038D}"/>
              </a:ext>
            </a:extLst>
          </p:cNvPr>
          <p:cNvSpPr txBox="1">
            <a:spLocks noChangeArrowheads="1"/>
          </p:cNvSpPr>
          <p:nvPr userDrawn="1"/>
        </p:nvSpPr>
        <p:spPr bwMode="auto">
          <a:xfrm>
            <a:off x="7704449" y="5984692"/>
            <a:ext cx="1296000" cy="612000"/>
          </a:xfrm>
          <a:prstGeom prst="rect">
            <a:avLst/>
          </a:prstGeom>
          <a:gradFill rotWithShape="1">
            <a:gsLst>
              <a:gs pos="0">
                <a:schemeClr val="accent3">
                  <a:lumMod val="20000"/>
                  <a:lumOff val="80000"/>
                </a:schemeClr>
              </a:gs>
              <a:gs pos="35001">
                <a:schemeClr val="accent3">
                  <a:lumMod val="40000"/>
                  <a:lumOff val="60000"/>
                </a:schemeClr>
              </a:gs>
              <a:gs pos="100000">
                <a:schemeClr val="accent3">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Super</a:t>
            </a:r>
          </a:p>
          <a:p>
            <a:pPr algn="ctr">
              <a:defRPr/>
            </a:pPr>
            <a:r>
              <a:rPr lang="en-GB" sz="1200" dirty="0">
                <a:latin typeface="Comic Sans MS"/>
                <a:cs typeface="Comic Sans MS"/>
              </a:rPr>
              <a:t>confident</a:t>
            </a:r>
          </a:p>
        </p:txBody>
      </p:sp>
      <p:sp>
        <p:nvSpPr>
          <p:cNvPr id="34" name="Rectangle 3">
            <a:extLst>
              <a:ext uri="{FF2B5EF4-FFF2-40B4-BE49-F238E27FC236}">
                <a16:creationId xmlns:a16="http://schemas.microsoft.com/office/drawing/2014/main" id="{C7CE549B-67AB-7545-9F32-66B5740458AD}"/>
              </a:ext>
            </a:extLst>
          </p:cNvPr>
          <p:cNvSpPr txBox="1">
            <a:spLocks noChangeArrowheads="1"/>
          </p:cNvSpPr>
          <p:nvPr userDrawn="1"/>
        </p:nvSpPr>
        <p:spPr bwMode="auto">
          <a:xfrm>
            <a:off x="5907780" y="5982938"/>
            <a:ext cx="1296000" cy="612000"/>
          </a:xfrm>
          <a:prstGeom prst="rect">
            <a:avLst/>
          </a:prstGeom>
          <a:gradFill rotWithShape="1">
            <a:gsLst>
              <a:gs pos="0">
                <a:schemeClr val="accent3">
                  <a:lumMod val="60000"/>
                  <a:lumOff val="40000"/>
                </a:schemeClr>
              </a:gs>
              <a:gs pos="100000">
                <a:schemeClr val="accent6">
                  <a:lumMod val="40000"/>
                  <a:lumOff val="6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Very </a:t>
            </a:r>
          </a:p>
          <a:p>
            <a:pPr algn="ctr">
              <a:defRPr/>
            </a:pPr>
            <a:r>
              <a:rPr lang="en-GB" sz="1200" dirty="0">
                <a:latin typeface="Comic Sans MS"/>
                <a:cs typeface="Comic Sans MS"/>
              </a:rPr>
              <a:t>confident</a:t>
            </a:r>
          </a:p>
        </p:txBody>
      </p:sp>
      <p:sp>
        <p:nvSpPr>
          <p:cNvPr id="35" name="Rectangle 4">
            <a:extLst>
              <a:ext uri="{FF2B5EF4-FFF2-40B4-BE49-F238E27FC236}">
                <a16:creationId xmlns:a16="http://schemas.microsoft.com/office/drawing/2014/main" id="{D8B3FCE5-1BB1-EE47-BBF6-F748E5920C4E}"/>
              </a:ext>
            </a:extLst>
          </p:cNvPr>
          <p:cNvSpPr txBox="1">
            <a:spLocks noChangeArrowheads="1"/>
          </p:cNvSpPr>
          <p:nvPr userDrawn="1"/>
        </p:nvSpPr>
        <p:spPr bwMode="auto">
          <a:xfrm>
            <a:off x="4111189" y="5982938"/>
            <a:ext cx="1296000" cy="612000"/>
          </a:xfrm>
          <a:prstGeom prst="rect">
            <a:avLst/>
          </a:prstGeom>
          <a:gradFill rotWithShape="1">
            <a:gsLst>
              <a:gs pos="0">
                <a:schemeClr val="accent6">
                  <a:lumMod val="40000"/>
                  <a:lumOff val="60000"/>
                </a:schemeClr>
              </a:gs>
              <a:gs pos="100000">
                <a:schemeClr val="accent6">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dirty="0">
                <a:solidFill>
                  <a:schemeClr val="tx1"/>
                </a:solidFill>
                <a:latin typeface="Comic Sans MS"/>
                <a:cs typeface="Comic Sans MS"/>
              </a:rPr>
              <a:t>Confident</a:t>
            </a:r>
          </a:p>
        </p:txBody>
      </p:sp>
      <p:sp>
        <p:nvSpPr>
          <p:cNvPr id="36" name="TextBox 3">
            <a:extLst>
              <a:ext uri="{FF2B5EF4-FFF2-40B4-BE49-F238E27FC236}">
                <a16:creationId xmlns:a16="http://schemas.microsoft.com/office/drawing/2014/main" id="{B7065746-1458-494A-A172-2BAB04603E46}"/>
              </a:ext>
            </a:extLst>
          </p:cNvPr>
          <p:cNvSpPr>
            <a:spLocks noChangeArrowheads="1"/>
          </p:cNvSpPr>
          <p:nvPr userDrawn="1"/>
        </p:nvSpPr>
        <p:spPr bwMode="auto">
          <a:xfrm>
            <a:off x="2303177" y="6028055"/>
            <a:ext cx="1296000" cy="612000"/>
          </a:xfrm>
          <a:prstGeom prst="roundRect">
            <a:avLst>
              <a:gd name="adj" fmla="val 0"/>
            </a:avLst>
          </a:prstGeom>
          <a:gradFill rotWithShape="1">
            <a:gsLst>
              <a:gs pos="0">
                <a:schemeClr val="accent6">
                  <a:lumMod val="60000"/>
                  <a:lumOff val="40000"/>
                </a:schemeClr>
              </a:gs>
              <a:gs pos="100000">
                <a:schemeClr val="accent2">
                  <a:lumMod val="60000"/>
                  <a:lumOff val="40000"/>
                </a:schemeClr>
              </a:gs>
            </a:gsLst>
            <a:lin ang="16200000" scaled="1"/>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dirty="0">
                <a:solidFill>
                  <a:schemeClr val="dk1"/>
                </a:solidFill>
                <a:latin typeface="Comic Sans MS"/>
                <a:cs typeface="Comic Sans MS"/>
              </a:rPr>
              <a:t>I’m getting more confidence</a:t>
            </a:r>
          </a:p>
        </p:txBody>
      </p:sp>
      <p:sp>
        <p:nvSpPr>
          <p:cNvPr id="37" name="Rectangle 4">
            <a:extLst>
              <a:ext uri="{FF2B5EF4-FFF2-40B4-BE49-F238E27FC236}">
                <a16:creationId xmlns:a16="http://schemas.microsoft.com/office/drawing/2014/main" id="{115961CB-48FA-FA4A-937E-2B8DA153F7AF}"/>
              </a:ext>
            </a:extLst>
          </p:cNvPr>
          <p:cNvSpPr txBox="1">
            <a:spLocks noChangeArrowheads="1"/>
          </p:cNvSpPr>
          <p:nvPr userDrawn="1"/>
        </p:nvSpPr>
        <p:spPr bwMode="auto">
          <a:xfrm>
            <a:off x="500614" y="5982938"/>
            <a:ext cx="1296000" cy="612000"/>
          </a:xfrm>
          <a:prstGeom prst="rect">
            <a:avLst/>
          </a:prstGeom>
          <a:gradFill rotWithShape="1">
            <a:gsLst>
              <a:gs pos="0">
                <a:schemeClr val="accent2">
                  <a:lumMod val="40000"/>
                  <a:lumOff val="60000"/>
                </a:schemeClr>
              </a:gs>
              <a:gs pos="100000">
                <a:schemeClr val="accent2">
                  <a:lumMod val="60000"/>
                  <a:lumOff val="40000"/>
                </a:schemeClr>
              </a:gs>
            </a:gsLst>
            <a:lin ang="16200000" scaled="1"/>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dirty="0">
                <a:latin typeface="Comic Sans MS"/>
                <a:cs typeface="Comic Sans MS"/>
              </a:rPr>
              <a:t>I’m not confident at all</a:t>
            </a:r>
          </a:p>
        </p:txBody>
      </p:sp>
      <p:cxnSp>
        <p:nvCxnSpPr>
          <p:cNvPr id="38" name="Straight Arrow Connector 37">
            <a:extLst>
              <a:ext uri="{FF2B5EF4-FFF2-40B4-BE49-F238E27FC236}">
                <a16:creationId xmlns:a16="http://schemas.microsoft.com/office/drawing/2014/main" id="{DA49742A-441E-5949-88CD-6E236FD117B7}"/>
              </a:ext>
            </a:extLst>
          </p:cNvPr>
          <p:cNvCxnSpPr>
            <a:cxnSpLocks/>
          </p:cNvCxnSpPr>
          <p:nvPr userDrawn="1"/>
        </p:nvCxnSpPr>
        <p:spPr>
          <a:xfrm flipH="1">
            <a:off x="151248" y="5730133"/>
            <a:ext cx="8849201" cy="0"/>
          </a:xfrm>
          <a:prstGeom prst="straightConnector1">
            <a:avLst/>
          </a:prstGeom>
          <a:ln w="38100">
            <a:gradFill flip="none" rotWithShape="1">
              <a:gsLst>
                <a:gs pos="0">
                  <a:schemeClr val="accent3">
                    <a:lumMod val="60000"/>
                    <a:lumOff val="40000"/>
                  </a:schemeClr>
                </a:gs>
                <a:gs pos="50000">
                  <a:schemeClr val="accent6">
                    <a:lumMod val="60000"/>
                    <a:lumOff val="40000"/>
                  </a:schemeClr>
                </a:gs>
                <a:gs pos="100000">
                  <a:schemeClr val="accent2">
                    <a:lumMod val="75000"/>
                  </a:schemeClr>
                </a:gs>
              </a:gsLst>
              <a:lin ang="0" scaled="0"/>
              <a:tileRect/>
            </a:gra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15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12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83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a:gsLst>
              <a:gs pos="38000">
                <a:srgbClr val="00B050"/>
              </a:gs>
              <a:gs pos="18000">
                <a:schemeClr val="accent6">
                  <a:lumMod val="75000"/>
                </a:schemeClr>
              </a:gs>
              <a:gs pos="0">
                <a:schemeClr val="accent6">
                  <a:lumMod val="60000"/>
                  <a:lumOff val="40000"/>
                </a:schemeClr>
              </a:gs>
              <a:gs pos="62000">
                <a:srgbClr val="0070C0"/>
              </a:gs>
              <a:gs pos="80000">
                <a:srgbClr val="7030A0"/>
              </a:gs>
              <a:gs pos="100000">
                <a:srgbClr val="FF0000"/>
              </a:gs>
            </a:gsLst>
            <a:lin ang="5400000" scaled="1"/>
          </a:gra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107504" y="116632"/>
            <a:ext cx="8928992" cy="662473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949DDAA5-6C0F-9B48-9C74-DFE90DB7111C}"/>
              </a:ext>
            </a:extLst>
          </p:cNvPr>
          <p:cNvSpPr txBox="1"/>
          <p:nvPr userDrawn="1"/>
        </p:nvSpPr>
        <p:spPr>
          <a:xfrm>
            <a:off x="2926080" y="6700872"/>
            <a:ext cx="5257800" cy="215444"/>
          </a:xfrm>
          <a:prstGeom prst="rect">
            <a:avLst/>
          </a:prstGeom>
          <a:noFill/>
        </p:spPr>
        <p:txBody>
          <a:bodyPr wrap="square" rtlCol="0">
            <a:spAutoFit/>
          </a:bodyPr>
          <a:lstStyle/>
          <a:p>
            <a:r>
              <a:rPr lang="en-GB" sz="800" b="0" i="0" u="none" strike="noStrike" kern="1200" dirty="0">
                <a:solidFill>
                  <a:schemeClr val="bg1"/>
                </a:solidFill>
                <a:effectLst/>
                <a:latin typeface="+mn-lt"/>
                <a:ea typeface="+mn-ea"/>
                <a:cs typeface="+mn-cs"/>
              </a:rPr>
              <a:t>© </a:t>
            </a:r>
            <a:r>
              <a:rPr lang="en-US" sz="800" dirty="0">
                <a:solidFill>
                  <a:schemeClr val="bg1"/>
                </a:solidFill>
              </a:rPr>
              <a:t>CRE8TIVE RESOURCES 2021 – Designed by Cre8tive Resources CIC</a:t>
            </a:r>
          </a:p>
        </p:txBody>
      </p:sp>
    </p:spTree>
    <p:extLst>
      <p:ext uri="{BB962C8B-B14F-4D97-AF65-F5344CB8AC3E}">
        <p14:creationId xmlns:p14="http://schemas.microsoft.com/office/powerpoint/2010/main" val="338582583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5" r:id="rId5"/>
    <p:sldLayoutId id="2147483652" r:id="rId6"/>
    <p:sldLayoutId id="2147483653" r:id="rId7"/>
    <p:sldLayoutId id="2147483654" r:id="rId8"/>
    <p:sldLayoutId id="2147483658" r:id="rId9"/>
    <p:sldLayoutId id="214748366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5.gif"/><Relationship Id="rId4" Type="http://schemas.openxmlformats.org/officeDocument/2006/relationships/image" Target="../media/image84.png"/></Relationships>
</file>

<file path=ppt/slides/_rels/slide1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1.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6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5.jpeg"/><Relationship Id="rId5" Type="http://schemas.openxmlformats.org/officeDocument/2006/relationships/image" Target="../media/image56.png"/><Relationship Id="rId10" Type="http://schemas.openxmlformats.org/officeDocument/2006/relationships/image" Target="../media/image15.png"/><Relationship Id="rId4" Type="http://schemas.openxmlformats.org/officeDocument/2006/relationships/image" Target="../media/image55.png"/><Relationship Id="rId9" Type="http://schemas.openxmlformats.org/officeDocument/2006/relationships/image" Target="../media/image96.png"/></Relationships>
</file>

<file path=ppt/slides/_rels/slide16.xml.rels><?xml version="1.0" encoding="UTF-8" standalone="yes"?>
<Relationships xmlns="http://schemas.openxmlformats.org/package/2006/relationships"><Relationship Id="rId8" Type="http://schemas.openxmlformats.org/officeDocument/2006/relationships/image" Target="../media/image100.jpeg"/><Relationship Id="rId13" Type="http://schemas.openxmlformats.org/officeDocument/2006/relationships/image" Target="../media/image15.png"/><Relationship Id="rId18" Type="http://schemas.openxmlformats.org/officeDocument/2006/relationships/image" Target="../media/image106.jpeg"/><Relationship Id="rId3" Type="http://schemas.openxmlformats.org/officeDocument/2006/relationships/image" Target="../media/image97.png"/><Relationship Id="rId21" Type="http://schemas.openxmlformats.org/officeDocument/2006/relationships/image" Target="../media/image109.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5.png"/><Relationship Id="rId2" Type="http://schemas.openxmlformats.org/officeDocument/2006/relationships/notesSlide" Target="../notesSlides/notesSlide15.xml"/><Relationship Id="rId16" Type="http://schemas.openxmlformats.org/officeDocument/2006/relationships/hyperlink" Target="https://www.dupaco.com/discover/wellbeing/preparing-for-the-future/" TargetMode="External"/><Relationship Id="rId20" Type="http://schemas.openxmlformats.org/officeDocument/2006/relationships/image" Target="../media/image108.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03.png"/><Relationship Id="rId5" Type="http://schemas.openxmlformats.org/officeDocument/2006/relationships/image" Target="../media/image98.png"/><Relationship Id="rId15" Type="http://schemas.openxmlformats.org/officeDocument/2006/relationships/hyperlink" Target="https://www.edology.com/blog/accounting-finance/how-does-global-economy-work/" TargetMode="External"/><Relationship Id="rId10" Type="http://schemas.openxmlformats.org/officeDocument/2006/relationships/image" Target="../media/image102.png"/><Relationship Id="rId19" Type="http://schemas.openxmlformats.org/officeDocument/2006/relationships/image" Target="../media/image107.jpeg"/><Relationship Id="rId4" Type="http://schemas.microsoft.com/office/2007/relationships/hdphoto" Target="../media/hdphoto1.wdp"/><Relationship Id="rId9" Type="http://schemas.openxmlformats.org/officeDocument/2006/relationships/image" Target="../media/image101.png"/><Relationship Id="rId14" Type="http://schemas.openxmlformats.org/officeDocument/2006/relationships/hyperlink" Target="https://www.citizensadvice.org.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1.pn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18" Type="http://schemas.openxmlformats.org/officeDocument/2006/relationships/image" Target="../media/image58.png"/><Relationship Id="rId3" Type="http://schemas.openxmlformats.org/officeDocument/2006/relationships/image" Target="../media/image50.png"/><Relationship Id="rId21" Type="http://schemas.openxmlformats.org/officeDocument/2006/relationships/image" Target="../media/image61.png"/><Relationship Id="rId7" Type="http://schemas.openxmlformats.org/officeDocument/2006/relationships/image" Target="../media/image13.png"/><Relationship Id="rId12" Type="http://schemas.openxmlformats.org/officeDocument/2006/relationships/image" Target="../media/image11.png"/><Relationship Id="rId17" Type="http://schemas.openxmlformats.org/officeDocument/2006/relationships/image" Target="../media/image57.png"/><Relationship Id="rId25" Type="http://schemas.openxmlformats.org/officeDocument/2006/relationships/image" Target="../media/image65.jpeg"/><Relationship Id="rId2" Type="http://schemas.openxmlformats.org/officeDocument/2006/relationships/notesSlide" Target="../notesSlides/notesSlide3.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10.xml"/><Relationship Id="rId6" Type="http://schemas.openxmlformats.org/officeDocument/2006/relationships/image" Target="../media/image53.png"/><Relationship Id="rId11" Type="http://schemas.openxmlformats.org/officeDocument/2006/relationships/image" Target="../media/image10.png"/><Relationship Id="rId24" Type="http://schemas.openxmlformats.org/officeDocument/2006/relationships/image" Target="../media/image64.png"/><Relationship Id="rId5" Type="http://schemas.openxmlformats.org/officeDocument/2006/relationships/image" Target="../media/image52.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9.png"/><Relationship Id="rId19" Type="http://schemas.openxmlformats.org/officeDocument/2006/relationships/image" Target="../media/image59.png"/><Relationship Id="rId4" Type="http://schemas.openxmlformats.org/officeDocument/2006/relationships/image" Target="../media/image51.png"/><Relationship Id="rId9" Type="http://schemas.openxmlformats.org/officeDocument/2006/relationships/image" Target="../media/image8.png"/><Relationship Id="rId14" Type="http://schemas.openxmlformats.org/officeDocument/2006/relationships/image" Target="../media/image54.png"/><Relationship Id="rId22" Type="http://schemas.openxmlformats.org/officeDocument/2006/relationships/image" Target="../media/image62.png"/></Relationships>
</file>

<file path=ppt/slides/_rels/slide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png"/><Relationship Id="rId10" Type="http://schemas.openxmlformats.org/officeDocument/2006/relationships/image" Target="../media/image72.jpeg"/><Relationship Id="rId4" Type="http://schemas.openxmlformats.org/officeDocument/2006/relationships/hyperlink" Target="https://www.youtube.com/watch?v=FGvcWKwzcsw&amp;t=59s" TargetMode="External"/><Relationship Id="rId9"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79.jpeg"/><Relationship Id="rId4" Type="http://schemas.openxmlformats.org/officeDocument/2006/relationships/image" Target="../media/image78.png"/></Relationships>
</file>

<file path=ppt/slides/_rels/slide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2">
            <a:extLst>
              <a:ext uri="{FF2B5EF4-FFF2-40B4-BE49-F238E27FC236}">
                <a16:creationId xmlns:a16="http://schemas.microsoft.com/office/drawing/2014/main" id="{B2A12F84-7DF4-3C49-87C7-494DBEAE6521}"/>
              </a:ext>
            </a:extLst>
          </p:cNvPr>
          <p:cNvSpPr txBox="1">
            <a:spLocks/>
          </p:cNvSpPr>
          <p:nvPr/>
        </p:nvSpPr>
        <p:spPr>
          <a:xfrm>
            <a:off x="264678" y="3031068"/>
            <a:ext cx="2255021" cy="2404532"/>
          </a:xfrm>
          <a:prstGeom prst="rect">
            <a:avLst/>
          </a:prstGeom>
          <a:no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r>
              <a:rPr lang="en-GB" sz="1600" dirty="0">
                <a:latin typeface="+mn-lt"/>
                <a:ea typeface="+mn-ea"/>
                <a:cs typeface="+mn-cs"/>
              </a:rPr>
              <a:t>To recognise career possibilities in a global economy </a:t>
            </a:r>
          </a:p>
          <a:p>
            <a:endParaRPr lang="en-GB" sz="1600" dirty="0">
              <a:latin typeface="+mn-lt"/>
              <a:ea typeface="+mn-ea"/>
              <a:cs typeface="+mn-cs"/>
            </a:endParaRPr>
          </a:p>
          <a:p>
            <a:r>
              <a:rPr lang="en-GB" sz="1600" dirty="0">
                <a:latin typeface="+mn-lt"/>
                <a:ea typeface="+mn-ea"/>
                <a:cs typeface="+mn-cs"/>
              </a:rPr>
              <a:t>To discuss the implications of the global market for your future</a:t>
            </a:r>
          </a:p>
          <a:p>
            <a:endParaRPr lang="en-GB" sz="1600" dirty="0">
              <a:latin typeface="+mn-lt"/>
              <a:ea typeface="+mn-ea"/>
              <a:cs typeface="+mn-cs"/>
            </a:endParaRPr>
          </a:p>
          <a:p>
            <a:r>
              <a:rPr lang="en-GB" sz="1600" dirty="0">
                <a:latin typeface="+mn-lt"/>
                <a:ea typeface="+mn-ea"/>
                <a:cs typeface="+mn-cs"/>
              </a:rPr>
              <a:t>To consider what else will affect your career possibilities</a:t>
            </a:r>
          </a:p>
        </p:txBody>
      </p:sp>
      <p:sp>
        <p:nvSpPr>
          <p:cNvPr id="6" name="Title 1"/>
          <p:cNvSpPr txBox="1">
            <a:spLocks/>
          </p:cNvSpPr>
          <p:nvPr/>
        </p:nvSpPr>
        <p:spPr>
          <a:xfrm>
            <a:off x="1295400" y="819496"/>
            <a:ext cx="6604000" cy="855961"/>
          </a:xfrm>
          <a:prstGeom prst="rect">
            <a:avLst/>
          </a:prstGeom>
          <a:gradFill>
            <a:gsLst>
              <a:gs pos="0">
                <a:srgbClr val="FFEFD1"/>
              </a:gs>
              <a:gs pos="64999">
                <a:srgbClr val="F0EBD5"/>
              </a:gs>
              <a:gs pos="100000">
                <a:srgbClr val="D1C39F"/>
              </a:gs>
            </a:gsLst>
            <a:lin ang="5400000" scaled="0"/>
          </a:gradFill>
        </p:spPr>
        <p:style>
          <a:lnRef idx="2">
            <a:schemeClr val="accent5"/>
          </a:lnRef>
          <a:fillRef idx="1">
            <a:schemeClr val="lt1"/>
          </a:fillRef>
          <a:effectRef idx="0">
            <a:schemeClr val="accent5"/>
          </a:effectRef>
          <a:fontRef idx="minor">
            <a:schemeClr val="dk1"/>
          </a:fontRef>
        </p:style>
        <p:txBody>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050" b="1" dirty="0">
              <a:latin typeface="Comic Sans MS" charset="0"/>
              <a:ea typeface="MS PGothic" charset="0"/>
            </a:endParaRPr>
          </a:p>
          <a:p>
            <a:r>
              <a:rPr lang="en-GB" sz="2400" b="1" dirty="0">
                <a:latin typeface="Comic Sans MS" charset="0"/>
                <a:ea typeface="MS PGothic" charset="0"/>
              </a:rPr>
              <a:t>Career Possibilities in a Global Economy</a:t>
            </a:r>
          </a:p>
        </p:txBody>
      </p:sp>
      <p:sp>
        <p:nvSpPr>
          <p:cNvPr id="7" name="Subtitle 2"/>
          <p:cNvSpPr txBox="1">
            <a:spLocks/>
          </p:cNvSpPr>
          <p:nvPr/>
        </p:nvSpPr>
        <p:spPr>
          <a:xfrm>
            <a:off x="264678" y="1818798"/>
            <a:ext cx="2255021" cy="1212270"/>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endParaRPr lang="en-GB" sz="1800" b="1" dirty="0">
              <a:latin typeface="+mj-lt"/>
            </a:endParaRPr>
          </a:p>
          <a:p>
            <a:endParaRPr lang="en-GB" sz="1800" b="1" dirty="0">
              <a:latin typeface="+mj-lt"/>
            </a:endParaRPr>
          </a:p>
          <a:p>
            <a:r>
              <a:rPr lang="en-GB" sz="1800" b="1" u="sng" dirty="0">
                <a:latin typeface="+mj-lt"/>
              </a:rPr>
              <a:t>Knowledge, Skills &amp; Actions</a:t>
            </a:r>
            <a:endParaRPr lang="en-GB" sz="1300" b="1" u="sng" dirty="0">
              <a:latin typeface="+mj-lt"/>
            </a:endParaRPr>
          </a:p>
          <a:p>
            <a:endParaRPr lang="en-GB" sz="1300" b="1" u="sng" dirty="0">
              <a:latin typeface="+mj-lt"/>
            </a:endParaRPr>
          </a:p>
        </p:txBody>
      </p:sp>
      <p:sp>
        <p:nvSpPr>
          <p:cNvPr id="13" name="Subtitle 2"/>
          <p:cNvSpPr txBox="1">
            <a:spLocks/>
          </p:cNvSpPr>
          <p:nvPr/>
        </p:nvSpPr>
        <p:spPr>
          <a:xfrm>
            <a:off x="2640023" y="1818797"/>
            <a:ext cx="6260695" cy="3113261"/>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endParaRPr lang="en-GB" sz="1800" dirty="0">
              <a:latin typeface="Basic sans fc"/>
              <a:cs typeface="Basic sans fc"/>
            </a:endParaRPr>
          </a:p>
        </p:txBody>
      </p:sp>
      <p:sp>
        <p:nvSpPr>
          <p:cNvPr id="22" name="Subtitle 2">
            <a:extLst>
              <a:ext uri="{FF2B5EF4-FFF2-40B4-BE49-F238E27FC236}">
                <a16:creationId xmlns:a16="http://schemas.microsoft.com/office/drawing/2014/main" id="{98787DC2-00D1-0C42-B2FE-580F0676430E}"/>
              </a:ext>
            </a:extLst>
          </p:cNvPr>
          <p:cNvSpPr txBox="1">
            <a:spLocks/>
          </p:cNvSpPr>
          <p:nvPr/>
        </p:nvSpPr>
        <p:spPr>
          <a:xfrm>
            <a:off x="241777" y="5604341"/>
            <a:ext cx="2277922" cy="1001121"/>
          </a:xfrm>
          <a:prstGeom prst="rect">
            <a:avLst/>
          </a:prstGeom>
          <a:no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lnSpcReduction="10000"/>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lnSpc>
                <a:spcPct val="90000"/>
              </a:lnSpc>
              <a:spcBef>
                <a:spcPct val="20000"/>
              </a:spcBef>
              <a:defRPr/>
            </a:pPr>
            <a:r>
              <a:rPr lang="en-GB" sz="1600" b="1" dirty="0">
                <a:latin typeface="+mj-lt"/>
              </a:rPr>
              <a:t>New Vocabulary</a:t>
            </a:r>
          </a:p>
          <a:p>
            <a:pPr algn="ctr" eaLnBrk="1" hangingPunct="1">
              <a:lnSpc>
                <a:spcPct val="90000"/>
              </a:lnSpc>
              <a:spcBef>
                <a:spcPct val="20000"/>
              </a:spcBef>
              <a:defRPr/>
            </a:pPr>
            <a:r>
              <a:rPr lang="en-GB" sz="1600" dirty="0">
                <a:latin typeface="+mj-lt"/>
              </a:rPr>
              <a:t>Hidden job market, career possibilities, global economy</a:t>
            </a:r>
          </a:p>
        </p:txBody>
      </p:sp>
      <p:pic>
        <p:nvPicPr>
          <p:cNvPr id="37" name="Picture 18">
            <a:extLst>
              <a:ext uri="{FF2B5EF4-FFF2-40B4-BE49-F238E27FC236}">
                <a16:creationId xmlns:a16="http://schemas.microsoft.com/office/drawing/2014/main" id="{DF830DE7-8BB6-7447-A77F-957E3795CBC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1277" y="1875924"/>
            <a:ext cx="1492550" cy="45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Chevron 37">
            <a:extLst>
              <a:ext uri="{FF2B5EF4-FFF2-40B4-BE49-F238E27FC236}">
                <a16:creationId xmlns:a16="http://schemas.microsoft.com/office/drawing/2014/main" id="{5D69240A-C47E-D44E-9206-5B3F2C95CD9E}"/>
              </a:ext>
            </a:extLst>
          </p:cNvPr>
          <p:cNvSpPr/>
          <p:nvPr/>
        </p:nvSpPr>
        <p:spPr>
          <a:xfrm>
            <a:off x="1855299" y="1932101"/>
            <a:ext cx="382796" cy="32525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39" name="Chevron 38">
            <a:extLst>
              <a:ext uri="{FF2B5EF4-FFF2-40B4-BE49-F238E27FC236}">
                <a16:creationId xmlns:a16="http://schemas.microsoft.com/office/drawing/2014/main" id="{223C0C00-45CC-1C4A-9C14-AD4125C06680}"/>
              </a:ext>
            </a:extLst>
          </p:cNvPr>
          <p:cNvSpPr/>
          <p:nvPr/>
        </p:nvSpPr>
        <p:spPr>
          <a:xfrm>
            <a:off x="2231876" y="1974851"/>
            <a:ext cx="230396" cy="251815"/>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3" name="Rounded Rectangle 2">
            <a:extLst>
              <a:ext uri="{FF2B5EF4-FFF2-40B4-BE49-F238E27FC236}">
                <a16:creationId xmlns:a16="http://schemas.microsoft.com/office/drawing/2014/main" id="{7D82C7E2-A729-8D4C-9995-217D20530B88}"/>
              </a:ext>
            </a:extLst>
          </p:cNvPr>
          <p:cNvSpPr/>
          <p:nvPr/>
        </p:nvSpPr>
        <p:spPr>
          <a:xfrm>
            <a:off x="4239819" y="5078278"/>
            <a:ext cx="4633189" cy="1481295"/>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You have probably heard of this quote before, what does it mean to you? Discuss with a partner.</a:t>
            </a:r>
          </a:p>
        </p:txBody>
      </p:sp>
      <p:pic>
        <p:nvPicPr>
          <p:cNvPr id="40" name="Picture 18" descr="C:\Users\Optic Group111\Desktop\Task.png">
            <a:extLst>
              <a:ext uri="{FF2B5EF4-FFF2-40B4-BE49-F238E27FC236}">
                <a16:creationId xmlns:a16="http://schemas.microsoft.com/office/drawing/2014/main" id="{283DF4A0-2E76-184A-8BCE-59CA85C4F55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26610" y="5075558"/>
            <a:ext cx="920595" cy="9205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A0BE0020-C9D5-854B-A89A-FE0018A1BAF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12313" y="6102548"/>
            <a:ext cx="1534892" cy="4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7">
            <a:extLst>
              <a:ext uri="{FF2B5EF4-FFF2-40B4-BE49-F238E27FC236}">
                <a16:creationId xmlns:a16="http://schemas.microsoft.com/office/drawing/2014/main" id="{89BA7208-70C9-7940-BBAA-49AC1FD2BB65}"/>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82270" y="4005849"/>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5" descr="C:\Users\Optic Group111\Desktop\Writing Act.png">
            <a:extLst>
              <a:ext uri="{FF2B5EF4-FFF2-40B4-BE49-F238E27FC236}">
                <a16:creationId xmlns:a16="http://schemas.microsoft.com/office/drawing/2014/main" id="{633BC800-53B4-0443-9CF8-CEC93105CFB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023361" y="802674"/>
            <a:ext cx="855961" cy="85596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995969E-BDE6-1044-8A1D-4BF545B68578}"/>
              </a:ext>
            </a:extLst>
          </p:cNvPr>
          <p:cNvSpPr txBox="1"/>
          <p:nvPr/>
        </p:nvSpPr>
        <p:spPr>
          <a:xfrm>
            <a:off x="8215927" y="1186802"/>
            <a:ext cx="796323" cy="523220"/>
          </a:xfrm>
          <a:prstGeom prst="rect">
            <a:avLst/>
          </a:prstGeom>
          <a:noFill/>
        </p:spPr>
        <p:txBody>
          <a:bodyPr wrap="square" rtlCol="0">
            <a:spAutoFit/>
          </a:bodyPr>
          <a:lstStyle/>
          <a:p>
            <a:pPr algn="ctr"/>
            <a:r>
              <a:rPr lang="en-GB" sz="1400" dirty="0"/>
              <a:t>Copy </a:t>
            </a:r>
          </a:p>
          <a:p>
            <a:pPr algn="ctr"/>
            <a:r>
              <a:rPr lang="en-GB" sz="1400" dirty="0"/>
              <a:t>title</a:t>
            </a:r>
          </a:p>
        </p:txBody>
      </p:sp>
      <p:sp>
        <p:nvSpPr>
          <p:cNvPr id="28" name="TextBox 27">
            <a:extLst>
              <a:ext uri="{FF2B5EF4-FFF2-40B4-BE49-F238E27FC236}">
                <a16:creationId xmlns:a16="http://schemas.microsoft.com/office/drawing/2014/main" id="{631A67C5-AC53-B54F-A9CC-4B97B6D19431}"/>
              </a:ext>
            </a:extLst>
          </p:cNvPr>
          <p:cNvSpPr txBox="1"/>
          <p:nvPr/>
        </p:nvSpPr>
        <p:spPr>
          <a:xfrm>
            <a:off x="3140765" y="5651271"/>
            <a:ext cx="594367" cy="307777"/>
          </a:xfrm>
          <a:prstGeom prst="rect">
            <a:avLst/>
          </a:prstGeom>
          <a:noFill/>
        </p:spPr>
        <p:txBody>
          <a:bodyPr wrap="square" rtlCol="0">
            <a:spAutoFit/>
          </a:bodyPr>
          <a:lstStyle/>
          <a:p>
            <a:pPr algn="ctr"/>
            <a:r>
              <a:rPr lang="en-GB" sz="1400" dirty="0"/>
              <a:t>Tasks</a:t>
            </a:r>
          </a:p>
        </p:txBody>
      </p:sp>
      <p:pic>
        <p:nvPicPr>
          <p:cNvPr id="8" name="Picture 7">
            <a:extLst>
              <a:ext uri="{FF2B5EF4-FFF2-40B4-BE49-F238E27FC236}">
                <a16:creationId xmlns:a16="http://schemas.microsoft.com/office/drawing/2014/main" id="{80341822-588A-8647-9F05-FFA6A155462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46795" y="135811"/>
            <a:ext cx="659516" cy="659516"/>
          </a:xfrm>
          <a:prstGeom prst="rect">
            <a:avLst/>
          </a:prstGeom>
        </p:spPr>
      </p:pic>
      <p:pic>
        <p:nvPicPr>
          <p:cNvPr id="10" name="Picture 9">
            <a:extLst>
              <a:ext uri="{FF2B5EF4-FFF2-40B4-BE49-F238E27FC236}">
                <a16:creationId xmlns:a16="http://schemas.microsoft.com/office/drawing/2014/main" id="{046323B6-A7E5-C54A-ADDE-368F4E53DE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23921" y="135811"/>
            <a:ext cx="659516" cy="659516"/>
          </a:xfrm>
          <a:prstGeom prst="rect">
            <a:avLst/>
          </a:prstGeom>
        </p:spPr>
      </p:pic>
      <p:pic>
        <p:nvPicPr>
          <p:cNvPr id="12" name="Picture 11">
            <a:extLst>
              <a:ext uri="{FF2B5EF4-FFF2-40B4-BE49-F238E27FC236}">
                <a16:creationId xmlns:a16="http://schemas.microsoft.com/office/drawing/2014/main" id="{FB8D12C5-4B1B-1347-9686-A0F36D0BDEA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678173" y="135811"/>
            <a:ext cx="659516" cy="659516"/>
          </a:xfrm>
          <a:prstGeom prst="rect">
            <a:avLst/>
          </a:prstGeom>
        </p:spPr>
      </p:pic>
      <p:pic>
        <p:nvPicPr>
          <p:cNvPr id="15" name="Picture 14">
            <a:extLst>
              <a:ext uri="{FF2B5EF4-FFF2-40B4-BE49-F238E27FC236}">
                <a16:creationId xmlns:a16="http://schemas.microsoft.com/office/drawing/2014/main" id="{2BCCFE80-B08B-CD41-99C4-F312BA7C690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501047" y="135811"/>
            <a:ext cx="659516" cy="659516"/>
          </a:xfrm>
          <a:prstGeom prst="rect">
            <a:avLst/>
          </a:prstGeom>
        </p:spPr>
      </p:pic>
      <p:pic>
        <p:nvPicPr>
          <p:cNvPr id="17" name="Picture 16">
            <a:extLst>
              <a:ext uri="{FF2B5EF4-FFF2-40B4-BE49-F238E27FC236}">
                <a16:creationId xmlns:a16="http://schemas.microsoft.com/office/drawing/2014/main" id="{4103B290-EC73-8842-AD97-F52A0AE86E6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855299" y="135811"/>
            <a:ext cx="659516" cy="659516"/>
          </a:xfrm>
          <a:prstGeom prst="rect">
            <a:avLst/>
          </a:prstGeom>
        </p:spPr>
      </p:pic>
      <p:pic>
        <p:nvPicPr>
          <p:cNvPr id="29" name="Picture 28">
            <a:extLst>
              <a:ext uri="{FF2B5EF4-FFF2-40B4-BE49-F238E27FC236}">
                <a16:creationId xmlns:a16="http://schemas.microsoft.com/office/drawing/2014/main" id="{D2E2816A-C2D3-1140-A35C-BF87F34B84A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4497" y="729921"/>
            <a:ext cx="1060103" cy="1060103"/>
          </a:xfrm>
          <a:prstGeom prst="rect">
            <a:avLst/>
          </a:prstGeom>
        </p:spPr>
      </p:pic>
      <p:pic>
        <p:nvPicPr>
          <p:cNvPr id="42" name="Picture 41">
            <a:extLst>
              <a:ext uri="{FF2B5EF4-FFF2-40B4-BE49-F238E27FC236}">
                <a16:creationId xmlns:a16="http://schemas.microsoft.com/office/drawing/2014/main" id="{8DEC59F3-252C-2046-B3CA-4935D36D14E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924605" y="147532"/>
            <a:ext cx="659517" cy="659517"/>
          </a:xfrm>
          <a:prstGeom prst="rect">
            <a:avLst/>
          </a:prstGeom>
        </p:spPr>
      </p:pic>
      <p:sp>
        <p:nvSpPr>
          <p:cNvPr id="26" name="Rounded Rectangle 59">
            <a:extLst>
              <a:ext uri="{FF2B5EF4-FFF2-40B4-BE49-F238E27FC236}">
                <a16:creationId xmlns:a16="http://schemas.microsoft.com/office/drawing/2014/main" id="{8E977DEF-3410-461B-80DE-9EBB3068F879}"/>
              </a:ext>
            </a:extLst>
          </p:cNvPr>
          <p:cNvSpPr/>
          <p:nvPr/>
        </p:nvSpPr>
        <p:spPr>
          <a:xfrm>
            <a:off x="7572203" y="5075398"/>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3 Minutes</a:t>
            </a:r>
          </a:p>
        </p:txBody>
      </p:sp>
      <p:pic>
        <p:nvPicPr>
          <p:cNvPr id="2" name="Picture 2" descr="The world is your oyster fish wall sticker - TenStickers">
            <a:extLst>
              <a:ext uri="{FF2B5EF4-FFF2-40B4-BE49-F238E27FC236}">
                <a16:creationId xmlns:a16="http://schemas.microsoft.com/office/drawing/2014/main" id="{0D9885ED-03D7-4BEF-96A0-DB3E00C200BD}"/>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753318" y="1946984"/>
            <a:ext cx="5405919" cy="2797563"/>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547A8D30-ABFB-E24D-AB1F-8D5EDACFF28A}"/>
              </a:ext>
            </a:extLst>
          </p:cNvPr>
          <p:cNvSpPr/>
          <p:nvPr/>
        </p:nvSpPr>
        <p:spPr>
          <a:xfrm>
            <a:off x="2678173" y="111642"/>
            <a:ext cx="659516" cy="683685"/>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6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82000278-9CD6-4A9B-8A9F-09F1C0B1C600}"/>
              </a:ext>
            </a:extLst>
          </p:cNvPr>
          <p:cNvSpPr/>
          <p:nvPr/>
        </p:nvSpPr>
        <p:spPr>
          <a:xfrm>
            <a:off x="300565" y="3874281"/>
            <a:ext cx="5439054" cy="1552685"/>
          </a:xfrm>
          <a:prstGeom prst="roundRect">
            <a:avLst/>
          </a:prstGeom>
          <a:solidFill>
            <a:srgbClr val="80A2BB"/>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i="1" dirty="0">
                <a:solidFill>
                  <a:schemeClr val="bg1"/>
                </a:solidFill>
              </a:rPr>
              <a:t>They say there are two types of job market;</a:t>
            </a:r>
          </a:p>
          <a:p>
            <a:pPr marL="285750" indent="-285750">
              <a:buFont typeface="Arial" panose="020B0604020202020204" pitchFamily="34" charset="0"/>
              <a:buChar char="•"/>
            </a:pPr>
            <a:r>
              <a:rPr lang="en-GB" sz="1600" b="1" i="1" dirty="0">
                <a:solidFill>
                  <a:schemeClr val="bg1"/>
                </a:solidFill>
              </a:rPr>
              <a:t>Publicised jobs </a:t>
            </a:r>
            <a:r>
              <a:rPr lang="en-GB" sz="1600" i="1" dirty="0">
                <a:solidFill>
                  <a:schemeClr val="bg1"/>
                </a:solidFill>
              </a:rPr>
              <a:t>– these are the ones you can find online using job boards or company’s websites</a:t>
            </a:r>
          </a:p>
          <a:p>
            <a:pPr marL="285750" indent="-285750">
              <a:buFont typeface="Arial" panose="020B0604020202020204" pitchFamily="34" charset="0"/>
              <a:buChar char="•"/>
            </a:pPr>
            <a:r>
              <a:rPr lang="en-GB" sz="1600" b="1" i="1" dirty="0">
                <a:solidFill>
                  <a:schemeClr val="bg1"/>
                </a:solidFill>
              </a:rPr>
              <a:t>Hidden job market </a:t>
            </a:r>
            <a:r>
              <a:rPr lang="en-GB" sz="1600" i="1" dirty="0">
                <a:solidFill>
                  <a:schemeClr val="bg1"/>
                </a:solidFill>
              </a:rPr>
              <a:t>- this refers to jobs that employers do not advertise or publish publicly</a:t>
            </a:r>
          </a:p>
        </p:txBody>
      </p:sp>
      <p:sp>
        <p:nvSpPr>
          <p:cNvPr id="244" name="Google Shape;244;p6"/>
          <p:cNvSpPr/>
          <p:nvPr/>
        </p:nvSpPr>
        <p:spPr>
          <a:xfrm>
            <a:off x="300564" y="5554203"/>
            <a:ext cx="6705147" cy="1057377"/>
          </a:xfrm>
          <a:prstGeom prst="roundRect">
            <a:avLst>
              <a:gd name="adj" fmla="val 14282"/>
            </a:avLst>
          </a:prstGeom>
          <a:solidFill>
            <a:srgbClr val="FFFF00"/>
          </a:solidFill>
          <a:ln w="38100" cap="flat" cmpd="sng">
            <a:solidFill>
              <a:srgbClr val="C1EBBA"/>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dirty="0"/>
              <a:t>In partners, discuss: if opportunities in the job market are not advertised publicly, how do you think people find out about them?</a:t>
            </a:r>
            <a:endParaRPr sz="1400" dirty="0"/>
          </a:p>
        </p:txBody>
      </p:sp>
      <p:pic>
        <p:nvPicPr>
          <p:cNvPr id="8" name="Google Shape;92;p2" descr="C:\Users\Optic Group111\Desktop\Task.png">
            <a:extLst>
              <a:ext uri="{FF2B5EF4-FFF2-40B4-BE49-F238E27FC236}">
                <a16:creationId xmlns:a16="http://schemas.microsoft.com/office/drawing/2014/main" id="{F5599F16-057F-4DE9-971D-C4645FFE90E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10512" y="5504912"/>
            <a:ext cx="910071" cy="864833"/>
          </a:xfrm>
          <a:prstGeom prst="rect">
            <a:avLst/>
          </a:prstGeom>
          <a:noFill/>
          <a:ln>
            <a:noFill/>
          </a:ln>
        </p:spPr>
      </p:pic>
      <p:pic>
        <p:nvPicPr>
          <p:cNvPr id="11" name="Google Shape;385;p18">
            <a:extLst>
              <a:ext uri="{FF2B5EF4-FFF2-40B4-BE49-F238E27FC236}">
                <a16:creationId xmlns:a16="http://schemas.microsoft.com/office/drawing/2014/main" id="{BF7F2CAA-958D-489E-BC20-06416CFACB52}"/>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857794" y="5554203"/>
            <a:ext cx="910071" cy="916689"/>
          </a:xfrm>
          <a:prstGeom prst="rect">
            <a:avLst/>
          </a:prstGeom>
          <a:noFill/>
          <a:ln>
            <a:noFill/>
          </a:ln>
        </p:spPr>
      </p:pic>
      <p:sp>
        <p:nvSpPr>
          <p:cNvPr id="12" name="Google Shape;386;p18">
            <a:extLst>
              <a:ext uri="{FF2B5EF4-FFF2-40B4-BE49-F238E27FC236}">
                <a16:creationId xmlns:a16="http://schemas.microsoft.com/office/drawing/2014/main" id="{F95D9472-BE0B-4AE2-BD97-607E5457BCA8}"/>
              </a:ext>
            </a:extLst>
          </p:cNvPr>
          <p:cNvSpPr/>
          <p:nvPr/>
        </p:nvSpPr>
        <p:spPr>
          <a:xfrm>
            <a:off x="7005711" y="6236541"/>
            <a:ext cx="1307119" cy="364990"/>
          </a:xfrm>
          <a:prstGeom prst="roundRect">
            <a:avLst>
              <a:gd name="adj" fmla="val 16667"/>
            </a:avLst>
          </a:prstGeom>
          <a:solidFill>
            <a:srgbClr val="7030A0"/>
          </a:solid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dirty="0">
                <a:solidFill>
                  <a:schemeClr val="bg1"/>
                </a:solidFill>
                <a:latin typeface="Comic Sans MS"/>
                <a:ea typeface="Comic Sans MS"/>
                <a:cs typeface="Comic Sans MS"/>
                <a:sym typeface="Comic Sans MS"/>
              </a:rPr>
              <a:t>5</a:t>
            </a:r>
            <a:r>
              <a:rPr lang="en-GB" sz="1800" dirty="0">
                <a:solidFill>
                  <a:schemeClr val="bg1"/>
                </a:solidFill>
                <a:latin typeface="Comic Sans MS"/>
                <a:ea typeface="Comic Sans MS"/>
                <a:cs typeface="Comic Sans MS"/>
                <a:sym typeface="Comic Sans MS"/>
              </a:rPr>
              <a:t> Minutes</a:t>
            </a:r>
            <a:endParaRPr dirty="0">
              <a:solidFill>
                <a:schemeClr val="bg1"/>
              </a:solidFill>
            </a:endParaRPr>
          </a:p>
        </p:txBody>
      </p:sp>
      <p:sp>
        <p:nvSpPr>
          <p:cNvPr id="14" name="Rectangle 13">
            <a:extLst>
              <a:ext uri="{FF2B5EF4-FFF2-40B4-BE49-F238E27FC236}">
                <a16:creationId xmlns:a16="http://schemas.microsoft.com/office/drawing/2014/main" id="{E1FA8021-E3CD-4008-8141-462FFAA73572}"/>
              </a:ext>
            </a:extLst>
          </p:cNvPr>
          <p:cNvSpPr>
            <a:spLocks noChangeArrowheads="1"/>
          </p:cNvSpPr>
          <p:nvPr/>
        </p:nvSpPr>
        <p:spPr bwMode="auto">
          <a:xfrm>
            <a:off x="279399" y="203656"/>
            <a:ext cx="8542867"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latin typeface="+mj-lt"/>
                <a:ea typeface="+mn-ea"/>
                <a:cs typeface="+mn-cs"/>
              </a:rPr>
              <a:t>Where to find career possibilities</a:t>
            </a:r>
          </a:p>
        </p:txBody>
      </p:sp>
      <p:sp>
        <p:nvSpPr>
          <p:cNvPr id="19" name="Rectangle: Diagonal Corners Rounded 22">
            <a:extLst>
              <a:ext uri="{FF2B5EF4-FFF2-40B4-BE49-F238E27FC236}">
                <a16:creationId xmlns:a16="http://schemas.microsoft.com/office/drawing/2014/main" id="{07C44D92-AC86-46F8-A4CB-DEC17665142F}"/>
              </a:ext>
            </a:extLst>
          </p:cNvPr>
          <p:cNvSpPr/>
          <p:nvPr/>
        </p:nvSpPr>
        <p:spPr>
          <a:xfrm>
            <a:off x="300565" y="5293902"/>
            <a:ext cx="1510389" cy="312157"/>
          </a:xfrm>
          <a:prstGeom prst="round2DiagRect">
            <a:avLst>
              <a:gd name="adj1" fmla="val 50000"/>
              <a:gd name="adj2" fmla="val 36088"/>
            </a:avLst>
          </a:prstGeom>
          <a:solidFill>
            <a:srgbClr val="FFF200"/>
          </a:soli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528E90"/>
                </a:solidFill>
                <a:latin typeface="Segoe UI Semibold" panose="020B0702040204020203" pitchFamily="34" charset="0"/>
                <a:cs typeface="Segoe UI Semibold" panose="020B0702040204020203" pitchFamily="34" charset="0"/>
              </a:rPr>
              <a:t>Task</a:t>
            </a:r>
            <a:endParaRPr lang="en-US" sz="2000" b="1" dirty="0">
              <a:solidFill>
                <a:srgbClr val="528E90"/>
              </a:solidFill>
              <a:latin typeface="Segoe UI Semibold" panose="020B0702040204020203" pitchFamily="34" charset="0"/>
              <a:cs typeface="Segoe UI Semibold" panose="020B0702040204020203" pitchFamily="34" charset="0"/>
            </a:endParaRPr>
          </a:p>
        </p:txBody>
      </p:sp>
      <p:sp>
        <p:nvSpPr>
          <p:cNvPr id="17" name="Rectangle: Rounded Corners 16">
            <a:extLst>
              <a:ext uri="{FF2B5EF4-FFF2-40B4-BE49-F238E27FC236}">
                <a16:creationId xmlns:a16="http://schemas.microsoft.com/office/drawing/2014/main" id="{A269CEDA-C778-4B1A-86A4-56444287D0F0}"/>
              </a:ext>
            </a:extLst>
          </p:cNvPr>
          <p:cNvSpPr/>
          <p:nvPr/>
        </p:nvSpPr>
        <p:spPr>
          <a:xfrm>
            <a:off x="275043" y="920671"/>
            <a:ext cx="8542867" cy="2202358"/>
          </a:xfrm>
          <a:prstGeom prst="roundRect">
            <a:avLst/>
          </a:prstGeom>
          <a:solidFill>
            <a:srgbClr val="FFFFFF"/>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i="1" dirty="0">
                <a:solidFill>
                  <a:schemeClr val="tx1"/>
                </a:solidFill>
              </a:rPr>
              <a:t>At the beginning of the session, we asked you to think about the phrase “the world is your oyster” and what this saying means to you. </a:t>
            </a:r>
          </a:p>
          <a:p>
            <a:pPr algn="ctr"/>
            <a:endParaRPr lang="en-GB" sz="1600" i="1" dirty="0">
              <a:solidFill>
                <a:schemeClr val="tx1"/>
              </a:solidFill>
            </a:endParaRPr>
          </a:p>
          <a:p>
            <a:pPr algn="ctr"/>
            <a:r>
              <a:rPr lang="en-GB" sz="1600" i="1" dirty="0">
                <a:solidFill>
                  <a:schemeClr val="tx1"/>
                </a:solidFill>
              </a:rPr>
              <a:t>In short, it means that you are able to take the opportunities that life has to offer. </a:t>
            </a:r>
          </a:p>
          <a:p>
            <a:pPr algn="ctr"/>
            <a:endParaRPr lang="en-GB" sz="1600" i="1" dirty="0">
              <a:solidFill>
                <a:schemeClr val="tx1"/>
              </a:solidFill>
            </a:endParaRPr>
          </a:p>
          <a:p>
            <a:pPr algn="ctr"/>
            <a:r>
              <a:rPr lang="en-GB" sz="1600" i="1" dirty="0">
                <a:solidFill>
                  <a:schemeClr val="tx1"/>
                </a:solidFill>
              </a:rPr>
              <a:t>We are very fortunate in the UK that we have access to free education, we are all able to go to university if we choose to and, therefore, have access to high-level, well-paid jobs if we are willing to work hard for them.</a:t>
            </a:r>
          </a:p>
        </p:txBody>
      </p:sp>
      <p:sp>
        <p:nvSpPr>
          <p:cNvPr id="20" name="Rectangle: Rounded Corners 19">
            <a:extLst>
              <a:ext uri="{FF2B5EF4-FFF2-40B4-BE49-F238E27FC236}">
                <a16:creationId xmlns:a16="http://schemas.microsoft.com/office/drawing/2014/main" id="{3700C358-D7CC-45F5-9574-D1FB3FBD2A2C}"/>
              </a:ext>
            </a:extLst>
          </p:cNvPr>
          <p:cNvSpPr/>
          <p:nvPr/>
        </p:nvSpPr>
        <p:spPr>
          <a:xfrm>
            <a:off x="300566" y="3182371"/>
            <a:ext cx="5439054" cy="649674"/>
          </a:xfrm>
          <a:prstGeom prst="roundRect">
            <a:avLst/>
          </a:prstGeom>
          <a:solidFill>
            <a:srgbClr val="80A2BB"/>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i="1" dirty="0">
                <a:solidFill>
                  <a:schemeClr val="bg1"/>
                </a:solidFill>
              </a:rPr>
              <a:t>But what we need to consider is </a:t>
            </a:r>
            <a:r>
              <a:rPr lang="en-GB" sz="1600" b="1" i="1" u="sng" dirty="0">
                <a:solidFill>
                  <a:schemeClr val="bg1"/>
                </a:solidFill>
              </a:rPr>
              <a:t>WHERE</a:t>
            </a:r>
            <a:r>
              <a:rPr lang="en-GB" sz="1600" i="1" dirty="0">
                <a:solidFill>
                  <a:schemeClr val="bg1"/>
                </a:solidFill>
              </a:rPr>
              <a:t> we can find these career possibilities we are talking about.</a:t>
            </a:r>
          </a:p>
        </p:txBody>
      </p:sp>
      <p:pic>
        <p:nvPicPr>
          <p:cNvPr id="6146" name="Picture 2" descr="The visible vs. the hidden job market: Like Oil and Water - The  International Student&amp;#39;s Guide to Finding a Job in the United States">
            <a:extLst>
              <a:ext uri="{FF2B5EF4-FFF2-40B4-BE49-F238E27FC236}">
                <a16:creationId xmlns:a16="http://schemas.microsoft.com/office/drawing/2014/main" id="{D82C369C-A286-482E-9467-872DB1FFE9B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82384" y="3205141"/>
            <a:ext cx="228600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5 Things to Learn about Personal Growth (and How to Achieve Your Own) - Big  Think">
            <a:extLst>
              <a:ext uri="{FF2B5EF4-FFF2-40B4-BE49-F238E27FC236}">
                <a16:creationId xmlns:a16="http://schemas.microsoft.com/office/drawing/2014/main" id="{64D39FC9-8E26-484B-89BB-10A15BF5D80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8344" y="2663324"/>
            <a:ext cx="3920845" cy="261389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77D12CA6-4BF3-4B35-BFBA-8595628FA05A}"/>
              </a:ext>
            </a:extLst>
          </p:cNvPr>
          <p:cNvSpPr/>
          <p:nvPr/>
        </p:nvSpPr>
        <p:spPr>
          <a:xfrm>
            <a:off x="152002" y="5209833"/>
            <a:ext cx="3959072" cy="1384481"/>
          </a:xfrm>
          <a:prstGeom prst="roundRect">
            <a:avLst>
              <a:gd name="adj" fmla="val 14282"/>
            </a:avLst>
          </a:prstGeom>
          <a:solidFill>
            <a:srgbClr val="FFFF00"/>
          </a:solidFill>
          <a:ln w="38100">
            <a:solidFill>
              <a:srgbClr val="0E25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rPr>
              <a:t>Rank these 6 statements in order of important. 1 being the most and 6 being the least important. Be ready to discuss your </a:t>
            </a:r>
            <a:r>
              <a:rPr lang="en-US" sz="1600" dirty="0" err="1">
                <a:solidFill>
                  <a:srgbClr val="000000"/>
                </a:solidFill>
              </a:rPr>
              <a:t>prioritisation</a:t>
            </a:r>
            <a:r>
              <a:rPr lang="en-US" sz="1600" dirty="0">
                <a:solidFill>
                  <a:srgbClr val="000000"/>
                </a:solidFill>
              </a:rPr>
              <a:t> to the class.</a:t>
            </a:r>
          </a:p>
        </p:txBody>
      </p:sp>
      <p:sp>
        <p:nvSpPr>
          <p:cNvPr id="17" name="Rectangle 16">
            <a:extLst>
              <a:ext uri="{FF2B5EF4-FFF2-40B4-BE49-F238E27FC236}">
                <a16:creationId xmlns:a16="http://schemas.microsoft.com/office/drawing/2014/main" id="{3BC22800-41A8-42A0-9B28-0870E21A563E}"/>
              </a:ext>
            </a:extLst>
          </p:cNvPr>
          <p:cNvSpPr>
            <a:spLocks noChangeArrowheads="1"/>
          </p:cNvSpPr>
          <p:nvPr/>
        </p:nvSpPr>
        <p:spPr bwMode="auto">
          <a:xfrm>
            <a:off x="275043" y="213648"/>
            <a:ext cx="8593915" cy="817240"/>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solidFill>
                  <a:schemeClr val="dk1"/>
                </a:solidFill>
                <a:latin typeface="+mj-lt"/>
                <a:ea typeface="+mn-ea"/>
                <a:cs typeface="+mn-cs"/>
              </a:rPr>
              <a:t>What happens if the global economy changes?</a:t>
            </a:r>
          </a:p>
        </p:txBody>
      </p:sp>
      <p:pic>
        <p:nvPicPr>
          <p:cNvPr id="18" name="Google Shape;385;p18">
            <a:extLst>
              <a:ext uri="{FF2B5EF4-FFF2-40B4-BE49-F238E27FC236}">
                <a16:creationId xmlns:a16="http://schemas.microsoft.com/office/drawing/2014/main" id="{D0CF4398-FAA5-4582-80EE-6F9AD3A79FC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199189" y="5840096"/>
            <a:ext cx="675793" cy="580313"/>
          </a:xfrm>
          <a:prstGeom prst="rect">
            <a:avLst/>
          </a:prstGeom>
          <a:noFill/>
          <a:ln>
            <a:noFill/>
          </a:ln>
        </p:spPr>
      </p:pic>
      <p:sp>
        <p:nvSpPr>
          <p:cNvPr id="19" name="Google Shape;386;p18">
            <a:extLst>
              <a:ext uri="{FF2B5EF4-FFF2-40B4-BE49-F238E27FC236}">
                <a16:creationId xmlns:a16="http://schemas.microsoft.com/office/drawing/2014/main" id="{06EF14E6-7F6C-43B7-A82D-F0AC46364E61}"/>
              </a:ext>
            </a:extLst>
          </p:cNvPr>
          <p:cNvSpPr/>
          <p:nvPr/>
        </p:nvSpPr>
        <p:spPr>
          <a:xfrm>
            <a:off x="3277775" y="6285226"/>
            <a:ext cx="1449825" cy="364990"/>
          </a:xfrm>
          <a:prstGeom prst="roundRect">
            <a:avLst>
              <a:gd name="adj" fmla="val 16667"/>
            </a:avLst>
          </a:prstGeom>
          <a:solidFill>
            <a:srgbClr val="7030A0"/>
          </a:solid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dirty="0">
                <a:solidFill>
                  <a:schemeClr val="bg1"/>
                </a:solidFill>
                <a:latin typeface="Comic Sans MS"/>
                <a:ea typeface="Comic Sans MS"/>
                <a:cs typeface="Comic Sans MS"/>
                <a:sym typeface="Comic Sans MS"/>
              </a:rPr>
              <a:t>6</a:t>
            </a:r>
            <a:r>
              <a:rPr lang="en-GB" sz="1800" dirty="0">
                <a:solidFill>
                  <a:schemeClr val="bg1"/>
                </a:solidFill>
                <a:latin typeface="Comic Sans MS"/>
                <a:ea typeface="Comic Sans MS"/>
                <a:cs typeface="Comic Sans MS"/>
                <a:sym typeface="Comic Sans MS"/>
              </a:rPr>
              <a:t> Minutes</a:t>
            </a:r>
            <a:endParaRPr dirty="0">
              <a:solidFill>
                <a:schemeClr val="bg1"/>
              </a:solidFill>
            </a:endParaRPr>
          </a:p>
        </p:txBody>
      </p:sp>
      <p:sp>
        <p:nvSpPr>
          <p:cNvPr id="20" name="Rectangle: Diagonal Corners Rounded 22">
            <a:extLst>
              <a:ext uri="{FF2B5EF4-FFF2-40B4-BE49-F238E27FC236}">
                <a16:creationId xmlns:a16="http://schemas.microsoft.com/office/drawing/2014/main" id="{5D0E34CA-EC41-4A54-8637-0FC698369335}"/>
              </a:ext>
            </a:extLst>
          </p:cNvPr>
          <p:cNvSpPr/>
          <p:nvPr/>
        </p:nvSpPr>
        <p:spPr>
          <a:xfrm>
            <a:off x="219603" y="5063120"/>
            <a:ext cx="1510389" cy="312157"/>
          </a:xfrm>
          <a:prstGeom prst="round2DiagRect">
            <a:avLst>
              <a:gd name="adj1" fmla="val 50000"/>
              <a:gd name="adj2" fmla="val 36088"/>
            </a:avLst>
          </a:prstGeom>
          <a:solidFill>
            <a:srgbClr val="FFF200"/>
          </a:soli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528E90"/>
                </a:solidFill>
                <a:latin typeface="Segoe UI Semibold" panose="020B0702040204020203" pitchFamily="34" charset="0"/>
                <a:cs typeface="Segoe UI Semibold" panose="020B0702040204020203" pitchFamily="34" charset="0"/>
              </a:rPr>
              <a:t>Task</a:t>
            </a:r>
            <a:endParaRPr lang="en-US" sz="2000" b="1" dirty="0">
              <a:solidFill>
                <a:srgbClr val="528E90"/>
              </a:solidFill>
              <a:latin typeface="Segoe UI Semibold" panose="020B0702040204020203" pitchFamily="34" charset="0"/>
              <a:cs typeface="Segoe UI Semibold" panose="020B0702040204020203" pitchFamily="34" charset="0"/>
            </a:endParaRPr>
          </a:p>
        </p:txBody>
      </p:sp>
      <p:pic>
        <p:nvPicPr>
          <p:cNvPr id="23" name="Picture 10" descr="C:\Users\Optic Group111\Desktop\Feelings.png">
            <a:extLst>
              <a:ext uri="{FF2B5EF4-FFF2-40B4-BE49-F238E27FC236}">
                <a16:creationId xmlns:a16="http://schemas.microsoft.com/office/drawing/2014/main" id="{4C807824-D9DD-4BAC-9106-F847ECBD0B5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42485" y="5128273"/>
            <a:ext cx="433140" cy="4331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descr="C:\Users\Optic Group111\Desktop\New Vocab.png">
            <a:extLst>
              <a:ext uri="{FF2B5EF4-FFF2-40B4-BE49-F238E27FC236}">
                <a16:creationId xmlns:a16="http://schemas.microsoft.com/office/drawing/2014/main" id="{41760F0B-7C0F-429D-8981-9D27EF6560E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07983" y="5120669"/>
            <a:ext cx="433140" cy="43314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490C62DC-D440-49DB-A85E-6504235E8F2E}"/>
              </a:ext>
            </a:extLst>
          </p:cNvPr>
          <p:cNvSpPr/>
          <p:nvPr/>
        </p:nvSpPr>
        <p:spPr>
          <a:xfrm>
            <a:off x="225523" y="1133635"/>
            <a:ext cx="8668194" cy="1384481"/>
          </a:xfrm>
          <a:prstGeom prst="roundRect">
            <a:avLst>
              <a:gd name="adj" fmla="val 14282"/>
            </a:avLst>
          </a:prstGeom>
          <a:solidFill>
            <a:srgbClr val="FFFFCC"/>
          </a:solidFill>
          <a:ln w="38100">
            <a:solidFill>
              <a:srgbClr val="0E25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rPr>
              <a:t>No one could have predicted what has happened with COVID-19. Which may leave you thinking, what happens if the global economy changes? And it does! It’s constantly changing and evolving.</a:t>
            </a:r>
          </a:p>
          <a:p>
            <a:endParaRPr lang="en-US" sz="1600" dirty="0">
              <a:solidFill>
                <a:srgbClr val="000000"/>
              </a:solidFill>
            </a:endParaRPr>
          </a:p>
          <a:p>
            <a:r>
              <a:rPr lang="en-US" sz="1600" dirty="0">
                <a:solidFill>
                  <a:srgbClr val="000000"/>
                </a:solidFill>
              </a:rPr>
              <a:t>You can prepare for a changing economy, and therefore a varying list of career possibilities, by:</a:t>
            </a:r>
          </a:p>
        </p:txBody>
      </p:sp>
      <p:sp>
        <p:nvSpPr>
          <p:cNvPr id="26" name="Rectangle: Rounded Corners 25">
            <a:extLst>
              <a:ext uri="{FF2B5EF4-FFF2-40B4-BE49-F238E27FC236}">
                <a16:creationId xmlns:a16="http://schemas.microsoft.com/office/drawing/2014/main" id="{DE2E5DED-C759-4D5D-893F-987F38BE8B82}"/>
              </a:ext>
            </a:extLst>
          </p:cNvPr>
          <p:cNvSpPr/>
          <p:nvPr/>
        </p:nvSpPr>
        <p:spPr>
          <a:xfrm>
            <a:off x="6724653" y="4753592"/>
            <a:ext cx="2194120" cy="977111"/>
          </a:xfrm>
          <a:prstGeom prst="roundRect">
            <a:avLst>
              <a:gd name="adj" fmla="val 14282"/>
            </a:avLst>
          </a:prstGeom>
          <a:solidFill>
            <a:srgbClr val="FFFFFF"/>
          </a:solidFill>
          <a:ln w="38100">
            <a:solidFill>
              <a:srgbClr val="0E25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Knowing your values &amp; what is important to you</a:t>
            </a:r>
          </a:p>
        </p:txBody>
      </p:sp>
      <p:sp>
        <p:nvSpPr>
          <p:cNvPr id="27" name="Rectangle: Rounded Corners 26">
            <a:extLst>
              <a:ext uri="{FF2B5EF4-FFF2-40B4-BE49-F238E27FC236}">
                <a16:creationId xmlns:a16="http://schemas.microsoft.com/office/drawing/2014/main" id="{E97D10DC-CC47-446D-9BBD-292E1CB91C9D}"/>
              </a:ext>
            </a:extLst>
          </p:cNvPr>
          <p:cNvSpPr/>
          <p:nvPr/>
        </p:nvSpPr>
        <p:spPr>
          <a:xfrm>
            <a:off x="4320803" y="2647869"/>
            <a:ext cx="2194120" cy="803748"/>
          </a:xfrm>
          <a:prstGeom prst="roundRect">
            <a:avLst>
              <a:gd name="adj" fmla="val 14282"/>
            </a:avLst>
          </a:prstGeom>
          <a:solidFill>
            <a:srgbClr val="FFFFFF"/>
          </a:solidFill>
          <a:ln w="38100">
            <a:solidFill>
              <a:srgbClr val="0E25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Continually developing your skills for the workplace</a:t>
            </a:r>
          </a:p>
        </p:txBody>
      </p:sp>
      <p:sp>
        <p:nvSpPr>
          <p:cNvPr id="28" name="Rectangle: Rounded Corners 27">
            <a:extLst>
              <a:ext uri="{FF2B5EF4-FFF2-40B4-BE49-F238E27FC236}">
                <a16:creationId xmlns:a16="http://schemas.microsoft.com/office/drawing/2014/main" id="{C959783F-31C3-464C-9434-AC973571BC4F}"/>
              </a:ext>
            </a:extLst>
          </p:cNvPr>
          <p:cNvSpPr/>
          <p:nvPr/>
        </p:nvSpPr>
        <p:spPr>
          <a:xfrm>
            <a:off x="6681391" y="2647005"/>
            <a:ext cx="2194120" cy="803748"/>
          </a:xfrm>
          <a:prstGeom prst="roundRect">
            <a:avLst>
              <a:gd name="adj" fmla="val 14282"/>
            </a:avLst>
          </a:prstGeom>
          <a:solidFill>
            <a:srgbClr val="FFFFFF"/>
          </a:solidFill>
          <a:ln w="38100">
            <a:solidFill>
              <a:srgbClr val="0E25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Developing your personal network</a:t>
            </a:r>
          </a:p>
        </p:txBody>
      </p:sp>
      <p:sp>
        <p:nvSpPr>
          <p:cNvPr id="29" name="Rectangle: Rounded Corners 28">
            <a:extLst>
              <a:ext uri="{FF2B5EF4-FFF2-40B4-BE49-F238E27FC236}">
                <a16:creationId xmlns:a16="http://schemas.microsoft.com/office/drawing/2014/main" id="{64E87E3A-C7DF-445D-9D41-1CFE4B1CE87E}"/>
              </a:ext>
            </a:extLst>
          </p:cNvPr>
          <p:cNvSpPr/>
          <p:nvPr/>
        </p:nvSpPr>
        <p:spPr>
          <a:xfrm>
            <a:off x="4320803" y="4745238"/>
            <a:ext cx="2194120" cy="977112"/>
          </a:xfrm>
          <a:prstGeom prst="roundRect">
            <a:avLst>
              <a:gd name="adj" fmla="val 14282"/>
            </a:avLst>
          </a:prstGeom>
          <a:solidFill>
            <a:srgbClr val="FFFFFF"/>
          </a:solidFill>
          <a:ln w="38100">
            <a:solidFill>
              <a:srgbClr val="0E25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Keeping your knowledge up to date</a:t>
            </a:r>
          </a:p>
        </p:txBody>
      </p:sp>
      <p:sp>
        <p:nvSpPr>
          <p:cNvPr id="30" name="Rectangle: Rounded Corners 29">
            <a:extLst>
              <a:ext uri="{FF2B5EF4-FFF2-40B4-BE49-F238E27FC236}">
                <a16:creationId xmlns:a16="http://schemas.microsoft.com/office/drawing/2014/main" id="{55B7F213-D991-4E7C-9007-EFF265EF3C1F}"/>
              </a:ext>
            </a:extLst>
          </p:cNvPr>
          <p:cNvSpPr/>
          <p:nvPr/>
        </p:nvSpPr>
        <p:spPr>
          <a:xfrm>
            <a:off x="4320803" y="3644826"/>
            <a:ext cx="2194120" cy="977112"/>
          </a:xfrm>
          <a:prstGeom prst="roundRect">
            <a:avLst>
              <a:gd name="adj" fmla="val 14282"/>
            </a:avLst>
          </a:prstGeom>
          <a:solidFill>
            <a:srgbClr val="FFFFFF"/>
          </a:solidFill>
          <a:ln w="38100">
            <a:solidFill>
              <a:srgbClr val="0E25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Saying yes to new opportunities that will help you to grow</a:t>
            </a:r>
          </a:p>
        </p:txBody>
      </p:sp>
      <p:sp>
        <p:nvSpPr>
          <p:cNvPr id="31" name="Rectangle: Rounded Corners 30">
            <a:extLst>
              <a:ext uri="{FF2B5EF4-FFF2-40B4-BE49-F238E27FC236}">
                <a16:creationId xmlns:a16="http://schemas.microsoft.com/office/drawing/2014/main" id="{15FE0118-7979-47EF-A75D-55C412678AE3}"/>
              </a:ext>
            </a:extLst>
          </p:cNvPr>
          <p:cNvSpPr/>
          <p:nvPr/>
        </p:nvSpPr>
        <p:spPr>
          <a:xfrm>
            <a:off x="6699597" y="3644825"/>
            <a:ext cx="2194120" cy="977113"/>
          </a:xfrm>
          <a:prstGeom prst="roundRect">
            <a:avLst>
              <a:gd name="adj" fmla="val 14282"/>
            </a:avLst>
          </a:prstGeom>
          <a:solidFill>
            <a:srgbClr val="FFFFFF"/>
          </a:solidFill>
          <a:ln w="38100">
            <a:solidFill>
              <a:srgbClr val="0E25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Considering your future in line with changes happening in the world</a:t>
            </a:r>
          </a:p>
        </p:txBody>
      </p:sp>
    </p:spTree>
    <p:extLst>
      <p:ext uri="{BB962C8B-B14F-4D97-AF65-F5344CB8AC3E}">
        <p14:creationId xmlns:p14="http://schemas.microsoft.com/office/powerpoint/2010/main" val="153956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77D12CA6-4BF3-4B35-BFBA-8595628FA05A}"/>
              </a:ext>
            </a:extLst>
          </p:cNvPr>
          <p:cNvSpPr/>
          <p:nvPr/>
        </p:nvSpPr>
        <p:spPr>
          <a:xfrm>
            <a:off x="225523" y="1133636"/>
            <a:ext cx="8668194" cy="803748"/>
          </a:xfrm>
          <a:prstGeom prst="roundRect">
            <a:avLst>
              <a:gd name="adj" fmla="val 14282"/>
            </a:avLst>
          </a:prstGeom>
          <a:solidFill>
            <a:srgbClr val="FFFFFF"/>
          </a:solidFill>
          <a:ln w="38100">
            <a:solidFill>
              <a:srgbClr val="0E25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rPr>
              <a:t>Here are some of the ways people can access jobs on the hidden market:</a:t>
            </a:r>
          </a:p>
        </p:txBody>
      </p:sp>
      <p:grpSp>
        <p:nvGrpSpPr>
          <p:cNvPr id="2" name="Group 1">
            <a:extLst>
              <a:ext uri="{FF2B5EF4-FFF2-40B4-BE49-F238E27FC236}">
                <a16:creationId xmlns:a16="http://schemas.microsoft.com/office/drawing/2014/main" id="{223493D7-DD53-E04A-B382-1CADC0E80390}"/>
              </a:ext>
            </a:extLst>
          </p:cNvPr>
          <p:cNvGrpSpPr/>
          <p:nvPr/>
        </p:nvGrpSpPr>
        <p:grpSpPr>
          <a:xfrm>
            <a:off x="299802" y="2138475"/>
            <a:ext cx="4272198" cy="2166239"/>
            <a:chOff x="4977113" y="962130"/>
            <a:chExt cx="3481088" cy="2832771"/>
          </a:xfrm>
        </p:grpSpPr>
        <p:sp>
          <p:nvSpPr>
            <p:cNvPr id="3" name="Rectangle 2">
              <a:extLst>
                <a:ext uri="{FF2B5EF4-FFF2-40B4-BE49-F238E27FC236}">
                  <a16:creationId xmlns:a16="http://schemas.microsoft.com/office/drawing/2014/main" id="{4A213652-5638-D943-BC6B-5218315E9C2E}"/>
                </a:ext>
              </a:extLst>
            </p:cNvPr>
            <p:cNvSpPr/>
            <p:nvPr/>
          </p:nvSpPr>
          <p:spPr>
            <a:xfrm>
              <a:off x="4977113" y="1360234"/>
              <a:ext cx="3481087" cy="2434667"/>
            </a:xfrm>
            <a:prstGeom prst="rect">
              <a:avLst/>
            </a:prstGeom>
            <a:solidFill>
              <a:srgbClr val="FFFFCC"/>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en-US" dirty="0">
                  <a:solidFill>
                    <a:schemeClr val="tx1">
                      <a:lumMod val="85000"/>
                      <a:lumOff val="15000"/>
                    </a:schemeClr>
                  </a:solidFill>
                </a:rPr>
                <a:t>By building relationships with people, they become part of your personal network. This often means that you can rely on them to let you know if any jobs are coming up at their employer. </a:t>
              </a:r>
            </a:p>
          </p:txBody>
        </p:sp>
        <p:sp>
          <p:nvSpPr>
            <p:cNvPr id="4" name="Rectangle 3">
              <a:extLst>
                <a:ext uri="{FF2B5EF4-FFF2-40B4-BE49-F238E27FC236}">
                  <a16:creationId xmlns:a16="http://schemas.microsoft.com/office/drawing/2014/main" id="{38B560E5-077C-0644-9B13-37BF59AA8EBD}"/>
                </a:ext>
              </a:extLst>
            </p:cNvPr>
            <p:cNvSpPr/>
            <p:nvPr/>
          </p:nvSpPr>
          <p:spPr>
            <a:xfrm>
              <a:off x="4977113" y="962130"/>
              <a:ext cx="3481088" cy="409600"/>
            </a:xfrm>
            <a:prstGeom prst="rect">
              <a:avLst/>
            </a:prstGeom>
            <a:solidFill>
              <a:srgbClr val="EE4848"/>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Personal Network</a:t>
              </a:r>
            </a:p>
          </p:txBody>
        </p:sp>
      </p:grpSp>
      <p:grpSp>
        <p:nvGrpSpPr>
          <p:cNvPr id="5" name="Group 4">
            <a:extLst>
              <a:ext uri="{FF2B5EF4-FFF2-40B4-BE49-F238E27FC236}">
                <a16:creationId xmlns:a16="http://schemas.microsoft.com/office/drawing/2014/main" id="{E8AB000D-4635-B14D-B2F5-15552C6C712B}"/>
              </a:ext>
            </a:extLst>
          </p:cNvPr>
          <p:cNvGrpSpPr/>
          <p:nvPr/>
        </p:nvGrpSpPr>
        <p:grpSpPr>
          <a:xfrm>
            <a:off x="4621519" y="2136213"/>
            <a:ext cx="4272198" cy="2168501"/>
            <a:chOff x="4977113" y="962130"/>
            <a:chExt cx="3481088" cy="2832871"/>
          </a:xfrm>
        </p:grpSpPr>
        <p:sp>
          <p:nvSpPr>
            <p:cNvPr id="6" name="Rectangle 5">
              <a:extLst>
                <a:ext uri="{FF2B5EF4-FFF2-40B4-BE49-F238E27FC236}">
                  <a16:creationId xmlns:a16="http://schemas.microsoft.com/office/drawing/2014/main" id="{7DC51201-3329-9A48-B911-0F55644174FE}"/>
                </a:ext>
              </a:extLst>
            </p:cNvPr>
            <p:cNvSpPr/>
            <p:nvPr/>
          </p:nvSpPr>
          <p:spPr>
            <a:xfrm>
              <a:off x="4977113" y="1360234"/>
              <a:ext cx="3481087" cy="2434767"/>
            </a:xfrm>
            <a:prstGeom prst="rect">
              <a:avLst/>
            </a:prstGeom>
            <a:solidFill>
              <a:srgbClr val="FFFFCC"/>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en-US" dirty="0">
                  <a:solidFill>
                    <a:schemeClr val="tx1">
                      <a:lumMod val="85000"/>
                      <a:lumOff val="15000"/>
                    </a:schemeClr>
                  </a:solidFill>
                </a:rPr>
                <a:t>For example, if you complete work experience for a company and follow this up with a polite email to say “I would love to work with you in the future”, the employer may contact you before they advertise job role.</a:t>
              </a:r>
            </a:p>
          </p:txBody>
        </p:sp>
        <p:sp>
          <p:nvSpPr>
            <p:cNvPr id="7" name="Rectangle 6">
              <a:extLst>
                <a:ext uri="{FF2B5EF4-FFF2-40B4-BE49-F238E27FC236}">
                  <a16:creationId xmlns:a16="http://schemas.microsoft.com/office/drawing/2014/main" id="{D59D84CD-1B30-354F-97C3-16DCB8C37603}"/>
                </a:ext>
              </a:extLst>
            </p:cNvPr>
            <p:cNvSpPr/>
            <p:nvPr/>
          </p:nvSpPr>
          <p:spPr>
            <a:xfrm>
              <a:off x="4977113" y="962130"/>
              <a:ext cx="3481088" cy="409189"/>
            </a:xfrm>
            <a:prstGeom prst="rect">
              <a:avLst/>
            </a:prstGeom>
            <a:solidFill>
              <a:srgbClr val="DCBBE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Proactively contacting employers</a:t>
              </a:r>
            </a:p>
          </p:txBody>
        </p:sp>
      </p:grpSp>
      <p:grpSp>
        <p:nvGrpSpPr>
          <p:cNvPr id="8" name="Group 7">
            <a:extLst>
              <a:ext uri="{FF2B5EF4-FFF2-40B4-BE49-F238E27FC236}">
                <a16:creationId xmlns:a16="http://schemas.microsoft.com/office/drawing/2014/main" id="{7F2D8AFF-B7D9-614E-8332-E4A6449D1A6C}"/>
              </a:ext>
            </a:extLst>
          </p:cNvPr>
          <p:cNvGrpSpPr/>
          <p:nvPr/>
        </p:nvGrpSpPr>
        <p:grpSpPr>
          <a:xfrm>
            <a:off x="299801" y="4531404"/>
            <a:ext cx="4272198" cy="1920434"/>
            <a:chOff x="4977113" y="962130"/>
            <a:chExt cx="3481088" cy="2511334"/>
          </a:xfrm>
        </p:grpSpPr>
        <p:sp>
          <p:nvSpPr>
            <p:cNvPr id="9" name="Rectangle 8">
              <a:extLst>
                <a:ext uri="{FF2B5EF4-FFF2-40B4-BE49-F238E27FC236}">
                  <a16:creationId xmlns:a16="http://schemas.microsoft.com/office/drawing/2014/main" id="{B5D059D0-251E-C94A-8F00-47951B235A16}"/>
                </a:ext>
              </a:extLst>
            </p:cNvPr>
            <p:cNvSpPr/>
            <p:nvPr/>
          </p:nvSpPr>
          <p:spPr>
            <a:xfrm>
              <a:off x="4977113" y="1360234"/>
              <a:ext cx="3481087" cy="2113230"/>
            </a:xfrm>
            <a:prstGeom prst="rect">
              <a:avLst/>
            </a:prstGeom>
            <a:solidFill>
              <a:srgbClr val="FFFFCC"/>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en-US" dirty="0">
                  <a:solidFill>
                    <a:schemeClr val="tx1">
                      <a:lumMod val="85000"/>
                      <a:lumOff val="15000"/>
                    </a:schemeClr>
                  </a:solidFill>
                </a:rPr>
                <a:t>If you work for a business on a self-employed basis, they may offer you a job before making the role public.</a:t>
              </a:r>
            </a:p>
          </p:txBody>
        </p:sp>
        <p:sp>
          <p:nvSpPr>
            <p:cNvPr id="10" name="Rectangle 9">
              <a:extLst>
                <a:ext uri="{FF2B5EF4-FFF2-40B4-BE49-F238E27FC236}">
                  <a16:creationId xmlns:a16="http://schemas.microsoft.com/office/drawing/2014/main" id="{750FBEC8-2A81-5D48-B51A-D77E76A1D092}"/>
                </a:ext>
              </a:extLst>
            </p:cNvPr>
            <p:cNvSpPr/>
            <p:nvPr/>
          </p:nvSpPr>
          <p:spPr>
            <a:xfrm>
              <a:off x="4977113" y="962130"/>
              <a:ext cx="3481088" cy="409600"/>
            </a:xfrm>
            <a:prstGeom prst="rect">
              <a:avLst/>
            </a:prstGeom>
            <a:solidFill>
              <a:srgbClr val="FFC000"/>
            </a:solidFill>
            <a:ln w="19050">
              <a:solidFill>
                <a:srgbClr val="F28D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Freelancing</a:t>
              </a:r>
            </a:p>
          </p:txBody>
        </p:sp>
      </p:grpSp>
      <p:grpSp>
        <p:nvGrpSpPr>
          <p:cNvPr id="11" name="Group 10">
            <a:extLst>
              <a:ext uri="{FF2B5EF4-FFF2-40B4-BE49-F238E27FC236}">
                <a16:creationId xmlns:a16="http://schemas.microsoft.com/office/drawing/2014/main" id="{BD9F6833-47CB-DC44-8A49-B44DC706330C}"/>
              </a:ext>
            </a:extLst>
          </p:cNvPr>
          <p:cNvGrpSpPr/>
          <p:nvPr/>
        </p:nvGrpSpPr>
        <p:grpSpPr>
          <a:xfrm>
            <a:off x="4621519" y="4531404"/>
            <a:ext cx="4272198" cy="1920434"/>
            <a:chOff x="4977113" y="962130"/>
            <a:chExt cx="3481088" cy="2511334"/>
          </a:xfrm>
        </p:grpSpPr>
        <p:sp>
          <p:nvSpPr>
            <p:cNvPr id="12" name="Rectangle 11">
              <a:extLst>
                <a:ext uri="{FF2B5EF4-FFF2-40B4-BE49-F238E27FC236}">
                  <a16:creationId xmlns:a16="http://schemas.microsoft.com/office/drawing/2014/main" id="{7C6139E9-BCA0-0947-BF99-AD2727192861}"/>
                </a:ext>
              </a:extLst>
            </p:cNvPr>
            <p:cNvSpPr/>
            <p:nvPr/>
          </p:nvSpPr>
          <p:spPr>
            <a:xfrm>
              <a:off x="4977113" y="1360234"/>
              <a:ext cx="3481087" cy="2113230"/>
            </a:xfrm>
            <a:prstGeom prst="rect">
              <a:avLst/>
            </a:prstGeom>
            <a:solidFill>
              <a:srgbClr val="FFFFCC"/>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en-US" dirty="0">
                  <a:solidFill>
                    <a:schemeClr val="tx1">
                      <a:lumMod val="85000"/>
                      <a:lumOff val="15000"/>
                    </a:schemeClr>
                  </a:solidFill>
                </a:rPr>
                <a:t>To access this hidden job market, you need to put yourself out there! Go to events, grow your network and have the confidence to say to employers “here are my skills, I want to work for you”!</a:t>
              </a:r>
            </a:p>
          </p:txBody>
        </p:sp>
        <p:sp>
          <p:nvSpPr>
            <p:cNvPr id="13" name="Rectangle 12">
              <a:extLst>
                <a:ext uri="{FF2B5EF4-FFF2-40B4-BE49-F238E27FC236}">
                  <a16:creationId xmlns:a16="http://schemas.microsoft.com/office/drawing/2014/main" id="{868B517F-1309-034E-8AD2-5258F1C15A1D}"/>
                </a:ext>
              </a:extLst>
            </p:cNvPr>
            <p:cNvSpPr/>
            <p:nvPr/>
          </p:nvSpPr>
          <p:spPr>
            <a:xfrm>
              <a:off x="4977113" y="962130"/>
              <a:ext cx="3481088" cy="409600"/>
            </a:xfrm>
            <a:prstGeom prst="rect">
              <a:avLst/>
            </a:prstGeom>
            <a:solidFill>
              <a:srgbClr val="F415D0"/>
            </a:solidFill>
            <a:ln w="19050">
              <a:solidFill>
                <a:srgbClr val="DA1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So what can you do?</a:t>
              </a:r>
            </a:p>
          </p:txBody>
        </p:sp>
      </p:grpSp>
      <p:sp>
        <p:nvSpPr>
          <p:cNvPr id="17" name="Rectangle 16">
            <a:extLst>
              <a:ext uri="{FF2B5EF4-FFF2-40B4-BE49-F238E27FC236}">
                <a16:creationId xmlns:a16="http://schemas.microsoft.com/office/drawing/2014/main" id="{3BC22800-41A8-42A0-9B28-0870E21A563E}"/>
              </a:ext>
            </a:extLst>
          </p:cNvPr>
          <p:cNvSpPr>
            <a:spLocks noChangeArrowheads="1"/>
          </p:cNvSpPr>
          <p:nvPr/>
        </p:nvSpPr>
        <p:spPr bwMode="auto">
          <a:xfrm>
            <a:off x="275043" y="213648"/>
            <a:ext cx="8593915" cy="817240"/>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t>Where to find career possibilities</a:t>
            </a:r>
          </a:p>
        </p:txBody>
      </p:sp>
    </p:spTree>
    <p:extLst>
      <p:ext uri="{BB962C8B-B14F-4D97-AF65-F5344CB8AC3E}">
        <p14:creationId xmlns:p14="http://schemas.microsoft.com/office/powerpoint/2010/main" val="3702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77D12CA6-4BF3-4B35-BFBA-8595628FA05A}"/>
              </a:ext>
            </a:extLst>
          </p:cNvPr>
          <p:cNvSpPr/>
          <p:nvPr/>
        </p:nvSpPr>
        <p:spPr>
          <a:xfrm>
            <a:off x="201521" y="5438274"/>
            <a:ext cx="7868602" cy="1177679"/>
          </a:xfrm>
          <a:prstGeom prst="roundRect">
            <a:avLst>
              <a:gd name="adj" fmla="val 14282"/>
            </a:avLst>
          </a:prstGeom>
          <a:solidFill>
            <a:srgbClr val="FFFF00"/>
          </a:solidFill>
          <a:ln w="38100">
            <a:solidFill>
              <a:srgbClr val="0E25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rPr>
              <a:t>Consider your own future and complete a SWOT analysis to think about what strengths, weaknesses, opportunities and threats you may have to overcome to be ready to take on the career possibilities that you come across.</a:t>
            </a:r>
          </a:p>
        </p:txBody>
      </p:sp>
      <p:pic>
        <p:nvPicPr>
          <p:cNvPr id="18" name="Google Shape;385;p18">
            <a:extLst>
              <a:ext uri="{FF2B5EF4-FFF2-40B4-BE49-F238E27FC236}">
                <a16:creationId xmlns:a16="http://schemas.microsoft.com/office/drawing/2014/main" id="{D0CF4398-FAA5-4582-80EE-6F9AD3A79FC8}"/>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207806" y="5510375"/>
            <a:ext cx="675793" cy="803748"/>
          </a:xfrm>
          <a:prstGeom prst="rect">
            <a:avLst/>
          </a:prstGeom>
          <a:noFill/>
          <a:ln>
            <a:noFill/>
          </a:ln>
        </p:spPr>
      </p:pic>
      <p:sp>
        <p:nvSpPr>
          <p:cNvPr id="19" name="Google Shape;386;p18">
            <a:extLst>
              <a:ext uri="{FF2B5EF4-FFF2-40B4-BE49-F238E27FC236}">
                <a16:creationId xmlns:a16="http://schemas.microsoft.com/office/drawing/2014/main" id="{06EF14E6-7F6C-43B7-A82D-F0AC46364E61}"/>
              </a:ext>
            </a:extLst>
          </p:cNvPr>
          <p:cNvSpPr/>
          <p:nvPr/>
        </p:nvSpPr>
        <p:spPr>
          <a:xfrm>
            <a:off x="6837508" y="5229436"/>
            <a:ext cx="1449825" cy="364990"/>
          </a:xfrm>
          <a:prstGeom prst="roundRect">
            <a:avLst>
              <a:gd name="adj" fmla="val 16667"/>
            </a:avLst>
          </a:prstGeom>
          <a:solidFill>
            <a:srgbClr val="7030A0"/>
          </a:solid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bg1"/>
                </a:solidFill>
                <a:latin typeface="Comic Sans MS"/>
                <a:ea typeface="Comic Sans MS"/>
                <a:cs typeface="Comic Sans MS"/>
                <a:sym typeface="Comic Sans MS"/>
              </a:rPr>
              <a:t>20 Minutes</a:t>
            </a:r>
            <a:endParaRPr dirty="0">
              <a:solidFill>
                <a:schemeClr val="bg1"/>
              </a:solidFill>
            </a:endParaRPr>
          </a:p>
        </p:txBody>
      </p:sp>
      <p:sp>
        <p:nvSpPr>
          <p:cNvPr id="20" name="Rectangle: Diagonal Corners Rounded 22">
            <a:extLst>
              <a:ext uri="{FF2B5EF4-FFF2-40B4-BE49-F238E27FC236}">
                <a16:creationId xmlns:a16="http://schemas.microsoft.com/office/drawing/2014/main" id="{5D0E34CA-EC41-4A54-8637-0FC698369335}"/>
              </a:ext>
            </a:extLst>
          </p:cNvPr>
          <p:cNvSpPr/>
          <p:nvPr/>
        </p:nvSpPr>
        <p:spPr>
          <a:xfrm>
            <a:off x="201521" y="5153462"/>
            <a:ext cx="1510389" cy="312157"/>
          </a:xfrm>
          <a:prstGeom prst="round2DiagRect">
            <a:avLst>
              <a:gd name="adj1" fmla="val 50000"/>
              <a:gd name="adj2" fmla="val 36088"/>
            </a:avLst>
          </a:prstGeom>
          <a:solidFill>
            <a:srgbClr val="FFF200"/>
          </a:soli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528E90"/>
                </a:solidFill>
                <a:latin typeface="Segoe UI Semibold" panose="020B0702040204020203" pitchFamily="34" charset="0"/>
                <a:cs typeface="Segoe UI Semibold" panose="020B0702040204020203" pitchFamily="34" charset="0"/>
              </a:rPr>
              <a:t>Task</a:t>
            </a:r>
            <a:endParaRPr lang="en-US" sz="2000" b="1" dirty="0">
              <a:solidFill>
                <a:srgbClr val="528E90"/>
              </a:solidFill>
              <a:latin typeface="Segoe UI Semibold" panose="020B0702040204020203" pitchFamily="34" charset="0"/>
              <a:cs typeface="Segoe UI Semibold" panose="020B0702040204020203" pitchFamily="34" charset="0"/>
            </a:endParaRPr>
          </a:p>
        </p:txBody>
      </p:sp>
      <p:pic>
        <p:nvPicPr>
          <p:cNvPr id="22" name="Picture 15" descr="C:\Users\Optic Group111\Desktop\Challenge.png">
            <a:extLst>
              <a:ext uri="{FF2B5EF4-FFF2-40B4-BE49-F238E27FC236}">
                <a16:creationId xmlns:a16="http://schemas.microsoft.com/office/drawing/2014/main" id="{29EC95A1-9980-4DD7-9C0C-46D290D96BA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62421" y="6314123"/>
            <a:ext cx="543877" cy="543877"/>
          </a:xfrm>
          <a:prstGeom prst="rect">
            <a:avLst/>
          </a:prstGeom>
          <a:noFill/>
          <a:extLst>
            <a:ext uri="{909E8E84-426E-40DD-AFC4-6F175D3DCCD1}">
              <a14:hiddenFill xmlns:a14="http://schemas.microsoft.com/office/drawing/2010/main">
                <a:solidFill>
                  <a:srgbClr val="FFFFFF"/>
                </a:solidFill>
              </a14:hiddenFill>
            </a:ext>
          </a:extLst>
        </p:spPr>
      </p:pic>
      <p:sp>
        <p:nvSpPr>
          <p:cNvPr id="14" name="Diamond 13">
            <a:extLst>
              <a:ext uri="{FF2B5EF4-FFF2-40B4-BE49-F238E27FC236}">
                <a16:creationId xmlns:a16="http://schemas.microsoft.com/office/drawing/2014/main" id="{9DCB0A5B-6801-4B29-979A-8400312F3F3A}"/>
              </a:ext>
            </a:extLst>
          </p:cNvPr>
          <p:cNvSpPr/>
          <p:nvPr/>
        </p:nvSpPr>
        <p:spPr>
          <a:xfrm>
            <a:off x="3289128" y="1297159"/>
            <a:ext cx="2562727" cy="2562727"/>
          </a:xfrm>
          <a:prstGeom prst="diamo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15" name="TextBox 14">
            <a:extLst>
              <a:ext uri="{FF2B5EF4-FFF2-40B4-BE49-F238E27FC236}">
                <a16:creationId xmlns:a16="http://schemas.microsoft.com/office/drawing/2014/main" id="{54399D70-07A5-42DD-8380-394D97524A24}"/>
              </a:ext>
            </a:extLst>
          </p:cNvPr>
          <p:cNvSpPr txBox="1"/>
          <p:nvPr/>
        </p:nvSpPr>
        <p:spPr>
          <a:xfrm>
            <a:off x="3746327" y="2147635"/>
            <a:ext cx="1648327" cy="861774"/>
          </a:xfrm>
          <a:prstGeom prst="rect">
            <a:avLst/>
          </a:prstGeom>
          <a:noFill/>
        </p:spPr>
        <p:txBody>
          <a:bodyPr wrap="square" rtlCol="0">
            <a:spAutoFit/>
          </a:bodyPr>
          <a:lstStyle/>
          <a:p>
            <a:pPr algn="ctr"/>
            <a:r>
              <a:rPr lang="en-GB" sz="2500" b="1" dirty="0"/>
              <a:t>SWOT ANALYSIS</a:t>
            </a:r>
          </a:p>
        </p:txBody>
      </p:sp>
      <p:sp>
        <p:nvSpPr>
          <p:cNvPr id="16" name="TextBox 15">
            <a:extLst>
              <a:ext uri="{FF2B5EF4-FFF2-40B4-BE49-F238E27FC236}">
                <a16:creationId xmlns:a16="http://schemas.microsoft.com/office/drawing/2014/main" id="{38E36433-DA75-40DE-AB74-DB6E02643435}"/>
              </a:ext>
            </a:extLst>
          </p:cNvPr>
          <p:cNvSpPr txBox="1"/>
          <p:nvPr/>
        </p:nvSpPr>
        <p:spPr>
          <a:xfrm>
            <a:off x="201521" y="242047"/>
            <a:ext cx="3087605" cy="1969770"/>
          </a:xfrm>
          <a:prstGeom prst="rect">
            <a:avLst/>
          </a:prstGeom>
          <a:solidFill>
            <a:srgbClr val="FFFFFF"/>
          </a:solidFill>
        </p:spPr>
        <p:txBody>
          <a:bodyPr wrap="square" rtlCol="0">
            <a:spAutoFit/>
          </a:bodyPr>
          <a:lstStyle/>
          <a:p>
            <a:r>
              <a:rPr lang="en-GB" b="1" dirty="0"/>
              <a:t>STRENGTHS</a:t>
            </a:r>
          </a:p>
          <a:p>
            <a:r>
              <a:rPr lang="en-GB" sz="1400" b="1" i="1" dirty="0"/>
              <a:t>Tip: What skills do you already have? </a:t>
            </a:r>
            <a:r>
              <a:rPr lang="en-GB" b="1" dirty="0"/>
              <a:t>_____________________________________________________________________________________________________________________________</a:t>
            </a:r>
          </a:p>
        </p:txBody>
      </p:sp>
      <p:sp>
        <p:nvSpPr>
          <p:cNvPr id="23" name="TextBox 22">
            <a:extLst>
              <a:ext uri="{FF2B5EF4-FFF2-40B4-BE49-F238E27FC236}">
                <a16:creationId xmlns:a16="http://schemas.microsoft.com/office/drawing/2014/main" id="{FC0A3112-D511-41A4-96B6-CFB3E6E4A845}"/>
              </a:ext>
            </a:extLst>
          </p:cNvPr>
          <p:cNvSpPr txBox="1"/>
          <p:nvPr/>
        </p:nvSpPr>
        <p:spPr>
          <a:xfrm>
            <a:off x="5851858" y="242047"/>
            <a:ext cx="3087605" cy="2185214"/>
          </a:xfrm>
          <a:prstGeom prst="rect">
            <a:avLst/>
          </a:prstGeom>
          <a:solidFill>
            <a:srgbClr val="FFFFFF"/>
          </a:solidFill>
        </p:spPr>
        <p:txBody>
          <a:bodyPr wrap="square" rtlCol="0">
            <a:spAutoFit/>
          </a:bodyPr>
          <a:lstStyle/>
          <a:p>
            <a:r>
              <a:rPr lang="en-GB" b="1" dirty="0"/>
              <a:t>WEAKNESSES</a:t>
            </a:r>
          </a:p>
          <a:p>
            <a:r>
              <a:rPr lang="en-GB" sz="1400" b="1" i="1" dirty="0"/>
              <a:t>Tip: What could you improve to be better prepared for the world of work? </a:t>
            </a:r>
            <a:r>
              <a:rPr lang="en-GB" b="1" dirty="0"/>
              <a:t>_____________________________________________________________________________________________________________________________</a:t>
            </a:r>
          </a:p>
        </p:txBody>
      </p:sp>
      <p:sp>
        <p:nvSpPr>
          <p:cNvPr id="24" name="TextBox 23">
            <a:extLst>
              <a:ext uri="{FF2B5EF4-FFF2-40B4-BE49-F238E27FC236}">
                <a16:creationId xmlns:a16="http://schemas.microsoft.com/office/drawing/2014/main" id="{601D9701-AA21-4D71-A265-0EBA0F10683D}"/>
              </a:ext>
            </a:extLst>
          </p:cNvPr>
          <p:cNvSpPr txBox="1"/>
          <p:nvPr/>
        </p:nvSpPr>
        <p:spPr>
          <a:xfrm>
            <a:off x="201523" y="2660080"/>
            <a:ext cx="3087605" cy="2400657"/>
          </a:xfrm>
          <a:prstGeom prst="rect">
            <a:avLst/>
          </a:prstGeom>
          <a:solidFill>
            <a:srgbClr val="FFFFFF"/>
          </a:solidFill>
        </p:spPr>
        <p:txBody>
          <a:bodyPr wrap="square" rtlCol="0">
            <a:spAutoFit/>
          </a:bodyPr>
          <a:lstStyle/>
          <a:p>
            <a:r>
              <a:rPr lang="en-GB" b="1" dirty="0"/>
              <a:t>OPPORTUNITIES</a:t>
            </a:r>
          </a:p>
          <a:p>
            <a:r>
              <a:rPr lang="en-GB" sz="1400" b="1" i="1" dirty="0"/>
              <a:t>Tip: Who is in your support network? How will you build your network to find opportunities? </a:t>
            </a:r>
            <a:r>
              <a:rPr lang="en-GB" b="1" dirty="0"/>
              <a:t>_____________________________________________________________________________________________________________________________</a:t>
            </a:r>
          </a:p>
        </p:txBody>
      </p:sp>
      <p:sp>
        <p:nvSpPr>
          <p:cNvPr id="25" name="TextBox 24">
            <a:extLst>
              <a:ext uri="{FF2B5EF4-FFF2-40B4-BE49-F238E27FC236}">
                <a16:creationId xmlns:a16="http://schemas.microsoft.com/office/drawing/2014/main" id="{D8690993-692D-48C7-91D3-E550E9AEC350}"/>
              </a:ext>
            </a:extLst>
          </p:cNvPr>
          <p:cNvSpPr txBox="1"/>
          <p:nvPr/>
        </p:nvSpPr>
        <p:spPr>
          <a:xfrm>
            <a:off x="5851858" y="2673584"/>
            <a:ext cx="3087605" cy="2400657"/>
          </a:xfrm>
          <a:prstGeom prst="rect">
            <a:avLst/>
          </a:prstGeom>
          <a:solidFill>
            <a:srgbClr val="FFFFFF"/>
          </a:solidFill>
        </p:spPr>
        <p:txBody>
          <a:bodyPr wrap="square" rtlCol="0">
            <a:spAutoFit/>
          </a:bodyPr>
          <a:lstStyle/>
          <a:p>
            <a:r>
              <a:rPr lang="en-GB" b="1" dirty="0"/>
              <a:t>THREATS</a:t>
            </a:r>
          </a:p>
          <a:p>
            <a:r>
              <a:rPr lang="en-GB" sz="1400" b="1" i="1" dirty="0"/>
              <a:t>Tip: What could happen that would stop you from being successful?</a:t>
            </a:r>
          </a:p>
          <a:p>
            <a:r>
              <a:rPr lang="en-GB" sz="1400" b="1" i="1" dirty="0"/>
              <a:t>How can you overcome this?</a:t>
            </a:r>
          </a:p>
          <a:p>
            <a:r>
              <a:rPr lang="en-GB" b="1" dirty="0"/>
              <a:t>_____________________________________________________________________________________________________________________________</a:t>
            </a:r>
          </a:p>
        </p:txBody>
      </p:sp>
    </p:spTree>
    <p:extLst>
      <p:ext uri="{BB962C8B-B14F-4D97-AF65-F5344CB8AC3E}">
        <p14:creationId xmlns:p14="http://schemas.microsoft.com/office/powerpoint/2010/main" val="2926976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9" name="Google Shape;279;p8"/>
          <p:cNvSpPr/>
          <p:nvPr/>
        </p:nvSpPr>
        <p:spPr>
          <a:xfrm>
            <a:off x="267054" y="226869"/>
            <a:ext cx="8594014" cy="962334"/>
          </a:xfrm>
          <a:prstGeom prst="rect">
            <a:avLst/>
          </a:prstGeom>
          <a:gradFill>
            <a:gsLst>
              <a:gs pos="0">
                <a:srgbClr val="FFEFD1"/>
              </a:gs>
              <a:gs pos="64999">
                <a:srgbClr val="F0EBD5"/>
              </a:gs>
              <a:gs pos="100000">
                <a:srgbClr val="D1C39F"/>
              </a:gs>
            </a:gsLst>
            <a:lin ang="5400000" scaled="0"/>
          </a:gra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b="1" dirty="0">
                <a:solidFill>
                  <a:schemeClr val="tx1"/>
                </a:solidFill>
                <a:latin typeface="Calibri"/>
                <a:ea typeface="Calibri"/>
                <a:cs typeface="Calibri"/>
                <a:sym typeface="Calibri"/>
              </a:rPr>
              <a:t>Personal Reflection: How do you feel about the future?</a:t>
            </a:r>
            <a:endParaRPr sz="3200" b="1" dirty="0">
              <a:solidFill>
                <a:schemeClr val="tx1"/>
              </a:solidFill>
              <a:latin typeface="Calibri"/>
              <a:ea typeface="Calibri"/>
              <a:cs typeface="Calibri"/>
              <a:sym typeface="Calibri"/>
            </a:endParaRPr>
          </a:p>
        </p:txBody>
      </p:sp>
      <p:sp>
        <p:nvSpPr>
          <p:cNvPr id="280" name="Google Shape;280;p8"/>
          <p:cNvSpPr/>
          <p:nvPr/>
        </p:nvSpPr>
        <p:spPr>
          <a:xfrm>
            <a:off x="1148464" y="2575253"/>
            <a:ext cx="6535019" cy="2885314"/>
          </a:xfrm>
          <a:prstGeom prst="roundRect">
            <a:avLst>
              <a:gd name="adj" fmla="val 16667"/>
            </a:avLst>
          </a:prstGeom>
          <a:solidFill>
            <a:srgbClr val="FFFFCC"/>
          </a:solidFill>
          <a:ln w="38100" cap="flat" cmpd="sng">
            <a:solidFill>
              <a:srgbClr val="FCB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r>
              <a:rPr lang="en-GB" sz="2200" b="1" dirty="0">
                <a:latin typeface="Calibri" panose="020F0502020204030204" pitchFamily="34" charset="0"/>
                <a:cs typeface="Calibri" panose="020F0502020204030204" pitchFamily="34" charset="0"/>
              </a:rPr>
              <a:t>Think about what you have learned today. Share the following with a partner:</a:t>
            </a:r>
          </a:p>
          <a:p>
            <a:endParaRPr lang="en-GB" sz="22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200" b="1" dirty="0">
                <a:latin typeface="Calibri" panose="020F0502020204030204" pitchFamily="34" charset="0"/>
                <a:cs typeface="Calibri" panose="020F0502020204030204" pitchFamily="34" charset="0"/>
              </a:rPr>
              <a:t>3 new pieces of information you have learned</a:t>
            </a:r>
          </a:p>
          <a:p>
            <a:pPr marL="285750" indent="-285750">
              <a:buFont typeface="Arial" panose="020B0604020202020204" pitchFamily="34" charset="0"/>
              <a:buChar char="•"/>
            </a:pPr>
            <a:r>
              <a:rPr lang="en-GB" sz="2200" b="1" dirty="0">
                <a:latin typeface="Calibri" panose="020F0502020204030204" pitchFamily="34" charset="0"/>
                <a:cs typeface="Calibri" panose="020F0502020204030204" pitchFamily="34" charset="0"/>
              </a:rPr>
              <a:t>2 new pieces of vocabulary you now understand</a:t>
            </a:r>
          </a:p>
          <a:p>
            <a:pPr marL="285750" indent="-285750">
              <a:buFont typeface="Arial" panose="020B0604020202020204" pitchFamily="34" charset="0"/>
              <a:buChar char="•"/>
            </a:pPr>
            <a:r>
              <a:rPr lang="en-GB" sz="2200" b="1" dirty="0">
                <a:latin typeface="Calibri" panose="020F0502020204030204" pitchFamily="34" charset="0"/>
                <a:cs typeface="Calibri" panose="020F0502020204030204" pitchFamily="34" charset="0"/>
              </a:rPr>
              <a:t>1 thing you would like to research more to help you prepare for the future</a:t>
            </a:r>
            <a:endParaRPr lang="en-US" sz="2200" b="1" dirty="0">
              <a:latin typeface="Calibri" panose="020F0502020204030204" pitchFamily="34" charset="0"/>
              <a:cs typeface="Calibri" panose="020F0502020204030204" pitchFamily="34" charset="0"/>
            </a:endParaRPr>
          </a:p>
        </p:txBody>
      </p:sp>
      <p:pic>
        <p:nvPicPr>
          <p:cNvPr id="14" name="Google Shape;385;p18">
            <a:extLst>
              <a:ext uri="{FF2B5EF4-FFF2-40B4-BE49-F238E27FC236}">
                <a16:creationId xmlns:a16="http://schemas.microsoft.com/office/drawing/2014/main" id="{27DAB66A-F84E-42D6-BBB9-3EF7685407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68382" y="1404635"/>
            <a:ext cx="770197" cy="934660"/>
          </a:xfrm>
          <a:prstGeom prst="rect">
            <a:avLst/>
          </a:prstGeom>
          <a:noFill/>
          <a:ln>
            <a:noFill/>
          </a:ln>
        </p:spPr>
      </p:pic>
      <p:sp>
        <p:nvSpPr>
          <p:cNvPr id="15" name="Google Shape;386;p18">
            <a:extLst>
              <a:ext uri="{FF2B5EF4-FFF2-40B4-BE49-F238E27FC236}">
                <a16:creationId xmlns:a16="http://schemas.microsoft.com/office/drawing/2014/main" id="{696A79CD-FD61-4724-9E2D-92D20793F15E}"/>
              </a:ext>
            </a:extLst>
          </p:cNvPr>
          <p:cNvSpPr/>
          <p:nvPr/>
        </p:nvSpPr>
        <p:spPr>
          <a:xfrm>
            <a:off x="7704574" y="2398153"/>
            <a:ext cx="1307119" cy="521848"/>
          </a:xfrm>
          <a:prstGeom prst="roundRect">
            <a:avLst>
              <a:gd name="adj" fmla="val 16667"/>
            </a:avLst>
          </a:prstGeom>
          <a:solidFill>
            <a:srgbClr val="7030A0"/>
          </a:solid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omic Sans MS"/>
                <a:ea typeface="Comic Sans MS"/>
                <a:cs typeface="Comic Sans MS"/>
                <a:sym typeface="Comic Sans MS"/>
              </a:rPr>
              <a:t>3 Minutes</a:t>
            </a:r>
            <a:endParaRPr dirty="0"/>
          </a:p>
        </p:txBody>
      </p:sp>
      <p:pic>
        <p:nvPicPr>
          <p:cNvPr id="9" name="Google Shape;84;p2" descr="C:\Users\Optic Group111\Desktop\Thoughts.png">
            <a:extLst>
              <a:ext uri="{FF2B5EF4-FFF2-40B4-BE49-F238E27FC236}">
                <a16:creationId xmlns:a16="http://schemas.microsoft.com/office/drawing/2014/main" id="{6D6B9B60-978F-45E1-91F2-FA9FE2146CD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896897" y="3005628"/>
            <a:ext cx="880290" cy="855955"/>
          </a:xfrm>
          <a:prstGeom prst="rect">
            <a:avLst/>
          </a:prstGeom>
          <a:noFill/>
          <a:ln>
            <a:noFill/>
          </a:ln>
        </p:spPr>
      </p:pic>
      <p:pic>
        <p:nvPicPr>
          <p:cNvPr id="10" name="Google Shape;88;p2" descr="C:\Users\Optic Group111\Desktop\Teamwork.png">
            <a:extLst>
              <a:ext uri="{FF2B5EF4-FFF2-40B4-BE49-F238E27FC236}">
                <a16:creationId xmlns:a16="http://schemas.microsoft.com/office/drawing/2014/main" id="{AE8E2E79-49F6-41CE-A1CF-A17B635CB6A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917988" y="3818160"/>
            <a:ext cx="880290" cy="855955"/>
          </a:xfrm>
          <a:prstGeom prst="rect">
            <a:avLst/>
          </a:prstGeom>
          <a:noFill/>
          <a:ln>
            <a:noFill/>
          </a:ln>
        </p:spPr>
      </p:pic>
      <p:pic>
        <p:nvPicPr>
          <p:cNvPr id="11" name="Google Shape;100;p2" descr="C:\Users\Optic Group111\Desktop\Discussion.png">
            <a:extLst>
              <a:ext uri="{FF2B5EF4-FFF2-40B4-BE49-F238E27FC236}">
                <a16:creationId xmlns:a16="http://schemas.microsoft.com/office/drawing/2014/main" id="{35F1E294-A708-42C1-9F2F-BA64F59E62F6}"/>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917988" y="4674116"/>
            <a:ext cx="883546" cy="779250"/>
          </a:xfrm>
          <a:prstGeom prst="rect">
            <a:avLst/>
          </a:prstGeom>
          <a:noFill/>
          <a:ln>
            <a:noFill/>
          </a:ln>
        </p:spPr>
      </p:pic>
      <p:pic>
        <p:nvPicPr>
          <p:cNvPr id="12" name="Picture 8" descr="C:\Users\Optic Group111\Desktop\Self Assessment.png">
            <a:extLst>
              <a:ext uri="{FF2B5EF4-FFF2-40B4-BE49-F238E27FC236}">
                <a16:creationId xmlns:a16="http://schemas.microsoft.com/office/drawing/2014/main" id="{B57F4524-8AA7-41B0-BE5B-FCAAE25EEFB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7054" y="83462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F1917F95-B585-479D-A692-8293188BEE6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38718" y="1769911"/>
            <a:ext cx="1307044" cy="39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vron 2"/>
          <p:cNvSpPr/>
          <p:nvPr/>
        </p:nvSpPr>
        <p:spPr>
          <a:xfrm>
            <a:off x="1330447" y="1915067"/>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0" name="Chevron 19"/>
          <p:cNvSpPr/>
          <p:nvPr/>
        </p:nvSpPr>
        <p:spPr>
          <a:xfrm>
            <a:off x="775481" y="1933759"/>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3" name="Chevron 22"/>
          <p:cNvSpPr/>
          <p:nvPr/>
        </p:nvSpPr>
        <p:spPr>
          <a:xfrm>
            <a:off x="220515" y="1936637"/>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3" name="Chevron 12">
            <a:extLst>
              <a:ext uri="{FF2B5EF4-FFF2-40B4-BE49-F238E27FC236}">
                <a16:creationId xmlns:a16="http://schemas.microsoft.com/office/drawing/2014/main" id="{1721DC49-BA5C-AA4C-8BB7-ADFB44ABDBF5}"/>
              </a:ext>
            </a:extLst>
          </p:cNvPr>
          <p:cNvSpPr/>
          <p:nvPr/>
        </p:nvSpPr>
        <p:spPr>
          <a:xfrm>
            <a:off x="1330447" y="3161976"/>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5" name="Chevron 14">
            <a:extLst>
              <a:ext uri="{FF2B5EF4-FFF2-40B4-BE49-F238E27FC236}">
                <a16:creationId xmlns:a16="http://schemas.microsoft.com/office/drawing/2014/main" id="{28434556-985D-1D48-9BD5-DC74C71D59C4}"/>
              </a:ext>
            </a:extLst>
          </p:cNvPr>
          <p:cNvSpPr/>
          <p:nvPr/>
        </p:nvSpPr>
        <p:spPr>
          <a:xfrm>
            <a:off x="775481" y="3180668"/>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6" name="Chevron 15">
            <a:extLst>
              <a:ext uri="{FF2B5EF4-FFF2-40B4-BE49-F238E27FC236}">
                <a16:creationId xmlns:a16="http://schemas.microsoft.com/office/drawing/2014/main" id="{E026A799-35F7-B94A-AE99-9C0A16A906C7}"/>
              </a:ext>
            </a:extLst>
          </p:cNvPr>
          <p:cNvSpPr/>
          <p:nvPr/>
        </p:nvSpPr>
        <p:spPr>
          <a:xfrm>
            <a:off x="220515" y="3183546"/>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graphicFrame>
        <p:nvGraphicFramePr>
          <p:cNvPr id="21" name="Table 20">
            <a:extLst>
              <a:ext uri="{FF2B5EF4-FFF2-40B4-BE49-F238E27FC236}">
                <a16:creationId xmlns:a16="http://schemas.microsoft.com/office/drawing/2014/main" id="{F5B9D4BD-E233-BD4B-8911-0C53CF71A1C4}"/>
              </a:ext>
            </a:extLst>
          </p:cNvPr>
          <p:cNvGraphicFramePr>
            <a:graphicFrameLocks noGrp="1"/>
          </p:cNvGraphicFramePr>
          <p:nvPr>
            <p:extLst>
              <p:ext uri="{D42A27DB-BD31-4B8C-83A1-F6EECF244321}">
                <p14:modId xmlns:p14="http://schemas.microsoft.com/office/powerpoint/2010/main" val="2438389900"/>
              </p:ext>
            </p:extLst>
          </p:nvPr>
        </p:nvGraphicFramePr>
        <p:xfrm>
          <a:off x="4326" y="1878771"/>
          <a:ext cx="9139674" cy="3001397"/>
        </p:xfrm>
        <a:graphic>
          <a:graphicData uri="http://schemas.openxmlformats.org/drawingml/2006/table">
            <a:tbl>
              <a:tblPr firstRow="1" bandRow="1">
                <a:tableStyleId>{5C22544A-7EE6-4342-B048-85BDC9FD1C3A}</a:tableStyleId>
              </a:tblPr>
              <a:tblGrid>
                <a:gridCol w="2611334">
                  <a:extLst>
                    <a:ext uri="{9D8B030D-6E8A-4147-A177-3AD203B41FA5}">
                      <a16:colId xmlns:a16="http://schemas.microsoft.com/office/drawing/2014/main" val="2469962901"/>
                    </a:ext>
                  </a:extLst>
                </a:gridCol>
                <a:gridCol w="652834">
                  <a:extLst>
                    <a:ext uri="{9D8B030D-6E8A-4147-A177-3AD203B41FA5}">
                      <a16:colId xmlns:a16="http://schemas.microsoft.com/office/drawing/2014/main" val="302987413"/>
                    </a:ext>
                  </a:extLst>
                </a:gridCol>
                <a:gridCol w="652834">
                  <a:extLst>
                    <a:ext uri="{9D8B030D-6E8A-4147-A177-3AD203B41FA5}">
                      <a16:colId xmlns:a16="http://schemas.microsoft.com/office/drawing/2014/main" val="3629241431"/>
                    </a:ext>
                  </a:extLst>
                </a:gridCol>
                <a:gridCol w="652834">
                  <a:extLst>
                    <a:ext uri="{9D8B030D-6E8A-4147-A177-3AD203B41FA5}">
                      <a16:colId xmlns:a16="http://schemas.microsoft.com/office/drawing/2014/main" val="2725264235"/>
                    </a:ext>
                  </a:extLst>
                </a:gridCol>
                <a:gridCol w="652834">
                  <a:extLst>
                    <a:ext uri="{9D8B030D-6E8A-4147-A177-3AD203B41FA5}">
                      <a16:colId xmlns:a16="http://schemas.microsoft.com/office/drawing/2014/main" val="3690037511"/>
                    </a:ext>
                  </a:extLst>
                </a:gridCol>
                <a:gridCol w="652834">
                  <a:extLst>
                    <a:ext uri="{9D8B030D-6E8A-4147-A177-3AD203B41FA5}">
                      <a16:colId xmlns:a16="http://schemas.microsoft.com/office/drawing/2014/main" val="2101932133"/>
                    </a:ext>
                  </a:extLst>
                </a:gridCol>
                <a:gridCol w="652834">
                  <a:extLst>
                    <a:ext uri="{9D8B030D-6E8A-4147-A177-3AD203B41FA5}">
                      <a16:colId xmlns:a16="http://schemas.microsoft.com/office/drawing/2014/main" val="1982562568"/>
                    </a:ext>
                  </a:extLst>
                </a:gridCol>
                <a:gridCol w="652834">
                  <a:extLst>
                    <a:ext uri="{9D8B030D-6E8A-4147-A177-3AD203B41FA5}">
                      <a16:colId xmlns:a16="http://schemas.microsoft.com/office/drawing/2014/main" val="722453729"/>
                    </a:ext>
                  </a:extLst>
                </a:gridCol>
                <a:gridCol w="652834">
                  <a:extLst>
                    <a:ext uri="{9D8B030D-6E8A-4147-A177-3AD203B41FA5}">
                      <a16:colId xmlns:a16="http://schemas.microsoft.com/office/drawing/2014/main" val="2933027247"/>
                    </a:ext>
                  </a:extLst>
                </a:gridCol>
                <a:gridCol w="652834">
                  <a:extLst>
                    <a:ext uri="{9D8B030D-6E8A-4147-A177-3AD203B41FA5}">
                      <a16:colId xmlns:a16="http://schemas.microsoft.com/office/drawing/2014/main" val="1512976713"/>
                    </a:ext>
                  </a:extLst>
                </a:gridCol>
                <a:gridCol w="652834">
                  <a:extLst>
                    <a:ext uri="{9D8B030D-6E8A-4147-A177-3AD203B41FA5}">
                      <a16:colId xmlns:a16="http://schemas.microsoft.com/office/drawing/2014/main" val="2900132583"/>
                    </a:ext>
                  </a:extLst>
                </a:gridCol>
              </a:tblGrid>
              <a:tr h="442889">
                <a:tc gridSpan="11">
                  <a:txBody>
                    <a:bodyPr/>
                    <a:lstStyle/>
                    <a:p>
                      <a:pPr algn="ctr"/>
                      <a:r>
                        <a:rPr lang="en-US" sz="2000" b="1" dirty="0">
                          <a:solidFill>
                            <a:schemeClr val="tx1"/>
                          </a:solidFill>
                        </a:rPr>
                        <a:t>Confidence Checker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970905"/>
                  </a:ext>
                </a:extLst>
              </a:tr>
              <a:tr h="737328">
                <a:tc>
                  <a:txBody>
                    <a:bodyPr/>
                    <a:lstStyle/>
                    <a:p>
                      <a:pPr marL="0" marR="0" lvl="0" indent="0" algn="l" defTabSz="639965"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AFTER THE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136491"/>
                  </a:ext>
                </a:extLst>
              </a:tr>
              <a:tr h="4338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50" kern="1200" dirty="0">
                          <a:solidFill>
                            <a:schemeClr val="dk1"/>
                          </a:solidFill>
                          <a:latin typeface="+mn-lt"/>
                          <a:ea typeface="+mn-ea"/>
                          <a:cs typeface="+mn-cs"/>
                        </a:rPr>
                        <a:t>I can recognise </a:t>
                      </a:r>
                      <a:r>
                        <a:rPr lang="en-GB" sz="1450" dirty="0">
                          <a:latin typeface="+mn-lt"/>
                          <a:ea typeface="+mn-ea"/>
                          <a:cs typeface="+mn-cs"/>
                        </a:rPr>
                        <a:t>career possibilities in a global economy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89329"/>
                  </a:ext>
                </a:extLst>
              </a:tr>
              <a:tr h="5576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50" kern="1200" dirty="0">
                          <a:solidFill>
                            <a:schemeClr val="dk1"/>
                          </a:solidFill>
                          <a:latin typeface="+mn-lt"/>
                          <a:ea typeface="+mn-ea"/>
                          <a:cs typeface="+mn-cs"/>
                        </a:rPr>
                        <a:t>I can </a:t>
                      </a:r>
                      <a:r>
                        <a:rPr lang="en-GB" sz="1450" dirty="0">
                          <a:latin typeface="+mn-lt"/>
                          <a:ea typeface="+mn-ea"/>
                          <a:cs typeface="+mn-cs"/>
                        </a:rPr>
                        <a:t>discuss the implications of the global market for your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292860"/>
                  </a:ext>
                </a:extLst>
              </a:tr>
              <a:tr h="4338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50" kern="1200" dirty="0">
                          <a:solidFill>
                            <a:schemeClr val="dk1"/>
                          </a:solidFill>
                          <a:latin typeface="+mn-lt"/>
                          <a:ea typeface="+mn-ea"/>
                          <a:cs typeface="+mn-cs"/>
                        </a:rPr>
                        <a:t>I can </a:t>
                      </a:r>
                      <a:r>
                        <a:rPr lang="en-GB" sz="1450" dirty="0">
                          <a:latin typeface="+mn-lt"/>
                          <a:ea typeface="+mn-ea"/>
                          <a:cs typeface="+mn-cs"/>
                        </a:rPr>
                        <a:t>consider what else will affect your career possibilities</a:t>
                      </a:r>
                      <a:endParaRPr lang="en-GB" sz="145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484043"/>
                  </a:ext>
                </a:extLst>
              </a:tr>
            </a:tbl>
          </a:graphicData>
        </a:graphic>
      </p:graphicFrame>
      <p:pic>
        <p:nvPicPr>
          <p:cNvPr id="22" name="Picture 10">
            <a:extLst>
              <a:ext uri="{FF2B5EF4-FFF2-40B4-BE49-F238E27FC236}">
                <a16:creationId xmlns:a16="http://schemas.microsoft.com/office/drawing/2014/main" id="{012B0609-7DCD-294A-BC82-24174D209FF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08981" y="2567423"/>
            <a:ext cx="1445832" cy="44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a:extLst>
              <a:ext uri="{FF2B5EF4-FFF2-40B4-BE49-F238E27FC236}">
                <a16:creationId xmlns:a16="http://schemas.microsoft.com/office/drawing/2014/main" id="{86CDB9BF-C342-0245-9541-5951E9D6EE6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55836" y="2564157"/>
            <a:ext cx="1445832" cy="44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2">
            <a:extLst>
              <a:ext uri="{FF2B5EF4-FFF2-40B4-BE49-F238E27FC236}">
                <a16:creationId xmlns:a16="http://schemas.microsoft.com/office/drawing/2014/main" id="{EB247A3C-C1CE-984C-AA5F-0CE7278943A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03573" y="2567423"/>
            <a:ext cx="1445832" cy="43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a:extLst>
              <a:ext uri="{FF2B5EF4-FFF2-40B4-BE49-F238E27FC236}">
                <a16:creationId xmlns:a16="http://schemas.microsoft.com/office/drawing/2014/main" id="{79E5FA0E-E21F-AB42-9EE5-3E81D59EEB6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047" y="1878771"/>
            <a:ext cx="1470944" cy="44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extLst>
              <a:ext uri="{FF2B5EF4-FFF2-40B4-BE49-F238E27FC236}">
                <a16:creationId xmlns:a16="http://schemas.microsoft.com/office/drawing/2014/main" id="{5EF1EB5C-5C65-674D-8FEA-CA13F698B379}"/>
              </a:ext>
            </a:extLst>
          </p:cNvPr>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663276" y="1922827"/>
            <a:ext cx="442412" cy="325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 name="Picture 27">
            <a:extLst>
              <a:ext uri="{FF2B5EF4-FFF2-40B4-BE49-F238E27FC236}">
                <a16:creationId xmlns:a16="http://schemas.microsoft.com/office/drawing/2014/main" id="{A315946B-B4D8-5D4B-AB22-046C004FAD1E}"/>
              </a:ext>
            </a:extLst>
          </p:cNvPr>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179005" y="1936076"/>
            <a:ext cx="442412" cy="325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Chevron 16">
            <a:extLst>
              <a:ext uri="{FF2B5EF4-FFF2-40B4-BE49-F238E27FC236}">
                <a16:creationId xmlns:a16="http://schemas.microsoft.com/office/drawing/2014/main" id="{073BDF6F-D49C-2444-A173-81B063E04B3C}"/>
              </a:ext>
            </a:extLst>
          </p:cNvPr>
          <p:cNvSpPr/>
          <p:nvPr/>
        </p:nvSpPr>
        <p:spPr>
          <a:xfrm>
            <a:off x="5908206" y="360404"/>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8" name="Chevron 17">
            <a:extLst>
              <a:ext uri="{FF2B5EF4-FFF2-40B4-BE49-F238E27FC236}">
                <a16:creationId xmlns:a16="http://schemas.microsoft.com/office/drawing/2014/main" id="{CD51B096-DC18-4F4F-9A61-69FD561C064D}"/>
              </a:ext>
            </a:extLst>
          </p:cNvPr>
          <p:cNvSpPr/>
          <p:nvPr/>
        </p:nvSpPr>
        <p:spPr>
          <a:xfrm>
            <a:off x="5303573" y="360404"/>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9" name="Chevron 18">
            <a:extLst>
              <a:ext uri="{FF2B5EF4-FFF2-40B4-BE49-F238E27FC236}">
                <a16:creationId xmlns:a16="http://schemas.microsoft.com/office/drawing/2014/main" id="{EA1B3BC0-3B47-B54E-8C36-30AF70CB2875}"/>
              </a:ext>
            </a:extLst>
          </p:cNvPr>
          <p:cNvSpPr/>
          <p:nvPr/>
        </p:nvSpPr>
        <p:spPr>
          <a:xfrm>
            <a:off x="6512839" y="363282"/>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pic>
        <p:nvPicPr>
          <p:cNvPr id="29" name="Picture 28">
            <a:extLst>
              <a:ext uri="{FF2B5EF4-FFF2-40B4-BE49-F238E27FC236}">
                <a16:creationId xmlns:a16="http://schemas.microsoft.com/office/drawing/2014/main" id="{D0C74B5A-6ECD-C248-95EA-908C7FAF930C}"/>
              </a:ext>
            </a:extLst>
          </p:cNvPr>
          <p:cNvPicPr>
            <a:picLocks noChangeAspect="1" noChangeArrowheads="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485064" y="5034216"/>
            <a:ext cx="854463" cy="6280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 name="Rounded Rectangle 31">
            <a:extLst>
              <a:ext uri="{FF2B5EF4-FFF2-40B4-BE49-F238E27FC236}">
                <a16:creationId xmlns:a16="http://schemas.microsoft.com/office/drawing/2014/main" id="{FBD244F5-CA6D-F642-82C0-0EB5C3283914}"/>
              </a:ext>
            </a:extLst>
          </p:cNvPr>
          <p:cNvSpPr/>
          <p:nvPr/>
        </p:nvSpPr>
        <p:spPr>
          <a:xfrm>
            <a:off x="927881" y="5034216"/>
            <a:ext cx="5472919" cy="628081"/>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Complete the confidence checker of where you think you are at for this lesson </a:t>
            </a:r>
            <a:r>
              <a:rPr lang="en-US" sz="1200" dirty="0">
                <a:solidFill>
                  <a:schemeClr val="tx1"/>
                </a:solidFill>
              </a:rPr>
              <a:t>(Discussion or complete sheet)</a:t>
            </a:r>
            <a:endParaRPr lang="en-US" dirty="0">
              <a:solidFill>
                <a:schemeClr val="tx1"/>
              </a:solidFill>
            </a:endParaRPr>
          </a:p>
        </p:txBody>
      </p:sp>
      <p:pic>
        <p:nvPicPr>
          <p:cNvPr id="33" name="Picture 18" descr="C:\Users\Optic Group111\Desktop\Task.png">
            <a:extLst>
              <a:ext uri="{FF2B5EF4-FFF2-40B4-BE49-F238E27FC236}">
                <a16:creationId xmlns:a16="http://schemas.microsoft.com/office/drawing/2014/main" id="{3CF579CE-68B2-A14A-929C-8C2CDBC53D3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20515" y="5010906"/>
            <a:ext cx="623102" cy="6231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7">
            <a:extLst>
              <a:ext uri="{FF2B5EF4-FFF2-40B4-BE49-F238E27FC236}">
                <a16:creationId xmlns:a16="http://schemas.microsoft.com/office/drawing/2014/main" id="{82234F0E-0BE4-7043-BD14-49EAC4903B0E}"/>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7857" y="4320811"/>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 name="Rounded Rectangle 34">
            <a:extLst>
              <a:ext uri="{FF2B5EF4-FFF2-40B4-BE49-F238E27FC236}">
                <a16:creationId xmlns:a16="http://schemas.microsoft.com/office/drawing/2014/main" id="{E665EEC5-24FF-834B-A760-A5B84645884B}"/>
              </a:ext>
            </a:extLst>
          </p:cNvPr>
          <p:cNvSpPr/>
          <p:nvPr/>
        </p:nvSpPr>
        <p:spPr>
          <a:xfrm>
            <a:off x="7356157" y="5202598"/>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3 Minutes</a:t>
            </a:r>
          </a:p>
        </p:txBody>
      </p:sp>
      <p:pic>
        <p:nvPicPr>
          <p:cNvPr id="30" name="Picture 29">
            <a:extLst>
              <a:ext uri="{FF2B5EF4-FFF2-40B4-BE49-F238E27FC236}">
                <a16:creationId xmlns:a16="http://schemas.microsoft.com/office/drawing/2014/main" id="{837C9BBD-1FC3-3248-BF4C-B42EB8F2E9A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09716" y="205011"/>
            <a:ext cx="832790" cy="832790"/>
          </a:xfrm>
          <a:prstGeom prst="rect">
            <a:avLst/>
          </a:prstGeom>
        </p:spPr>
      </p:pic>
    </p:spTree>
    <p:extLst>
      <p:ext uri="{BB962C8B-B14F-4D97-AF65-F5344CB8AC3E}">
        <p14:creationId xmlns:p14="http://schemas.microsoft.com/office/powerpoint/2010/main" val="264319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1j31PFz_400x400.jpg">
            <a:extLst>
              <a:ext uri="{FF2B5EF4-FFF2-40B4-BE49-F238E27FC236}">
                <a16:creationId xmlns:a16="http://schemas.microsoft.com/office/drawing/2014/main" id="{2101FF0C-0487-2C4F-8E9D-867365E0DEF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342" b="100000" l="0" r="100000">
                        <a14:foregroundMark x1="49268" y1="98322" x2="49268" y2="98322"/>
                        <a14:backgroundMark x1="32683" y1="27852" x2="32683" y2="27852"/>
                        <a14:backgroundMark x1="28780" y1="39933" x2="28780" y2="39933"/>
                        <a14:backgroundMark x1="43902" y1="100000" x2="43902" y2="100000"/>
                      </a14:backgroundRemoval>
                    </a14:imgEffect>
                  </a14:imgLayer>
                </a14:imgProps>
              </a:ext>
              <a:ext uri="{28A0092B-C50C-407E-A947-70E740481C1C}">
                <a14:useLocalDpi xmlns:a14="http://schemas.microsoft.com/office/drawing/2010/main"/>
              </a:ext>
            </a:extLst>
          </a:blip>
          <a:srcRect/>
          <a:stretch/>
        </p:blipFill>
        <p:spPr>
          <a:xfrm>
            <a:off x="8003507" y="1245313"/>
            <a:ext cx="1023804" cy="1482663"/>
          </a:xfrm>
          <a:prstGeom prst="rect">
            <a:avLst/>
          </a:prstGeom>
        </p:spPr>
      </p:pic>
      <p:pic>
        <p:nvPicPr>
          <p:cNvPr id="6" name="Picture 5" descr="large-TWITTER ROUND SARAH LGBT.png">
            <a:extLst>
              <a:ext uri="{FF2B5EF4-FFF2-40B4-BE49-F238E27FC236}">
                <a16:creationId xmlns:a16="http://schemas.microsoft.com/office/drawing/2014/main" id="{983A4FF6-0423-A747-8112-20E8CA77D46E}"/>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4011" b="100000" l="0" r="100000">
                        <a14:foregroundMark x1="55125" y1="85695" x2="55125" y2="85695"/>
                        <a14:backgroundMark x1="38781" y1="37567" x2="38781" y2="37567"/>
                      </a14:backgroundRemoval>
                    </a14:imgEffect>
                  </a14:imgLayer>
                </a14:imgProps>
              </a:ext>
              <a:ext uri="{28A0092B-C50C-407E-A947-70E740481C1C}">
                <a14:useLocalDpi xmlns:a14="http://schemas.microsoft.com/office/drawing/2010/main"/>
              </a:ext>
            </a:extLst>
          </a:blip>
          <a:srcRect/>
          <a:stretch/>
        </p:blipFill>
        <p:spPr>
          <a:xfrm>
            <a:off x="138289" y="1227068"/>
            <a:ext cx="714503" cy="1482663"/>
          </a:xfrm>
          <a:prstGeom prst="rect">
            <a:avLst/>
          </a:prstGeom>
        </p:spPr>
      </p:pic>
      <p:sp>
        <p:nvSpPr>
          <p:cNvPr id="2" name="Title 1">
            <a:extLst>
              <a:ext uri="{FF2B5EF4-FFF2-40B4-BE49-F238E27FC236}">
                <a16:creationId xmlns:a16="http://schemas.microsoft.com/office/drawing/2014/main" id="{68FC9AD3-BB1D-E24F-BF0D-C0FB42FE7D25}"/>
              </a:ext>
            </a:extLst>
          </p:cNvPr>
          <p:cNvSpPr>
            <a:spLocks noGrp="1"/>
          </p:cNvSpPr>
          <p:nvPr>
            <p:ph type="title"/>
          </p:nvPr>
        </p:nvSpPr>
        <p:spPr>
          <a:xfrm>
            <a:off x="289571" y="1659483"/>
            <a:ext cx="8583989" cy="4090154"/>
          </a:xfrm>
          <a:custGeom>
            <a:avLst/>
            <a:gdLst>
              <a:gd name="connsiteX0" fmla="*/ 0 w 8569475"/>
              <a:gd name="connsiteY0" fmla="*/ 826522 h 4959031"/>
              <a:gd name="connsiteX1" fmla="*/ 826522 w 8569475"/>
              <a:gd name="connsiteY1" fmla="*/ 0 h 4959031"/>
              <a:gd name="connsiteX2" fmla="*/ 7742953 w 8569475"/>
              <a:gd name="connsiteY2" fmla="*/ 0 h 4959031"/>
              <a:gd name="connsiteX3" fmla="*/ 8569475 w 8569475"/>
              <a:gd name="connsiteY3" fmla="*/ 826522 h 4959031"/>
              <a:gd name="connsiteX4" fmla="*/ 8569475 w 8569475"/>
              <a:gd name="connsiteY4" fmla="*/ 4132509 h 4959031"/>
              <a:gd name="connsiteX5" fmla="*/ 7742953 w 8569475"/>
              <a:gd name="connsiteY5" fmla="*/ 4959031 h 4959031"/>
              <a:gd name="connsiteX6" fmla="*/ 826522 w 8569475"/>
              <a:gd name="connsiteY6" fmla="*/ 4959031 h 4959031"/>
              <a:gd name="connsiteX7" fmla="*/ 0 w 8569475"/>
              <a:gd name="connsiteY7" fmla="*/ 4132509 h 4959031"/>
              <a:gd name="connsiteX8" fmla="*/ 0 w 8569475"/>
              <a:gd name="connsiteY8" fmla="*/ 826522 h 4959031"/>
              <a:gd name="connsiteX0" fmla="*/ 0 w 8583989"/>
              <a:gd name="connsiteY0" fmla="*/ 1218408 h 4959031"/>
              <a:gd name="connsiteX1" fmla="*/ 841036 w 8583989"/>
              <a:gd name="connsiteY1" fmla="*/ 0 h 4959031"/>
              <a:gd name="connsiteX2" fmla="*/ 7757467 w 8583989"/>
              <a:gd name="connsiteY2" fmla="*/ 0 h 4959031"/>
              <a:gd name="connsiteX3" fmla="*/ 8583989 w 8583989"/>
              <a:gd name="connsiteY3" fmla="*/ 826522 h 4959031"/>
              <a:gd name="connsiteX4" fmla="*/ 8583989 w 8583989"/>
              <a:gd name="connsiteY4" fmla="*/ 4132509 h 4959031"/>
              <a:gd name="connsiteX5" fmla="*/ 7757467 w 8583989"/>
              <a:gd name="connsiteY5" fmla="*/ 4959031 h 4959031"/>
              <a:gd name="connsiteX6" fmla="*/ 841036 w 8583989"/>
              <a:gd name="connsiteY6" fmla="*/ 4959031 h 4959031"/>
              <a:gd name="connsiteX7" fmla="*/ 14514 w 8583989"/>
              <a:gd name="connsiteY7" fmla="*/ 4132509 h 4959031"/>
              <a:gd name="connsiteX8" fmla="*/ 0 w 8583989"/>
              <a:gd name="connsiteY8"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826522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1116808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1116808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3989" h="4959031">
                <a:moveTo>
                  <a:pt x="0" y="1218408"/>
                </a:moveTo>
                <a:cubicBezTo>
                  <a:pt x="38824" y="589324"/>
                  <a:pt x="992656" y="1199700"/>
                  <a:pt x="1132829" y="996632"/>
                </a:cubicBezTo>
                <a:cubicBezTo>
                  <a:pt x="1273002" y="793564"/>
                  <a:pt x="-410632" y="59667"/>
                  <a:pt x="841036" y="0"/>
                </a:cubicBezTo>
                <a:lnTo>
                  <a:pt x="7757467" y="0"/>
                </a:lnTo>
                <a:cubicBezTo>
                  <a:pt x="8213942" y="0"/>
                  <a:pt x="6392332" y="1342504"/>
                  <a:pt x="8583989" y="1116808"/>
                </a:cubicBezTo>
                <a:lnTo>
                  <a:pt x="8583989" y="4132509"/>
                </a:lnTo>
                <a:cubicBezTo>
                  <a:pt x="8583989" y="4588984"/>
                  <a:pt x="8213942" y="4959031"/>
                  <a:pt x="7757467" y="4959031"/>
                </a:cubicBezTo>
                <a:lnTo>
                  <a:pt x="841036" y="4959031"/>
                </a:lnTo>
                <a:cubicBezTo>
                  <a:pt x="384561" y="4959031"/>
                  <a:pt x="14514" y="4588984"/>
                  <a:pt x="14514" y="4132509"/>
                </a:cubicBezTo>
                <a:cubicBezTo>
                  <a:pt x="14514" y="3030513"/>
                  <a:pt x="0" y="2320404"/>
                  <a:pt x="0" y="1218408"/>
                </a:cubicBezTo>
                <a:close/>
              </a:path>
            </a:pathLst>
          </a:custGeom>
        </p:spPr>
        <p:style>
          <a:lnRef idx="2">
            <a:schemeClr val="dk1"/>
          </a:lnRef>
          <a:fillRef idx="1">
            <a:schemeClr val="lt1"/>
          </a:fillRef>
          <a:effectRef idx="0">
            <a:schemeClr val="dk1"/>
          </a:effectRef>
          <a:fontRef idx="minor">
            <a:schemeClr val="dk1"/>
          </a:fontRef>
        </p:style>
        <p:txBody>
          <a:bodyPr/>
          <a:lstStyle/>
          <a:p>
            <a:r>
              <a:rPr lang="en-US" sz="1200" dirty="0"/>
              <a:t>                   </a:t>
            </a:r>
            <a:br>
              <a:rPr lang="en-US" sz="1200" dirty="0"/>
            </a:br>
            <a:r>
              <a:rPr lang="en-US" sz="1200" dirty="0">
                <a:latin typeface="Comic Sans MS" panose="030F0902030302020204" pitchFamily="66" charset="0"/>
              </a:rPr>
              <a:t>FOR MORE INFORMATION ABOUT THE TOPICS COVERED IN THIS UNIT </a:t>
            </a:r>
            <a:br>
              <a:rPr lang="en-US" sz="1200" dirty="0">
                <a:latin typeface="Comic Sans MS" panose="030F0902030302020204" pitchFamily="66" charset="0"/>
              </a:rPr>
            </a:br>
            <a:r>
              <a:rPr lang="en-US" sz="1200" dirty="0">
                <a:latin typeface="Comic Sans MS" panose="030F0902030302020204" pitchFamily="66" charset="0"/>
              </a:rPr>
              <a:t>WE WOULD ADVISE ONE OF THE BELOW:</a:t>
            </a:r>
            <a:br>
              <a:rPr lang="en-US" sz="1200" dirty="0">
                <a:latin typeface="Comic Sans MS" panose="030F0902030302020204" pitchFamily="66" charset="0"/>
              </a:rPr>
            </a:br>
            <a:br>
              <a:rPr lang="en-US" sz="1200" dirty="0">
                <a:latin typeface="Comic Sans MS" panose="030F0902030302020204" pitchFamily="66" charset="0"/>
              </a:rPr>
            </a:br>
            <a:r>
              <a:rPr lang="en-US" sz="1200" dirty="0">
                <a:latin typeface="Comic Sans MS" panose="030F0902030302020204" pitchFamily="66" charset="0"/>
              </a:rPr>
              <a:t>                 SPEAK TO YOUR PARENTS/GUARDIANS OR HEAD OF YEAR,</a:t>
            </a:r>
            <a:br>
              <a:rPr lang="en-US" sz="1200" dirty="0">
                <a:latin typeface="Comic Sans MS" panose="030F0902030302020204" pitchFamily="66" charset="0"/>
              </a:rPr>
            </a:br>
            <a:r>
              <a:rPr lang="en-US" sz="1200" dirty="0">
                <a:latin typeface="Comic Sans MS" panose="030F0902030302020204" pitchFamily="66" charset="0"/>
              </a:rPr>
              <a:t>TRUSTED ADULT </a:t>
            </a:r>
            <a:r>
              <a:rPr lang="en-US" sz="1000" dirty="0">
                <a:latin typeface="Comic Sans MS" panose="030F0902030302020204" pitchFamily="66" charset="0"/>
              </a:rPr>
              <a:t>OR FRIEND </a:t>
            </a:r>
            <a:r>
              <a:rPr lang="en-US" sz="1200" dirty="0">
                <a:latin typeface="Comic Sans MS" panose="030F0902030302020204" pitchFamily="66" charset="0"/>
              </a:rPr>
              <a:t>IF YOU HAVE ANY CONCERNS ABOUT </a:t>
            </a:r>
            <a:br>
              <a:rPr lang="en-US" sz="1200" dirty="0">
                <a:latin typeface="Comic Sans MS" panose="030F0902030302020204" pitchFamily="66" charset="0"/>
              </a:rPr>
            </a:br>
            <a:r>
              <a:rPr lang="en-US" sz="1200" dirty="0">
                <a:latin typeface="Comic Sans MS" panose="030F0902030302020204" pitchFamily="66" charset="0"/>
              </a:rPr>
              <a:t>YOURSELF OR SOMEONE YOU KNOW – IT IS ALWAYS IMPORTANT TO TELL SOMEONE!</a:t>
            </a:r>
            <a:br>
              <a:rPr lang="en-US" sz="1200" dirty="0">
                <a:latin typeface="Comic Sans MS" panose="030F0902030302020204" pitchFamily="66" charset="0"/>
              </a:rPr>
            </a:br>
            <a:br>
              <a:rPr lang="en-US" sz="1200" dirty="0">
                <a:latin typeface="Comic Sans MS" panose="030F0902030302020204" pitchFamily="66" charset="0"/>
              </a:rPr>
            </a:br>
            <a:br>
              <a:rPr lang="en-US" sz="1200" dirty="0">
                <a:latin typeface="Comic Sans MS" panose="030F0902030302020204" pitchFamily="66" charset="0"/>
              </a:rPr>
            </a:br>
            <a:br>
              <a:rPr lang="en-US" sz="1200" dirty="0"/>
            </a:br>
            <a:br>
              <a:rPr lang="en-US" sz="1000" dirty="0"/>
            </a:br>
            <a:br>
              <a:rPr lang="en-US" sz="1000" dirty="0"/>
            </a:br>
            <a:endParaRPr lang="en-US" sz="1000" dirty="0"/>
          </a:p>
        </p:txBody>
      </p:sp>
      <p:pic>
        <p:nvPicPr>
          <p:cNvPr id="4" name="Picture 3" descr="note-42883_960_720.png">
            <a:extLst>
              <a:ext uri="{FF2B5EF4-FFF2-40B4-BE49-F238E27FC236}">
                <a16:creationId xmlns:a16="http://schemas.microsoft.com/office/drawing/2014/main" id="{5B2A3549-9382-D743-BF48-5E1C117D3C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948" y="29152"/>
            <a:ext cx="1293919" cy="1370032"/>
          </a:xfrm>
          <a:prstGeom prst="rect">
            <a:avLst/>
          </a:prstGeom>
        </p:spPr>
      </p:pic>
      <p:pic>
        <p:nvPicPr>
          <p:cNvPr id="5" name="Picture 4" descr="IMPORTANT INFORMATION.jpg">
            <a:extLst>
              <a:ext uri="{FF2B5EF4-FFF2-40B4-BE49-F238E27FC236}">
                <a16:creationId xmlns:a16="http://schemas.microsoft.com/office/drawing/2014/main" id="{DFAFD1F2-4CC7-DD4F-A544-015E6D58272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736372">
            <a:off x="331053" y="753176"/>
            <a:ext cx="1207180" cy="365701"/>
          </a:xfrm>
          <a:prstGeom prst="rect">
            <a:avLst/>
          </a:prstGeom>
          <a:ln>
            <a:solidFill>
              <a:schemeClr val="tx1"/>
            </a:solidFill>
          </a:ln>
        </p:spPr>
      </p:pic>
      <p:pic>
        <p:nvPicPr>
          <p:cNvPr id="7" name="Picture 6" descr="note-42883_960_720.png">
            <a:extLst>
              <a:ext uri="{FF2B5EF4-FFF2-40B4-BE49-F238E27FC236}">
                <a16:creationId xmlns:a16="http://schemas.microsoft.com/office/drawing/2014/main" id="{29B8378C-FCB5-B34F-9056-22F0ED5EF52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79641" y="76256"/>
            <a:ext cx="1293919" cy="1370032"/>
          </a:xfrm>
          <a:prstGeom prst="rect">
            <a:avLst/>
          </a:prstGeom>
        </p:spPr>
      </p:pic>
      <p:pic>
        <p:nvPicPr>
          <p:cNvPr id="8" name="Picture 7" descr="IMPORTANT INFORMATION.jpg">
            <a:extLst>
              <a:ext uri="{FF2B5EF4-FFF2-40B4-BE49-F238E27FC236}">
                <a16:creationId xmlns:a16="http://schemas.microsoft.com/office/drawing/2014/main" id="{F5422CB5-462F-0E4D-92C8-1940E81A662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736372">
            <a:off x="7793623" y="616862"/>
            <a:ext cx="1207180" cy="365701"/>
          </a:xfrm>
          <a:prstGeom prst="rect">
            <a:avLst/>
          </a:prstGeom>
          <a:ln>
            <a:solidFill>
              <a:schemeClr val="tx1"/>
            </a:solidFill>
          </a:ln>
        </p:spPr>
      </p:pic>
      <p:sp>
        <p:nvSpPr>
          <p:cNvPr id="12" name="TextBox 11">
            <a:extLst>
              <a:ext uri="{FF2B5EF4-FFF2-40B4-BE49-F238E27FC236}">
                <a16:creationId xmlns:a16="http://schemas.microsoft.com/office/drawing/2014/main" id="{A4C394B5-6F60-464E-9934-F00E9B43405C}"/>
              </a:ext>
            </a:extLst>
          </p:cNvPr>
          <p:cNvSpPr txBox="1"/>
          <p:nvPr/>
        </p:nvSpPr>
        <p:spPr>
          <a:xfrm>
            <a:off x="4998951" y="264825"/>
            <a:ext cx="2519114" cy="95410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en-GB" sz="1400" dirty="0"/>
              <a:t>Enjoy the lesson, Challenge your perceptions and </a:t>
            </a:r>
            <a:r>
              <a:rPr lang="en-GB" sz="1400" b="1" dirty="0"/>
              <a:t>understand how to seek further advice and support </a:t>
            </a:r>
          </a:p>
        </p:txBody>
      </p:sp>
      <p:pic>
        <p:nvPicPr>
          <p:cNvPr id="11" name="Picture 9">
            <a:extLst>
              <a:ext uri="{FF2B5EF4-FFF2-40B4-BE49-F238E27FC236}">
                <a16:creationId xmlns:a16="http://schemas.microsoft.com/office/drawing/2014/main" id="{77F6DEEE-A9A9-754D-ACD5-7D460D9A1B3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50996" y="237114"/>
            <a:ext cx="3249984" cy="98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a:extLst>
              <a:ext uri="{FF2B5EF4-FFF2-40B4-BE49-F238E27FC236}">
                <a16:creationId xmlns:a16="http://schemas.microsoft.com/office/drawing/2014/main" id="{1D35A694-FB52-CC43-9DA4-9C1261042C7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86200" y="5887961"/>
            <a:ext cx="2520000" cy="76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a:extLst>
              <a:ext uri="{FF2B5EF4-FFF2-40B4-BE49-F238E27FC236}">
                <a16:creationId xmlns:a16="http://schemas.microsoft.com/office/drawing/2014/main" id="{373877CA-206E-EA40-8589-484FFC15CF2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765834" y="5890070"/>
            <a:ext cx="2520000" cy="7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a:extLst>
              <a:ext uri="{FF2B5EF4-FFF2-40B4-BE49-F238E27FC236}">
                <a16:creationId xmlns:a16="http://schemas.microsoft.com/office/drawing/2014/main" id="{46BB2EB3-8674-3C44-A94A-8BD444A70BEE}"/>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345468" y="5887961"/>
            <a:ext cx="2520000" cy="76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a:extLst>
              <a:ext uri="{FF2B5EF4-FFF2-40B4-BE49-F238E27FC236}">
                <a16:creationId xmlns:a16="http://schemas.microsoft.com/office/drawing/2014/main" id="{D0C9FBE8-03DF-0F4A-BC49-E55EC08ECB79}"/>
              </a:ext>
            </a:extLst>
          </p:cNvPr>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99279" y="5386547"/>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Rounded Rectangle 17">
            <a:extLst>
              <a:ext uri="{FF2B5EF4-FFF2-40B4-BE49-F238E27FC236}">
                <a16:creationId xmlns:a16="http://schemas.microsoft.com/office/drawing/2014/main" id="{6E2443F5-3BB8-4B4A-8A67-FC5512E6BB1E}"/>
              </a:ext>
            </a:extLst>
          </p:cNvPr>
          <p:cNvSpPr/>
          <p:nvPr/>
        </p:nvSpPr>
        <p:spPr>
          <a:xfrm>
            <a:off x="7265860" y="5384647"/>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sp>
        <p:nvSpPr>
          <p:cNvPr id="20" name="Rounded Rectangle 19">
            <a:extLst>
              <a:ext uri="{FF2B5EF4-FFF2-40B4-BE49-F238E27FC236}">
                <a16:creationId xmlns:a16="http://schemas.microsoft.com/office/drawing/2014/main" id="{8B803149-F702-2D4A-8DAD-E92766504FCB}"/>
              </a:ext>
            </a:extLst>
          </p:cNvPr>
          <p:cNvSpPr/>
          <p:nvPr/>
        </p:nvSpPr>
        <p:spPr>
          <a:xfrm>
            <a:off x="1261724" y="3045803"/>
            <a:ext cx="6217034" cy="2411444"/>
          </a:xfrm>
          <a:prstGeom prst="roundRect">
            <a:avLst/>
          </a:prstGeom>
          <a:solidFill>
            <a:schemeClr val="bg1"/>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latin typeface="Comic Sans MS" panose="030F0902030302020204" pitchFamily="66" charset="0"/>
              </a:rPr>
              <a:t>SPECIFIC FURTHER INFORMATION ON THIS TOPIC CAN BE FOUND HERE:</a:t>
            </a:r>
          </a:p>
          <a:p>
            <a:endParaRPr lang="en-US" sz="400" dirty="0">
              <a:solidFill>
                <a:schemeClr val="tx1"/>
              </a:solidFill>
              <a:latin typeface="Comic Sans MS" panose="030F0902030302020204" pitchFamily="66" charset="0"/>
            </a:endParaRPr>
          </a:p>
          <a:p>
            <a:pPr marL="171450" indent="-171450">
              <a:buFont typeface="Wingdings" pitchFamily="2" charset="2"/>
              <a:buChar char="q"/>
            </a:pPr>
            <a:r>
              <a:rPr lang="en-US" sz="1200" dirty="0">
                <a:solidFill>
                  <a:schemeClr val="tx1"/>
                </a:solidFill>
                <a:latin typeface="Comic Sans MS" panose="030F0902030302020204" pitchFamily="66" charset="0"/>
                <a:hlinkClick r:id="rId14"/>
              </a:rPr>
              <a:t>https://www.citizensadvice.org.uk</a:t>
            </a:r>
            <a:r>
              <a:rPr lang="en-US" sz="1200" dirty="0">
                <a:solidFill>
                  <a:schemeClr val="tx1"/>
                </a:solidFill>
                <a:latin typeface="Comic Sans MS" panose="030F0902030302020204" pitchFamily="66" charset="0"/>
              </a:rPr>
              <a:t> </a:t>
            </a:r>
          </a:p>
          <a:p>
            <a:pPr marL="171450" indent="-171450">
              <a:buFont typeface="Wingdings" pitchFamily="2" charset="2"/>
              <a:buChar char="q"/>
            </a:pPr>
            <a:r>
              <a:rPr lang="en-US" sz="1200" dirty="0">
                <a:solidFill>
                  <a:schemeClr val="tx1"/>
                </a:solidFill>
                <a:latin typeface="Comic Sans MS" panose="030F0902030302020204" pitchFamily="66" charset="0"/>
                <a:hlinkClick r:id="rId15"/>
              </a:rPr>
              <a:t>https://www.edology.com/blog/accounting-finance/how-does-global-economy-work/</a:t>
            </a:r>
            <a:endParaRPr lang="en-US" sz="1200" dirty="0">
              <a:solidFill>
                <a:schemeClr val="tx1"/>
              </a:solidFill>
              <a:latin typeface="Comic Sans MS" panose="030F0902030302020204" pitchFamily="66" charset="0"/>
            </a:endParaRPr>
          </a:p>
          <a:p>
            <a:pPr marL="171450" indent="-171450">
              <a:buFont typeface="Wingdings" pitchFamily="2" charset="2"/>
              <a:buChar char="q"/>
            </a:pPr>
            <a:r>
              <a:rPr lang="en-US" sz="1200" dirty="0">
                <a:solidFill>
                  <a:schemeClr val="tx1"/>
                </a:solidFill>
                <a:latin typeface="Comic Sans MS" panose="030F0902030302020204" pitchFamily="66" charset="0"/>
                <a:hlinkClick r:id="rId16"/>
              </a:rPr>
              <a:t>https://www.dupaco.com/discover/wellbeing/preparing-for-the-future/</a:t>
            </a:r>
            <a:endParaRPr lang="en-US" sz="1200" dirty="0">
              <a:solidFill>
                <a:schemeClr val="tx1"/>
              </a:solidFill>
              <a:latin typeface="Comic Sans MS" panose="030F0902030302020204" pitchFamily="66" charset="0"/>
            </a:endParaRPr>
          </a:p>
          <a:p>
            <a:pPr marL="171450" indent="-171450">
              <a:buFont typeface="Wingdings" pitchFamily="2" charset="2"/>
              <a:buChar char="q"/>
            </a:pPr>
            <a:endParaRPr lang="en-US" sz="1200" dirty="0">
              <a:solidFill>
                <a:schemeClr val="tx1"/>
              </a:solidFill>
              <a:latin typeface="Comic Sans MS" panose="030F0902030302020204" pitchFamily="66" charset="0"/>
            </a:endParaRPr>
          </a:p>
        </p:txBody>
      </p:sp>
      <p:pic>
        <p:nvPicPr>
          <p:cNvPr id="30" name="Picture 29">
            <a:extLst>
              <a:ext uri="{FF2B5EF4-FFF2-40B4-BE49-F238E27FC236}">
                <a16:creationId xmlns:a16="http://schemas.microsoft.com/office/drawing/2014/main" id="{221D6F8C-B658-9143-94CD-82B84089844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727790" y="3773420"/>
            <a:ext cx="737659" cy="737659"/>
          </a:xfrm>
          <a:prstGeom prst="rect">
            <a:avLst/>
          </a:prstGeom>
        </p:spPr>
      </p:pic>
      <p:pic>
        <p:nvPicPr>
          <p:cNvPr id="31" name="Picture 30">
            <a:extLst>
              <a:ext uri="{FF2B5EF4-FFF2-40B4-BE49-F238E27FC236}">
                <a16:creationId xmlns:a16="http://schemas.microsoft.com/office/drawing/2014/main" id="{FD670187-CA12-4A4B-98B2-EB30FB22CB78}"/>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28384" y="3760252"/>
            <a:ext cx="737659" cy="737659"/>
          </a:xfrm>
          <a:prstGeom prst="rect">
            <a:avLst/>
          </a:prstGeom>
        </p:spPr>
      </p:pic>
      <p:pic>
        <p:nvPicPr>
          <p:cNvPr id="33" name="Picture 32">
            <a:extLst>
              <a:ext uri="{FF2B5EF4-FFF2-40B4-BE49-F238E27FC236}">
                <a16:creationId xmlns:a16="http://schemas.microsoft.com/office/drawing/2014/main" id="{935B1451-105E-2246-AEFB-FC8BD63CD313}"/>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7713489" y="3025914"/>
            <a:ext cx="726273" cy="734338"/>
          </a:xfrm>
          <a:custGeom>
            <a:avLst/>
            <a:gdLst>
              <a:gd name="connsiteX0" fmla="*/ 591759 w 1183518"/>
              <a:gd name="connsiteY0" fmla="*/ 0 h 1196660"/>
              <a:gd name="connsiteX1" fmla="*/ 1183518 w 1183518"/>
              <a:gd name="connsiteY1" fmla="*/ 598330 h 1196660"/>
              <a:gd name="connsiteX2" fmla="*/ 591759 w 1183518"/>
              <a:gd name="connsiteY2" fmla="*/ 1196660 h 1196660"/>
              <a:gd name="connsiteX3" fmla="*/ 0 w 1183518"/>
              <a:gd name="connsiteY3" fmla="*/ 598330 h 1196660"/>
              <a:gd name="connsiteX4" fmla="*/ 591759 w 1183518"/>
              <a:gd name="connsiteY4" fmla="*/ 0 h 119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18" h="1196660">
                <a:moveTo>
                  <a:pt x="591759" y="0"/>
                </a:moveTo>
                <a:cubicBezTo>
                  <a:pt x="918578" y="0"/>
                  <a:pt x="1183518" y="267881"/>
                  <a:pt x="1183518" y="598330"/>
                </a:cubicBezTo>
                <a:cubicBezTo>
                  <a:pt x="1183518" y="928779"/>
                  <a:pt x="918578" y="1196660"/>
                  <a:pt x="591759" y="1196660"/>
                </a:cubicBezTo>
                <a:cubicBezTo>
                  <a:pt x="264940" y="1196660"/>
                  <a:pt x="0" y="928779"/>
                  <a:pt x="0" y="598330"/>
                </a:cubicBezTo>
                <a:cubicBezTo>
                  <a:pt x="0" y="267881"/>
                  <a:pt x="264940" y="0"/>
                  <a:pt x="591759" y="0"/>
                </a:cubicBezTo>
                <a:close/>
              </a:path>
            </a:pathLst>
          </a:custGeom>
        </p:spPr>
      </p:pic>
      <p:pic>
        <p:nvPicPr>
          <p:cNvPr id="34" name="Picture 33">
            <a:extLst>
              <a:ext uri="{FF2B5EF4-FFF2-40B4-BE49-F238E27FC236}">
                <a16:creationId xmlns:a16="http://schemas.microsoft.com/office/drawing/2014/main" id="{F5F3AB04-DEBE-B347-B128-6699DFE690C1}"/>
              </a:ext>
            </a:extLst>
          </p:cNvPr>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a:xfrm>
            <a:off x="412511" y="2996781"/>
            <a:ext cx="726273" cy="734338"/>
          </a:xfrm>
          <a:custGeom>
            <a:avLst/>
            <a:gdLst>
              <a:gd name="connsiteX0" fmla="*/ 591759 w 1183518"/>
              <a:gd name="connsiteY0" fmla="*/ 0 h 1196660"/>
              <a:gd name="connsiteX1" fmla="*/ 1183518 w 1183518"/>
              <a:gd name="connsiteY1" fmla="*/ 598330 h 1196660"/>
              <a:gd name="connsiteX2" fmla="*/ 591759 w 1183518"/>
              <a:gd name="connsiteY2" fmla="*/ 1196660 h 1196660"/>
              <a:gd name="connsiteX3" fmla="*/ 0 w 1183518"/>
              <a:gd name="connsiteY3" fmla="*/ 598330 h 1196660"/>
              <a:gd name="connsiteX4" fmla="*/ 591759 w 1183518"/>
              <a:gd name="connsiteY4" fmla="*/ 0 h 119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18" h="1196660">
                <a:moveTo>
                  <a:pt x="591759" y="0"/>
                </a:moveTo>
                <a:cubicBezTo>
                  <a:pt x="918578" y="0"/>
                  <a:pt x="1183518" y="267881"/>
                  <a:pt x="1183518" y="598330"/>
                </a:cubicBezTo>
                <a:cubicBezTo>
                  <a:pt x="1183518" y="928779"/>
                  <a:pt x="918578" y="1196660"/>
                  <a:pt x="591759" y="1196660"/>
                </a:cubicBezTo>
                <a:cubicBezTo>
                  <a:pt x="264940" y="1196660"/>
                  <a:pt x="0" y="928779"/>
                  <a:pt x="0" y="598330"/>
                </a:cubicBezTo>
                <a:cubicBezTo>
                  <a:pt x="0" y="267881"/>
                  <a:pt x="264940" y="0"/>
                  <a:pt x="591759" y="0"/>
                </a:cubicBezTo>
                <a:close/>
              </a:path>
            </a:pathLst>
          </a:custGeom>
        </p:spPr>
      </p:pic>
      <p:pic>
        <p:nvPicPr>
          <p:cNvPr id="35" name="Picture 34">
            <a:extLst>
              <a:ext uri="{FF2B5EF4-FFF2-40B4-BE49-F238E27FC236}">
                <a16:creationId xmlns:a16="http://schemas.microsoft.com/office/drawing/2014/main" id="{166D8E66-FA9C-7340-BD57-747AD379BBF7}"/>
              </a:ext>
            </a:extLst>
          </p:cNvPr>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a:xfrm>
            <a:off x="404735" y="4525276"/>
            <a:ext cx="726273" cy="734338"/>
          </a:xfrm>
          <a:custGeom>
            <a:avLst/>
            <a:gdLst>
              <a:gd name="connsiteX0" fmla="*/ 591759 w 1183518"/>
              <a:gd name="connsiteY0" fmla="*/ 0 h 1196660"/>
              <a:gd name="connsiteX1" fmla="*/ 1183518 w 1183518"/>
              <a:gd name="connsiteY1" fmla="*/ 598330 h 1196660"/>
              <a:gd name="connsiteX2" fmla="*/ 591759 w 1183518"/>
              <a:gd name="connsiteY2" fmla="*/ 1196660 h 1196660"/>
              <a:gd name="connsiteX3" fmla="*/ 0 w 1183518"/>
              <a:gd name="connsiteY3" fmla="*/ 598330 h 1196660"/>
              <a:gd name="connsiteX4" fmla="*/ 591759 w 1183518"/>
              <a:gd name="connsiteY4" fmla="*/ 0 h 119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18" h="1196660">
                <a:moveTo>
                  <a:pt x="591759" y="0"/>
                </a:moveTo>
                <a:cubicBezTo>
                  <a:pt x="918578" y="0"/>
                  <a:pt x="1183518" y="267881"/>
                  <a:pt x="1183518" y="598330"/>
                </a:cubicBezTo>
                <a:cubicBezTo>
                  <a:pt x="1183518" y="928779"/>
                  <a:pt x="918578" y="1196660"/>
                  <a:pt x="591759" y="1196660"/>
                </a:cubicBezTo>
                <a:cubicBezTo>
                  <a:pt x="264940" y="1196660"/>
                  <a:pt x="0" y="928779"/>
                  <a:pt x="0" y="598330"/>
                </a:cubicBezTo>
                <a:cubicBezTo>
                  <a:pt x="0" y="267881"/>
                  <a:pt x="264940" y="0"/>
                  <a:pt x="591759" y="0"/>
                </a:cubicBezTo>
                <a:close/>
              </a:path>
            </a:pathLst>
          </a:custGeom>
        </p:spPr>
      </p:pic>
      <p:pic>
        <p:nvPicPr>
          <p:cNvPr id="36" name="Picture 35">
            <a:extLst>
              <a:ext uri="{FF2B5EF4-FFF2-40B4-BE49-F238E27FC236}">
                <a16:creationId xmlns:a16="http://schemas.microsoft.com/office/drawing/2014/main" id="{44FEB3E2-34F0-AB46-8DC9-7E36A58A8766}"/>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a:xfrm>
            <a:off x="7730134" y="4524247"/>
            <a:ext cx="726273" cy="734338"/>
          </a:xfrm>
          <a:custGeom>
            <a:avLst/>
            <a:gdLst>
              <a:gd name="connsiteX0" fmla="*/ 591759 w 1183518"/>
              <a:gd name="connsiteY0" fmla="*/ 0 h 1196660"/>
              <a:gd name="connsiteX1" fmla="*/ 1183518 w 1183518"/>
              <a:gd name="connsiteY1" fmla="*/ 598330 h 1196660"/>
              <a:gd name="connsiteX2" fmla="*/ 591759 w 1183518"/>
              <a:gd name="connsiteY2" fmla="*/ 1196660 h 1196660"/>
              <a:gd name="connsiteX3" fmla="*/ 0 w 1183518"/>
              <a:gd name="connsiteY3" fmla="*/ 598330 h 1196660"/>
              <a:gd name="connsiteX4" fmla="*/ 591759 w 1183518"/>
              <a:gd name="connsiteY4" fmla="*/ 0 h 119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18" h="1196660">
                <a:moveTo>
                  <a:pt x="591759" y="0"/>
                </a:moveTo>
                <a:cubicBezTo>
                  <a:pt x="918578" y="0"/>
                  <a:pt x="1183518" y="267881"/>
                  <a:pt x="1183518" y="598330"/>
                </a:cubicBezTo>
                <a:cubicBezTo>
                  <a:pt x="1183518" y="928779"/>
                  <a:pt x="918578" y="1196660"/>
                  <a:pt x="591759" y="1196660"/>
                </a:cubicBezTo>
                <a:cubicBezTo>
                  <a:pt x="264940" y="1196660"/>
                  <a:pt x="0" y="928779"/>
                  <a:pt x="0" y="598330"/>
                </a:cubicBezTo>
                <a:cubicBezTo>
                  <a:pt x="0" y="267881"/>
                  <a:pt x="264940" y="0"/>
                  <a:pt x="591759" y="0"/>
                </a:cubicBezTo>
                <a:close/>
              </a:path>
            </a:pathLst>
          </a:custGeom>
        </p:spPr>
      </p:pic>
    </p:spTree>
    <p:extLst>
      <p:ext uri="{BB962C8B-B14F-4D97-AF65-F5344CB8AC3E}">
        <p14:creationId xmlns:p14="http://schemas.microsoft.com/office/powerpoint/2010/main" val="4032210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3"/>
          <p:cNvSpPr>
            <a:spLocks noChangeArrowheads="1"/>
          </p:cNvSpPr>
          <p:nvPr/>
        </p:nvSpPr>
        <p:spPr bwMode="auto">
          <a:xfrm>
            <a:off x="3383327" y="333375"/>
            <a:ext cx="2736851" cy="1008063"/>
          </a:xfrm>
          <a:prstGeom prst="roundRect">
            <a:avLst>
              <a:gd name="adj" fmla="val 16667"/>
            </a:avLst>
          </a:prstGeom>
          <a:solidFill>
            <a:srgbClr val="009D38"/>
          </a:solidFill>
          <a:ln w="9525">
            <a:solidFill>
              <a:schemeClr val="tx1"/>
            </a:solidFill>
            <a:round/>
            <a:headEnd/>
            <a:tailEnd/>
          </a:ln>
        </p:spPr>
        <p:txBody>
          <a:bodyPr wrap="none" anchor="ctr"/>
          <a:lstStyle/>
          <a:p>
            <a:pPr algn="ctr" eaLnBrk="1" hangingPunct="1"/>
            <a:r>
              <a:rPr lang="en-GB" dirty="0">
                <a:solidFill>
                  <a:schemeClr val="bg1"/>
                </a:solidFill>
                <a:cs typeface="Arial" charset="0"/>
              </a:rPr>
              <a:t>I know if I need further </a:t>
            </a:r>
          </a:p>
          <a:p>
            <a:pPr algn="ctr" eaLnBrk="1" hangingPunct="1"/>
            <a:r>
              <a:rPr lang="en-GB" dirty="0">
                <a:solidFill>
                  <a:schemeClr val="bg1"/>
                </a:solidFill>
                <a:cs typeface="Arial" charset="0"/>
              </a:rPr>
              <a:t>support or help I could </a:t>
            </a:r>
          </a:p>
          <a:p>
            <a:pPr algn="ctr" eaLnBrk="1" hangingPunct="1"/>
            <a:r>
              <a:rPr lang="en-GB" dirty="0">
                <a:solidFill>
                  <a:schemeClr val="bg1"/>
                </a:solidFill>
                <a:cs typeface="Arial" charset="0"/>
              </a:rPr>
              <a:t>speak to…. or contact…</a:t>
            </a:r>
          </a:p>
        </p:txBody>
      </p:sp>
      <p:sp>
        <p:nvSpPr>
          <p:cNvPr id="49154" name="AutoShape 4"/>
          <p:cNvSpPr>
            <a:spLocks noChangeArrowheads="1"/>
          </p:cNvSpPr>
          <p:nvPr/>
        </p:nvSpPr>
        <p:spPr bwMode="auto">
          <a:xfrm>
            <a:off x="3150655" y="1557338"/>
            <a:ext cx="2376488" cy="720725"/>
          </a:xfrm>
          <a:prstGeom prst="roundRect">
            <a:avLst>
              <a:gd name="adj" fmla="val 16667"/>
            </a:avLst>
          </a:prstGeom>
          <a:solidFill>
            <a:srgbClr val="662583"/>
          </a:solidFill>
          <a:ln w="9525">
            <a:solidFill>
              <a:schemeClr val="tx1"/>
            </a:solidFill>
            <a:round/>
            <a:headEnd/>
            <a:tailEnd/>
          </a:ln>
        </p:spPr>
        <p:txBody>
          <a:bodyPr wrap="none" anchor="ctr"/>
          <a:lstStyle/>
          <a:p>
            <a:pPr algn="ctr" eaLnBrk="1" hangingPunct="1"/>
            <a:r>
              <a:rPr lang="en-GB" dirty="0">
                <a:solidFill>
                  <a:schemeClr val="bg1"/>
                </a:solidFill>
                <a:cs typeface="Arial" charset="0"/>
              </a:rPr>
              <a:t>I supported others by…</a:t>
            </a:r>
          </a:p>
        </p:txBody>
      </p:sp>
      <p:sp>
        <p:nvSpPr>
          <p:cNvPr id="49155" name="AutoShape 5"/>
          <p:cNvSpPr>
            <a:spLocks noChangeArrowheads="1"/>
          </p:cNvSpPr>
          <p:nvPr/>
        </p:nvSpPr>
        <p:spPr bwMode="auto">
          <a:xfrm>
            <a:off x="6207974" y="260350"/>
            <a:ext cx="2665095" cy="1152525"/>
          </a:xfrm>
          <a:prstGeom prst="roundRect">
            <a:avLst>
              <a:gd name="adj" fmla="val 16667"/>
            </a:avLst>
          </a:prstGeom>
          <a:solidFill>
            <a:srgbClr val="E84610"/>
          </a:solidFill>
          <a:ln w="9525">
            <a:solidFill>
              <a:schemeClr val="tx1"/>
            </a:solidFill>
            <a:round/>
            <a:headEnd/>
            <a:tailEnd/>
          </a:ln>
        </p:spPr>
        <p:txBody>
          <a:bodyPr wrap="none" anchor="ctr"/>
          <a:lstStyle/>
          <a:p>
            <a:pPr algn="ctr"/>
            <a:r>
              <a:rPr lang="en-GB" dirty="0">
                <a:solidFill>
                  <a:schemeClr val="bg1"/>
                </a:solidFill>
                <a:cs typeface="Arial" charset="0"/>
              </a:rPr>
              <a:t>Before I could/would say </a:t>
            </a:r>
          </a:p>
          <a:p>
            <a:pPr algn="ctr"/>
            <a:r>
              <a:rPr lang="en-GB" dirty="0">
                <a:solidFill>
                  <a:schemeClr val="bg1"/>
                </a:solidFill>
                <a:cs typeface="Arial" charset="0"/>
              </a:rPr>
              <a:t>and do ... but now I feel I </a:t>
            </a:r>
          </a:p>
          <a:p>
            <a:pPr algn="ctr"/>
            <a:r>
              <a:rPr lang="en-GB" dirty="0">
                <a:solidFill>
                  <a:schemeClr val="bg1"/>
                </a:solidFill>
                <a:cs typeface="Arial" charset="0"/>
              </a:rPr>
              <a:t>am able to say</a:t>
            </a:r>
          </a:p>
        </p:txBody>
      </p:sp>
      <p:sp>
        <p:nvSpPr>
          <p:cNvPr id="49156" name="AutoShape 6"/>
          <p:cNvSpPr>
            <a:spLocks noChangeArrowheads="1"/>
          </p:cNvSpPr>
          <p:nvPr/>
        </p:nvSpPr>
        <p:spPr bwMode="auto">
          <a:xfrm>
            <a:off x="5527143" y="2492375"/>
            <a:ext cx="3276600" cy="1152525"/>
          </a:xfrm>
          <a:prstGeom prst="roundRect">
            <a:avLst>
              <a:gd name="adj" fmla="val 16667"/>
            </a:avLst>
          </a:prstGeom>
          <a:solidFill>
            <a:srgbClr val="009D38"/>
          </a:solidFill>
          <a:ln w="9525">
            <a:solidFill>
              <a:schemeClr val="tx1"/>
            </a:solidFill>
            <a:round/>
            <a:headEnd/>
            <a:tailEnd/>
          </a:ln>
        </p:spPr>
        <p:txBody>
          <a:bodyPr wrap="none" anchor="ctr"/>
          <a:lstStyle/>
          <a:p>
            <a:pPr algn="ctr" eaLnBrk="1" hangingPunct="1"/>
            <a:r>
              <a:rPr lang="en-GB" dirty="0">
                <a:solidFill>
                  <a:schemeClr val="bg1"/>
                </a:solidFill>
                <a:cs typeface="Arial" charset="0"/>
              </a:rPr>
              <a:t>The most important thing I </a:t>
            </a:r>
          </a:p>
          <a:p>
            <a:pPr algn="ctr" eaLnBrk="1" hangingPunct="1"/>
            <a:r>
              <a:rPr lang="en-GB" dirty="0">
                <a:solidFill>
                  <a:schemeClr val="bg1"/>
                </a:solidFill>
                <a:cs typeface="Arial" charset="0"/>
              </a:rPr>
              <a:t>have learnt today is…</a:t>
            </a:r>
          </a:p>
        </p:txBody>
      </p:sp>
      <p:sp>
        <p:nvSpPr>
          <p:cNvPr id="49157" name="AutoShape 7"/>
          <p:cNvSpPr>
            <a:spLocks noChangeArrowheads="1"/>
          </p:cNvSpPr>
          <p:nvPr/>
        </p:nvSpPr>
        <p:spPr bwMode="auto">
          <a:xfrm>
            <a:off x="4606049" y="4022657"/>
            <a:ext cx="2305051" cy="1046808"/>
          </a:xfrm>
          <a:prstGeom prst="roundRect">
            <a:avLst>
              <a:gd name="adj" fmla="val 16667"/>
            </a:avLst>
          </a:prstGeom>
          <a:solidFill>
            <a:srgbClr val="D91568"/>
          </a:solidFill>
          <a:ln w="9525">
            <a:solidFill>
              <a:schemeClr val="tx1"/>
            </a:solidFill>
            <a:round/>
            <a:headEnd/>
            <a:tailEnd/>
          </a:ln>
        </p:spPr>
        <p:txBody>
          <a:bodyPr wrap="none" anchor="ctr"/>
          <a:lstStyle/>
          <a:p>
            <a:pPr algn="ctr"/>
            <a:r>
              <a:rPr lang="en-GB" dirty="0">
                <a:cs typeface="Arial" charset="0"/>
              </a:rPr>
              <a:t>Before I thought that ...</a:t>
            </a:r>
          </a:p>
          <a:p>
            <a:pPr algn="ctr"/>
            <a:r>
              <a:rPr lang="en-GB" dirty="0">
                <a:cs typeface="Arial" charset="0"/>
              </a:rPr>
              <a:t> but now I realise..</a:t>
            </a:r>
          </a:p>
        </p:txBody>
      </p:sp>
      <p:sp>
        <p:nvSpPr>
          <p:cNvPr id="49158" name="AutoShape 8"/>
          <p:cNvSpPr>
            <a:spLocks noChangeArrowheads="1"/>
          </p:cNvSpPr>
          <p:nvPr/>
        </p:nvSpPr>
        <p:spPr bwMode="auto">
          <a:xfrm>
            <a:off x="229512" y="4521429"/>
            <a:ext cx="2376488" cy="454979"/>
          </a:xfrm>
          <a:prstGeom prst="roundRect">
            <a:avLst>
              <a:gd name="adj" fmla="val 16667"/>
            </a:avLst>
          </a:prstGeom>
          <a:solidFill>
            <a:srgbClr val="009D38"/>
          </a:solidFill>
          <a:ln w="9525">
            <a:solidFill>
              <a:schemeClr val="tx1"/>
            </a:solidFill>
            <a:round/>
            <a:headEnd/>
            <a:tailEnd/>
          </a:ln>
        </p:spPr>
        <p:txBody>
          <a:bodyPr wrap="none" anchor="ctr"/>
          <a:lstStyle/>
          <a:p>
            <a:pPr algn="ctr" eaLnBrk="1" hangingPunct="1"/>
            <a:r>
              <a:rPr lang="en-GB" dirty="0">
                <a:solidFill>
                  <a:schemeClr val="bg1"/>
                </a:solidFill>
                <a:cs typeface="Arial" charset="0"/>
              </a:rPr>
              <a:t>Today I have tried to…</a:t>
            </a:r>
          </a:p>
        </p:txBody>
      </p:sp>
      <p:sp>
        <p:nvSpPr>
          <p:cNvPr id="49159" name="AutoShape 9"/>
          <p:cNvSpPr>
            <a:spLocks noChangeArrowheads="1"/>
          </p:cNvSpPr>
          <p:nvPr/>
        </p:nvSpPr>
        <p:spPr bwMode="auto">
          <a:xfrm>
            <a:off x="5798428" y="1557338"/>
            <a:ext cx="3113265" cy="719137"/>
          </a:xfrm>
          <a:prstGeom prst="roundRect">
            <a:avLst>
              <a:gd name="adj" fmla="val 16667"/>
            </a:avLst>
          </a:prstGeom>
          <a:solidFill>
            <a:srgbClr val="D91568"/>
          </a:solidFill>
          <a:ln w="9525">
            <a:solidFill>
              <a:schemeClr val="tx1"/>
            </a:solidFill>
            <a:round/>
            <a:headEnd/>
            <a:tailEnd/>
          </a:ln>
        </p:spPr>
        <p:txBody>
          <a:bodyPr wrap="none" anchor="ctr"/>
          <a:lstStyle/>
          <a:p>
            <a:pPr algn="ctr" eaLnBrk="1" hangingPunct="1"/>
            <a:r>
              <a:rPr lang="en-GB" dirty="0">
                <a:solidFill>
                  <a:schemeClr val="bg1"/>
                </a:solidFill>
                <a:cs typeface="Arial" charset="0"/>
              </a:rPr>
              <a:t>One thing I didn’t </a:t>
            </a:r>
          </a:p>
          <a:p>
            <a:pPr algn="ctr" eaLnBrk="1" hangingPunct="1"/>
            <a:r>
              <a:rPr lang="en-GB" dirty="0">
                <a:solidFill>
                  <a:schemeClr val="bg1"/>
                </a:solidFill>
                <a:cs typeface="Arial" charset="0"/>
              </a:rPr>
              <a:t>realise was… now I know that…</a:t>
            </a:r>
          </a:p>
        </p:txBody>
      </p:sp>
      <p:sp>
        <p:nvSpPr>
          <p:cNvPr id="49160" name="AutoShape 10"/>
          <p:cNvSpPr>
            <a:spLocks noChangeArrowheads="1"/>
          </p:cNvSpPr>
          <p:nvPr/>
        </p:nvSpPr>
        <p:spPr bwMode="auto">
          <a:xfrm>
            <a:off x="2683931" y="3309851"/>
            <a:ext cx="2735262" cy="574675"/>
          </a:xfrm>
          <a:prstGeom prst="roundRect">
            <a:avLst>
              <a:gd name="adj" fmla="val 16667"/>
            </a:avLst>
          </a:prstGeom>
          <a:solidFill>
            <a:srgbClr val="F28D01"/>
          </a:solidFill>
          <a:ln w="9525">
            <a:solidFill>
              <a:schemeClr val="tx1"/>
            </a:solidFill>
            <a:round/>
            <a:headEnd/>
            <a:tailEnd/>
          </a:ln>
        </p:spPr>
        <p:txBody>
          <a:bodyPr wrap="none" anchor="ctr"/>
          <a:lstStyle/>
          <a:p>
            <a:pPr algn="ctr"/>
            <a:r>
              <a:rPr lang="en-GB" dirty="0">
                <a:cs typeface="Arial" charset="0"/>
              </a:rPr>
              <a:t>I used to feel ... </a:t>
            </a:r>
          </a:p>
          <a:p>
            <a:pPr algn="ctr"/>
            <a:r>
              <a:rPr lang="en-GB" dirty="0">
                <a:cs typeface="Arial" charset="0"/>
              </a:rPr>
              <a:t>but I now feel ..</a:t>
            </a:r>
          </a:p>
        </p:txBody>
      </p:sp>
      <p:sp>
        <p:nvSpPr>
          <p:cNvPr id="49161" name="AutoShape 11"/>
          <p:cNvSpPr>
            <a:spLocks noChangeArrowheads="1"/>
          </p:cNvSpPr>
          <p:nvPr/>
        </p:nvSpPr>
        <p:spPr bwMode="auto">
          <a:xfrm>
            <a:off x="3493378" y="5158661"/>
            <a:ext cx="2735262" cy="647700"/>
          </a:xfrm>
          <a:prstGeom prst="roundRect">
            <a:avLst>
              <a:gd name="adj" fmla="val 16667"/>
            </a:avLst>
          </a:prstGeom>
          <a:solidFill>
            <a:srgbClr val="F28D01"/>
          </a:solidFill>
          <a:ln w="9525">
            <a:solidFill>
              <a:schemeClr val="tx1"/>
            </a:solidFill>
            <a:round/>
            <a:headEnd/>
            <a:tailEnd/>
          </a:ln>
        </p:spPr>
        <p:txBody>
          <a:bodyPr wrap="none" anchor="ctr"/>
          <a:lstStyle/>
          <a:p>
            <a:pPr algn="ctr" eaLnBrk="1" hangingPunct="1"/>
            <a:r>
              <a:rPr lang="en-GB" dirty="0">
                <a:cs typeface="Arial" charset="0"/>
              </a:rPr>
              <a:t>Before I would have done…</a:t>
            </a:r>
          </a:p>
          <a:p>
            <a:pPr algn="ctr" eaLnBrk="1" hangingPunct="1"/>
            <a:r>
              <a:rPr lang="en-GB" dirty="0">
                <a:cs typeface="Arial" charset="0"/>
              </a:rPr>
              <a:t>Now I will …</a:t>
            </a:r>
          </a:p>
        </p:txBody>
      </p:sp>
      <p:sp>
        <p:nvSpPr>
          <p:cNvPr id="49162" name="AutoShape 12"/>
          <p:cNvSpPr>
            <a:spLocks noChangeArrowheads="1"/>
          </p:cNvSpPr>
          <p:nvPr/>
        </p:nvSpPr>
        <p:spPr bwMode="auto">
          <a:xfrm>
            <a:off x="2406118" y="2420938"/>
            <a:ext cx="2976562" cy="720725"/>
          </a:xfrm>
          <a:prstGeom prst="roundRect">
            <a:avLst>
              <a:gd name="adj" fmla="val 16667"/>
            </a:avLst>
          </a:prstGeom>
          <a:solidFill>
            <a:srgbClr val="004A99"/>
          </a:solidFill>
          <a:ln w="9525">
            <a:solidFill>
              <a:schemeClr val="tx1"/>
            </a:solidFill>
            <a:round/>
            <a:headEnd/>
            <a:tailEnd/>
          </a:ln>
        </p:spPr>
        <p:txBody>
          <a:bodyPr wrap="none" anchor="ctr"/>
          <a:lstStyle/>
          <a:p>
            <a:pPr algn="ctr"/>
            <a:r>
              <a:rPr lang="en-GB" dirty="0">
                <a:solidFill>
                  <a:schemeClr val="bg1"/>
                </a:solidFill>
                <a:cs typeface="Arial" charset="0"/>
              </a:rPr>
              <a:t>I always knew ... but now</a:t>
            </a:r>
          </a:p>
          <a:p>
            <a:pPr algn="ctr"/>
            <a:r>
              <a:rPr lang="en-GB" dirty="0">
                <a:solidFill>
                  <a:schemeClr val="bg1"/>
                </a:solidFill>
                <a:cs typeface="Arial" charset="0"/>
              </a:rPr>
              <a:t> I can see how it connects to… </a:t>
            </a:r>
          </a:p>
        </p:txBody>
      </p:sp>
      <p:sp>
        <p:nvSpPr>
          <p:cNvPr id="49163" name="AutoShape 13"/>
          <p:cNvSpPr>
            <a:spLocks noChangeArrowheads="1"/>
          </p:cNvSpPr>
          <p:nvPr/>
        </p:nvSpPr>
        <p:spPr bwMode="auto">
          <a:xfrm>
            <a:off x="7040574" y="3793801"/>
            <a:ext cx="1869007" cy="1293423"/>
          </a:xfrm>
          <a:prstGeom prst="roundRect">
            <a:avLst>
              <a:gd name="adj" fmla="val 16667"/>
            </a:avLst>
          </a:prstGeom>
          <a:solidFill>
            <a:srgbClr val="004A99"/>
          </a:solidFill>
          <a:ln w="9525">
            <a:solidFill>
              <a:schemeClr val="tx1"/>
            </a:solidFill>
            <a:round/>
            <a:headEnd/>
            <a:tailEnd/>
          </a:ln>
        </p:spPr>
        <p:txBody>
          <a:bodyPr wrap="none" anchor="ctr"/>
          <a:lstStyle/>
          <a:p>
            <a:pPr algn="ctr" eaLnBrk="1" hangingPunct="1"/>
            <a:r>
              <a:rPr lang="en-GB" dirty="0">
                <a:solidFill>
                  <a:schemeClr val="bg1"/>
                </a:solidFill>
                <a:cs typeface="Arial" charset="0"/>
              </a:rPr>
              <a:t>One assumption of </a:t>
            </a:r>
          </a:p>
          <a:p>
            <a:pPr algn="ctr" eaLnBrk="1" hangingPunct="1"/>
            <a:r>
              <a:rPr lang="en-GB" dirty="0">
                <a:solidFill>
                  <a:schemeClr val="bg1"/>
                </a:solidFill>
                <a:cs typeface="Arial" charset="0"/>
              </a:rPr>
              <a:t>mine that was </a:t>
            </a:r>
          </a:p>
          <a:p>
            <a:pPr algn="ctr" eaLnBrk="1" hangingPunct="1"/>
            <a:r>
              <a:rPr lang="en-GB" dirty="0">
                <a:solidFill>
                  <a:schemeClr val="bg1"/>
                </a:solidFill>
                <a:cs typeface="Arial" charset="0"/>
              </a:rPr>
              <a:t>challenged was…</a:t>
            </a:r>
          </a:p>
        </p:txBody>
      </p:sp>
      <p:sp>
        <p:nvSpPr>
          <p:cNvPr id="49164" name="AutoShape 14"/>
          <p:cNvSpPr>
            <a:spLocks noChangeArrowheads="1"/>
          </p:cNvSpPr>
          <p:nvPr/>
        </p:nvSpPr>
        <p:spPr bwMode="auto">
          <a:xfrm>
            <a:off x="229513" y="1412875"/>
            <a:ext cx="2735262" cy="719138"/>
          </a:xfrm>
          <a:prstGeom prst="roundRect">
            <a:avLst>
              <a:gd name="adj" fmla="val 16667"/>
            </a:avLst>
          </a:prstGeom>
          <a:solidFill>
            <a:srgbClr val="E84610"/>
          </a:solidFill>
          <a:ln w="9525">
            <a:solidFill>
              <a:schemeClr val="tx1"/>
            </a:solidFill>
            <a:round/>
            <a:headEnd/>
            <a:tailEnd/>
          </a:ln>
        </p:spPr>
        <p:txBody>
          <a:bodyPr wrap="none" anchor="ctr"/>
          <a:lstStyle/>
          <a:p>
            <a:pPr algn="ctr"/>
            <a:r>
              <a:rPr lang="en-GB" dirty="0">
                <a:solidFill>
                  <a:schemeClr val="bg1"/>
                </a:solidFill>
                <a:cs typeface="Arial" charset="0"/>
              </a:rPr>
              <a:t>Before I only knew ... </a:t>
            </a:r>
          </a:p>
          <a:p>
            <a:pPr algn="ctr"/>
            <a:r>
              <a:rPr lang="en-GB" dirty="0">
                <a:solidFill>
                  <a:schemeClr val="bg1"/>
                </a:solidFill>
                <a:cs typeface="Arial" charset="0"/>
              </a:rPr>
              <a:t>now I also know ... </a:t>
            </a:r>
          </a:p>
        </p:txBody>
      </p:sp>
      <p:sp>
        <p:nvSpPr>
          <p:cNvPr id="49165" name="AutoShape 15"/>
          <p:cNvSpPr>
            <a:spLocks noChangeArrowheads="1"/>
          </p:cNvSpPr>
          <p:nvPr/>
        </p:nvSpPr>
        <p:spPr bwMode="auto">
          <a:xfrm>
            <a:off x="234418" y="4052714"/>
            <a:ext cx="2305050" cy="357899"/>
          </a:xfrm>
          <a:prstGeom prst="roundRect">
            <a:avLst>
              <a:gd name="adj" fmla="val 16667"/>
            </a:avLst>
          </a:prstGeom>
          <a:solidFill>
            <a:srgbClr val="009D38"/>
          </a:solidFill>
          <a:ln w="9525">
            <a:solidFill>
              <a:schemeClr val="tx1"/>
            </a:solidFill>
            <a:round/>
            <a:headEnd/>
            <a:tailEnd/>
          </a:ln>
        </p:spPr>
        <p:txBody>
          <a:bodyPr wrap="none" anchor="ctr"/>
          <a:lstStyle/>
          <a:p>
            <a:pPr algn="ctr" eaLnBrk="1" hangingPunct="1"/>
            <a:r>
              <a:rPr lang="en-GB" dirty="0">
                <a:solidFill>
                  <a:schemeClr val="bg1"/>
                </a:solidFill>
                <a:cs typeface="Arial" charset="0"/>
              </a:rPr>
              <a:t>I would like to learn…</a:t>
            </a:r>
          </a:p>
        </p:txBody>
      </p:sp>
      <p:sp>
        <p:nvSpPr>
          <p:cNvPr id="49166" name="AutoShape 16"/>
          <p:cNvSpPr>
            <a:spLocks noChangeArrowheads="1"/>
          </p:cNvSpPr>
          <p:nvPr/>
        </p:nvSpPr>
        <p:spPr bwMode="auto">
          <a:xfrm>
            <a:off x="388072" y="5087224"/>
            <a:ext cx="2817967" cy="647700"/>
          </a:xfrm>
          <a:prstGeom prst="roundRect">
            <a:avLst>
              <a:gd name="adj" fmla="val 16667"/>
            </a:avLst>
          </a:prstGeom>
          <a:solidFill>
            <a:srgbClr val="004A99"/>
          </a:solidFill>
          <a:ln w="9525">
            <a:solidFill>
              <a:schemeClr val="tx1"/>
            </a:solidFill>
            <a:round/>
            <a:headEnd/>
            <a:tailEnd/>
          </a:ln>
        </p:spPr>
        <p:txBody>
          <a:bodyPr wrap="none" anchor="ctr"/>
          <a:lstStyle/>
          <a:p>
            <a:pPr algn="ctr" eaLnBrk="1" hangingPunct="1"/>
            <a:r>
              <a:rPr lang="en-GB" dirty="0">
                <a:solidFill>
                  <a:schemeClr val="bg1"/>
                </a:solidFill>
                <a:cs typeface="Arial" charset="0"/>
              </a:rPr>
              <a:t>Next lesson I would like to..</a:t>
            </a:r>
          </a:p>
        </p:txBody>
      </p:sp>
      <p:sp>
        <p:nvSpPr>
          <p:cNvPr id="49167" name="AutoShape 17"/>
          <p:cNvSpPr>
            <a:spLocks noChangeArrowheads="1"/>
          </p:cNvSpPr>
          <p:nvPr/>
        </p:nvSpPr>
        <p:spPr bwMode="auto">
          <a:xfrm>
            <a:off x="174093" y="5950824"/>
            <a:ext cx="2887485" cy="649287"/>
          </a:xfrm>
          <a:prstGeom prst="roundRect">
            <a:avLst>
              <a:gd name="adj" fmla="val 16667"/>
            </a:avLst>
          </a:prstGeom>
          <a:solidFill>
            <a:srgbClr val="F28D01"/>
          </a:solidFill>
          <a:ln w="9525">
            <a:solidFill>
              <a:schemeClr val="tx1"/>
            </a:solidFill>
            <a:round/>
            <a:headEnd/>
            <a:tailEnd/>
          </a:ln>
        </p:spPr>
        <p:txBody>
          <a:bodyPr wrap="none" anchor="ctr"/>
          <a:lstStyle/>
          <a:p>
            <a:pPr algn="ctr"/>
            <a:r>
              <a:rPr lang="en-GB" dirty="0">
                <a:cs typeface="Arial" charset="0"/>
              </a:rPr>
              <a:t>Before I would have </a:t>
            </a:r>
          </a:p>
          <a:p>
            <a:pPr algn="ctr"/>
            <a:r>
              <a:rPr lang="en-GB" dirty="0">
                <a:cs typeface="Arial" charset="0"/>
              </a:rPr>
              <a:t>said ... but now I will say… </a:t>
            </a:r>
          </a:p>
        </p:txBody>
      </p:sp>
      <p:sp>
        <p:nvSpPr>
          <p:cNvPr id="49168" name="AutoShape 18"/>
          <p:cNvSpPr>
            <a:spLocks noChangeArrowheads="1"/>
          </p:cNvSpPr>
          <p:nvPr/>
        </p:nvSpPr>
        <p:spPr bwMode="auto">
          <a:xfrm>
            <a:off x="2691234" y="4077574"/>
            <a:ext cx="1800225" cy="914400"/>
          </a:xfrm>
          <a:prstGeom prst="roundRect">
            <a:avLst>
              <a:gd name="adj" fmla="val 16667"/>
            </a:avLst>
          </a:prstGeom>
          <a:solidFill>
            <a:srgbClr val="662583"/>
          </a:solidFill>
          <a:ln w="9525">
            <a:solidFill>
              <a:schemeClr val="tx1"/>
            </a:solidFill>
            <a:round/>
            <a:headEnd/>
            <a:tailEnd/>
          </a:ln>
        </p:spPr>
        <p:txBody>
          <a:bodyPr wrap="none" anchor="ctr"/>
          <a:lstStyle/>
          <a:p>
            <a:pPr algn="ctr" eaLnBrk="1" hangingPunct="1"/>
            <a:r>
              <a:rPr lang="en-GB" dirty="0">
                <a:solidFill>
                  <a:schemeClr val="bg1"/>
                </a:solidFill>
                <a:cs typeface="Arial" charset="0"/>
              </a:rPr>
              <a:t>A question I </a:t>
            </a:r>
          </a:p>
          <a:p>
            <a:pPr algn="ctr" eaLnBrk="1" hangingPunct="1"/>
            <a:r>
              <a:rPr lang="en-GB" dirty="0">
                <a:solidFill>
                  <a:schemeClr val="bg1"/>
                </a:solidFill>
                <a:cs typeface="Arial" charset="0"/>
              </a:rPr>
              <a:t>would like to</a:t>
            </a:r>
          </a:p>
          <a:p>
            <a:pPr algn="ctr" eaLnBrk="1" hangingPunct="1"/>
            <a:r>
              <a:rPr lang="en-GB" dirty="0">
                <a:solidFill>
                  <a:schemeClr val="bg1"/>
                </a:solidFill>
                <a:cs typeface="Arial" charset="0"/>
              </a:rPr>
              <a:t>ask is…</a:t>
            </a:r>
          </a:p>
        </p:txBody>
      </p:sp>
      <p:sp>
        <p:nvSpPr>
          <p:cNvPr id="49169" name="AutoShape 19"/>
          <p:cNvSpPr>
            <a:spLocks noChangeArrowheads="1"/>
          </p:cNvSpPr>
          <p:nvPr/>
        </p:nvSpPr>
        <p:spPr bwMode="auto">
          <a:xfrm>
            <a:off x="3277478" y="6022261"/>
            <a:ext cx="2520950" cy="576263"/>
          </a:xfrm>
          <a:prstGeom prst="roundRect">
            <a:avLst>
              <a:gd name="adj" fmla="val 16667"/>
            </a:avLst>
          </a:prstGeom>
          <a:solidFill>
            <a:srgbClr val="662583"/>
          </a:solidFill>
          <a:ln w="9525">
            <a:solidFill>
              <a:schemeClr val="tx1"/>
            </a:solidFill>
            <a:round/>
            <a:headEnd/>
            <a:tailEnd/>
          </a:ln>
        </p:spPr>
        <p:txBody>
          <a:bodyPr wrap="none" anchor="ctr"/>
          <a:lstStyle/>
          <a:p>
            <a:pPr algn="ctr" eaLnBrk="1" hangingPunct="1"/>
            <a:r>
              <a:rPr lang="en-GB" dirty="0">
                <a:solidFill>
                  <a:schemeClr val="bg1"/>
                </a:solidFill>
                <a:cs typeface="Arial" charset="0"/>
              </a:rPr>
              <a:t>A problem I overcame</a:t>
            </a:r>
          </a:p>
          <a:p>
            <a:pPr algn="ctr" eaLnBrk="1" hangingPunct="1"/>
            <a:r>
              <a:rPr lang="en-GB" dirty="0">
                <a:solidFill>
                  <a:schemeClr val="bg1"/>
                </a:solidFill>
                <a:cs typeface="Arial" charset="0"/>
              </a:rPr>
              <a:t>today was…</a:t>
            </a:r>
          </a:p>
        </p:txBody>
      </p:sp>
      <p:sp>
        <p:nvSpPr>
          <p:cNvPr id="49170" name="AutoShape 20"/>
          <p:cNvSpPr>
            <a:spLocks noChangeArrowheads="1"/>
          </p:cNvSpPr>
          <p:nvPr/>
        </p:nvSpPr>
        <p:spPr bwMode="auto">
          <a:xfrm>
            <a:off x="405712" y="3213100"/>
            <a:ext cx="2133756" cy="720725"/>
          </a:xfrm>
          <a:prstGeom prst="roundRect">
            <a:avLst>
              <a:gd name="adj" fmla="val 16667"/>
            </a:avLst>
          </a:prstGeom>
          <a:solidFill>
            <a:srgbClr val="E84610"/>
          </a:solidFill>
          <a:ln w="9525">
            <a:solidFill>
              <a:schemeClr val="tx1"/>
            </a:solidFill>
            <a:round/>
            <a:headEnd/>
            <a:tailEnd/>
          </a:ln>
        </p:spPr>
        <p:txBody>
          <a:bodyPr wrap="none" anchor="ctr"/>
          <a:lstStyle/>
          <a:p>
            <a:pPr algn="ctr" eaLnBrk="1" hangingPunct="1"/>
            <a:r>
              <a:rPr lang="en-GB" dirty="0">
                <a:solidFill>
                  <a:schemeClr val="bg1"/>
                </a:solidFill>
                <a:cs typeface="Arial" charset="0"/>
              </a:rPr>
              <a:t>I’m really proud of the </a:t>
            </a:r>
          </a:p>
          <a:p>
            <a:pPr algn="ctr" eaLnBrk="1" hangingPunct="1"/>
            <a:r>
              <a:rPr lang="en-GB" dirty="0">
                <a:solidFill>
                  <a:schemeClr val="bg1"/>
                </a:solidFill>
                <a:cs typeface="Arial" charset="0"/>
              </a:rPr>
              <a:t>way I have…</a:t>
            </a:r>
          </a:p>
        </p:txBody>
      </p:sp>
      <p:sp>
        <p:nvSpPr>
          <p:cNvPr id="49171" name="AutoShape 21"/>
          <p:cNvSpPr>
            <a:spLocks noChangeArrowheads="1"/>
          </p:cNvSpPr>
          <p:nvPr/>
        </p:nvSpPr>
        <p:spPr bwMode="auto">
          <a:xfrm>
            <a:off x="174094" y="2349500"/>
            <a:ext cx="2087562" cy="719138"/>
          </a:xfrm>
          <a:prstGeom prst="roundRect">
            <a:avLst>
              <a:gd name="adj" fmla="val 16667"/>
            </a:avLst>
          </a:prstGeom>
          <a:solidFill>
            <a:srgbClr val="D91568"/>
          </a:solidFill>
          <a:ln w="9525">
            <a:solidFill>
              <a:schemeClr val="tx1"/>
            </a:solidFill>
            <a:round/>
            <a:headEnd/>
            <a:tailEnd/>
          </a:ln>
        </p:spPr>
        <p:txBody>
          <a:bodyPr wrap="none" anchor="ctr"/>
          <a:lstStyle/>
          <a:p>
            <a:pPr algn="ctr" eaLnBrk="1" hangingPunct="1"/>
            <a:r>
              <a:rPr lang="en-GB" dirty="0">
                <a:cs typeface="Arial" charset="0"/>
              </a:rPr>
              <a:t>The key words for</a:t>
            </a:r>
          </a:p>
          <a:p>
            <a:pPr algn="ctr" eaLnBrk="1" hangingPunct="1"/>
            <a:r>
              <a:rPr lang="en-GB" dirty="0">
                <a:cs typeface="Arial" charset="0"/>
              </a:rPr>
              <a:t>this lesson are…</a:t>
            </a:r>
          </a:p>
        </p:txBody>
      </p:sp>
      <p:pic>
        <p:nvPicPr>
          <p:cNvPr id="23" name="Picture 11">
            <a:extLst>
              <a:ext uri="{FF2B5EF4-FFF2-40B4-BE49-F238E27FC236}">
                <a16:creationId xmlns:a16="http://schemas.microsoft.com/office/drawing/2014/main" id="{F1FBDB76-236A-4746-996B-A802A00D83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9512" y="208028"/>
            <a:ext cx="2987653" cy="91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7">
            <a:extLst>
              <a:ext uri="{FF2B5EF4-FFF2-40B4-BE49-F238E27FC236}">
                <a16:creationId xmlns:a16="http://schemas.microsoft.com/office/drawing/2014/main" id="{9BE5A342-0205-C14D-9E59-53DF047C541F}"/>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11004" y="4776427"/>
            <a:ext cx="1592739" cy="1916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Rounded Rectangle 23">
            <a:extLst>
              <a:ext uri="{FF2B5EF4-FFF2-40B4-BE49-F238E27FC236}">
                <a16:creationId xmlns:a16="http://schemas.microsoft.com/office/drawing/2014/main" id="{30F3AAC7-2CC6-784E-A9D3-72C86E93E7FC}"/>
              </a:ext>
            </a:extLst>
          </p:cNvPr>
          <p:cNvSpPr/>
          <p:nvPr/>
        </p:nvSpPr>
        <p:spPr>
          <a:xfrm>
            <a:off x="6557444" y="5814112"/>
            <a:ext cx="1307119" cy="649287"/>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spTree>
    <p:extLst>
      <p:ext uri="{BB962C8B-B14F-4D97-AF65-F5344CB8AC3E}">
        <p14:creationId xmlns:p14="http://schemas.microsoft.com/office/powerpoint/2010/main" val="317147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descr="C:\Users\Optic Group111\Desktop\Further Research.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1831"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ptic Group111\Desktop\Homework.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89834"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ptic Group111\Desktop\Writing Act.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80968"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Optic Group111\Desktop\Design Act.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02965"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Optic Group111\Desktop\Revision Act.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124962"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Optic Group111\Desktop\Self Assessment.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8956"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Optic Group111\Desktop\Thoughts.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133828"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Optic Group111\Desktop\Feelings.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646959"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Optic Group111\Desktop\Warning.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558972"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Optic Group111\Desktop\Play Video.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622550"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Optic Group111\Desktop\Teamwork.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645336"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Optic Group111\Desktop\Challenge.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567838"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Optic Group111\Desktop\Law.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156728"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Optic Group111\Desktop\Extension.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655825"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Optic Group111\Desktop\Task.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77982"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Optic Group111\Desktop\Action.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133944"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Optic Group111\Desktop\New Vocab.pn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668120"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16738" y="202207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NEW </a:t>
            </a:r>
          </a:p>
          <a:p>
            <a:pPr algn="ctr"/>
            <a:r>
              <a:rPr lang="en-GB" sz="1400" dirty="0"/>
              <a:t>VOCABULARY</a:t>
            </a:r>
          </a:p>
        </p:txBody>
      </p:sp>
      <p:sp>
        <p:nvSpPr>
          <p:cNvPr id="32" name="TextBox 31"/>
          <p:cNvSpPr txBox="1"/>
          <p:nvPr/>
        </p:nvSpPr>
        <p:spPr>
          <a:xfrm>
            <a:off x="3154116"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THE LAW </a:t>
            </a:r>
          </a:p>
          <a:p>
            <a:pPr algn="ctr"/>
            <a:r>
              <a:rPr lang="en-GB" sz="1400" dirty="0"/>
              <a:t>EXPLAINED</a:t>
            </a:r>
          </a:p>
        </p:txBody>
      </p:sp>
      <p:sp>
        <p:nvSpPr>
          <p:cNvPr id="33" name="TextBox 32"/>
          <p:cNvSpPr txBox="1"/>
          <p:nvPr/>
        </p:nvSpPr>
        <p:spPr>
          <a:xfrm>
            <a:off x="4622805"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TEAMWORK</a:t>
            </a:r>
            <a:r>
              <a:rPr lang="en-GB" sz="1400" dirty="0"/>
              <a:t> </a:t>
            </a:r>
            <a:r>
              <a:rPr lang="en-GB" sz="1400" i="1" dirty="0"/>
              <a:t>TASK</a:t>
            </a:r>
          </a:p>
        </p:txBody>
      </p:sp>
      <p:sp>
        <p:nvSpPr>
          <p:cNvPr id="34" name="TextBox 33"/>
          <p:cNvSpPr txBox="1"/>
          <p:nvPr/>
        </p:nvSpPr>
        <p:spPr>
          <a:xfrm>
            <a:off x="6091494"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PROJECT </a:t>
            </a:r>
          </a:p>
          <a:p>
            <a:pPr algn="ctr"/>
            <a:r>
              <a:rPr lang="en-GB" sz="1400" dirty="0"/>
              <a:t>WORK</a:t>
            </a:r>
          </a:p>
        </p:txBody>
      </p:sp>
      <p:sp>
        <p:nvSpPr>
          <p:cNvPr id="36" name="TextBox 35"/>
          <p:cNvSpPr txBox="1"/>
          <p:nvPr/>
        </p:nvSpPr>
        <p:spPr>
          <a:xfrm>
            <a:off x="7560183"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PLAY </a:t>
            </a:r>
          </a:p>
          <a:p>
            <a:pPr algn="ctr"/>
            <a:r>
              <a:rPr lang="en-GB" sz="1400" dirty="0"/>
              <a:t>VIDEO</a:t>
            </a:r>
          </a:p>
        </p:txBody>
      </p:sp>
      <p:pic>
        <p:nvPicPr>
          <p:cNvPr id="50" name="Picture 11" descr="C:\Users\Optic Group111\Desktop\Discussion.png">
            <a:extLst>
              <a:ext uri="{FF2B5EF4-FFF2-40B4-BE49-F238E27FC236}">
                <a16:creationId xmlns:a16="http://schemas.microsoft.com/office/drawing/2014/main" id="{70A64A65-BCC1-1D49-B2A9-9213C8F46498}"/>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79512"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C6335DC7-262F-BE4A-B7CB-315A5236C294}"/>
              </a:ext>
            </a:extLst>
          </p:cNvPr>
          <p:cNvSpPr txBox="1"/>
          <p:nvPr/>
        </p:nvSpPr>
        <p:spPr>
          <a:xfrm>
            <a:off x="1685427" y="201510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DISCUSSION</a:t>
            </a:r>
            <a:r>
              <a:rPr lang="en-GB" sz="1400" dirty="0"/>
              <a:t> </a:t>
            </a:r>
            <a:r>
              <a:rPr lang="en-GB" sz="1400" i="1" dirty="0"/>
              <a:t>TASK</a:t>
            </a:r>
          </a:p>
        </p:txBody>
      </p:sp>
      <p:sp>
        <p:nvSpPr>
          <p:cNvPr id="52" name="TextBox 51">
            <a:extLst>
              <a:ext uri="{FF2B5EF4-FFF2-40B4-BE49-F238E27FC236}">
                <a16:creationId xmlns:a16="http://schemas.microsoft.com/office/drawing/2014/main" id="{EBF5A5F5-9519-AC48-9935-3C4E1F1FC9D3}"/>
              </a:ext>
            </a:extLst>
          </p:cNvPr>
          <p:cNvSpPr txBox="1"/>
          <p:nvPr/>
        </p:nvSpPr>
        <p:spPr>
          <a:xfrm>
            <a:off x="1683897"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EXTENSION</a:t>
            </a:r>
            <a:r>
              <a:rPr lang="en-GB" sz="1400" dirty="0"/>
              <a:t> </a:t>
            </a:r>
          </a:p>
          <a:p>
            <a:pPr algn="ctr"/>
            <a:r>
              <a:rPr lang="en-GB" sz="1400" i="1" dirty="0"/>
              <a:t>TASK</a:t>
            </a:r>
          </a:p>
        </p:txBody>
      </p:sp>
      <p:sp>
        <p:nvSpPr>
          <p:cNvPr id="53" name="TextBox 52">
            <a:extLst>
              <a:ext uri="{FF2B5EF4-FFF2-40B4-BE49-F238E27FC236}">
                <a16:creationId xmlns:a16="http://schemas.microsoft.com/office/drawing/2014/main" id="{431E2E76-B1C4-6B4C-A18E-6C0CE6C76384}"/>
              </a:ext>
            </a:extLst>
          </p:cNvPr>
          <p:cNvSpPr txBox="1"/>
          <p:nvPr/>
        </p:nvSpPr>
        <p:spPr>
          <a:xfrm>
            <a:off x="3152586"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THOUGHTS</a:t>
            </a:r>
          </a:p>
          <a:p>
            <a:pPr algn="ctr"/>
            <a:endParaRPr lang="en-GB" sz="1400" dirty="0"/>
          </a:p>
        </p:txBody>
      </p:sp>
      <p:sp>
        <p:nvSpPr>
          <p:cNvPr id="54" name="TextBox 53">
            <a:extLst>
              <a:ext uri="{FF2B5EF4-FFF2-40B4-BE49-F238E27FC236}">
                <a16:creationId xmlns:a16="http://schemas.microsoft.com/office/drawing/2014/main" id="{14EA673D-708B-4F45-814C-78B914B8AA84}"/>
              </a:ext>
            </a:extLst>
          </p:cNvPr>
          <p:cNvSpPr txBox="1"/>
          <p:nvPr/>
        </p:nvSpPr>
        <p:spPr>
          <a:xfrm>
            <a:off x="4621275"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FURTHER RESEARCH</a:t>
            </a:r>
          </a:p>
        </p:txBody>
      </p:sp>
      <p:sp>
        <p:nvSpPr>
          <p:cNvPr id="55" name="TextBox 54">
            <a:extLst>
              <a:ext uri="{FF2B5EF4-FFF2-40B4-BE49-F238E27FC236}">
                <a16:creationId xmlns:a16="http://schemas.microsoft.com/office/drawing/2014/main" id="{2C351391-7A15-3B4C-B6F0-3493C5424F37}"/>
              </a:ext>
            </a:extLst>
          </p:cNvPr>
          <p:cNvSpPr txBox="1"/>
          <p:nvPr/>
        </p:nvSpPr>
        <p:spPr>
          <a:xfrm>
            <a:off x="6089964"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HOMEWORK</a:t>
            </a:r>
          </a:p>
          <a:p>
            <a:pPr algn="ctr"/>
            <a:endParaRPr lang="en-GB" sz="1400" dirty="0"/>
          </a:p>
        </p:txBody>
      </p:sp>
      <p:sp>
        <p:nvSpPr>
          <p:cNvPr id="56" name="TextBox 55">
            <a:extLst>
              <a:ext uri="{FF2B5EF4-FFF2-40B4-BE49-F238E27FC236}">
                <a16:creationId xmlns:a16="http://schemas.microsoft.com/office/drawing/2014/main" id="{BCB446FF-3D8D-0941-8D2A-866A81E0D54B}"/>
              </a:ext>
            </a:extLst>
          </p:cNvPr>
          <p:cNvSpPr txBox="1"/>
          <p:nvPr/>
        </p:nvSpPr>
        <p:spPr>
          <a:xfrm>
            <a:off x="7558653"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PROBLEM SOLVING</a:t>
            </a:r>
          </a:p>
        </p:txBody>
      </p:sp>
      <p:sp>
        <p:nvSpPr>
          <p:cNvPr id="57" name="TextBox 56">
            <a:extLst>
              <a:ext uri="{FF2B5EF4-FFF2-40B4-BE49-F238E27FC236}">
                <a16:creationId xmlns:a16="http://schemas.microsoft.com/office/drawing/2014/main" id="{F41257B4-C716-9246-B93B-97A05D8A56D6}"/>
              </a:ext>
            </a:extLst>
          </p:cNvPr>
          <p:cNvSpPr txBox="1"/>
          <p:nvPr/>
        </p:nvSpPr>
        <p:spPr>
          <a:xfrm>
            <a:off x="215208"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TASKS</a:t>
            </a:r>
          </a:p>
          <a:p>
            <a:pPr algn="ctr"/>
            <a:endParaRPr lang="en-GB" sz="1400" dirty="0"/>
          </a:p>
        </p:txBody>
      </p:sp>
      <p:sp>
        <p:nvSpPr>
          <p:cNvPr id="58" name="TextBox 57">
            <a:extLst>
              <a:ext uri="{FF2B5EF4-FFF2-40B4-BE49-F238E27FC236}">
                <a16:creationId xmlns:a16="http://schemas.microsoft.com/office/drawing/2014/main" id="{995CC9A1-C5EE-7842-BB86-BBB18DC80C06}"/>
              </a:ext>
            </a:extLst>
          </p:cNvPr>
          <p:cNvSpPr txBox="1"/>
          <p:nvPr/>
        </p:nvSpPr>
        <p:spPr>
          <a:xfrm>
            <a:off x="1720209"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FEELINGS</a:t>
            </a:r>
          </a:p>
          <a:p>
            <a:pPr algn="ctr"/>
            <a:endParaRPr lang="en-GB" sz="1400" dirty="0"/>
          </a:p>
        </p:txBody>
      </p:sp>
      <p:sp>
        <p:nvSpPr>
          <p:cNvPr id="59" name="TextBox 58">
            <a:extLst>
              <a:ext uri="{FF2B5EF4-FFF2-40B4-BE49-F238E27FC236}">
                <a16:creationId xmlns:a16="http://schemas.microsoft.com/office/drawing/2014/main" id="{EF1F759C-A339-1C4D-83F6-F1ABDA8A1D79}"/>
              </a:ext>
            </a:extLst>
          </p:cNvPr>
          <p:cNvSpPr txBox="1"/>
          <p:nvPr/>
        </p:nvSpPr>
        <p:spPr>
          <a:xfrm>
            <a:off x="3188898"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REVISION</a:t>
            </a:r>
            <a:r>
              <a:rPr lang="en-GB" sz="1400" dirty="0"/>
              <a:t> </a:t>
            </a:r>
          </a:p>
          <a:p>
            <a:pPr algn="ctr"/>
            <a:r>
              <a:rPr lang="en-GB" sz="1400" dirty="0"/>
              <a:t>TASK</a:t>
            </a:r>
          </a:p>
        </p:txBody>
      </p:sp>
      <p:sp>
        <p:nvSpPr>
          <p:cNvPr id="60" name="TextBox 59">
            <a:extLst>
              <a:ext uri="{FF2B5EF4-FFF2-40B4-BE49-F238E27FC236}">
                <a16:creationId xmlns:a16="http://schemas.microsoft.com/office/drawing/2014/main" id="{CAB7E956-585C-1D46-BEDD-F427F41D6EA8}"/>
              </a:ext>
            </a:extLst>
          </p:cNvPr>
          <p:cNvSpPr txBox="1"/>
          <p:nvPr/>
        </p:nvSpPr>
        <p:spPr>
          <a:xfrm>
            <a:off x="4657587"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DESIGN </a:t>
            </a:r>
          </a:p>
          <a:p>
            <a:pPr algn="ctr"/>
            <a:r>
              <a:rPr lang="en-GB" sz="1400" i="1" dirty="0"/>
              <a:t>TASK</a:t>
            </a:r>
          </a:p>
        </p:txBody>
      </p:sp>
      <p:sp>
        <p:nvSpPr>
          <p:cNvPr id="61" name="TextBox 60">
            <a:extLst>
              <a:ext uri="{FF2B5EF4-FFF2-40B4-BE49-F238E27FC236}">
                <a16:creationId xmlns:a16="http://schemas.microsoft.com/office/drawing/2014/main" id="{431C8269-B091-634A-8700-D0F3F67503F6}"/>
              </a:ext>
            </a:extLst>
          </p:cNvPr>
          <p:cNvSpPr txBox="1"/>
          <p:nvPr/>
        </p:nvSpPr>
        <p:spPr>
          <a:xfrm>
            <a:off x="6126276"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COPY INFORMATION</a:t>
            </a:r>
          </a:p>
        </p:txBody>
      </p:sp>
      <p:sp>
        <p:nvSpPr>
          <p:cNvPr id="62" name="TextBox 61">
            <a:extLst>
              <a:ext uri="{FF2B5EF4-FFF2-40B4-BE49-F238E27FC236}">
                <a16:creationId xmlns:a16="http://schemas.microsoft.com/office/drawing/2014/main" id="{36DE84F6-B2BE-454E-BA38-4AFE4314B5B0}"/>
              </a:ext>
            </a:extLst>
          </p:cNvPr>
          <p:cNvSpPr txBox="1"/>
          <p:nvPr/>
        </p:nvSpPr>
        <p:spPr>
          <a:xfrm>
            <a:off x="7594965"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SENSITIVE ISSUE</a:t>
            </a:r>
          </a:p>
          <a:p>
            <a:pPr algn="ctr"/>
            <a:r>
              <a:rPr lang="en-GB" sz="1400" dirty="0"/>
              <a:t>WARNING</a:t>
            </a:r>
          </a:p>
        </p:txBody>
      </p:sp>
      <p:sp>
        <p:nvSpPr>
          <p:cNvPr id="63" name="TextBox 62">
            <a:extLst>
              <a:ext uri="{FF2B5EF4-FFF2-40B4-BE49-F238E27FC236}">
                <a16:creationId xmlns:a16="http://schemas.microsoft.com/office/drawing/2014/main" id="{75C07E65-2BE8-654A-8F3E-AC4D02B576C5}"/>
              </a:ext>
            </a:extLst>
          </p:cNvPr>
          <p:cNvSpPr txBox="1"/>
          <p:nvPr/>
        </p:nvSpPr>
        <p:spPr>
          <a:xfrm>
            <a:off x="251520"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ASSESSMENT OPPORTUNITY</a:t>
            </a:r>
          </a:p>
        </p:txBody>
      </p:sp>
      <p:sp>
        <p:nvSpPr>
          <p:cNvPr id="64" name="Rectangle 63">
            <a:extLst>
              <a:ext uri="{FF2B5EF4-FFF2-40B4-BE49-F238E27FC236}">
                <a16:creationId xmlns:a16="http://schemas.microsoft.com/office/drawing/2014/main" id="{ABAB0BA1-6E60-A54B-B135-2C6B5BDBD65E}"/>
              </a:ext>
            </a:extLst>
          </p:cNvPr>
          <p:cNvSpPr/>
          <p:nvPr/>
        </p:nvSpPr>
        <p:spPr>
          <a:xfrm>
            <a:off x="1691347" y="184750"/>
            <a:ext cx="7316491" cy="293911"/>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400" b="1" dirty="0">
                <a:ln w="10541" cmpd="sng">
                  <a:solidFill>
                    <a:schemeClr val="tx1"/>
                  </a:solidFill>
                  <a:prstDash val="solid"/>
                </a:ln>
                <a:solidFill>
                  <a:srgbClr val="FF0000"/>
                </a:solidFill>
              </a:rPr>
              <a:t>REFERENCE SLIDE </a:t>
            </a:r>
            <a:endParaRPr lang="en-GB" sz="2400" b="1" dirty="0">
              <a:ln w="10541" cmpd="sng">
                <a:solidFill>
                  <a:schemeClr val="tx1"/>
                </a:solidFill>
                <a:prstDash val="solid"/>
              </a:ln>
              <a:solidFill>
                <a:srgbClr val="7F0757"/>
              </a:solidFill>
            </a:endParaRPr>
          </a:p>
        </p:txBody>
      </p:sp>
      <p:pic>
        <p:nvPicPr>
          <p:cNvPr id="65" name="Picture 13">
            <a:extLst>
              <a:ext uri="{FF2B5EF4-FFF2-40B4-BE49-F238E27FC236}">
                <a16:creationId xmlns:a16="http://schemas.microsoft.com/office/drawing/2014/main" id="{F2DF13EA-E2EE-904A-9D52-BA37342754B8}"/>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2104" y="-14293"/>
            <a:ext cx="1621060" cy="49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15">
            <a:extLst>
              <a:ext uri="{FF2B5EF4-FFF2-40B4-BE49-F238E27FC236}">
                <a16:creationId xmlns:a16="http://schemas.microsoft.com/office/drawing/2014/main" id="{658ADDF6-BB22-164B-A2E9-A300E5E881CC}"/>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7694799" y="4741407"/>
            <a:ext cx="1186077" cy="36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4">
            <a:extLst>
              <a:ext uri="{FF2B5EF4-FFF2-40B4-BE49-F238E27FC236}">
                <a16:creationId xmlns:a16="http://schemas.microsoft.com/office/drawing/2014/main" id="{5539CE96-D3DC-2D49-A9A3-A19CD97B5CBB}"/>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6203928" y="3569882"/>
            <a:ext cx="1211812" cy="36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7">
            <a:extLst>
              <a:ext uri="{FF2B5EF4-FFF2-40B4-BE49-F238E27FC236}">
                <a16:creationId xmlns:a16="http://schemas.microsoft.com/office/drawing/2014/main" id="{022B0A2D-ABE1-5342-A93A-9BDB82140994}"/>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3270804" y="1530376"/>
            <a:ext cx="1240491" cy="37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a:extLst>
              <a:ext uri="{FF2B5EF4-FFF2-40B4-BE49-F238E27FC236}">
                <a16:creationId xmlns:a16="http://schemas.microsoft.com/office/drawing/2014/main" id="{0A1B654D-FF8E-2D4E-834F-576BEA8E6F4B}"/>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6241876" y="1559088"/>
            <a:ext cx="1224136" cy="36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4">
            <a:extLst>
              <a:ext uri="{FF2B5EF4-FFF2-40B4-BE49-F238E27FC236}">
                <a16:creationId xmlns:a16="http://schemas.microsoft.com/office/drawing/2014/main" id="{BA52AF98-852F-7043-B496-BDEEDEB559BA}"/>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240620" y="5589240"/>
            <a:ext cx="1307044" cy="39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a:extLst>
              <a:ext uri="{FF2B5EF4-FFF2-40B4-BE49-F238E27FC236}">
                <a16:creationId xmlns:a16="http://schemas.microsoft.com/office/drawing/2014/main" id="{6666D1AC-89C3-3E49-905C-3FEF38660C46}"/>
              </a:ext>
            </a:extLst>
          </p:cNvPr>
          <p:cNvSpPr txBox="1"/>
          <p:nvPr/>
        </p:nvSpPr>
        <p:spPr>
          <a:xfrm>
            <a:off x="185012" y="1718627"/>
            <a:ext cx="1517926" cy="307777"/>
          </a:xfrm>
          <a:prstGeom prst="rect">
            <a:avLst/>
          </a:prstGeom>
          <a:noFill/>
        </p:spPr>
        <p:txBody>
          <a:bodyPr wrap="square" rtlCol="0">
            <a:spAutoFit/>
          </a:bodyPr>
          <a:lstStyle/>
          <a:p>
            <a:pPr algn="ctr"/>
            <a:r>
              <a:rPr lang="en-GB" sz="1400" dirty="0"/>
              <a:t>New Vocab</a:t>
            </a:r>
          </a:p>
        </p:txBody>
      </p:sp>
      <p:sp>
        <p:nvSpPr>
          <p:cNvPr id="71" name="TextBox 70">
            <a:extLst>
              <a:ext uri="{FF2B5EF4-FFF2-40B4-BE49-F238E27FC236}">
                <a16:creationId xmlns:a16="http://schemas.microsoft.com/office/drawing/2014/main" id="{2576A54F-EFB4-6043-8F8D-1366C852919B}"/>
              </a:ext>
            </a:extLst>
          </p:cNvPr>
          <p:cNvSpPr txBox="1"/>
          <p:nvPr/>
        </p:nvSpPr>
        <p:spPr>
          <a:xfrm>
            <a:off x="1657444" y="1690040"/>
            <a:ext cx="1517926" cy="307777"/>
          </a:xfrm>
          <a:prstGeom prst="rect">
            <a:avLst/>
          </a:prstGeom>
          <a:noFill/>
        </p:spPr>
        <p:txBody>
          <a:bodyPr wrap="square" rtlCol="0">
            <a:spAutoFit/>
          </a:bodyPr>
          <a:lstStyle/>
          <a:p>
            <a:pPr algn="ctr"/>
            <a:r>
              <a:rPr lang="en-GB" sz="1400" dirty="0"/>
              <a:t>Discussion task</a:t>
            </a:r>
          </a:p>
        </p:txBody>
      </p:sp>
      <p:sp>
        <p:nvSpPr>
          <p:cNvPr id="72" name="TextBox 71">
            <a:extLst>
              <a:ext uri="{FF2B5EF4-FFF2-40B4-BE49-F238E27FC236}">
                <a16:creationId xmlns:a16="http://schemas.microsoft.com/office/drawing/2014/main" id="{1D53AAB2-5369-7846-A16D-C0946BECE948}"/>
              </a:ext>
            </a:extLst>
          </p:cNvPr>
          <p:cNvSpPr txBox="1"/>
          <p:nvPr/>
        </p:nvSpPr>
        <p:spPr>
          <a:xfrm rot="16200000">
            <a:off x="4018341" y="1079591"/>
            <a:ext cx="1517926" cy="307777"/>
          </a:xfrm>
          <a:prstGeom prst="rect">
            <a:avLst/>
          </a:prstGeom>
          <a:noFill/>
        </p:spPr>
        <p:txBody>
          <a:bodyPr wrap="square" rtlCol="0">
            <a:spAutoFit/>
          </a:bodyPr>
          <a:lstStyle/>
          <a:p>
            <a:pPr algn="ctr"/>
            <a:r>
              <a:rPr lang="en-GB" sz="1400" dirty="0"/>
              <a:t>Teamwork</a:t>
            </a:r>
          </a:p>
        </p:txBody>
      </p:sp>
      <p:sp>
        <p:nvSpPr>
          <p:cNvPr id="73" name="TextBox 72">
            <a:extLst>
              <a:ext uri="{FF2B5EF4-FFF2-40B4-BE49-F238E27FC236}">
                <a16:creationId xmlns:a16="http://schemas.microsoft.com/office/drawing/2014/main" id="{DAD8849D-33EC-2D46-A598-47834956F981}"/>
              </a:ext>
            </a:extLst>
          </p:cNvPr>
          <p:cNvSpPr txBox="1"/>
          <p:nvPr/>
        </p:nvSpPr>
        <p:spPr>
          <a:xfrm>
            <a:off x="7626074" y="1676945"/>
            <a:ext cx="1517926" cy="307777"/>
          </a:xfrm>
          <a:prstGeom prst="rect">
            <a:avLst/>
          </a:prstGeom>
          <a:noFill/>
        </p:spPr>
        <p:txBody>
          <a:bodyPr wrap="square" rtlCol="0">
            <a:spAutoFit/>
          </a:bodyPr>
          <a:lstStyle/>
          <a:p>
            <a:pPr algn="ctr"/>
            <a:r>
              <a:rPr lang="en-GB" sz="1400" dirty="0"/>
              <a:t>Play video</a:t>
            </a:r>
          </a:p>
        </p:txBody>
      </p:sp>
      <p:sp>
        <p:nvSpPr>
          <p:cNvPr id="74" name="TextBox 73">
            <a:extLst>
              <a:ext uri="{FF2B5EF4-FFF2-40B4-BE49-F238E27FC236}">
                <a16:creationId xmlns:a16="http://schemas.microsoft.com/office/drawing/2014/main" id="{E8110261-3997-BD46-9C83-88ACBB64DC2D}"/>
              </a:ext>
            </a:extLst>
          </p:cNvPr>
          <p:cNvSpPr txBox="1"/>
          <p:nvPr/>
        </p:nvSpPr>
        <p:spPr>
          <a:xfrm>
            <a:off x="-180528" y="3709241"/>
            <a:ext cx="1517926" cy="307777"/>
          </a:xfrm>
          <a:prstGeom prst="rect">
            <a:avLst/>
          </a:prstGeom>
          <a:noFill/>
        </p:spPr>
        <p:txBody>
          <a:bodyPr wrap="square" rtlCol="0">
            <a:spAutoFit/>
          </a:bodyPr>
          <a:lstStyle/>
          <a:p>
            <a:pPr algn="ctr"/>
            <a:r>
              <a:rPr lang="en-GB" sz="1400" dirty="0"/>
              <a:t>Tasks</a:t>
            </a:r>
          </a:p>
        </p:txBody>
      </p:sp>
      <p:sp>
        <p:nvSpPr>
          <p:cNvPr id="75" name="TextBox 74">
            <a:extLst>
              <a:ext uri="{FF2B5EF4-FFF2-40B4-BE49-F238E27FC236}">
                <a16:creationId xmlns:a16="http://schemas.microsoft.com/office/drawing/2014/main" id="{841DB71F-08E6-4B4B-BE15-3E7048F4969E}"/>
              </a:ext>
            </a:extLst>
          </p:cNvPr>
          <p:cNvSpPr txBox="1"/>
          <p:nvPr/>
        </p:nvSpPr>
        <p:spPr>
          <a:xfrm>
            <a:off x="1326258" y="3518534"/>
            <a:ext cx="1517926" cy="523220"/>
          </a:xfrm>
          <a:prstGeom prst="rect">
            <a:avLst/>
          </a:prstGeom>
          <a:noFill/>
        </p:spPr>
        <p:txBody>
          <a:bodyPr wrap="square" rtlCol="0">
            <a:spAutoFit/>
          </a:bodyPr>
          <a:lstStyle/>
          <a:p>
            <a:pPr algn="ctr"/>
            <a:r>
              <a:rPr lang="en-GB" sz="1400" dirty="0"/>
              <a:t>Extension </a:t>
            </a:r>
          </a:p>
          <a:p>
            <a:pPr algn="ctr"/>
            <a:r>
              <a:rPr lang="en-GB" sz="1400" dirty="0"/>
              <a:t>task</a:t>
            </a:r>
          </a:p>
        </p:txBody>
      </p:sp>
      <p:sp>
        <p:nvSpPr>
          <p:cNvPr id="76" name="TextBox 75">
            <a:extLst>
              <a:ext uri="{FF2B5EF4-FFF2-40B4-BE49-F238E27FC236}">
                <a16:creationId xmlns:a16="http://schemas.microsoft.com/office/drawing/2014/main" id="{74570324-04A7-1545-83C7-34455E0BCAF4}"/>
              </a:ext>
            </a:extLst>
          </p:cNvPr>
          <p:cNvSpPr txBox="1"/>
          <p:nvPr/>
        </p:nvSpPr>
        <p:spPr>
          <a:xfrm>
            <a:off x="8075484" y="3692495"/>
            <a:ext cx="1068516" cy="408958"/>
          </a:xfrm>
          <a:prstGeom prst="rect">
            <a:avLst/>
          </a:prstGeom>
          <a:noFill/>
        </p:spPr>
        <p:txBody>
          <a:bodyPr wrap="square" rtlCol="0">
            <a:spAutoFit/>
          </a:bodyPr>
          <a:lstStyle/>
          <a:p>
            <a:pPr algn="ctr">
              <a:lnSpc>
                <a:spcPts val="1180"/>
              </a:lnSpc>
            </a:pPr>
            <a:r>
              <a:rPr lang="en-GB" sz="1400" dirty="0"/>
              <a:t>Problem </a:t>
            </a:r>
          </a:p>
          <a:p>
            <a:pPr algn="ctr">
              <a:lnSpc>
                <a:spcPts val="1180"/>
              </a:lnSpc>
            </a:pPr>
            <a:r>
              <a:rPr lang="en-GB" sz="1400" dirty="0"/>
              <a:t>solving</a:t>
            </a:r>
          </a:p>
        </p:txBody>
      </p:sp>
      <p:sp>
        <p:nvSpPr>
          <p:cNvPr id="77" name="TextBox 76">
            <a:extLst>
              <a:ext uri="{FF2B5EF4-FFF2-40B4-BE49-F238E27FC236}">
                <a16:creationId xmlns:a16="http://schemas.microsoft.com/office/drawing/2014/main" id="{D549A6EB-A62E-4E4A-8CEB-2628369F354F}"/>
              </a:ext>
            </a:extLst>
          </p:cNvPr>
          <p:cNvSpPr txBox="1"/>
          <p:nvPr/>
        </p:nvSpPr>
        <p:spPr>
          <a:xfrm rot="18810684">
            <a:off x="2939880" y="2718975"/>
            <a:ext cx="939860" cy="307777"/>
          </a:xfrm>
          <a:prstGeom prst="rect">
            <a:avLst/>
          </a:prstGeom>
          <a:noFill/>
        </p:spPr>
        <p:txBody>
          <a:bodyPr wrap="square" rtlCol="0">
            <a:spAutoFit/>
          </a:bodyPr>
          <a:lstStyle/>
          <a:p>
            <a:pPr algn="ctr"/>
            <a:r>
              <a:rPr lang="en-GB" sz="1400" dirty="0"/>
              <a:t>Thoughts</a:t>
            </a:r>
          </a:p>
        </p:txBody>
      </p:sp>
      <p:sp>
        <p:nvSpPr>
          <p:cNvPr id="78" name="TextBox 77">
            <a:extLst>
              <a:ext uri="{FF2B5EF4-FFF2-40B4-BE49-F238E27FC236}">
                <a16:creationId xmlns:a16="http://schemas.microsoft.com/office/drawing/2014/main" id="{9DFAC4E9-C142-C64A-9C5E-48BE61390343}"/>
              </a:ext>
            </a:extLst>
          </p:cNvPr>
          <p:cNvSpPr txBox="1"/>
          <p:nvPr/>
        </p:nvSpPr>
        <p:spPr>
          <a:xfrm rot="2003082">
            <a:off x="4762712" y="3199239"/>
            <a:ext cx="939860" cy="307777"/>
          </a:xfrm>
          <a:prstGeom prst="rect">
            <a:avLst/>
          </a:prstGeom>
          <a:noFill/>
        </p:spPr>
        <p:txBody>
          <a:bodyPr wrap="square" rtlCol="0">
            <a:spAutoFit/>
          </a:bodyPr>
          <a:lstStyle/>
          <a:p>
            <a:pPr algn="ctr"/>
            <a:r>
              <a:rPr lang="en-GB" sz="1400" dirty="0"/>
              <a:t>Research</a:t>
            </a:r>
          </a:p>
        </p:txBody>
      </p:sp>
      <p:sp>
        <p:nvSpPr>
          <p:cNvPr id="79" name="TextBox 78">
            <a:extLst>
              <a:ext uri="{FF2B5EF4-FFF2-40B4-BE49-F238E27FC236}">
                <a16:creationId xmlns:a16="http://schemas.microsoft.com/office/drawing/2014/main" id="{14B8BE87-7631-3446-9DF6-010C8886E9A3}"/>
              </a:ext>
            </a:extLst>
          </p:cNvPr>
          <p:cNvSpPr txBox="1"/>
          <p:nvPr/>
        </p:nvSpPr>
        <p:spPr>
          <a:xfrm>
            <a:off x="1585667" y="5467352"/>
            <a:ext cx="1517926" cy="307777"/>
          </a:xfrm>
          <a:prstGeom prst="rect">
            <a:avLst/>
          </a:prstGeom>
          <a:noFill/>
        </p:spPr>
        <p:txBody>
          <a:bodyPr wrap="square" rtlCol="0">
            <a:spAutoFit/>
          </a:bodyPr>
          <a:lstStyle/>
          <a:p>
            <a:pPr algn="ctr"/>
            <a:r>
              <a:rPr lang="en-GB" sz="1400" dirty="0"/>
              <a:t>Feelings</a:t>
            </a:r>
          </a:p>
        </p:txBody>
      </p:sp>
      <p:sp>
        <p:nvSpPr>
          <p:cNvPr id="80" name="TextBox 79">
            <a:extLst>
              <a:ext uri="{FF2B5EF4-FFF2-40B4-BE49-F238E27FC236}">
                <a16:creationId xmlns:a16="http://schemas.microsoft.com/office/drawing/2014/main" id="{A267C560-7DF6-8240-B171-7FE0104F3625}"/>
              </a:ext>
            </a:extLst>
          </p:cNvPr>
          <p:cNvSpPr txBox="1"/>
          <p:nvPr/>
        </p:nvSpPr>
        <p:spPr>
          <a:xfrm>
            <a:off x="3152586" y="5786664"/>
            <a:ext cx="1517926" cy="307777"/>
          </a:xfrm>
          <a:prstGeom prst="rect">
            <a:avLst/>
          </a:prstGeom>
          <a:noFill/>
        </p:spPr>
        <p:txBody>
          <a:bodyPr wrap="square" rtlCol="0">
            <a:spAutoFit/>
          </a:bodyPr>
          <a:lstStyle/>
          <a:p>
            <a:pPr algn="ctr"/>
            <a:r>
              <a:rPr lang="en-GB" sz="1400" dirty="0"/>
              <a:t>Revision</a:t>
            </a:r>
          </a:p>
        </p:txBody>
      </p:sp>
      <p:sp>
        <p:nvSpPr>
          <p:cNvPr id="81" name="TextBox 80">
            <a:extLst>
              <a:ext uri="{FF2B5EF4-FFF2-40B4-BE49-F238E27FC236}">
                <a16:creationId xmlns:a16="http://schemas.microsoft.com/office/drawing/2014/main" id="{0DAB681C-872C-034C-A7C0-54968743A1CC}"/>
              </a:ext>
            </a:extLst>
          </p:cNvPr>
          <p:cNvSpPr txBox="1"/>
          <p:nvPr/>
        </p:nvSpPr>
        <p:spPr>
          <a:xfrm>
            <a:off x="4698136" y="5809858"/>
            <a:ext cx="1517926" cy="307777"/>
          </a:xfrm>
          <a:prstGeom prst="rect">
            <a:avLst/>
          </a:prstGeom>
          <a:noFill/>
        </p:spPr>
        <p:txBody>
          <a:bodyPr wrap="square" rtlCol="0">
            <a:spAutoFit/>
          </a:bodyPr>
          <a:lstStyle/>
          <a:p>
            <a:pPr algn="ctr"/>
            <a:r>
              <a:rPr lang="en-GB" sz="1400" dirty="0"/>
              <a:t>Design Task</a:t>
            </a:r>
          </a:p>
        </p:txBody>
      </p:sp>
      <p:sp>
        <p:nvSpPr>
          <p:cNvPr id="82" name="TextBox 81">
            <a:extLst>
              <a:ext uri="{FF2B5EF4-FFF2-40B4-BE49-F238E27FC236}">
                <a16:creationId xmlns:a16="http://schemas.microsoft.com/office/drawing/2014/main" id="{5704BB8C-CA29-4A41-952B-968807CD8755}"/>
              </a:ext>
            </a:extLst>
          </p:cNvPr>
          <p:cNvSpPr txBox="1"/>
          <p:nvPr/>
        </p:nvSpPr>
        <p:spPr>
          <a:xfrm>
            <a:off x="6247169" y="5525054"/>
            <a:ext cx="1517926" cy="523220"/>
          </a:xfrm>
          <a:prstGeom prst="rect">
            <a:avLst/>
          </a:prstGeom>
          <a:noFill/>
        </p:spPr>
        <p:txBody>
          <a:bodyPr wrap="square" rtlCol="0">
            <a:spAutoFit/>
          </a:bodyPr>
          <a:lstStyle/>
          <a:p>
            <a:pPr algn="ctr"/>
            <a:r>
              <a:rPr lang="en-GB" sz="1400" dirty="0"/>
              <a:t>Copy </a:t>
            </a:r>
          </a:p>
          <a:p>
            <a:pPr algn="ctr"/>
            <a:r>
              <a:rPr lang="en-GB" sz="1400" dirty="0"/>
              <a:t>information</a:t>
            </a:r>
          </a:p>
        </p:txBody>
      </p:sp>
      <p:pic>
        <p:nvPicPr>
          <p:cNvPr id="83" name="Picture 82">
            <a:extLst>
              <a:ext uri="{FF2B5EF4-FFF2-40B4-BE49-F238E27FC236}">
                <a16:creationId xmlns:a16="http://schemas.microsoft.com/office/drawing/2014/main" id="{082F667E-D2CF-A449-A613-49FD4B109CCD}"/>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8655514" y="162504"/>
            <a:ext cx="307778" cy="307778"/>
          </a:xfrm>
          <a:prstGeom prst="rect">
            <a:avLst/>
          </a:prstGeom>
        </p:spPr>
      </p:pic>
      <p:pic>
        <p:nvPicPr>
          <p:cNvPr id="84" name="Picture 83">
            <a:extLst>
              <a:ext uri="{FF2B5EF4-FFF2-40B4-BE49-F238E27FC236}">
                <a16:creationId xmlns:a16="http://schemas.microsoft.com/office/drawing/2014/main" id="{64599208-A4CA-E34F-BF0A-C2EA55DCA1CE}"/>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675799" y="162504"/>
            <a:ext cx="307778" cy="307778"/>
          </a:xfrm>
          <a:prstGeom prst="rect">
            <a:avLst/>
          </a:prstGeom>
        </p:spPr>
      </p:pic>
    </p:spTree>
    <p:extLst>
      <p:ext uri="{BB962C8B-B14F-4D97-AF65-F5344CB8AC3E}">
        <p14:creationId xmlns:p14="http://schemas.microsoft.com/office/powerpoint/2010/main" val="203405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Optic Group111\Desktop\Self Assessment.png">
            <a:extLst>
              <a:ext uri="{FF2B5EF4-FFF2-40B4-BE49-F238E27FC236}">
                <a16:creationId xmlns:a16="http://schemas.microsoft.com/office/drawing/2014/main" id="{97D3D810-4A36-3849-B7C9-01DA5620E0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212" y="135435"/>
            <a:ext cx="932083" cy="932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a:extLst>
              <a:ext uri="{FF2B5EF4-FFF2-40B4-BE49-F238E27FC236}">
                <a16:creationId xmlns:a16="http://schemas.microsoft.com/office/drawing/2014/main" id="{A53EABDB-7118-4E42-8D8B-07C7018D44B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0304" y="705372"/>
            <a:ext cx="932084" cy="2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8B20B22-2D93-ED4F-B14A-D8B5C2EB7818}"/>
              </a:ext>
            </a:extLst>
          </p:cNvPr>
          <p:cNvSpPr/>
          <p:nvPr/>
        </p:nvSpPr>
        <p:spPr>
          <a:xfrm>
            <a:off x="1944607" y="269959"/>
            <a:ext cx="6005514" cy="769551"/>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400" b="1" dirty="0">
                <a:latin typeface="Comic Sans MS" charset="0"/>
                <a:ea typeface="MS PGothic" charset="0"/>
              </a:rPr>
              <a:t>Career Possibilities in a Global Economy</a:t>
            </a:r>
          </a:p>
        </p:txBody>
      </p:sp>
      <p:pic>
        <p:nvPicPr>
          <p:cNvPr id="18" name="Picture 17">
            <a:extLst>
              <a:ext uri="{FF2B5EF4-FFF2-40B4-BE49-F238E27FC236}">
                <a16:creationId xmlns:a16="http://schemas.microsoft.com/office/drawing/2014/main" id="{3184BEE1-06F6-2E44-A39B-A627C635B3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79300">
            <a:off x="6210691" y="3255925"/>
            <a:ext cx="1560004" cy="2076544"/>
          </a:xfrm>
          <a:prstGeom prst="rect">
            <a:avLst/>
          </a:prstGeom>
        </p:spPr>
      </p:pic>
      <p:pic>
        <p:nvPicPr>
          <p:cNvPr id="21" name="Picture 20">
            <a:extLst>
              <a:ext uri="{FF2B5EF4-FFF2-40B4-BE49-F238E27FC236}">
                <a16:creationId xmlns:a16="http://schemas.microsoft.com/office/drawing/2014/main" id="{DB0322AA-FAD8-224D-AEFB-5ED97EDDE2B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291205">
            <a:off x="6384862" y="4151269"/>
            <a:ext cx="1148988" cy="1276424"/>
          </a:xfrm>
          <a:prstGeom prst="rect">
            <a:avLst/>
          </a:prstGeom>
        </p:spPr>
      </p:pic>
      <p:sp>
        <p:nvSpPr>
          <p:cNvPr id="22" name="Rounded Rectangle 21">
            <a:extLst>
              <a:ext uri="{FF2B5EF4-FFF2-40B4-BE49-F238E27FC236}">
                <a16:creationId xmlns:a16="http://schemas.microsoft.com/office/drawing/2014/main" id="{E7E00ACE-9738-D34B-9295-86F026AEE263}"/>
              </a:ext>
            </a:extLst>
          </p:cNvPr>
          <p:cNvSpPr/>
          <p:nvPr/>
        </p:nvSpPr>
        <p:spPr>
          <a:xfrm>
            <a:off x="1207406" y="4851801"/>
            <a:ext cx="5996374" cy="839424"/>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Complete a baseline assessment of where you think you are at for this lesson </a:t>
            </a:r>
          </a:p>
          <a:p>
            <a:pPr algn="ctr"/>
            <a:r>
              <a:rPr lang="en-US" sz="1400" dirty="0">
                <a:solidFill>
                  <a:schemeClr val="tx1"/>
                </a:solidFill>
              </a:rPr>
              <a:t>(Discussion or complete sheet)</a:t>
            </a:r>
          </a:p>
        </p:txBody>
      </p:sp>
      <p:pic>
        <p:nvPicPr>
          <p:cNvPr id="23" name="Picture 18" descr="C:\Users\Optic Group111\Desktop\Task.png">
            <a:extLst>
              <a:ext uri="{FF2B5EF4-FFF2-40B4-BE49-F238E27FC236}">
                <a16:creationId xmlns:a16="http://schemas.microsoft.com/office/drawing/2014/main" id="{221F2B09-2D9E-3A4E-B9B6-11037A2D099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00304" y="4798631"/>
            <a:ext cx="920595" cy="92059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traffic-lights-2147790_960_720.png">
            <a:extLst>
              <a:ext uri="{FF2B5EF4-FFF2-40B4-BE49-F238E27FC236}">
                <a16:creationId xmlns:a16="http://schemas.microsoft.com/office/drawing/2014/main" id="{D40C4861-85D8-9B4C-ACA9-B168B1132F5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316721" y="5943998"/>
            <a:ext cx="419196" cy="838753"/>
          </a:xfrm>
          <a:prstGeom prst="rect">
            <a:avLst/>
          </a:prstGeom>
        </p:spPr>
      </p:pic>
      <p:pic>
        <p:nvPicPr>
          <p:cNvPr id="47" name="Picture 46" descr="traffic-lights-2147790_960_720.png">
            <a:extLst>
              <a:ext uri="{FF2B5EF4-FFF2-40B4-BE49-F238E27FC236}">
                <a16:creationId xmlns:a16="http://schemas.microsoft.com/office/drawing/2014/main" id="{F9A2C0BC-D58F-C946-B4F1-571B33DB6B1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9623" y="5942244"/>
            <a:ext cx="419196" cy="838753"/>
          </a:xfrm>
          <a:prstGeom prst="rect">
            <a:avLst/>
          </a:prstGeom>
        </p:spPr>
      </p:pic>
      <p:pic>
        <p:nvPicPr>
          <p:cNvPr id="48" name="Picture 47" descr="traffic-lights-2147790_960_720.png">
            <a:extLst>
              <a:ext uri="{FF2B5EF4-FFF2-40B4-BE49-F238E27FC236}">
                <a16:creationId xmlns:a16="http://schemas.microsoft.com/office/drawing/2014/main" id="{C1931C2C-0A05-4D49-9D74-3443D136602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914127" y="6022635"/>
            <a:ext cx="419196" cy="838753"/>
          </a:xfrm>
          <a:prstGeom prst="rect">
            <a:avLst/>
          </a:prstGeom>
        </p:spPr>
      </p:pic>
      <p:pic>
        <p:nvPicPr>
          <p:cNvPr id="49" name="Picture 48" descr="traffic-lights-2147790_960_720.png">
            <a:extLst>
              <a:ext uri="{FF2B5EF4-FFF2-40B4-BE49-F238E27FC236}">
                <a16:creationId xmlns:a16="http://schemas.microsoft.com/office/drawing/2014/main" id="{7C76C3A3-1CF9-D040-B0D2-D3C2E234A7E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716829" y="5942244"/>
            <a:ext cx="419196" cy="838753"/>
          </a:xfrm>
          <a:prstGeom prst="rect">
            <a:avLst/>
          </a:prstGeom>
        </p:spPr>
      </p:pic>
      <p:pic>
        <p:nvPicPr>
          <p:cNvPr id="50" name="Picture 49" descr="traffic-lights-2147790_960_720.png">
            <a:extLst>
              <a:ext uri="{FF2B5EF4-FFF2-40B4-BE49-F238E27FC236}">
                <a16:creationId xmlns:a16="http://schemas.microsoft.com/office/drawing/2014/main" id="{19CCB5AB-F194-7F4F-BDE3-9448FE827B3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508110" y="5942244"/>
            <a:ext cx="419196" cy="838753"/>
          </a:xfrm>
          <a:prstGeom prst="rect">
            <a:avLst/>
          </a:prstGeom>
        </p:spPr>
      </p:pic>
      <p:sp>
        <p:nvSpPr>
          <p:cNvPr id="51" name="Rectangle 3">
            <a:extLst>
              <a:ext uri="{FF2B5EF4-FFF2-40B4-BE49-F238E27FC236}">
                <a16:creationId xmlns:a16="http://schemas.microsoft.com/office/drawing/2014/main" id="{071D94F2-5F6C-C84B-8E4F-115B1C231D63}"/>
              </a:ext>
            </a:extLst>
          </p:cNvPr>
          <p:cNvSpPr txBox="1">
            <a:spLocks noChangeArrowheads="1"/>
          </p:cNvSpPr>
          <p:nvPr/>
        </p:nvSpPr>
        <p:spPr bwMode="auto">
          <a:xfrm>
            <a:off x="7704449" y="6044326"/>
            <a:ext cx="1296000" cy="612000"/>
          </a:xfrm>
          <a:prstGeom prst="rect">
            <a:avLst/>
          </a:prstGeom>
          <a:gradFill rotWithShape="1">
            <a:gsLst>
              <a:gs pos="0">
                <a:schemeClr val="accent3">
                  <a:lumMod val="20000"/>
                  <a:lumOff val="80000"/>
                </a:schemeClr>
              </a:gs>
              <a:gs pos="35001">
                <a:schemeClr val="accent3">
                  <a:lumMod val="40000"/>
                  <a:lumOff val="60000"/>
                </a:schemeClr>
              </a:gs>
              <a:gs pos="100000">
                <a:schemeClr val="accent3">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Super</a:t>
            </a:r>
          </a:p>
          <a:p>
            <a:pPr algn="ctr">
              <a:defRPr/>
            </a:pPr>
            <a:r>
              <a:rPr lang="en-GB" sz="1200" dirty="0">
                <a:latin typeface="Comic Sans MS"/>
                <a:cs typeface="Comic Sans MS"/>
              </a:rPr>
              <a:t>confident</a:t>
            </a:r>
          </a:p>
        </p:txBody>
      </p:sp>
      <p:sp>
        <p:nvSpPr>
          <p:cNvPr id="52" name="Rectangle 3">
            <a:extLst>
              <a:ext uri="{FF2B5EF4-FFF2-40B4-BE49-F238E27FC236}">
                <a16:creationId xmlns:a16="http://schemas.microsoft.com/office/drawing/2014/main" id="{A672EFBC-34F6-A84E-9B97-73BBCA29F211}"/>
              </a:ext>
            </a:extLst>
          </p:cNvPr>
          <p:cNvSpPr txBox="1">
            <a:spLocks noChangeArrowheads="1"/>
          </p:cNvSpPr>
          <p:nvPr/>
        </p:nvSpPr>
        <p:spPr bwMode="auto">
          <a:xfrm>
            <a:off x="5907780" y="6042572"/>
            <a:ext cx="1296000" cy="612000"/>
          </a:xfrm>
          <a:prstGeom prst="rect">
            <a:avLst/>
          </a:prstGeom>
          <a:gradFill rotWithShape="1">
            <a:gsLst>
              <a:gs pos="0">
                <a:schemeClr val="accent3">
                  <a:lumMod val="60000"/>
                  <a:lumOff val="40000"/>
                </a:schemeClr>
              </a:gs>
              <a:gs pos="100000">
                <a:schemeClr val="accent6">
                  <a:lumMod val="40000"/>
                  <a:lumOff val="6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Very </a:t>
            </a:r>
          </a:p>
          <a:p>
            <a:pPr algn="ctr">
              <a:defRPr/>
            </a:pPr>
            <a:r>
              <a:rPr lang="en-GB" sz="1200" dirty="0">
                <a:latin typeface="Comic Sans MS"/>
                <a:cs typeface="Comic Sans MS"/>
              </a:rPr>
              <a:t>confident</a:t>
            </a:r>
          </a:p>
        </p:txBody>
      </p:sp>
      <p:sp>
        <p:nvSpPr>
          <p:cNvPr id="53" name="Rectangle 4">
            <a:extLst>
              <a:ext uri="{FF2B5EF4-FFF2-40B4-BE49-F238E27FC236}">
                <a16:creationId xmlns:a16="http://schemas.microsoft.com/office/drawing/2014/main" id="{3FF01156-0B0B-E14F-9379-28409C654FDA}"/>
              </a:ext>
            </a:extLst>
          </p:cNvPr>
          <p:cNvSpPr txBox="1">
            <a:spLocks noChangeArrowheads="1"/>
          </p:cNvSpPr>
          <p:nvPr/>
        </p:nvSpPr>
        <p:spPr bwMode="auto">
          <a:xfrm>
            <a:off x="4111189" y="6042572"/>
            <a:ext cx="1296000" cy="612000"/>
          </a:xfrm>
          <a:prstGeom prst="rect">
            <a:avLst/>
          </a:prstGeom>
          <a:gradFill rotWithShape="1">
            <a:gsLst>
              <a:gs pos="0">
                <a:schemeClr val="accent6">
                  <a:lumMod val="40000"/>
                  <a:lumOff val="60000"/>
                </a:schemeClr>
              </a:gs>
              <a:gs pos="100000">
                <a:schemeClr val="accent6">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dirty="0">
                <a:solidFill>
                  <a:schemeClr val="tx1"/>
                </a:solidFill>
                <a:latin typeface="Comic Sans MS"/>
                <a:cs typeface="Comic Sans MS"/>
              </a:rPr>
              <a:t>Confident</a:t>
            </a:r>
          </a:p>
        </p:txBody>
      </p:sp>
      <p:sp>
        <p:nvSpPr>
          <p:cNvPr id="54" name="TextBox 3">
            <a:extLst>
              <a:ext uri="{FF2B5EF4-FFF2-40B4-BE49-F238E27FC236}">
                <a16:creationId xmlns:a16="http://schemas.microsoft.com/office/drawing/2014/main" id="{E0556C79-9AD3-9E4A-9297-23469AEBD22A}"/>
              </a:ext>
            </a:extLst>
          </p:cNvPr>
          <p:cNvSpPr>
            <a:spLocks noChangeArrowheads="1"/>
          </p:cNvSpPr>
          <p:nvPr/>
        </p:nvSpPr>
        <p:spPr bwMode="auto">
          <a:xfrm>
            <a:off x="2303177" y="6087689"/>
            <a:ext cx="1296000" cy="612000"/>
          </a:xfrm>
          <a:prstGeom prst="roundRect">
            <a:avLst>
              <a:gd name="adj" fmla="val 0"/>
            </a:avLst>
          </a:prstGeom>
          <a:gradFill rotWithShape="1">
            <a:gsLst>
              <a:gs pos="0">
                <a:schemeClr val="accent6">
                  <a:lumMod val="60000"/>
                  <a:lumOff val="40000"/>
                </a:schemeClr>
              </a:gs>
              <a:gs pos="100000">
                <a:schemeClr val="accent2">
                  <a:lumMod val="60000"/>
                  <a:lumOff val="40000"/>
                </a:schemeClr>
              </a:gs>
            </a:gsLst>
            <a:lin ang="16200000" scaled="1"/>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dirty="0">
                <a:solidFill>
                  <a:schemeClr val="dk1"/>
                </a:solidFill>
                <a:latin typeface="Comic Sans MS"/>
                <a:cs typeface="Comic Sans MS"/>
              </a:rPr>
              <a:t>I’m getting more confidence</a:t>
            </a:r>
          </a:p>
        </p:txBody>
      </p:sp>
      <p:sp>
        <p:nvSpPr>
          <p:cNvPr id="55" name="Rectangle 4">
            <a:extLst>
              <a:ext uri="{FF2B5EF4-FFF2-40B4-BE49-F238E27FC236}">
                <a16:creationId xmlns:a16="http://schemas.microsoft.com/office/drawing/2014/main" id="{00B6E2FE-8269-A64F-9ADD-EFC72E6698DD}"/>
              </a:ext>
            </a:extLst>
          </p:cNvPr>
          <p:cNvSpPr txBox="1">
            <a:spLocks noChangeArrowheads="1"/>
          </p:cNvSpPr>
          <p:nvPr/>
        </p:nvSpPr>
        <p:spPr bwMode="auto">
          <a:xfrm>
            <a:off x="500614" y="6042572"/>
            <a:ext cx="1296000" cy="612000"/>
          </a:xfrm>
          <a:prstGeom prst="rect">
            <a:avLst/>
          </a:prstGeom>
          <a:gradFill rotWithShape="1">
            <a:gsLst>
              <a:gs pos="0">
                <a:schemeClr val="accent2">
                  <a:lumMod val="40000"/>
                  <a:lumOff val="60000"/>
                </a:schemeClr>
              </a:gs>
              <a:gs pos="100000">
                <a:schemeClr val="accent2">
                  <a:lumMod val="60000"/>
                  <a:lumOff val="40000"/>
                </a:schemeClr>
              </a:gs>
            </a:gsLst>
            <a:lin ang="16200000" scaled="1"/>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dirty="0">
                <a:latin typeface="Comic Sans MS"/>
                <a:cs typeface="Comic Sans MS"/>
              </a:rPr>
              <a:t>I’m not confident at all</a:t>
            </a:r>
          </a:p>
        </p:txBody>
      </p:sp>
      <p:cxnSp>
        <p:nvCxnSpPr>
          <p:cNvPr id="56" name="Straight Arrow Connector 55">
            <a:extLst>
              <a:ext uri="{FF2B5EF4-FFF2-40B4-BE49-F238E27FC236}">
                <a16:creationId xmlns:a16="http://schemas.microsoft.com/office/drawing/2014/main" id="{51D663A6-C7F3-C846-985F-0B44D0A3A5CD}"/>
              </a:ext>
            </a:extLst>
          </p:cNvPr>
          <p:cNvCxnSpPr>
            <a:cxnSpLocks/>
          </p:cNvCxnSpPr>
          <p:nvPr/>
        </p:nvCxnSpPr>
        <p:spPr>
          <a:xfrm flipH="1">
            <a:off x="151248" y="5789767"/>
            <a:ext cx="8849201" cy="0"/>
          </a:xfrm>
          <a:prstGeom prst="straightConnector1">
            <a:avLst/>
          </a:prstGeom>
          <a:ln w="38100">
            <a:gradFill flip="none" rotWithShape="1">
              <a:gsLst>
                <a:gs pos="0">
                  <a:schemeClr val="accent3">
                    <a:lumMod val="60000"/>
                    <a:lumOff val="40000"/>
                  </a:schemeClr>
                </a:gs>
                <a:gs pos="50000">
                  <a:schemeClr val="accent6">
                    <a:lumMod val="60000"/>
                    <a:lumOff val="40000"/>
                  </a:schemeClr>
                </a:gs>
                <a:gs pos="100000">
                  <a:schemeClr val="accent2">
                    <a:lumMod val="75000"/>
                  </a:schemeClr>
                </a:gs>
              </a:gsLst>
              <a:lin ang="0" scaled="0"/>
              <a:tileRect/>
            </a:gradFill>
            <a:tailEnd type="arrow"/>
          </a:ln>
        </p:spPr>
        <p:style>
          <a:lnRef idx="2">
            <a:schemeClr val="accent1"/>
          </a:lnRef>
          <a:fillRef idx="0">
            <a:schemeClr val="accent1"/>
          </a:fillRef>
          <a:effectRef idx="1">
            <a:schemeClr val="accent1"/>
          </a:effectRef>
          <a:fontRef idx="minor">
            <a:schemeClr val="tx1"/>
          </a:fontRef>
        </p:style>
      </p:cxnSp>
      <p:pic>
        <p:nvPicPr>
          <p:cNvPr id="59" name="Picture 17">
            <a:extLst>
              <a:ext uri="{FF2B5EF4-FFF2-40B4-BE49-F238E27FC236}">
                <a16:creationId xmlns:a16="http://schemas.microsoft.com/office/drawing/2014/main" id="{C5EC99AB-1044-F548-9952-6548D7DA9341}"/>
              </a:ext>
            </a:extLst>
          </p:cNvPr>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7857" y="4320811"/>
            <a:ext cx="1035888" cy="1246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0" name="Rounded Rectangle 59">
            <a:extLst>
              <a:ext uri="{FF2B5EF4-FFF2-40B4-BE49-F238E27FC236}">
                <a16:creationId xmlns:a16="http://schemas.microsoft.com/office/drawing/2014/main" id="{E606F270-8237-9B44-B6E7-ABD7DFF2F5F8}"/>
              </a:ext>
            </a:extLst>
          </p:cNvPr>
          <p:cNvSpPr/>
          <p:nvPr/>
        </p:nvSpPr>
        <p:spPr>
          <a:xfrm>
            <a:off x="7356157" y="5202598"/>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graphicFrame>
        <p:nvGraphicFramePr>
          <p:cNvPr id="25" name="Table 24">
            <a:extLst>
              <a:ext uri="{FF2B5EF4-FFF2-40B4-BE49-F238E27FC236}">
                <a16:creationId xmlns:a16="http://schemas.microsoft.com/office/drawing/2014/main" id="{0129A933-6B0D-E64D-9BDD-C18C710E3356}"/>
              </a:ext>
            </a:extLst>
          </p:cNvPr>
          <p:cNvGraphicFramePr>
            <a:graphicFrameLocks noGrp="1"/>
          </p:cNvGraphicFramePr>
          <p:nvPr>
            <p:extLst>
              <p:ext uri="{D42A27DB-BD31-4B8C-83A1-F6EECF244321}">
                <p14:modId xmlns:p14="http://schemas.microsoft.com/office/powerpoint/2010/main" val="2828340050"/>
              </p:ext>
            </p:extLst>
          </p:nvPr>
        </p:nvGraphicFramePr>
        <p:xfrm>
          <a:off x="13183" y="1193740"/>
          <a:ext cx="9139674" cy="3649097"/>
        </p:xfrm>
        <a:graphic>
          <a:graphicData uri="http://schemas.openxmlformats.org/drawingml/2006/table">
            <a:tbl>
              <a:tblPr firstRow="1" bandRow="1">
                <a:tableStyleId>{5C22544A-7EE6-4342-B048-85BDC9FD1C3A}</a:tableStyleId>
              </a:tblPr>
              <a:tblGrid>
                <a:gridCol w="2611334">
                  <a:extLst>
                    <a:ext uri="{9D8B030D-6E8A-4147-A177-3AD203B41FA5}">
                      <a16:colId xmlns:a16="http://schemas.microsoft.com/office/drawing/2014/main" val="2469962901"/>
                    </a:ext>
                  </a:extLst>
                </a:gridCol>
                <a:gridCol w="652834">
                  <a:extLst>
                    <a:ext uri="{9D8B030D-6E8A-4147-A177-3AD203B41FA5}">
                      <a16:colId xmlns:a16="http://schemas.microsoft.com/office/drawing/2014/main" val="302987413"/>
                    </a:ext>
                  </a:extLst>
                </a:gridCol>
                <a:gridCol w="652834">
                  <a:extLst>
                    <a:ext uri="{9D8B030D-6E8A-4147-A177-3AD203B41FA5}">
                      <a16:colId xmlns:a16="http://schemas.microsoft.com/office/drawing/2014/main" val="3629241431"/>
                    </a:ext>
                  </a:extLst>
                </a:gridCol>
                <a:gridCol w="652834">
                  <a:extLst>
                    <a:ext uri="{9D8B030D-6E8A-4147-A177-3AD203B41FA5}">
                      <a16:colId xmlns:a16="http://schemas.microsoft.com/office/drawing/2014/main" val="2725264235"/>
                    </a:ext>
                  </a:extLst>
                </a:gridCol>
                <a:gridCol w="652834">
                  <a:extLst>
                    <a:ext uri="{9D8B030D-6E8A-4147-A177-3AD203B41FA5}">
                      <a16:colId xmlns:a16="http://schemas.microsoft.com/office/drawing/2014/main" val="3690037511"/>
                    </a:ext>
                  </a:extLst>
                </a:gridCol>
                <a:gridCol w="652834">
                  <a:extLst>
                    <a:ext uri="{9D8B030D-6E8A-4147-A177-3AD203B41FA5}">
                      <a16:colId xmlns:a16="http://schemas.microsoft.com/office/drawing/2014/main" val="2101932133"/>
                    </a:ext>
                  </a:extLst>
                </a:gridCol>
                <a:gridCol w="652834">
                  <a:extLst>
                    <a:ext uri="{9D8B030D-6E8A-4147-A177-3AD203B41FA5}">
                      <a16:colId xmlns:a16="http://schemas.microsoft.com/office/drawing/2014/main" val="1982562568"/>
                    </a:ext>
                  </a:extLst>
                </a:gridCol>
                <a:gridCol w="652834">
                  <a:extLst>
                    <a:ext uri="{9D8B030D-6E8A-4147-A177-3AD203B41FA5}">
                      <a16:colId xmlns:a16="http://schemas.microsoft.com/office/drawing/2014/main" val="722453729"/>
                    </a:ext>
                  </a:extLst>
                </a:gridCol>
                <a:gridCol w="652834">
                  <a:extLst>
                    <a:ext uri="{9D8B030D-6E8A-4147-A177-3AD203B41FA5}">
                      <a16:colId xmlns:a16="http://schemas.microsoft.com/office/drawing/2014/main" val="2933027247"/>
                    </a:ext>
                  </a:extLst>
                </a:gridCol>
                <a:gridCol w="652834">
                  <a:extLst>
                    <a:ext uri="{9D8B030D-6E8A-4147-A177-3AD203B41FA5}">
                      <a16:colId xmlns:a16="http://schemas.microsoft.com/office/drawing/2014/main" val="1512976713"/>
                    </a:ext>
                  </a:extLst>
                </a:gridCol>
                <a:gridCol w="652834">
                  <a:extLst>
                    <a:ext uri="{9D8B030D-6E8A-4147-A177-3AD203B41FA5}">
                      <a16:colId xmlns:a16="http://schemas.microsoft.com/office/drawing/2014/main" val="2900132583"/>
                    </a:ext>
                  </a:extLst>
                </a:gridCol>
              </a:tblGrid>
              <a:tr h="442889">
                <a:tc gridSpan="11">
                  <a:txBody>
                    <a:bodyPr/>
                    <a:lstStyle/>
                    <a:p>
                      <a:pPr algn="ctr"/>
                      <a:r>
                        <a:rPr lang="en-US" sz="2000" dirty="0">
                          <a:solidFill>
                            <a:srgbClr val="FF0000"/>
                          </a:solidFill>
                        </a:rPr>
                        <a:t>BASELINE</a:t>
                      </a:r>
                      <a:r>
                        <a:rPr lang="en-US" sz="2000" dirty="0">
                          <a:solidFill>
                            <a:schemeClr val="tx1"/>
                          </a:solidFill>
                        </a:rPr>
                        <a:t> </a:t>
                      </a:r>
                      <a:r>
                        <a:rPr lang="en-US" sz="2000" b="0" dirty="0">
                          <a:solidFill>
                            <a:schemeClr val="tx1"/>
                          </a:solidFill>
                        </a:rPr>
                        <a:t>CONFIDENCE CHECKER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970905"/>
                  </a:ext>
                </a:extLst>
              </a:tr>
              <a:tr h="737328">
                <a:tc>
                  <a:txBody>
                    <a:bodyPr/>
                    <a:lstStyle/>
                    <a:p>
                      <a:pPr marL="0" marR="0" lvl="0" indent="0" algn="l" defTabSz="639965"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BEFORE THE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136491"/>
                  </a:ext>
                </a:extLst>
              </a:tr>
              <a:tr h="4338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I can recognise </a:t>
                      </a:r>
                      <a:r>
                        <a:rPr lang="en-GB" sz="1600" dirty="0">
                          <a:latin typeface="+mn-lt"/>
                          <a:ea typeface="+mn-ea"/>
                          <a:cs typeface="+mn-cs"/>
                        </a:rPr>
                        <a:t>career possibilities in a global economy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89329"/>
                  </a:ext>
                </a:extLst>
              </a:tr>
              <a:tr h="5576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I can </a:t>
                      </a:r>
                      <a:r>
                        <a:rPr lang="en-GB" sz="1600" dirty="0">
                          <a:latin typeface="+mn-lt"/>
                          <a:ea typeface="+mn-ea"/>
                          <a:cs typeface="+mn-cs"/>
                        </a:rPr>
                        <a:t>discuss the implications of the global market for your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292860"/>
                  </a:ext>
                </a:extLst>
              </a:tr>
              <a:tr h="4338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I can </a:t>
                      </a:r>
                      <a:r>
                        <a:rPr lang="en-GB" sz="1600" dirty="0">
                          <a:latin typeface="+mn-lt"/>
                          <a:ea typeface="+mn-ea"/>
                          <a:cs typeface="+mn-cs"/>
                        </a:rPr>
                        <a:t>consider what else will affect your career possibilities</a:t>
                      </a:r>
                      <a:endParaRPr lang="en-GB" sz="16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484043"/>
                  </a:ext>
                </a:extLst>
              </a:tr>
            </a:tbl>
          </a:graphicData>
        </a:graphic>
      </p:graphicFrame>
      <p:pic>
        <p:nvPicPr>
          <p:cNvPr id="26" name="Picture 25">
            <a:extLst>
              <a:ext uri="{FF2B5EF4-FFF2-40B4-BE49-F238E27FC236}">
                <a16:creationId xmlns:a16="http://schemas.microsoft.com/office/drawing/2014/main" id="{36CF7C78-BF8B-4541-AA3B-AC5490A6A62B}"/>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917838" y="1882392"/>
            <a:ext cx="1445832" cy="44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extLst>
              <a:ext uri="{FF2B5EF4-FFF2-40B4-BE49-F238E27FC236}">
                <a16:creationId xmlns:a16="http://schemas.microsoft.com/office/drawing/2014/main" id="{F009763D-EDAB-5741-A135-F1A0655FD26D}"/>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664693" y="1879126"/>
            <a:ext cx="1445832" cy="44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a:extLst>
              <a:ext uri="{FF2B5EF4-FFF2-40B4-BE49-F238E27FC236}">
                <a16:creationId xmlns:a16="http://schemas.microsoft.com/office/drawing/2014/main" id="{952B36CF-FEA8-2C43-A9C8-8CD538B837FE}"/>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312430" y="1882392"/>
            <a:ext cx="1445832" cy="43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a:extLst>
              <a:ext uri="{FF2B5EF4-FFF2-40B4-BE49-F238E27FC236}">
                <a16:creationId xmlns:a16="http://schemas.microsoft.com/office/drawing/2014/main" id="{1C041C49-9653-BD42-B1D3-8136E2540E23}"/>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2904" y="1193740"/>
            <a:ext cx="1470944" cy="44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a:extLst>
              <a:ext uri="{FF2B5EF4-FFF2-40B4-BE49-F238E27FC236}">
                <a16:creationId xmlns:a16="http://schemas.microsoft.com/office/drawing/2014/main" id="{53EC7444-A929-4240-A234-8936D4A53FCE}"/>
              </a:ext>
            </a:extLst>
          </p:cNvPr>
          <p:cNvPicPr>
            <a:picLocks noChangeAspect="1" noChangeArrowheads="1"/>
          </p:cNvPicPr>
          <p:nvPr/>
        </p:nvPicPr>
        <p:blipFill rotWithShape="1">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672133" y="1237796"/>
            <a:ext cx="442412" cy="3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31">
            <a:extLst>
              <a:ext uri="{FF2B5EF4-FFF2-40B4-BE49-F238E27FC236}">
                <a16:creationId xmlns:a16="http://schemas.microsoft.com/office/drawing/2014/main" id="{EB2B3E6F-BB4D-7641-B903-4A98B335E241}"/>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rot="16200000">
            <a:off x="3109774" y="2188436"/>
            <a:ext cx="354018" cy="395434"/>
          </a:xfrm>
          <a:prstGeom prst="rect">
            <a:avLst/>
          </a:prstGeom>
        </p:spPr>
      </p:pic>
      <p:pic>
        <p:nvPicPr>
          <p:cNvPr id="33" name="Picture 32">
            <a:extLst>
              <a:ext uri="{FF2B5EF4-FFF2-40B4-BE49-F238E27FC236}">
                <a16:creationId xmlns:a16="http://schemas.microsoft.com/office/drawing/2014/main" id="{7E1659CF-AE0A-8243-86B0-8E1C6312B723}"/>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6990693" y="2220007"/>
            <a:ext cx="361331" cy="331748"/>
          </a:xfrm>
          <a:prstGeom prst="rect">
            <a:avLst/>
          </a:prstGeom>
        </p:spPr>
      </p:pic>
      <p:pic>
        <p:nvPicPr>
          <p:cNvPr id="34" name="Picture 33">
            <a:extLst>
              <a:ext uri="{FF2B5EF4-FFF2-40B4-BE49-F238E27FC236}">
                <a16:creationId xmlns:a16="http://schemas.microsoft.com/office/drawing/2014/main" id="{825067B1-A24E-E543-A040-C7BBA60387C0}"/>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5725912" y="2227033"/>
            <a:ext cx="320574" cy="331748"/>
          </a:xfrm>
          <a:prstGeom prst="rect">
            <a:avLst/>
          </a:prstGeom>
        </p:spPr>
      </p:pic>
      <p:pic>
        <p:nvPicPr>
          <p:cNvPr id="35" name="Picture 34">
            <a:extLst>
              <a:ext uri="{FF2B5EF4-FFF2-40B4-BE49-F238E27FC236}">
                <a16:creationId xmlns:a16="http://schemas.microsoft.com/office/drawing/2014/main" id="{2CB94B27-A7D7-1441-88A7-50CF712B1854}"/>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4437790" y="2227882"/>
            <a:ext cx="327785" cy="326188"/>
          </a:xfrm>
          <a:prstGeom prst="rect">
            <a:avLst/>
          </a:prstGeom>
        </p:spPr>
      </p:pic>
      <p:pic>
        <p:nvPicPr>
          <p:cNvPr id="36" name="Picture 35">
            <a:extLst>
              <a:ext uri="{FF2B5EF4-FFF2-40B4-BE49-F238E27FC236}">
                <a16:creationId xmlns:a16="http://schemas.microsoft.com/office/drawing/2014/main" id="{B948EA41-49B8-374F-A7DE-5EA825571ED0}"/>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300300" y="2320576"/>
            <a:ext cx="360212" cy="225883"/>
          </a:xfrm>
          <a:prstGeom prst="rect">
            <a:avLst/>
          </a:prstGeom>
        </p:spPr>
      </p:pic>
      <p:pic>
        <p:nvPicPr>
          <p:cNvPr id="43" name="Picture 42">
            <a:extLst>
              <a:ext uri="{FF2B5EF4-FFF2-40B4-BE49-F238E27FC236}">
                <a16:creationId xmlns:a16="http://schemas.microsoft.com/office/drawing/2014/main" id="{F60F74F7-D946-3A40-93AD-7FDEBE2A012D}"/>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524328" y="1212049"/>
            <a:ext cx="420279" cy="420279"/>
          </a:xfrm>
          <a:prstGeom prst="rect">
            <a:avLst/>
          </a:prstGeom>
        </p:spPr>
      </p:pic>
      <p:pic>
        <p:nvPicPr>
          <p:cNvPr id="37" name="Picture 36">
            <a:extLst>
              <a:ext uri="{FF2B5EF4-FFF2-40B4-BE49-F238E27FC236}">
                <a16:creationId xmlns:a16="http://schemas.microsoft.com/office/drawing/2014/main" id="{B9FE7F9A-72F5-1A41-95B3-FE222761FE12}"/>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8057851" y="246810"/>
            <a:ext cx="832790" cy="832790"/>
          </a:xfrm>
          <a:prstGeom prst="rect">
            <a:avLst/>
          </a:prstGeom>
        </p:spPr>
      </p:pic>
    </p:spTree>
    <p:extLst>
      <p:ext uri="{BB962C8B-B14F-4D97-AF65-F5344CB8AC3E}">
        <p14:creationId xmlns:p14="http://schemas.microsoft.com/office/powerpoint/2010/main" val="4008216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oogle Shape;385;p18">
            <a:extLst>
              <a:ext uri="{FF2B5EF4-FFF2-40B4-BE49-F238E27FC236}">
                <a16:creationId xmlns:a16="http://schemas.microsoft.com/office/drawing/2014/main" id="{31E0C5D0-620A-4011-B525-9E35639DFAAC}"/>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34189" y="5560740"/>
            <a:ext cx="770197" cy="934660"/>
          </a:xfrm>
          <a:prstGeom prst="rect">
            <a:avLst/>
          </a:prstGeom>
          <a:noFill/>
          <a:ln>
            <a:noFill/>
          </a:ln>
        </p:spPr>
      </p:pic>
      <p:sp>
        <p:nvSpPr>
          <p:cNvPr id="32" name="Rectangle 31">
            <a:extLst>
              <a:ext uri="{FF2B5EF4-FFF2-40B4-BE49-F238E27FC236}">
                <a16:creationId xmlns:a16="http://schemas.microsoft.com/office/drawing/2014/main" id="{4AF04072-A583-4282-839F-3B3B4DCD032A}"/>
              </a:ext>
            </a:extLst>
          </p:cNvPr>
          <p:cNvSpPr>
            <a:spLocks noChangeArrowheads="1"/>
          </p:cNvSpPr>
          <p:nvPr/>
        </p:nvSpPr>
        <p:spPr bwMode="auto">
          <a:xfrm>
            <a:off x="315109" y="2786180"/>
            <a:ext cx="6432722" cy="1840073"/>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endParaRPr lang="en-GB" b="1" dirty="0">
              <a:solidFill>
                <a:schemeClr val="dk1"/>
              </a:solidFill>
              <a:latin typeface="+mj-lt"/>
              <a:ea typeface="+mn-ea"/>
              <a:cs typeface="+mn-cs"/>
            </a:endParaRPr>
          </a:p>
        </p:txBody>
      </p:sp>
      <p:sp>
        <p:nvSpPr>
          <p:cNvPr id="7" name="Rectangle 6">
            <a:extLst>
              <a:ext uri="{FF2B5EF4-FFF2-40B4-BE49-F238E27FC236}">
                <a16:creationId xmlns:a16="http://schemas.microsoft.com/office/drawing/2014/main" id="{CD70798A-189A-4B4C-9207-19F57D86A82A}"/>
              </a:ext>
            </a:extLst>
          </p:cNvPr>
          <p:cNvSpPr>
            <a:spLocks noChangeArrowheads="1"/>
          </p:cNvSpPr>
          <p:nvPr/>
        </p:nvSpPr>
        <p:spPr bwMode="auto">
          <a:xfrm>
            <a:off x="275043" y="264893"/>
            <a:ext cx="8593914" cy="817240"/>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solidFill>
                  <a:schemeClr val="dk1"/>
                </a:solidFill>
                <a:latin typeface="+mj-lt"/>
                <a:ea typeface="+mn-ea"/>
                <a:cs typeface="+mn-cs"/>
              </a:rPr>
              <a:t>What are career possibilities?</a:t>
            </a:r>
          </a:p>
        </p:txBody>
      </p:sp>
      <p:sp>
        <p:nvSpPr>
          <p:cNvPr id="8" name="Rectangle: Rounded Corners 20">
            <a:extLst>
              <a:ext uri="{FF2B5EF4-FFF2-40B4-BE49-F238E27FC236}">
                <a16:creationId xmlns:a16="http://schemas.microsoft.com/office/drawing/2014/main" id="{B873F41F-6AD3-A149-85B1-C7907B623D88}"/>
              </a:ext>
            </a:extLst>
          </p:cNvPr>
          <p:cNvSpPr/>
          <p:nvPr/>
        </p:nvSpPr>
        <p:spPr>
          <a:xfrm>
            <a:off x="331573" y="5435350"/>
            <a:ext cx="7982330" cy="1060050"/>
          </a:xfrm>
          <a:prstGeom prst="roundRect">
            <a:avLst>
              <a:gd name="adj" fmla="val 14282"/>
            </a:avLst>
          </a:prstGeom>
          <a:solidFill>
            <a:srgbClr val="FFFF00"/>
          </a:solidFill>
          <a:ln w="38100">
            <a:solidFill>
              <a:srgbClr val="C1EBB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In partners, answer the questions at the end of the video (pause at 2 mins 19 secs)</a:t>
            </a:r>
          </a:p>
        </p:txBody>
      </p:sp>
      <p:pic>
        <p:nvPicPr>
          <p:cNvPr id="14" name="Picture 13" descr="C:\Users\Optic Group111\Desktop\Play Video.png">
            <a:hlinkClick r:id="rId4"/>
            <a:extLst>
              <a:ext uri="{FF2B5EF4-FFF2-40B4-BE49-F238E27FC236}">
                <a16:creationId xmlns:a16="http://schemas.microsoft.com/office/drawing/2014/main" id="{6ADDDBD1-A507-2044-B3F3-C8B8513AF8F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4224" y="2893200"/>
            <a:ext cx="1650960" cy="165096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CC439DF-73D2-DF40-825B-6C1607F5D0FB}"/>
              </a:ext>
            </a:extLst>
          </p:cNvPr>
          <p:cNvSpPr>
            <a:spLocks noChangeArrowheads="1"/>
          </p:cNvSpPr>
          <p:nvPr/>
        </p:nvSpPr>
        <p:spPr bwMode="auto">
          <a:xfrm>
            <a:off x="2270299" y="2931732"/>
            <a:ext cx="2588744" cy="408836"/>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r>
              <a:rPr lang="en-GB" dirty="0"/>
              <a:t>Explore Possibilities</a:t>
            </a:r>
          </a:p>
        </p:txBody>
      </p:sp>
      <p:pic>
        <p:nvPicPr>
          <p:cNvPr id="17" name="Picture 11">
            <a:extLst>
              <a:ext uri="{FF2B5EF4-FFF2-40B4-BE49-F238E27FC236}">
                <a16:creationId xmlns:a16="http://schemas.microsoft.com/office/drawing/2014/main" id="{C72B1BAF-FAB0-574A-BBE6-771635F90BB9}"/>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2346" y="3356966"/>
            <a:ext cx="2482247" cy="104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Rounded Rectangle 17">
            <a:extLst>
              <a:ext uri="{FF2B5EF4-FFF2-40B4-BE49-F238E27FC236}">
                <a16:creationId xmlns:a16="http://schemas.microsoft.com/office/drawing/2014/main" id="{BD78C99F-3A7A-904A-9F59-B5CAD3EF00D5}"/>
              </a:ext>
            </a:extLst>
          </p:cNvPr>
          <p:cNvSpPr/>
          <p:nvPr/>
        </p:nvSpPr>
        <p:spPr>
          <a:xfrm>
            <a:off x="5167052" y="2968605"/>
            <a:ext cx="1272769" cy="291486"/>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Comic Sans MS" panose="030F0902030302020204" pitchFamily="66" charset="0"/>
              </a:rPr>
              <a:t>2.5 Minutes</a:t>
            </a:r>
          </a:p>
        </p:txBody>
      </p:sp>
      <p:pic>
        <p:nvPicPr>
          <p:cNvPr id="19" name="Picture 14" descr="C:\Users\Optic Group111\Desktop\Teamwork.png">
            <a:extLst>
              <a:ext uri="{FF2B5EF4-FFF2-40B4-BE49-F238E27FC236}">
                <a16:creationId xmlns:a16="http://schemas.microsoft.com/office/drawing/2014/main" id="{B7656263-2BDD-1445-8243-A4A28BB3192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633245" y="4984456"/>
            <a:ext cx="698561" cy="6985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C:\Users\Optic Group111\Desktop\Thoughts.png">
            <a:extLst>
              <a:ext uri="{FF2B5EF4-FFF2-40B4-BE49-F238E27FC236}">
                <a16:creationId xmlns:a16="http://schemas.microsoft.com/office/drawing/2014/main" id="{0345C691-62F4-2540-925F-BEB5FAA6EA1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69015" y="5002381"/>
            <a:ext cx="716405" cy="7164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Users\Optic Group111\Desktop\New Vocab.png">
            <a:extLst>
              <a:ext uri="{FF2B5EF4-FFF2-40B4-BE49-F238E27FC236}">
                <a16:creationId xmlns:a16="http://schemas.microsoft.com/office/drawing/2014/main" id="{81B259D8-0059-AA41-86B4-078E482D586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397405" y="5002381"/>
            <a:ext cx="716405" cy="716405"/>
          </a:xfrm>
          <a:prstGeom prst="rect">
            <a:avLst/>
          </a:prstGeom>
          <a:noFill/>
          <a:extLst>
            <a:ext uri="{909E8E84-426E-40DD-AFC4-6F175D3DCCD1}">
              <a14:hiddenFill xmlns:a14="http://schemas.microsoft.com/office/drawing/2010/main">
                <a:solidFill>
                  <a:srgbClr val="FFFFFF"/>
                </a:solidFill>
              </a14:hiddenFill>
            </a:ext>
          </a:extLst>
        </p:spPr>
      </p:pic>
      <p:sp>
        <p:nvSpPr>
          <p:cNvPr id="26" name="Google Shape;386;p18">
            <a:extLst>
              <a:ext uri="{FF2B5EF4-FFF2-40B4-BE49-F238E27FC236}">
                <a16:creationId xmlns:a16="http://schemas.microsoft.com/office/drawing/2014/main" id="{D166893D-6AA3-4837-9430-4CD70FEEE18F}"/>
              </a:ext>
            </a:extLst>
          </p:cNvPr>
          <p:cNvSpPr/>
          <p:nvPr/>
        </p:nvSpPr>
        <p:spPr>
          <a:xfrm>
            <a:off x="7204717" y="6151755"/>
            <a:ext cx="1307119" cy="364990"/>
          </a:xfrm>
          <a:prstGeom prst="roundRect">
            <a:avLst>
              <a:gd name="adj" fmla="val 16667"/>
            </a:avLst>
          </a:prstGeom>
          <a:solidFill>
            <a:srgbClr val="7030A0"/>
          </a:solid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bg1"/>
                </a:solidFill>
                <a:latin typeface="Comic Sans MS"/>
                <a:ea typeface="Comic Sans MS"/>
                <a:cs typeface="Comic Sans MS"/>
                <a:sym typeface="Comic Sans MS"/>
              </a:rPr>
              <a:t>6 Minutes</a:t>
            </a:r>
            <a:endParaRPr dirty="0">
              <a:solidFill>
                <a:schemeClr val="bg1"/>
              </a:solidFill>
            </a:endParaRPr>
          </a:p>
        </p:txBody>
      </p:sp>
      <p:sp>
        <p:nvSpPr>
          <p:cNvPr id="27" name="Rectangle: Diagonal Corners Rounded 22">
            <a:extLst>
              <a:ext uri="{FF2B5EF4-FFF2-40B4-BE49-F238E27FC236}">
                <a16:creationId xmlns:a16="http://schemas.microsoft.com/office/drawing/2014/main" id="{5393B552-DAC8-4260-A082-01D3ABA716D6}"/>
              </a:ext>
            </a:extLst>
          </p:cNvPr>
          <p:cNvSpPr/>
          <p:nvPr/>
        </p:nvSpPr>
        <p:spPr>
          <a:xfrm>
            <a:off x="371638" y="5232526"/>
            <a:ext cx="1510389" cy="312157"/>
          </a:xfrm>
          <a:prstGeom prst="round2DiagRect">
            <a:avLst>
              <a:gd name="adj1" fmla="val 50000"/>
              <a:gd name="adj2" fmla="val 36088"/>
            </a:avLst>
          </a:prstGeom>
          <a:solidFill>
            <a:srgbClr val="FFF200"/>
          </a:soli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528E90"/>
                </a:solidFill>
                <a:latin typeface="Segoe UI Semibold" panose="020B0702040204020203" pitchFamily="34" charset="0"/>
                <a:cs typeface="Segoe UI Semibold" panose="020B0702040204020203" pitchFamily="34" charset="0"/>
              </a:rPr>
              <a:t>Task</a:t>
            </a:r>
            <a:endParaRPr lang="en-US" sz="2000" b="1" dirty="0">
              <a:solidFill>
                <a:srgbClr val="528E90"/>
              </a:solidFill>
              <a:latin typeface="Segoe UI Semibold" panose="020B0702040204020203" pitchFamily="34" charset="0"/>
              <a:cs typeface="Segoe UI Semibold" panose="020B0702040204020203" pitchFamily="34" charset="0"/>
            </a:endParaRPr>
          </a:p>
        </p:txBody>
      </p:sp>
      <p:sp>
        <p:nvSpPr>
          <p:cNvPr id="29" name="Rectangle: Rounded Corners 28">
            <a:extLst>
              <a:ext uri="{FF2B5EF4-FFF2-40B4-BE49-F238E27FC236}">
                <a16:creationId xmlns:a16="http://schemas.microsoft.com/office/drawing/2014/main" id="{EE9EB848-82FC-419C-91FE-87A511B32BCD}"/>
              </a:ext>
            </a:extLst>
          </p:cNvPr>
          <p:cNvSpPr/>
          <p:nvPr/>
        </p:nvSpPr>
        <p:spPr>
          <a:xfrm>
            <a:off x="275043" y="1150467"/>
            <a:ext cx="8593914" cy="1394116"/>
          </a:xfrm>
          <a:prstGeom prst="roundRect">
            <a:avLst/>
          </a:prstGeom>
          <a:solidFill>
            <a:srgbClr val="07660A"/>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i="1" dirty="0">
                <a:solidFill>
                  <a:schemeClr val="bg1"/>
                </a:solidFill>
              </a:rPr>
              <a:t>Before we understand how to identify career possibilities on a global scale, we first need to understand what “career possibilities” actually are!</a:t>
            </a:r>
          </a:p>
        </p:txBody>
      </p:sp>
      <p:pic>
        <p:nvPicPr>
          <p:cNvPr id="2" name="Picture 1">
            <a:extLst>
              <a:ext uri="{FF2B5EF4-FFF2-40B4-BE49-F238E27FC236}">
                <a16:creationId xmlns:a16="http://schemas.microsoft.com/office/drawing/2014/main" id="{007D9EE4-86C1-4031-A5EC-4BF860562BE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494949" y="3436371"/>
            <a:ext cx="2139444" cy="1067033"/>
          </a:xfrm>
          <a:prstGeom prst="rect">
            <a:avLst/>
          </a:prstGeom>
        </p:spPr>
      </p:pic>
      <p:pic>
        <p:nvPicPr>
          <p:cNvPr id="2050" name="Picture 2" descr="The Many Possibilities of English Vocabulary | English Language Blog">
            <a:extLst>
              <a:ext uri="{FF2B5EF4-FFF2-40B4-BE49-F238E27FC236}">
                <a16:creationId xmlns:a16="http://schemas.microsoft.com/office/drawing/2014/main" id="{E95474A8-7769-4C6C-A096-F3D36F2B31A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814671" y="2997441"/>
            <a:ext cx="2054286" cy="1341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86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903B5B5-DDCD-2A4F-8BE9-EDAF8AA4B619}"/>
              </a:ext>
            </a:extLst>
          </p:cNvPr>
          <p:cNvSpPr/>
          <p:nvPr/>
        </p:nvSpPr>
        <p:spPr>
          <a:xfrm>
            <a:off x="173140" y="246420"/>
            <a:ext cx="8797719" cy="773116"/>
          </a:xfrm>
          <a:prstGeom prst="rect">
            <a:avLst/>
          </a:prstGeom>
          <a:gradFill flip="none" rotWithShape="1">
            <a:gsLst>
              <a:gs pos="53000">
                <a:srgbClr val="46C6F4"/>
              </a:gs>
              <a:gs pos="100000">
                <a:schemeClr val="bg1">
                  <a:alpha val="0"/>
                </a:schemeClr>
              </a:gs>
              <a:gs pos="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800" b="1" dirty="0">
                <a:latin typeface="Arial" pitchFamily="34" charset="0"/>
                <a:cs typeface="Arial" pitchFamily="34" charset="0"/>
              </a:rPr>
              <a:t>REFLECTION QUESTIONS</a:t>
            </a:r>
            <a:endParaRPr lang="en-US" sz="2800" b="1" dirty="0">
              <a:solidFill>
                <a:schemeClr val="lt1"/>
              </a:solidFill>
              <a:latin typeface="Arial" pitchFamily="34" charset="0"/>
              <a:cs typeface="Arial" pitchFamily="34" charset="0"/>
            </a:endParaRPr>
          </a:p>
        </p:txBody>
      </p:sp>
      <p:pic>
        <p:nvPicPr>
          <p:cNvPr id="32" name="Picture 31">
            <a:extLst>
              <a:ext uri="{FF2B5EF4-FFF2-40B4-BE49-F238E27FC236}">
                <a16:creationId xmlns:a16="http://schemas.microsoft.com/office/drawing/2014/main" id="{5F6E1E5B-5878-4243-AAA1-6D8D8FD5D1B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225635" y="382320"/>
            <a:ext cx="495810" cy="501316"/>
          </a:xfrm>
          <a:custGeom>
            <a:avLst/>
            <a:gdLst>
              <a:gd name="connsiteX0" fmla="*/ 591759 w 1183518"/>
              <a:gd name="connsiteY0" fmla="*/ 0 h 1196660"/>
              <a:gd name="connsiteX1" fmla="*/ 1183518 w 1183518"/>
              <a:gd name="connsiteY1" fmla="*/ 598330 h 1196660"/>
              <a:gd name="connsiteX2" fmla="*/ 591759 w 1183518"/>
              <a:gd name="connsiteY2" fmla="*/ 1196660 h 1196660"/>
              <a:gd name="connsiteX3" fmla="*/ 0 w 1183518"/>
              <a:gd name="connsiteY3" fmla="*/ 598330 h 1196660"/>
              <a:gd name="connsiteX4" fmla="*/ 591759 w 1183518"/>
              <a:gd name="connsiteY4" fmla="*/ 0 h 119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18" h="1196660">
                <a:moveTo>
                  <a:pt x="591759" y="0"/>
                </a:moveTo>
                <a:cubicBezTo>
                  <a:pt x="918578" y="0"/>
                  <a:pt x="1183518" y="267881"/>
                  <a:pt x="1183518" y="598330"/>
                </a:cubicBezTo>
                <a:cubicBezTo>
                  <a:pt x="1183518" y="928779"/>
                  <a:pt x="918578" y="1196660"/>
                  <a:pt x="591759" y="1196660"/>
                </a:cubicBezTo>
                <a:cubicBezTo>
                  <a:pt x="264940" y="1196660"/>
                  <a:pt x="0" y="928779"/>
                  <a:pt x="0" y="598330"/>
                </a:cubicBezTo>
                <a:cubicBezTo>
                  <a:pt x="0" y="267881"/>
                  <a:pt x="264940" y="0"/>
                  <a:pt x="591759" y="0"/>
                </a:cubicBezTo>
                <a:close/>
              </a:path>
            </a:pathLst>
          </a:custGeom>
        </p:spPr>
      </p:pic>
      <p:sp>
        <p:nvSpPr>
          <p:cNvPr id="7" name="Oval 6">
            <a:extLst>
              <a:ext uri="{FF2B5EF4-FFF2-40B4-BE49-F238E27FC236}">
                <a16:creationId xmlns:a16="http://schemas.microsoft.com/office/drawing/2014/main" id="{02CDB6BC-5ADB-CA4B-BDC7-A6A7089C8E2B}"/>
              </a:ext>
            </a:extLst>
          </p:cNvPr>
          <p:cNvSpPr/>
          <p:nvPr/>
        </p:nvSpPr>
        <p:spPr>
          <a:xfrm>
            <a:off x="6346426" y="4045858"/>
            <a:ext cx="1730774" cy="457200"/>
          </a:xfrm>
          <a:prstGeom prst="ellipse">
            <a:avLst/>
          </a:prstGeom>
          <a:gradFill flip="none" rotWithShape="1">
            <a:gsLst>
              <a:gs pos="0">
                <a:schemeClr val="tx1"/>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B7F8BAD-F425-0F4A-BC8D-0C095FF715C9}"/>
              </a:ext>
            </a:extLst>
          </p:cNvPr>
          <p:cNvGrpSpPr/>
          <p:nvPr/>
        </p:nvGrpSpPr>
        <p:grpSpPr>
          <a:xfrm>
            <a:off x="1521872" y="1484239"/>
            <a:ext cx="5017226" cy="871189"/>
            <a:chOff x="644346" y="1066802"/>
            <a:chExt cx="4081595" cy="854022"/>
          </a:xfrm>
        </p:grpSpPr>
        <p:sp>
          <p:nvSpPr>
            <p:cNvPr id="9" name="Parallelogram 5">
              <a:extLst>
                <a:ext uri="{FF2B5EF4-FFF2-40B4-BE49-F238E27FC236}">
                  <a16:creationId xmlns:a16="http://schemas.microsoft.com/office/drawing/2014/main" id="{89817EBA-5FA5-8F4A-9DFF-033B73718290}"/>
                </a:ext>
              </a:extLst>
            </p:cNvPr>
            <p:cNvSpPr/>
            <p:nvPr/>
          </p:nvSpPr>
          <p:spPr>
            <a:xfrm rot="16200000" flipV="1">
              <a:off x="2133777" y="-422629"/>
              <a:ext cx="854022" cy="3832883"/>
            </a:xfrm>
            <a:prstGeom prst="rect">
              <a:avLst/>
            </a:prstGeom>
            <a:gradFill flip="none" rotWithShape="1">
              <a:gsLst>
                <a:gs pos="0">
                  <a:schemeClr val="bg1">
                    <a:alpha val="0"/>
                  </a:schemeClr>
                </a:gs>
                <a:gs pos="100000">
                  <a:schemeClr val="bg1">
                    <a:lumMod val="75000"/>
                  </a:schemeClr>
                </a:gs>
              </a:gsLst>
              <a:lin ang="54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chemeClr val="tx1"/>
                </a:solidFill>
              </a:endParaRPr>
            </a:p>
          </p:txBody>
        </p:sp>
        <p:sp>
          <p:nvSpPr>
            <p:cNvPr id="10" name="TextBox 9">
              <a:extLst>
                <a:ext uri="{FF2B5EF4-FFF2-40B4-BE49-F238E27FC236}">
                  <a16:creationId xmlns:a16="http://schemas.microsoft.com/office/drawing/2014/main" id="{255B49D2-9971-CF40-B9AB-3EB9EB35A418}"/>
                </a:ext>
              </a:extLst>
            </p:cNvPr>
            <p:cNvSpPr txBox="1"/>
            <p:nvPr/>
          </p:nvSpPr>
          <p:spPr>
            <a:xfrm>
              <a:off x="936148" y="1251797"/>
              <a:ext cx="3789793" cy="633595"/>
            </a:xfrm>
            <a:prstGeom prst="rect">
              <a:avLst/>
            </a:prstGeom>
            <a:noFill/>
            <a:ln>
              <a:noFill/>
            </a:ln>
          </p:spPr>
          <p:txBody>
            <a:bodyPr wrap="square" rtlCol="0">
              <a:spAutoFit/>
            </a:bodyPr>
            <a:lstStyle/>
            <a:p>
              <a:r>
                <a:rPr lang="en-GB" dirty="0"/>
                <a:t>How could you find out about a range of possibilities? </a:t>
              </a:r>
            </a:p>
          </p:txBody>
        </p:sp>
      </p:grpSp>
      <p:sp>
        <p:nvSpPr>
          <p:cNvPr id="11" name="TextBox 10">
            <a:extLst>
              <a:ext uri="{FF2B5EF4-FFF2-40B4-BE49-F238E27FC236}">
                <a16:creationId xmlns:a16="http://schemas.microsoft.com/office/drawing/2014/main" id="{EF48038D-E073-A541-A49F-93AA182E3C16}"/>
              </a:ext>
            </a:extLst>
          </p:cNvPr>
          <p:cNvSpPr txBox="1"/>
          <p:nvPr/>
        </p:nvSpPr>
        <p:spPr>
          <a:xfrm>
            <a:off x="6210296" y="853619"/>
            <a:ext cx="2552704" cy="4708981"/>
          </a:xfrm>
          <a:prstGeom prst="rect">
            <a:avLst/>
          </a:prstGeom>
          <a:noFill/>
        </p:spPr>
        <p:txBody>
          <a:bodyPr wrap="square" rtlCol="0">
            <a:spAutoFit/>
            <a:scene3d>
              <a:camera prst="perspectiveLeft" fov="4200000">
                <a:rot lat="0" lon="19799993" rev="0"/>
              </a:camera>
              <a:lightRig rig="threePt" dir="t"/>
            </a:scene3d>
            <a:sp3d extrusionH="508000" prstMaterial="metal">
              <a:bevelT w="190500" h="190500"/>
            </a:sp3d>
          </a:bodyPr>
          <a:lstStyle/>
          <a:p>
            <a:pPr algn="ctr"/>
            <a:r>
              <a:rPr lang="en-US" sz="30000">
                <a:solidFill>
                  <a:srgbClr val="C00000"/>
                </a:solidFill>
                <a:latin typeface="Arial Black" pitchFamily="34" charset="0"/>
                <a:cs typeface="Arial" pitchFamily="34" charset="0"/>
              </a:rPr>
              <a:t>?</a:t>
            </a:r>
          </a:p>
        </p:txBody>
      </p:sp>
      <p:grpSp>
        <p:nvGrpSpPr>
          <p:cNvPr id="12" name="Group 11">
            <a:extLst>
              <a:ext uri="{FF2B5EF4-FFF2-40B4-BE49-F238E27FC236}">
                <a16:creationId xmlns:a16="http://schemas.microsoft.com/office/drawing/2014/main" id="{3286A2AA-BDFD-284B-BF43-9BA90D6EB487}"/>
              </a:ext>
            </a:extLst>
          </p:cNvPr>
          <p:cNvGrpSpPr/>
          <p:nvPr/>
        </p:nvGrpSpPr>
        <p:grpSpPr>
          <a:xfrm>
            <a:off x="1520784" y="2703437"/>
            <a:ext cx="5017226" cy="871189"/>
            <a:chOff x="644346" y="1066802"/>
            <a:chExt cx="4081595" cy="854022"/>
          </a:xfrm>
        </p:grpSpPr>
        <p:sp>
          <p:nvSpPr>
            <p:cNvPr id="13" name="Parallelogram 5">
              <a:extLst>
                <a:ext uri="{FF2B5EF4-FFF2-40B4-BE49-F238E27FC236}">
                  <a16:creationId xmlns:a16="http://schemas.microsoft.com/office/drawing/2014/main" id="{D610A4CD-9332-D845-B1B0-54125876887B}"/>
                </a:ext>
              </a:extLst>
            </p:cNvPr>
            <p:cNvSpPr/>
            <p:nvPr/>
          </p:nvSpPr>
          <p:spPr>
            <a:xfrm rot="16200000" flipV="1">
              <a:off x="2133777" y="-422629"/>
              <a:ext cx="854022" cy="3832883"/>
            </a:xfrm>
            <a:prstGeom prst="rect">
              <a:avLst/>
            </a:prstGeom>
            <a:gradFill flip="none" rotWithShape="1">
              <a:gsLst>
                <a:gs pos="0">
                  <a:schemeClr val="bg1">
                    <a:alpha val="0"/>
                  </a:schemeClr>
                </a:gs>
                <a:gs pos="100000">
                  <a:schemeClr val="bg1">
                    <a:lumMod val="75000"/>
                  </a:schemeClr>
                </a:gs>
              </a:gsLst>
              <a:lin ang="54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chemeClr val="tx1"/>
                </a:solidFill>
              </a:endParaRPr>
            </a:p>
          </p:txBody>
        </p:sp>
        <p:sp>
          <p:nvSpPr>
            <p:cNvPr id="14" name="TextBox 13">
              <a:extLst>
                <a:ext uri="{FF2B5EF4-FFF2-40B4-BE49-F238E27FC236}">
                  <a16:creationId xmlns:a16="http://schemas.microsoft.com/office/drawing/2014/main" id="{C3F90691-B4F6-B849-BD2C-1FAD08EDD613}"/>
                </a:ext>
              </a:extLst>
            </p:cNvPr>
            <p:cNvSpPr txBox="1"/>
            <p:nvPr/>
          </p:nvSpPr>
          <p:spPr>
            <a:xfrm>
              <a:off x="936148" y="1251797"/>
              <a:ext cx="3789793" cy="633595"/>
            </a:xfrm>
            <a:prstGeom prst="rect">
              <a:avLst/>
            </a:prstGeom>
            <a:noFill/>
            <a:ln>
              <a:noFill/>
            </a:ln>
          </p:spPr>
          <p:txBody>
            <a:bodyPr wrap="square" rtlCol="0">
              <a:spAutoFit/>
            </a:bodyPr>
            <a:lstStyle/>
            <a:p>
              <a:r>
                <a:rPr lang="en-GB" dirty="0"/>
                <a:t>Why might online information about jobs be biased?</a:t>
              </a:r>
            </a:p>
          </p:txBody>
        </p:sp>
      </p:grpSp>
      <p:grpSp>
        <p:nvGrpSpPr>
          <p:cNvPr id="15" name="Group 14">
            <a:extLst>
              <a:ext uri="{FF2B5EF4-FFF2-40B4-BE49-F238E27FC236}">
                <a16:creationId xmlns:a16="http://schemas.microsoft.com/office/drawing/2014/main" id="{7057CE7F-468E-744C-A62B-9863FA26CE41}"/>
              </a:ext>
            </a:extLst>
          </p:cNvPr>
          <p:cNvGrpSpPr/>
          <p:nvPr/>
        </p:nvGrpSpPr>
        <p:grpSpPr>
          <a:xfrm>
            <a:off x="1519696" y="3922635"/>
            <a:ext cx="5017226" cy="871189"/>
            <a:chOff x="644346" y="1066802"/>
            <a:chExt cx="4081595" cy="854022"/>
          </a:xfrm>
        </p:grpSpPr>
        <p:sp>
          <p:nvSpPr>
            <p:cNvPr id="16" name="Parallelogram 5">
              <a:extLst>
                <a:ext uri="{FF2B5EF4-FFF2-40B4-BE49-F238E27FC236}">
                  <a16:creationId xmlns:a16="http://schemas.microsoft.com/office/drawing/2014/main" id="{0A772FB2-BB57-2947-AA03-6AB7E22A973F}"/>
                </a:ext>
              </a:extLst>
            </p:cNvPr>
            <p:cNvSpPr/>
            <p:nvPr/>
          </p:nvSpPr>
          <p:spPr>
            <a:xfrm rot="16200000" flipV="1">
              <a:off x="2133777" y="-422629"/>
              <a:ext cx="854022" cy="3832883"/>
            </a:xfrm>
            <a:prstGeom prst="rect">
              <a:avLst/>
            </a:prstGeom>
            <a:gradFill flip="none" rotWithShape="1">
              <a:gsLst>
                <a:gs pos="0">
                  <a:schemeClr val="bg1">
                    <a:alpha val="0"/>
                  </a:schemeClr>
                </a:gs>
                <a:gs pos="100000">
                  <a:schemeClr val="bg1">
                    <a:lumMod val="75000"/>
                  </a:schemeClr>
                </a:gs>
              </a:gsLst>
              <a:lin ang="54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chemeClr val="tx1"/>
                </a:solidFill>
              </a:endParaRPr>
            </a:p>
          </p:txBody>
        </p:sp>
        <p:sp>
          <p:nvSpPr>
            <p:cNvPr id="17" name="TextBox 16">
              <a:extLst>
                <a:ext uri="{FF2B5EF4-FFF2-40B4-BE49-F238E27FC236}">
                  <a16:creationId xmlns:a16="http://schemas.microsoft.com/office/drawing/2014/main" id="{55948A0B-290A-8446-8554-097D9B0AB481}"/>
                </a:ext>
              </a:extLst>
            </p:cNvPr>
            <p:cNvSpPr txBox="1"/>
            <p:nvPr/>
          </p:nvSpPr>
          <p:spPr>
            <a:xfrm>
              <a:off x="936148" y="1251797"/>
              <a:ext cx="3789793" cy="362054"/>
            </a:xfrm>
            <a:prstGeom prst="rect">
              <a:avLst/>
            </a:prstGeom>
            <a:noFill/>
            <a:ln>
              <a:noFill/>
            </a:ln>
          </p:spPr>
          <p:txBody>
            <a:bodyPr wrap="square" rtlCol="0">
              <a:spAutoFit/>
            </a:bodyPr>
            <a:lstStyle/>
            <a:p>
              <a:r>
                <a:rPr lang="en-GB" dirty="0"/>
                <a:t>Do all jobs require qualifications?</a:t>
              </a:r>
            </a:p>
          </p:txBody>
        </p:sp>
      </p:grpSp>
      <p:grpSp>
        <p:nvGrpSpPr>
          <p:cNvPr id="18" name="Group 17">
            <a:extLst>
              <a:ext uri="{FF2B5EF4-FFF2-40B4-BE49-F238E27FC236}">
                <a16:creationId xmlns:a16="http://schemas.microsoft.com/office/drawing/2014/main" id="{894638DF-0EF9-754D-9F78-CAD2910F63B6}"/>
              </a:ext>
            </a:extLst>
          </p:cNvPr>
          <p:cNvGrpSpPr>
            <a:grpSpLocks noChangeAspect="1"/>
          </p:cNvGrpSpPr>
          <p:nvPr/>
        </p:nvGrpSpPr>
        <p:grpSpPr>
          <a:xfrm>
            <a:off x="7890672" y="3992156"/>
            <a:ext cx="669925" cy="1623823"/>
            <a:chOff x="3157538" y="2109788"/>
            <a:chExt cx="677863" cy="1643063"/>
          </a:xfrm>
        </p:grpSpPr>
        <p:sp>
          <p:nvSpPr>
            <p:cNvPr id="19" name="Freeform 29">
              <a:extLst>
                <a:ext uri="{FF2B5EF4-FFF2-40B4-BE49-F238E27FC236}">
                  <a16:creationId xmlns:a16="http://schemas.microsoft.com/office/drawing/2014/main" id="{BBB71E0C-782D-4D44-96CA-F5BFD750B548}"/>
                </a:ext>
              </a:extLst>
            </p:cNvPr>
            <p:cNvSpPr>
              <a:spLocks noEditPoints="1"/>
            </p:cNvSpPr>
            <p:nvPr/>
          </p:nvSpPr>
          <p:spPr bwMode="auto">
            <a:xfrm>
              <a:off x="3157538" y="2109788"/>
              <a:ext cx="677863" cy="1643063"/>
            </a:xfrm>
            <a:custGeom>
              <a:avLst/>
              <a:gdLst>
                <a:gd name="T0" fmla="*/ 159 w 320"/>
                <a:gd name="T1" fmla="*/ 699 h 776"/>
                <a:gd name="T2" fmla="*/ 167 w 320"/>
                <a:gd name="T3" fmla="*/ 726 h 776"/>
                <a:gd name="T4" fmla="*/ 169 w 320"/>
                <a:gd name="T5" fmla="*/ 740 h 776"/>
                <a:gd name="T6" fmla="*/ 203 w 320"/>
                <a:gd name="T7" fmla="*/ 754 h 776"/>
                <a:gd name="T8" fmla="*/ 257 w 320"/>
                <a:gd name="T9" fmla="*/ 760 h 776"/>
                <a:gd name="T10" fmla="*/ 246 w 320"/>
                <a:gd name="T11" fmla="*/ 740 h 776"/>
                <a:gd name="T12" fmla="*/ 220 w 320"/>
                <a:gd name="T13" fmla="*/ 716 h 776"/>
                <a:gd name="T14" fmla="*/ 220 w 320"/>
                <a:gd name="T15" fmla="*/ 647 h 776"/>
                <a:gd name="T16" fmla="*/ 233 w 320"/>
                <a:gd name="T17" fmla="*/ 423 h 776"/>
                <a:gd name="T18" fmla="*/ 249 w 320"/>
                <a:gd name="T19" fmla="*/ 399 h 776"/>
                <a:gd name="T20" fmla="*/ 279 w 320"/>
                <a:gd name="T21" fmla="*/ 409 h 776"/>
                <a:gd name="T22" fmla="*/ 291 w 320"/>
                <a:gd name="T23" fmla="*/ 399 h 776"/>
                <a:gd name="T24" fmla="*/ 269 w 320"/>
                <a:gd name="T25" fmla="*/ 229 h 776"/>
                <a:gd name="T26" fmla="*/ 310 w 320"/>
                <a:gd name="T27" fmla="*/ 214 h 776"/>
                <a:gd name="T28" fmla="*/ 280 w 320"/>
                <a:gd name="T29" fmla="*/ 106 h 776"/>
                <a:gd name="T30" fmla="*/ 255 w 320"/>
                <a:gd name="T31" fmla="*/ 74 h 776"/>
                <a:gd name="T32" fmla="*/ 246 w 320"/>
                <a:gd name="T33" fmla="*/ 65 h 776"/>
                <a:gd name="T34" fmla="*/ 235 w 320"/>
                <a:gd name="T35" fmla="*/ 62 h 776"/>
                <a:gd name="T36" fmla="*/ 205 w 320"/>
                <a:gd name="T37" fmla="*/ 15 h 776"/>
                <a:gd name="T38" fmla="*/ 131 w 320"/>
                <a:gd name="T39" fmla="*/ 48 h 776"/>
                <a:gd name="T40" fmla="*/ 127 w 320"/>
                <a:gd name="T41" fmla="*/ 94 h 776"/>
                <a:gd name="T42" fmla="*/ 119 w 320"/>
                <a:gd name="T43" fmla="*/ 98 h 776"/>
                <a:gd name="T44" fmla="*/ 101 w 320"/>
                <a:gd name="T45" fmla="*/ 111 h 776"/>
                <a:gd name="T46" fmla="*/ 30 w 320"/>
                <a:gd name="T47" fmla="*/ 149 h 776"/>
                <a:gd name="T48" fmla="*/ 8 w 320"/>
                <a:gd name="T49" fmla="*/ 265 h 776"/>
                <a:gd name="T50" fmla="*/ 39 w 320"/>
                <a:gd name="T51" fmla="*/ 422 h 776"/>
                <a:gd name="T52" fmla="*/ 56 w 320"/>
                <a:gd name="T53" fmla="*/ 427 h 776"/>
                <a:gd name="T54" fmla="*/ 6 w 320"/>
                <a:gd name="T55" fmla="*/ 754 h 776"/>
                <a:gd name="T56" fmla="*/ 48 w 320"/>
                <a:gd name="T57" fmla="*/ 771 h 776"/>
                <a:gd name="T58" fmla="*/ 63 w 320"/>
                <a:gd name="T59" fmla="*/ 739 h 776"/>
                <a:gd name="T60" fmla="*/ 63 w 320"/>
                <a:gd name="T61" fmla="*/ 730 h 776"/>
                <a:gd name="T62" fmla="*/ 111 w 320"/>
                <a:gd name="T63" fmla="*/ 603 h 776"/>
                <a:gd name="T64" fmla="*/ 212 w 320"/>
                <a:gd name="T65" fmla="*/ 89 h 776"/>
                <a:gd name="T66" fmla="*/ 219 w 320"/>
                <a:gd name="T67" fmla="*/ 94 h 776"/>
                <a:gd name="T68" fmla="*/ 240 w 320"/>
                <a:gd name="T69" fmla="*/ 109 h 776"/>
                <a:gd name="T70" fmla="*/ 244 w 320"/>
                <a:gd name="T71" fmla="*/ 127 h 776"/>
                <a:gd name="T72" fmla="*/ 260 w 320"/>
                <a:gd name="T73" fmla="*/ 158 h 776"/>
                <a:gd name="T74" fmla="*/ 251 w 320"/>
                <a:gd name="T75" fmla="*/ 149 h 776"/>
                <a:gd name="T76" fmla="*/ 226 w 320"/>
                <a:gd name="T77" fmla="*/ 135 h 776"/>
                <a:gd name="T78" fmla="*/ 181 w 320"/>
                <a:gd name="T79" fmla="*/ 125 h 776"/>
                <a:gd name="T80" fmla="*/ 202 w 320"/>
                <a:gd name="T81" fmla="*/ 101 h 776"/>
                <a:gd name="T82" fmla="*/ 208 w 320"/>
                <a:gd name="T83" fmla="*/ 86 h 776"/>
                <a:gd name="T84" fmla="*/ 215 w 320"/>
                <a:gd name="T85" fmla="*/ 70 h 776"/>
                <a:gd name="T86" fmla="*/ 222 w 320"/>
                <a:gd name="T87" fmla="*/ 74 h 776"/>
                <a:gd name="T88" fmla="*/ 213 w 320"/>
                <a:gd name="T89" fmla="*/ 76 h 776"/>
                <a:gd name="T90" fmla="*/ 229 w 320"/>
                <a:gd name="T91" fmla="*/ 81 h 776"/>
                <a:gd name="T92" fmla="*/ 229 w 320"/>
                <a:gd name="T93" fmla="*/ 8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776">
                  <a:moveTo>
                    <a:pt x="146" y="465"/>
                  </a:moveTo>
                  <a:cubicBezTo>
                    <a:pt x="146" y="465"/>
                    <a:pt x="158" y="671"/>
                    <a:pt x="159" y="699"/>
                  </a:cubicBezTo>
                  <a:cubicBezTo>
                    <a:pt x="160" y="728"/>
                    <a:pt x="159" y="726"/>
                    <a:pt x="159" y="726"/>
                  </a:cubicBezTo>
                  <a:cubicBezTo>
                    <a:pt x="167" y="726"/>
                    <a:pt x="167" y="726"/>
                    <a:pt x="167" y="726"/>
                  </a:cubicBezTo>
                  <a:cubicBezTo>
                    <a:pt x="167" y="726"/>
                    <a:pt x="167" y="730"/>
                    <a:pt x="168" y="733"/>
                  </a:cubicBezTo>
                  <a:cubicBezTo>
                    <a:pt x="169" y="736"/>
                    <a:pt x="166" y="738"/>
                    <a:pt x="169" y="740"/>
                  </a:cubicBezTo>
                  <a:cubicBezTo>
                    <a:pt x="172" y="743"/>
                    <a:pt x="188" y="747"/>
                    <a:pt x="191" y="747"/>
                  </a:cubicBezTo>
                  <a:cubicBezTo>
                    <a:pt x="193" y="747"/>
                    <a:pt x="198" y="748"/>
                    <a:pt x="203" y="754"/>
                  </a:cubicBezTo>
                  <a:cubicBezTo>
                    <a:pt x="207" y="760"/>
                    <a:pt x="219" y="767"/>
                    <a:pt x="229" y="768"/>
                  </a:cubicBezTo>
                  <a:cubicBezTo>
                    <a:pt x="238" y="768"/>
                    <a:pt x="257" y="763"/>
                    <a:pt x="257" y="760"/>
                  </a:cubicBezTo>
                  <a:cubicBezTo>
                    <a:pt x="257" y="757"/>
                    <a:pt x="255" y="756"/>
                    <a:pt x="255" y="756"/>
                  </a:cubicBezTo>
                  <a:cubicBezTo>
                    <a:pt x="255" y="756"/>
                    <a:pt x="256" y="749"/>
                    <a:pt x="246" y="740"/>
                  </a:cubicBezTo>
                  <a:cubicBezTo>
                    <a:pt x="237" y="731"/>
                    <a:pt x="226" y="725"/>
                    <a:pt x="222" y="720"/>
                  </a:cubicBezTo>
                  <a:cubicBezTo>
                    <a:pt x="219" y="715"/>
                    <a:pt x="220" y="716"/>
                    <a:pt x="220" y="716"/>
                  </a:cubicBezTo>
                  <a:cubicBezTo>
                    <a:pt x="223" y="717"/>
                    <a:pt x="223" y="717"/>
                    <a:pt x="223" y="717"/>
                  </a:cubicBezTo>
                  <a:cubicBezTo>
                    <a:pt x="223" y="717"/>
                    <a:pt x="219" y="675"/>
                    <a:pt x="220" y="647"/>
                  </a:cubicBezTo>
                  <a:cubicBezTo>
                    <a:pt x="221" y="619"/>
                    <a:pt x="227" y="523"/>
                    <a:pt x="229" y="503"/>
                  </a:cubicBezTo>
                  <a:cubicBezTo>
                    <a:pt x="232" y="482"/>
                    <a:pt x="234" y="433"/>
                    <a:pt x="233" y="423"/>
                  </a:cubicBezTo>
                  <a:cubicBezTo>
                    <a:pt x="232" y="413"/>
                    <a:pt x="231" y="412"/>
                    <a:pt x="231" y="412"/>
                  </a:cubicBezTo>
                  <a:cubicBezTo>
                    <a:pt x="231" y="412"/>
                    <a:pt x="235" y="401"/>
                    <a:pt x="249" y="399"/>
                  </a:cubicBezTo>
                  <a:cubicBezTo>
                    <a:pt x="262" y="398"/>
                    <a:pt x="270" y="398"/>
                    <a:pt x="270" y="398"/>
                  </a:cubicBezTo>
                  <a:cubicBezTo>
                    <a:pt x="270" y="398"/>
                    <a:pt x="273" y="404"/>
                    <a:pt x="279" y="409"/>
                  </a:cubicBezTo>
                  <a:cubicBezTo>
                    <a:pt x="285" y="414"/>
                    <a:pt x="290" y="414"/>
                    <a:pt x="290" y="414"/>
                  </a:cubicBezTo>
                  <a:cubicBezTo>
                    <a:pt x="290" y="414"/>
                    <a:pt x="292" y="406"/>
                    <a:pt x="291" y="399"/>
                  </a:cubicBezTo>
                  <a:cubicBezTo>
                    <a:pt x="291" y="391"/>
                    <a:pt x="277" y="315"/>
                    <a:pt x="275" y="296"/>
                  </a:cubicBezTo>
                  <a:cubicBezTo>
                    <a:pt x="273" y="277"/>
                    <a:pt x="269" y="229"/>
                    <a:pt x="269" y="229"/>
                  </a:cubicBezTo>
                  <a:cubicBezTo>
                    <a:pt x="285" y="221"/>
                    <a:pt x="285" y="221"/>
                    <a:pt x="285" y="221"/>
                  </a:cubicBezTo>
                  <a:cubicBezTo>
                    <a:pt x="285" y="221"/>
                    <a:pt x="303" y="220"/>
                    <a:pt x="310" y="214"/>
                  </a:cubicBezTo>
                  <a:cubicBezTo>
                    <a:pt x="317" y="208"/>
                    <a:pt x="320" y="202"/>
                    <a:pt x="315" y="179"/>
                  </a:cubicBezTo>
                  <a:cubicBezTo>
                    <a:pt x="310" y="157"/>
                    <a:pt x="287" y="117"/>
                    <a:pt x="280" y="106"/>
                  </a:cubicBezTo>
                  <a:cubicBezTo>
                    <a:pt x="273" y="94"/>
                    <a:pt x="267" y="94"/>
                    <a:pt x="267" y="94"/>
                  </a:cubicBezTo>
                  <a:cubicBezTo>
                    <a:pt x="267" y="94"/>
                    <a:pt x="257" y="77"/>
                    <a:pt x="255" y="74"/>
                  </a:cubicBezTo>
                  <a:cubicBezTo>
                    <a:pt x="252" y="70"/>
                    <a:pt x="252" y="73"/>
                    <a:pt x="251" y="71"/>
                  </a:cubicBezTo>
                  <a:cubicBezTo>
                    <a:pt x="250" y="70"/>
                    <a:pt x="248" y="67"/>
                    <a:pt x="246" y="65"/>
                  </a:cubicBezTo>
                  <a:cubicBezTo>
                    <a:pt x="243" y="64"/>
                    <a:pt x="242" y="65"/>
                    <a:pt x="239" y="64"/>
                  </a:cubicBezTo>
                  <a:cubicBezTo>
                    <a:pt x="237" y="64"/>
                    <a:pt x="239" y="63"/>
                    <a:pt x="235" y="62"/>
                  </a:cubicBezTo>
                  <a:cubicBezTo>
                    <a:pt x="232" y="61"/>
                    <a:pt x="231" y="55"/>
                    <a:pt x="228" y="51"/>
                  </a:cubicBezTo>
                  <a:cubicBezTo>
                    <a:pt x="225" y="47"/>
                    <a:pt x="227" y="30"/>
                    <a:pt x="205" y="15"/>
                  </a:cubicBezTo>
                  <a:cubicBezTo>
                    <a:pt x="182" y="0"/>
                    <a:pt x="162" y="3"/>
                    <a:pt x="150" y="12"/>
                  </a:cubicBezTo>
                  <a:cubicBezTo>
                    <a:pt x="137" y="22"/>
                    <a:pt x="132" y="44"/>
                    <a:pt x="131" y="48"/>
                  </a:cubicBezTo>
                  <a:cubicBezTo>
                    <a:pt x="130" y="52"/>
                    <a:pt x="130" y="63"/>
                    <a:pt x="130" y="77"/>
                  </a:cubicBezTo>
                  <a:cubicBezTo>
                    <a:pt x="131" y="91"/>
                    <a:pt x="127" y="94"/>
                    <a:pt x="127" y="94"/>
                  </a:cubicBezTo>
                  <a:cubicBezTo>
                    <a:pt x="127" y="94"/>
                    <a:pt x="123" y="92"/>
                    <a:pt x="121" y="94"/>
                  </a:cubicBezTo>
                  <a:cubicBezTo>
                    <a:pt x="119" y="96"/>
                    <a:pt x="119" y="98"/>
                    <a:pt x="119" y="98"/>
                  </a:cubicBezTo>
                  <a:cubicBezTo>
                    <a:pt x="119" y="98"/>
                    <a:pt x="117" y="96"/>
                    <a:pt x="113" y="100"/>
                  </a:cubicBezTo>
                  <a:cubicBezTo>
                    <a:pt x="109" y="105"/>
                    <a:pt x="102" y="111"/>
                    <a:pt x="101" y="111"/>
                  </a:cubicBezTo>
                  <a:cubicBezTo>
                    <a:pt x="99" y="111"/>
                    <a:pt x="45" y="118"/>
                    <a:pt x="41" y="121"/>
                  </a:cubicBezTo>
                  <a:cubicBezTo>
                    <a:pt x="36" y="124"/>
                    <a:pt x="35" y="138"/>
                    <a:pt x="30" y="149"/>
                  </a:cubicBezTo>
                  <a:cubicBezTo>
                    <a:pt x="25" y="160"/>
                    <a:pt x="4" y="210"/>
                    <a:pt x="3" y="223"/>
                  </a:cubicBezTo>
                  <a:cubicBezTo>
                    <a:pt x="1" y="236"/>
                    <a:pt x="0" y="260"/>
                    <a:pt x="8" y="265"/>
                  </a:cubicBezTo>
                  <a:cubicBezTo>
                    <a:pt x="16" y="269"/>
                    <a:pt x="53" y="277"/>
                    <a:pt x="53" y="277"/>
                  </a:cubicBezTo>
                  <a:cubicBezTo>
                    <a:pt x="39" y="422"/>
                    <a:pt x="39" y="422"/>
                    <a:pt x="39" y="422"/>
                  </a:cubicBezTo>
                  <a:cubicBezTo>
                    <a:pt x="39" y="422"/>
                    <a:pt x="50" y="426"/>
                    <a:pt x="52" y="427"/>
                  </a:cubicBezTo>
                  <a:cubicBezTo>
                    <a:pt x="54" y="427"/>
                    <a:pt x="56" y="427"/>
                    <a:pt x="56" y="427"/>
                  </a:cubicBezTo>
                  <a:cubicBezTo>
                    <a:pt x="56" y="427"/>
                    <a:pt x="22" y="718"/>
                    <a:pt x="19" y="722"/>
                  </a:cubicBezTo>
                  <a:cubicBezTo>
                    <a:pt x="17" y="725"/>
                    <a:pt x="5" y="746"/>
                    <a:pt x="6" y="754"/>
                  </a:cubicBezTo>
                  <a:cubicBezTo>
                    <a:pt x="6" y="762"/>
                    <a:pt x="6" y="769"/>
                    <a:pt x="9" y="771"/>
                  </a:cubicBezTo>
                  <a:cubicBezTo>
                    <a:pt x="11" y="774"/>
                    <a:pt x="42" y="776"/>
                    <a:pt x="48" y="771"/>
                  </a:cubicBezTo>
                  <a:cubicBezTo>
                    <a:pt x="54" y="766"/>
                    <a:pt x="53" y="750"/>
                    <a:pt x="55" y="747"/>
                  </a:cubicBezTo>
                  <a:cubicBezTo>
                    <a:pt x="57" y="745"/>
                    <a:pt x="62" y="742"/>
                    <a:pt x="63" y="739"/>
                  </a:cubicBezTo>
                  <a:cubicBezTo>
                    <a:pt x="64" y="736"/>
                    <a:pt x="63" y="735"/>
                    <a:pt x="63" y="735"/>
                  </a:cubicBezTo>
                  <a:cubicBezTo>
                    <a:pt x="63" y="735"/>
                    <a:pt x="64" y="732"/>
                    <a:pt x="63" y="730"/>
                  </a:cubicBezTo>
                  <a:cubicBezTo>
                    <a:pt x="62" y="728"/>
                    <a:pt x="71" y="726"/>
                    <a:pt x="71" y="726"/>
                  </a:cubicBezTo>
                  <a:cubicBezTo>
                    <a:pt x="71" y="726"/>
                    <a:pt x="101" y="648"/>
                    <a:pt x="111" y="603"/>
                  </a:cubicBezTo>
                  <a:cubicBezTo>
                    <a:pt x="120" y="558"/>
                    <a:pt x="146" y="465"/>
                    <a:pt x="146" y="465"/>
                  </a:cubicBezTo>
                  <a:close/>
                  <a:moveTo>
                    <a:pt x="212" y="89"/>
                  </a:moveTo>
                  <a:cubicBezTo>
                    <a:pt x="212" y="89"/>
                    <a:pt x="209" y="93"/>
                    <a:pt x="213" y="94"/>
                  </a:cubicBezTo>
                  <a:cubicBezTo>
                    <a:pt x="217" y="96"/>
                    <a:pt x="219" y="94"/>
                    <a:pt x="219" y="94"/>
                  </a:cubicBezTo>
                  <a:cubicBezTo>
                    <a:pt x="219" y="94"/>
                    <a:pt x="221" y="100"/>
                    <a:pt x="226" y="103"/>
                  </a:cubicBezTo>
                  <a:cubicBezTo>
                    <a:pt x="231" y="106"/>
                    <a:pt x="240" y="109"/>
                    <a:pt x="240" y="109"/>
                  </a:cubicBezTo>
                  <a:cubicBezTo>
                    <a:pt x="240" y="109"/>
                    <a:pt x="238" y="112"/>
                    <a:pt x="238" y="113"/>
                  </a:cubicBezTo>
                  <a:cubicBezTo>
                    <a:pt x="238" y="114"/>
                    <a:pt x="240" y="117"/>
                    <a:pt x="244" y="127"/>
                  </a:cubicBezTo>
                  <a:cubicBezTo>
                    <a:pt x="248" y="136"/>
                    <a:pt x="258" y="150"/>
                    <a:pt x="258" y="152"/>
                  </a:cubicBezTo>
                  <a:cubicBezTo>
                    <a:pt x="258" y="154"/>
                    <a:pt x="260" y="158"/>
                    <a:pt x="260" y="158"/>
                  </a:cubicBezTo>
                  <a:cubicBezTo>
                    <a:pt x="260" y="158"/>
                    <a:pt x="258" y="157"/>
                    <a:pt x="257" y="156"/>
                  </a:cubicBezTo>
                  <a:cubicBezTo>
                    <a:pt x="257" y="155"/>
                    <a:pt x="257" y="152"/>
                    <a:pt x="251" y="149"/>
                  </a:cubicBezTo>
                  <a:cubicBezTo>
                    <a:pt x="246" y="146"/>
                    <a:pt x="244" y="143"/>
                    <a:pt x="239" y="139"/>
                  </a:cubicBezTo>
                  <a:cubicBezTo>
                    <a:pt x="234" y="135"/>
                    <a:pt x="229" y="135"/>
                    <a:pt x="226" y="135"/>
                  </a:cubicBezTo>
                  <a:cubicBezTo>
                    <a:pt x="223" y="135"/>
                    <a:pt x="209" y="132"/>
                    <a:pt x="202" y="130"/>
                  </a:cubicBezTo>
                  <a:cubicBezTo>
                    <a:pt x="195" y="128"/>
                    <a:pt x="181" y="125"/>
                    <a:pt x="181" y="125"/>
                  </a:cubicBezTo>
                  <a:cubicBezTo>
                    <a:pt x="181" y="125"/>
                    <a:pt x="194" y="114"/>
                    <a:pt x="195" y="110"/>
                  </a:cubicBezTo>
                  <a:cubicBezTo>
                    <a:pt x="196" y="106"/>
                    <a:pt x="200" y="104"/>
                    <a:pt x="202" y="101"/>
                  </a:cubicBezTo>
                  <a:cubicBezTo>
                    <a:pt x="204" y="99"/>
                    <a:pt x="206" y="88"/>
                    <a:pt x="206" y="87"/>
                  </a:cubicBezTo>
                  <a:cubicBezTo>
                    <a:pt x="206" y="86"/>
                    <a:pt x="208" y="86"/>
                    <a:pt x="208" y="86"/>
                  </a:cubicBezTo>
                  <a:cubicBezTo>
                    <a:pt x="212" y="89"/>
                    <a:pt x="212" y="89"/>
                    <a:pt x="212" y="89"/>
                  </a:cubicBezTo>
                  <a:close/>
                  <a:moveTo>
                    <a:pt x="215" y="70"/>
                  </a:moveTo>
                  <a:cubicBezTo>
                    <a:pt x="215" y="70"/>
                    <a:pt x="222" y="69"/>
                    <a:pt x="224" y="69"/>
                  </a:cubicBezTo>
                  <a:cubicBezTo>
                    <a:pt x="227" y="69"/>
                    <a:pt x="225" y="71"/>
                    <a:pt x="222" y="74"/>
                  </a:cubicBezTo>
                  <a:cubicBezTo>
                    <a:pt x="220" y="76"/>
                    <a:pt x="217" y="80"/>
                    <a:pt x="217" y="79"/>
                  </a:cubicBezTo>
                  <a:cubicBezTo>
                    <a:pt x="216" y="78"/>
                    <a:pt x="213" y="76"/>
                    <a:pt x="213" y="76"/>
                  </a:cubicBezTo>
                  <a:cubicBezTo>
                    <a:pt x="215" y="70"/>
                    <a:pt x="215" y="70"/>
                    <a:pt x="215" y="70"/>
                  </a:cubicBezTo>
                  <a:close/>
                  <a:moveTo>
                    <a:pt x="229" y="81"/>
                  </a:moveTo>
                  <a:cubicBezTo>
                    <a:pt x="229" y="81"/>
                    <a:pt x="226" y="85"/>
                    <a:pt x="226" y="85"/>
                  </a:cubicBezTo>
                  <a:cubicBezTo>
                    <a:pt x="225" y="85"/>
                    <a:pt x="225" y="84"/>
                    <a:pt x="229" y="81"/>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0">
              <a:extLst>
                <a:ext uri="{FF2B5EF4-FFF2-40B4-BE49-F238E27FC236}">
                  <a16:creationId xmlns:a16="http://schemas.microsoft.com/office/drawing/2014/main" id="{EB9DBACD-B2D3-164C-8484-1C57D6A74730}"/>
                </a:ext>
              </a:extLst>
            </p:cNvPr>
            <p:cNvSpPr>
              <a:spLocks noEditPoints="1"/>
            </p:cNvSpPr>
            <p:nvPr/>
          </p:nvSpPr>
          <p:spPr bwMode="auto">
            <a:xfrm>
              <a:off x="3417888" y="2109788"/>
              <a:ext cx="315913" cy="304800"/>
            </a:xfrm>
            <a:custGeom>
              <a:avLst/>
              <a:gdLst>
                <a:gd name="T0" fmla="*/ 144 w 149"/>
                <a:gd name="T1" fmla="*/ 94 h 144"/>
                <a:gd name="T2" fmla="*/ 132 w 149"/>
                <a:gd name="T3" fmla="*/ 74 h 144"/>
                <a:gd name="T4" fmla="*/ 128 w 149"/>
                <a:gd name="T5" fmla="*/ 71 h 144"/>
                <a:gd name="T6" fmla="*/ 123 w 149"/>
                <a:gd name="T7" fmla="*/ 65 h 144"/>
                <a:gd name="T8" fmla="*/ 116 w 149"/>
                <a:gd name="T9" fmla="*/ 64 h 144"/>
                <a:gd name="T10" fmla="*/ 112 w 149"/>
                <a:gd name="T11" fmla="*/ 62 h 144"/>
                <a:gd name="T12" fmla="*/ 105 w 149"/>
                <a:gd name="T13" fmla="*/ 51 h 144"/>
                <a:gd name="T14" fmla="*/ 82 w 149"/>
                <a:gd name="T15" fmla="*/ 15 h 144"/>
                <a:gd name="T16" fmla="*/ 27 w 149"/>
                <a:gd name="T17" fmla="*/ 12 h 144"/>
                <a:gd name="T18" fmla="*/ 8 w 149"/>
                <a:gd name="T19" fmla="*/ 48 h 144"/>
                <a:gd name="T20" fmla="*/ 7 w 149"/>
                <a:gd name="T21" fmla="*/ 77 h 144"/>
                <a:gd name="T22" fmla="*/ 4 w 149"/>
                <a:gd name="T23" fmla="*/ 94 h 144"/>
                <a:gd name="T24" fmla="*/ 1 w 149"/>
                <a:gd name="T25" fmla="*/ 100 h 144"/>
                <a:gd name="T26" fmla="*/ 3 w 149"/>
                <a:gd name="T27" fmla="*/ 105 h 144"/>
                <a:gd name="T28" fmla="*/ 17 w 149"/>
                <a:gd name="T29" fmla="*/ 121 h 144"/>
                <a:gd name="T30" fmla="*/ 27 w 149"/>
                <a:gd name="T31" fmla="*/ 134 h 144"/>
                <a:gd name="T32" fmla="*/ 35 w 149"/>
                <a:gd name="T33" fmla="*/ 143 h 144"/>
                <a:gd name="T34" fmla="*/ 38 w 149"/>
                <a:gd name="T35" fmla="*/ 136 h 144"/>
                <a:gd name="T36" fmla="*/ 47 w 149"/>
                <a:gd name="T37" fmla="*/ 132 h 144"/>
                <a:gd name="T38" fmla="*/ 53 w 149"/>
                <a:gd name="T39" fmla="*/ 129 h 144"/>
                <a:gd name="T40" fmla="*/ 57 w 149"/>
                <a:gd name="T41" fmla="*/ 127 h 144"/>
                <a:gd name="T42" fmla="*/ 58 w 149"/>
                <a:gd name="T43" fmla="*/ 125 h 144"/>
                <a:gd name="T44" fmla="*/ 72 w 149"/>
                <a:gd name="T45" fmla="*/ 110 h 144"/>
                <a:gd name="T46" fmla="*/ 79 w 149"/>
                <a:gd name="T47" fmla="*/ 101 h 144"/>
                <a:gd name="T48" fmla="*/ 83 w 149"/>
                <a:gd name="T49" fmla="*/ 87 h 144"/>
                <a:gd name="T50" fmla="*/ 85 w 149"/>
                <a:gd name="T51" fmla="*/ 86 h 144"/>
                <a:gd name="T52" fmla="*/ 89 w 149"/>
                <a:gd name="T53" fmla="*/ 89 h 144"/>
                <a:gd name="T54" fmla="*/ 90 w 149"/>
                <a:gd name="T55" fmla="*/ 94 h 144"/>
                <a:gd name="T56" fmla="*/ 96 w 149"/>
                <a:gd name="T57" fmla="*/ 94 h 144"/>
                <a:gd name="T58" fmla="*/ 103 w 149"/>
                <a:gd name="T59" fmla="*/ 103 h 144"/>
                <a:gd name="T60" fmla="*/ 117 w 149"/>
                <a:gd name="T61" fmla="*/ 109 h 144"/>
                <a:gd name="T62" fmla="*/ 123 w 149"/>
                <a:gd name="T63" fmla="*/ 111 h 144"/>
                <a:gd name="T64" fmla="*/ 134 w 149"/>
                <a:gd name="T65" fmla="*/ 112 h 144"/>
                <a:gd name="T66" fmla="*/ 146 w 149"/>
                <a:gd name="T67" fmla="*/ 108 h 144"/>
                <a:gd name="T68" fmla="*/ 148 w 149"/>
                <a:gd name="T69" fmla="*/ 100 h 144"/>
                <a:gd name="T70" fmla="*/ 144 w 149"/>
                <a:gd name="T71" fmla="*/ 94 h 144"/>
                <a:gd name="T72" fmla="*/ 92 w 149"/>
                <a:gd name="T73" fmla="*/ 70 h 144"/>
                <a:gd name="T74" fmla="*/ 101 w 149"/>
                <a:gd name="T75" fmla="*/ 69 h 144"/>
                <a:gd name="T76" fmla="*/ 99 w 149"/>
                <a:gd name="T77" fmla="*/ 74 h 144"/>
                <a:gd name="T78" fmla="*/ 94 w 149"/>
                <a:gd name="T79" fmla="*/ 79 h 144"/>
                <a:gd name="T80" fmla="*/ 90 w 149"/>
                <a:gd name="T81" fmla="*/ 76 h 144"/>
                <a:gd name="T82" fmla="*/ 92 w 149"/>
                <a:gd name="T83" fmla="*/ 70 h 144"/>
                <a:gd name="T84" fmla="*/ 106 w 149"/>
                <a:gd name="T85" fmla="*/ 81 h 144"/>
                <a:gd name="T86" fmla="*/ 103 w 149"/>
                <a:gd name="T87" fmla="*/ 85 h 144"/>
                <a:gd name="T88" fmla="*/ 106 w 149"/>
                <a:gd name="T89" fmla="*/ 8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44">
                  <a:moveTo>
                    <a:pt x="144" y="94"/>
                  </a:moveTo>
                  <a:cubicBezTo>
                    <a:pt x="144" y="94"/>
                    <a:pt x="134" y="77"/>
                    <a:pt x="132" y="74"/>
                  </a:cubicBezTo>
                  <a:cubicBezTo>
                    <a:pt x="129" y="70"/>
                    <a:pt x="129" y="73"/>
                    <a:pt x="128" y="71"/>
                  </a:cubicBezTo>
                  <a:cubicBezTo>
                    <a:pt x="127" y="70"/>
                    <a:pt x="125" y="67"/>
                    <a:pt x="123" y="65"/>
                  </a:cubicBezTo>
                  <a:cubicBezTo>
                    <a:pt x="120" y="64"/>
                    <a:pt x="119" y="65"/>
                    <a:pt x="116" y="64"/>
                  </a:cubicBezTo>
                  <a:cubicBezTo>
                    <a:pt x="114" y="64"/>
                    <a:pt x="116" y="63"/>
                    <a:pt x="112" y="62"/>
                  </a:cubicBezTo>
                  <a:cubicBezTo>
                    <a:pt x="109" y="61"/>
                    <a:pt x="108" y="55"/>
                    <a:pt x="105" y="51"/>
                  </a:cubicBezTo>
                  <a:cubicBezTo>
                    <a:pt x="102" y="47"/>
                    <a:pt x="104" y="30"/>
                    <a:pt x="82" y="15"/>
                  </a:cubicBezTo>
                  <a:cubicBezTo>
                    <a:pt x="59" y="0"/>
                    <a:pt x="39" y="3"/>
                    <a:pt x="27" y="12"/>
                  </a:cubicBezTo>
                  <a:cubicBezTo>
                    <a:pt x="14" y="22"/>
                    <a:pt x="9" y="44"/>
                    <a:pt x="8" y="48"/>
                  </a:cubicBezTo>
                  <a:cubicBezTo>
                    <a:pt x="7" y="52"/>
                    <a:pt x="7" y="63"/>
                    <a:pt x="7" y="77"/>
                  </a:cubicBezTo>
                  <a:cubicBezTo>
                    <a:pt x="8" y="91"/>
                    <a:pt x="4" y="94"/>
                    <a:pt x="4" y="94"/>
                  </a:cubicBezTo>
                  <a:cubicBezTo>
                    <a:pt x="4" y="94"/>
                    <a:pt x="2" y="100"/>
                    <a:pt x="1" y="100"/>
                  </a:cubicBezTo>
                  <a:cubicBezTo>
                    <a:pt x="1" y="101"/>
                    <a:pt x="0" y="102"/>
                    <a:pt x="3" y="105"/>
                  </a:cubicBezTo>
                  <a:cubicBezTo>
                    <a:pt x="6" y="108"/>
                    <a:pt x="15" y="120"/>
                    <a:pt x="17" y="121"/>
                  </a:cubicBezTo>
                  <a:cubicBezTo>
                    <a:pt x="18" y="123"/>
                    <a:pt x="26" y="133"/>
                    <a:pt x="27" y="134"/>
                  </a:cubicBezTo>
                  <a:cubicBezTo>
                    <a:pt x="27" y="135"/>
                    <a:pt x="35" y="142"/>
                    <a:pt x="35" y="143"/>
                  </a:cubicBezTo>
                  <a:cubicBezTo>
                    <a:pt x="36" y="144"/>
                    <a:pt x="37" y="138"/>
                    <a:pt x="38" y="136"/>
                  </a:cubicBezTo>
                  <a:cubicBezTo>
                    <a:pt x="40" y="135"/>
                    <a:pt x="45" y="132"/>
                    <a:pt x="47" y="132"/>
                  </a:cubicBezTo>
                  <a:cubicBezTo>
                    <a:pt x="49" y="132"/>
                    <a:pt x="52" y="130"/>
                    <a:pt x="53" y="129"/>
                  </a:cubicBezTo>
                  <a:cubicBezTo>
                    <a:pt x="54" y="129"/>
                    <a:pt x="57" y="128"/>
                    <a:pt x="57" y="127"/>
                  </a:cubicBezTo>
                  <a:cubicBezTo>
                    <a:pt x="58" y="126"/>
                    <a:pt x="58" y="125"/>
                    <a:pt x="58" y="125"/>
                  </a:cubicBezTo>
                  <a:cubicBezTo>
                    <a:pt x="58" y="125"/>
                    <a:pt x="71" y="114"/>
                    <a:pt x="72" y="110"/>
                  </a:cubicBezTo>
                  <a:cubicBezTo>
                    <a:pt x="73" y="106"/>
                    <a:pt x="77" y="104"/>
                    <a:pt x="79" y="101"/>
                  </a:cubicBezTo>
                  <a:cubicBezTo>
                    <a:pt x="81" y="99"/>
                    <a:pt x="83" y="88"/>
                    <a:pt x="83" y="87"/>
                  </a:cubicBezTo>
                  <a:cubicBezTo>
                    <a:pt x="83" y="86"/>
                    <a:pt x="85" y="86"/>
                    <a:pt x="85" y="86"/>
                  </a:cubicBezTo>
                  <a:cubicBezTo>
                    <a:pt x="89" y="89"/>
                    <a:pt x="89" y="89"/>
                    <a:pt x="89" y="89"/>
                  </a:cubicBezTo>
                  <a:cubicBezTo>
                    <a:pt x="89" y="89"/>
                    <a:pt x="86" y="93"/>
                    <a:pt x="90" y="94"/>
                  </a:cubicBezTo>
                  <a:cubicBezTo>
                    <a:pt x="94" y="96"/>
                    <a:pt x="96" y="94"/>
                    <a:pt x="96" y="94"/>
                  </a:cubicBezTo>
                  <a:cubicBezTo>
                    <a:pt x="96" y="94"/>
                    <a:pt x="98" y="100"/>
                    <a:pt x="103" y="103"/>
                  </a:cubicBezTo>
                  <a:cubicBezTo>
                    <a:pt x="108" y="106"/>
                    <a:pt x="117" y="109"/>
                    <a:pt x="117" y="109"/>
                  </a:cubicBezTo>
                  <a:cubicBezTo>
                    <a:pt x="117" y="109"/>
                    <a:pt x="118" y="110"/>
                    <a:pt x="123" y="111"/>
                  </a:cubicBezTo>
                  <a:cubicBezTo>
                    <a:pt x="128" y="112"/>
                    <a:pt x="131" y="113"/>
                    <a:pt x="134" y="112"/>
                  </a:cubicBezTo>
                  <a:cubicBezTo>
                    <a:pt x="137" y="110"/>
                    <a:pt x="143" y="108"/>
                    <a:pt x="146" y="108"/>
                  </a:cubicBezTo>
                  <a:cubicBezTo>
                    <a:pt x="148" y="108"/>
                    <a:pt x="149" y="101"/>
                    <a:pt x="148" y="100"/>
                  </a:cubicBezTo>
                  <a:cubicBezTo>
                    <a:pt x="148" y="99"/>
                    <a:pt x="144" y="96"/>
                    <a:pt x="144" y="94"/>
                  </a:cubicBezTo>
                  <a:close/>
                  <a:moveTo>
                    <a:pt x="92" y="70"/>
                  </a:moveTo>
                  <a:cubicBezTo>
                    <a:pt x="92" y="70"/>
                    <a:pt x="99" y="69"/>
                    <a:pt x="101" y="69"/>
                  </a:cubicBezTo>
                  <a:cubicBezTo>
                    <a:pt x="104" y="69"/>
                    <a:pt x="102" y="71"/>
                    <a:pt x="99" y="74"/>
                  </a:cubicBezTo>
                  <a:cubicBezTo>
                    <a:pt x="97" y="76"/>
                    <a:pt x="94" y="80"/>
                    <a:pt x="94" y="79"/>
                  </a:cubicBezTo>
                  <a:cubicBezTo>
                    <a:pt x="93" y="78"/>
                    <a:pt x="90" y="76"/>
                    <a:pt x="90" y="76"/>
                  </a:cubicBezTo>
                  <a:cubicBezTo>
                    <a:pt x="92" y="70"/>
                    <a:pt x="92" y="70"/>
                    <a:pt x="92" y="70"/>
                  </a:cubicBezTo>
                  <a:close/>
                  <a:moveTo>
                    <a:pt x="106" y="81"/>
                  </a:moveTo>
                  <a:cubicBezTo>
                    <a:pt x="106" y="81"/>
                    <a:pt x="103" y="85"/>
                    <a:pt x="103" y="85"/>
                  </a:cubicBezTo>
                  <a:cubicBezTo>
                    <a:pt x="102" y="85"/>
                    <a:pt x="102" y="84"/>
                    <a:pt x="106" y="81"/>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1">
              <a:extLst>
                <a:ext uri="{FF2B5EF4-FFF2-40B4-BE49-F238E27FC236}">
                  <a16:creationId xmlns:a16="http://schemas.microsoft.com/office/drawing/2014/main" id="{611D9ED7-5222-434B-BB02-D7D167A4AE5C}"/>
                </a:ext>
              </a:extLst>
            </p:cNvPr>
            <p:cNvSpPr>
              <a:spLocks/>
            </p:cNvSpPr>
            <p:nvPr/>
          </p:nvSpPr>
          <p:spPr bwMode="auto">
            <a:xfrm>
              <a:off x="3430588" y="2109788"/>
              <a:ext cx="207963" cy="193675"/>
            </a:xfrm>
            <a:custGeom>
              <a:avLst/>
              <a:gdLst>
                <a:gd name="T0" fmla="*/ 98 w 98"/>
                <a:gd name="T1" fmla="*/ 50 h 91"/>
                <a:gd name="T2" fmla="*/ 76 w 98"/>
                <a:gd name="T3" fmla="*/ 15 h 91"/>
                <a:gd name="T4" fmla="*/ 21 w 98"/>
                <a:gd name="T5" fmla="*/ 12 h 91"/>
                <a:gd name="T6" fmla="*/ 2 w 98"/>
                <a:gd name="T7" fmla="*/ 48 h 91"/>
                <a:gd name="T8" fmla="*/ 1 w 98"/>
                <a:gd name="T9" fmla="*/ 77 h 91"/>
                <a:gd name="T10" fmla="*/ 0 w 98"/>
                <a:gd name="T11" fmla="*/ 91 h 91"/>
                <a:gd name="T12" fmla="*/ 6 w 98"/>
                <a:gd name="T13" fmla="*/ 86 h 91"/>
                <a:gd name="T14" fmla="*/ 2 w 98"/>
                <a:gd name="T15" fmla="*/ 58 h 91"/>
                <a:gd name="T16" fmla="*/ 10 w 98"/>
                <a:gd name="T17" fmla="*/ 46 h 91"/>
                <a:gd name="T18" fmla="*/ 18 w 98"/>
                <a:gd name="T19" fmla="*/ 53 h 91"/>
                <a:gd name="T20" fmla="*/ 20 w 98"/>
                <a:gd name="T21" fmla="*/ 66 h 91"/>
                <a:gd name="T22" fmla="*/ 21 w 98"/>
                <a:gd name="T23" fmla="*/ 71 h 91"/>
                <a:gd name="T24" fmla="*/ 32 w 98"/>
                <a:gd name="T25" fmla="*/ 57 h 91"/>
                <a:gd name="T26" fmla="*/ 42 w 98"/>
                <a:gd name="T27" fmla="*/ 53 h 91"/>
                <a:gd name="T28" fmla="*/ 49 w 98"/>
                <a:gd name="T29" fmla="*/ 49 h 91"/>
                <a:gd name="T30" fmla="*/ 54 w 98"/>
                <a:gd name="T31" fmla="*/ 40 h 91"/>
                <a:gd name="T32" fmla="*/ 62 w 98"/>
                <a:gd name="T33" fmla="*/ 41 h 91"/>
                <a:gd name="T34" fmla="*/ 57 w 98"/>
                <a:gd name="T35" fmla="*/ 48 h 91"/>
                <a:gd name="T36" fmla="*/ 65 w 98"/>
                <a:gd name="T37" fmla="*/ 46 h 91"/>
                <a:gd name="T38" fmla="*/ 66 w 98"/>
                <a:gd name="T39" fmla="*/ 52 h 91"/>
                <a:gd name="T40" fmla="*/ 71 w 98"/>
                <a:gd name="T41" fmla="*/ 53 h 91"/>
                <a:gd name="T42" fmla="*/ 72 w 98"/>
                <a:gd name="T43" fmla="*/ 55 h 91"/>
                <a:gd name="T44" fmla="*/ 76 w 98"/>
                <a:gd name="T45" fmla="*/ 56 h 91"/>
                <a:gd name="T46" fmla="*/ 76 w 98"/>
                <a:gd name="T47" fmla="*/ 59 h 91"/>
                <a:gd name="T48" fmla="*/ 81 w 98"/>
                <a:gd name="T49" fmla="*/ 58 h 91"/>
                <a:gd name="T50" fmla="*/ 83 w 98"/>
                <a:gd name="T51" fmla="*/ 61 h 91"/>
                <a:gd name="T52" fmla="*/ 87 w 98"/>
                <a:gd name="T53" fmla="*/ 62 h 91"/>
                <a:gd name="T54" fmla="*/ 94 w 98"/>
                <a:gd name="T55" fmla="*/ 62 h 91"/>
                <a:gd name="T56" fmla="*/ 95 w 98"/>
                <a:gd name="T57" fmla="*/ 56 h 91"/>
                <a:gd name="T58" fmla="*/ 98 w 98"/>
                <a:gd name="T59"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 h="91">
                  <a:moveTo>
                    <a:pt x="98" y="50"/>
                  </a:moveTo>
                  <a:cubicBezTo>
                    <a:pt x="96" y="44"/>
                    <a:pt x="96" y="28"/>
                    <a:pt x="76" y="15"/>
                  </a:cubicBezTo>
                  <a:cubicBezTo>
                    <a:pt x="53" y="0"/>
                    <a:pt x="33" y="3"/>
                    <a:pt x="21" y="12"/>
                  </a:cubicBezTo>
                  <a:cubicBezTo>
                    <a:pt x="8" y="22"/>
                    <a:pt x="3" y="44"/>
                    <a:pt x="2" y="48"/>
                  </a:cubicBezTo>
                  <a:cubicBezTo>
                    <a:pt x="1" y="52"/>
                    <a:pt x="1" y="63"/>
                    <a:pt x="1" y="77"/>
                  </a:cubicBezTo>
                  <a:cubicBezTo>
                    <a:pt x="1" y="83"/>
                    <a:pt x="1" y="88"/>
                    <a:pt x="0" y="91"/>
                  </a:cubicBezTo>
                  <a:cubicBezTo>
                    <a:pt x="0" y="91"/>
                    <a:pt x="5" y="90"/>
                    <a:pt x="6" y="86"/>
                  </a:cubicBezTo>
                  <a:cubicBezTo>
                    <a:pt x="7" y="81"/>
                    <a:pt x="0" y="70"/>
                    <a:pt x="2" y="58"/>
                  </a:cubicBezTo>
                  <a:cubicBezTo>
                    <a:pt x="5" y="46"/>
                    <a:pt x="8" y="45"/>
                    <a:pt x="10" y="46"/>
                  </a:cubicBezTo>
                  <a:cubicBezTo>
                    <a:pt x="12" y="46"/>
                    <a:pt x="17" y="48"/>
                    <a:pt x="18" y="53"/>
                  </a:cubicBezTo>
                  <a:cubicBezTo>
                    <a:pt x="20" y="58"/>
                    <a:pt x="21" y="64"/>
                    <a:pt x="20" y="66"/>
                  </a:cubicBezTo>
                  <a:cubicBezTo>
                    <a:pt x="19" y="68"/>
                    <a:pt x="19" y="72"/>
                    <a:pt x="21" y="71"/>
                  </a:cubicBezTo>
                  <a:cubicBezTo>
                    <a:pt x="24" y="70"/>
                    <a:pt x="28" y="60"/>
                    <a:pt x="32" y="57"/>
                  </a:cubicBezTo>
                  <a:cubicBezTo>
                    <a:pt x="35" y="54"/>
                    <a:pt x="39" y="53"/>
                    <a:pt x="42" y="53"/>
                  </a:cubicBezTo>
                  <a:cubicBezTo>
                    <a:pt x="46" y="53"/>
                    <a:pt x="49" y="53"/>
                    <a:pt x="49" y="49"/>
                  </a:cubicBezTo>
                  <a:cubicBezTo>
                    <a:pt x="49" y="46"/>
                    <a:pt x="52" y="41"/>
                    <a:pt x="54" y="40"/>
                  </a:cubicBezTo>
                  <a:cubicBezTo>
                    <a:pt x="56" y="40"/>
                    <a:pt x="60" y="42"/>
                    <a:pt x="62" y="41"/>
                  </a:cubicBezTo>
                  <a:cubicBezTo>
                    <a:pt x="63" y="40"/>
                    <a:pt x="52" y="49"/>
                    <a:pt x="57" y="48"/>
                  </a:cubicBezTo>
                  <a:cubicBezTo>
                    <a:pt x="61" y="46"/>
                    <a:pt x="67" y="43"/>
                    <a:pt x="65" y="46"/>
                  </a:cubicBezTo>
                  <a:cubicBezTo>
                    <a:pt x="63" y="50"/>
                    <a:pt x="60" y="55"/>
                    <a:pt x="66" y="52"/>
                  </a:cubicBezTo>
                  <a:cubicBezTo>
                    <a:pt x="72" y="48"/>
                    <a:pt x="72" y="50"/>
                    <a:pt x="71" y="53"/>
                  </a:cubicBezTo>
                  <a:cubicBezTo>
                    <a:pt x="70" y="55"/>
                    <a:pt x="69" y="58"/>
                    <a:pt x="72" y="55"/>
                  </a:cubicBezTo>
                  <a:cubicBezTo>
                    <a:pt x="76" y="52"/>
                    <a:pt x="78" y="52"/>
                    <a:pt x="76" y="56"/>
                  </a:cubicBezTo>
                  <a:cubicBezTo>
                    <a:pt x="74" y="59"/>
                    <a:pt x="73" y="61"/>
                    <a:pt x="76" y="59"/>
                  </a:cubicBezTo>
                  <a:cubicBezTo>
                    <a:pt x="79" y="56"/>
                    <a:pt x="81" y="57"/>
                    <a:pt x="81" y="58"/>
                  </a:cubicBezTo>
                  <a:cubicBezTo>
                    <a:pt x="81" y="60"/>
                    <a:pt x="80" y="63"/>
                    <a:pt x="83" y="61"/>
                  </a:cubicBezTo>
                  <a:cubicBezTo>
                    <a:pt x="87" y="59"/>
                    <a:pt x="87" y="61"/>
                    <a:pt x="87" y="62"/>
                  </a:cubicBezTo>
                  <a:cubicBezTo>
                    <a:pt x="88" y="62"/>
                    <a:pt x="93" y="63"/>
                    <a:pt x="94" y="62"/>
                  </a:cubicBezTo>
                  <a:cubicBezTo>
                    <a:pt x="96" y="61"/>
                    <a:pt x="96" y="57"/>
                    <a:pt x="95" y="56"/>
                  </a:cubicBezTo>
                  <a:cubicBezTo>
                    <a:pt x="94" y="55"/>
                    <a:pt x="95" y="49"/>
                    <a:pt x="98" y="50"/>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3">
              <a:extLst>
                <a:ext uri="{FF2B5EF4-FFF2-40B4-BE49-F238E27FC236}">
                  <a16:creationId xmlns:a16="http://schemas.microsoft.com/office/drawing/2014/main" id="{288F1206-784B-D545-B7E2-5B00FCFA1AAA}"/>
                </a:ext>
              </a:extLst>
            </p:cNvPr>
            <p:cNvSpPr>
              <a:spLocks noEditPoints="1"/>
            </p:cNvSpPr>
            <p:nvPr/>
          </p:nvSpPr>
          <p:spPr bwMode="auto">
            <a:xfrm>
              <a:off x="3665538" y="2316163"/>
              <a:ext cx="77788" cy="34925"/>
            </a:xfrm>
            <a:custGeom>
              <a:avLst/>
              <a:gdLst>
                <a:gd name="T0" fmla="*/ 1 w 36"/>
                <a:gd name="T1" fmla="*/ 12 h 17"/>
                <a:gd name="T2" fmla="*/ 2 w 36"/>
                <a:gd name="T3" fmla="*/ 16 h 17"/>
                <a:gd name="T4" fmla="*/ 13 w 36"/>
                <a:gd name="T5" fmla="*/ 15 h 17"/>
                <a:gd name="T6" fmla="*/ 6 w 36"/>
                <a:gd name="T7" fmla="*/ 14 h 17"/>
                <a:gd name="T8" fmla="*/ 1 w 36"/>
                <a:gd name="T9" fmla="*/ 12 h 17"/>
                <a:gd name="T10" fmla="*/ 18 w 36"/>
                <a:gd name="T11" fmla="*/ 14 h 17"/>
                <a:gd name="T12" fmla="*/ 25 w 36"/>
                <a:gd name="T13" fmla="*/ 15 h 17"/>
                <a:gd name="T14" fmla="*/ 35 w 36"/>
                <a:gd name="T15" fmla="*/ 11 h 17"/>
                <a:gd name="T16" fmla="*/ 29 w 36"/>
                <a:gd name="T17" fmla="*/ 0 h 17"/>
                <a:gd name="T18" fmla="*/ 29 w 36"/>
                <a:gd name="T19" fmla="*/ 0 h 17"/>
                <a:gd name="T20" fmla="*/ 31 w 36"/>
                <a:gd name="T21" fmla="*/ 3 h 17"/>
                <a:gd name="T22" fmla="*/ 29 w 36"/>
                <a:gd name="T23" fmla="*/ 11 h 17"/>
                <a:gd name="T24" fmla="*/ 18 w 36"/>
                <a:gd name="T2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7">
                  <a:moveTo>
                    <a:pt x="1" y="12"/>
                  </a:moveTo>
                  <a:cubicBezTo>
                    <a:pt x="0" y="14"/>
                    <a:pt x="0" y="15"/>
                    <a:pt x="2" y="16"/>
                  </a:cubicBezTo>
                  <a:cubicBezTo>
                    <a:pt x="4" y="17"/>
                    <a:pt x="9" y="16"/>
                    <a:pt x="13" y="15"/>
                  </a:cubicBezTo>
                  <a:cubicBezTo>
                    <a:pt x="11" y="15"/>
                    <a:pt x="9" y="14"/>
                    <a:pt x="6" y="14"/>
                  </a:cubicBezTo>
                  <a:cubicBezTo>
                    <a:pt x="3" y="13"/>
                    <a:pt x="2" y="13"/>
                    <a:pt x="1" y="12"/>
                  </a:cubicBezTo>
                  <a:close/>
                  <a:moveTo>
                    <a:pt x="18" y="14"/>
                  </a:moveTo>
                  <a:cubicBezTo>
                    <a:pt x="20" y="15"/>
                    <a:pt x="22" y="15"/>
                    <a:pt x="25" y="15"/>
                  </a:cubicBezTo>
                  <a:cubicBezTo>
                    <a:pt x="30" y="15"/>
                    <a:pt x="34" y="12"/>
                    <a:pt x="35" y="11"/>
                  </a:cubicBezTo>
                  <a:cubicBezTo>
                    <a:pt x="36" y="9"/>
                    <a:pt x="35" y="1"/>
                    <a:pt x="29" y="0"/>
                  </a:cubicBezTo>
                  <a:cubicBezTo>
                    <a:pt x="29" y="0"/>
                    <a:pt x="29" y="0"/>
                    <a:pt x="29" y="0"/>
                  </a:cubicBezTo>
                  <a:cubicBezTo>
                    <a:pt x="30" y="1"/>
                    <a:pt x="31" y="2"/>
                    <a:pt x="31" y="3"/>
                  </a:cubicBezTo>
                  <a:cubicBezTo>
                    <a:pt x="32" y="4"/>
                    <a:pt x="31" y="11"/>
                    <a:pt x="29" y="11"/>
                  </a:cubicBezTo>
                  <a:cubicBezTo>
                    <a:pt x="26" y="11"/>
                    <a:pt x="21" y="13"/>
                    <a:pt x="18" y="14"/>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4">
              <a:extLst>
                <a:ext uri="{FF2B5EF4-FFF2-40B4-BE49-F238E27FC236}">
                  <a16:creationId xmlns:a16="http://schemas.microsoft.com/office/drawing/2014/main" id="{1333157A-248C-9642-AE57-F40061DC29FF}"/>
                </a:ext>
              </a:extLst>
            </p:cNvPr>
            <p:cNvSpPr>
              <a:spLocks/>
            </p:cNvSpPr>
            <p:nvPr/>
          </p:nvSpPr>
          <p:spPr bwMode="auto">
            <a:xfrm>
              <a:off x="3511550" y="2493963"/>
              <a:ext cx="322263" cy="146050"/>
            </a:xfrm>
            <a:custGeom>
              <a:avLst/>
              <a:gdLst>
                <a:gd name="T0" fmla="*/ 6 w 152"/>
                <a:gd name="T1" fmla="*/ 53 h 69"/>
                <a:gd name="T2" fmla="*/ 16 w 152"/>
                <a:gd name="T3" fmla="*/ 50 h 69"/>
                <a:gd name="T4" fmla="*/ 75 w 152"/>
                <a:gd name="T5" fmla="*/ 10 h 69"/>
                <a:gd name="T6" fmla="*/ 89 w 152"/>
                <a:gd name="T7" fmla="*/ 0 h 69"/>
                <a:gd name="T8" fmla="*/ 152 w 152"/>
                <a:gd name="T9" fmla="*/ 19 h 69"/>
                <a:gd name="T10" fmla="*/ 152 w 152"/>
                <a:gd name="T11" fmla="*/ 23 h 69"/>
                <a:gd name="T12" fmla="*/ 117 w 152"/>
                <a:gd name="T13" fmla="*/ 41 h 69"/>
                <a:gd name="T14" fmla="*/ 49 w 152"/>
                <a:gd name="T15" fmla="*/ 69 h 69"/>
                <a:gd name="T16" fmla="*/ 6 w 152"/>
                <a:gd name="T17"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69">
                  <a:moveTo>
                    <a:pt x="6" y="53"/>
                  </a:moveTo>
                  <a:cubicBezTo>
                    <a:pt x="9" y="52"/>
                    <a:pt x="12" y="51"/>
                    <a:pt x="16" y="50"/>
                  </a:cubicBezTo>
                  <a:cubicBezTo>
                    <a:pt x="16" y="50"/>
                    <a:pt x="70" y="14"/>
                    <a:pt x="75" y="10"/>
                  </a:cubicBezTo>
                  <a:cubicBezTo>
                    <a:pt x="80" y="7"/>
                    <a:pt x="89" y="0"/>
                    <a:pt x="89" y="0"/>
                  </a:cubicBezTo>
                  <a:cubicBezTo>
                    <a:pt x="89" y="0"/>
                    <a:pt x="129" y="17"/>
                    <a:pt x="152" y="19"/>
                  </a:cubicBezTo>
                  <a:cubicBezTo>
                    <a:pt x="152" y="23"/>
                    <a:pt x="152" y="23"/>
                    <a:pt x="152" y="23"/>
                  </a:cubicBezTo>
                  <a:cubicBezTo>
                    <a:pt x="140" y="29"/>
                    <a:pt x="128" y="35"/>
                    <a:pt x="117" y="41"/>
                  </a:cubicBezTo>
                  <a:cubicBezTo>
                    <a:pt x="94" y="50"/>
                    <a:pt x="72" y="59"/>
                    <a:pt x="49" y="69"/>
                  </a:cubicBezTo>
                  <a:cubicBezTo>
                    <a:pt x="49" y="69"/>
                    <a:pt x="0" y="61"/>
                    <a:pt x="6" y="53"/>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5">
              <a:extLst>
                <a:ext uri="{FF2B5EF4-FFF2-40B4-BE49-F238E27FC236}">
                  <a16:creationId xmlns:a16="http://schemas.microsoft.com/office/drawing/2014/main" id="{6DCEF806-DF4E-444E-AB6B-BEB8AE82DC74}"/>
                </a:ext>
              </a:extLst>
            </p:cNvPr>
            <p:cNvSpPr>
              <a:spLocks noEditPoints="1"/>
            </p:cNvSpPr>
            <p:nvPr/>
          </p:nvSpPr>
          <p:spPr bwMode="auto">
            <a:xfrm>
              <a:off x="3509963" y="2493963"/>
              <a:ext cx="323850" cy="146050"/>
            </a:xfrm>
            <a:custGeom>
              <a:avLst/>
              <a:gdLst>
                <a:gd name="T0" fmla="*/ 6 w 153"/>
                <a:gd name="T1" fmla="*/ 52 h 69"/>
                <a:gd name="T2" fmla="*/ 16 w 153"/>
                <a:gd name="T3" fmla="*/ 49 h 69"/>
                <a:gd name="T4" fmla="*/ 76 w 153"/>
                <a:gd name="T5" fmla="*/ 10 h 69"/>
                <a:gd name="T6" fmla="*/ 90 w 153"/>
                <a:gd name="T7" fmla="*/ 0 h 69"/>
                <a:gd name="T8" fmla="*/ 90 w 153"/>
                <a:gd name="T9" fmla="*/ 0 h 69"/>
                <a:gd name="T10" fmla="*/ 91 w 153"/>
                <a:gd name="T11" fmla="*/ 0 h 69"/>
                <a:gd name="T12" fmla="*/ 153 w 153"/>
                <a:gd name="T13" fmla="*/ 18 h 69"/>
                <a:gd name="T14" fmla="*/ 153 w 153"/>
                <a:gd name="T15" fmla="*/ 18 h 69"/>
                <a:gd name="T16" fmla="*/ 153 w 153"/>
                <a:gd name="T17" fmla="*/ 19 h 69"/>
                <a:gd name="T18" fmla="*/ 153 w 153"/>
                <a:gd name="T19" fmla="*/ 23 h 69"/>
                <a:gd name="T20" fmla="*/ 153 w 153"/>
                <a:gd name="T21" fmla="*/ 23 h 69"/>
                <a:gd name="T22" fmla="*/ 153 w 153"/>
                <a:gd name="T23" fmla="*/ 24 h 69"/>
                <a:gd name="T24" fmla="*/ 118 w 153"/>
                <a:gd name="T25" fmla="*/ 41 h 69"/>
                <a:gd name="T26" fmla="*/ 118 w 153"/>
                <a:gd name="T27" fmla="*/ 41 h 69"/>
                <a:gd name="T28" fmla="*/ 50 w 153"/>
                <a:gd name="T29" fmla="*/ 69 h 69"/>
                <a:gd name="T30" fmla="*/ 50 w 153"/>
                <a:gd name="T31" fmla="*/ 69 h 69"/>
                <a:gd name="T32" fmla="*/ 50 w 153"/>
                <a:gd name="T33" fmla="*/ 69 h 69"/>
                <a:gd name="T34" fmla="*/ 6 w 153"/>
                <a:gd name="T35" fmla="*/ 53 h 69"/>
                <a:gd name="T36" fmla="*/ 6 w 153"/>
                <a:gd name="T37" fmla="*/ 52 h 69"/>
                <a:gd name="T38" fmla="*/ 6 w 153"/>
                <a:gd name="T39" fmla="*/ 52 h 69"/>
                <a:gd name="T40" fmla="*/ 17 w 153"/>
                <a:gd name="T41" fmla="*/ 50 h 69"/>
                <a:gd name="T42" fmla="*/ 7 w 153"/>
                <a:gd name="T43" fmla="*/ 53 h 69"/>
                <a:gd name="T44" fmla="*/ 50 w 153"/>
                <a:gd name="T45" fmla="*/ 68 h 69"/>
                <a:gd name="T46" fmla="*/ 118 w 153"/>
                <a:gd name="T47" fmla="*/ 41 h 69"/>
                <a:gd name="T48" fmla="*/ 152 w 153"/>
                <a:gd name="T49" fmla="*/ 23 h 69"/>
                <a:gd name="T50" fmla="*/ 152 w 153"/>
                <a:gd name="T51" fmla="*/ 19 h 69"/>
                <a:gd name="T52" fmla="*/ 91 w 153"/>
                <a:gd name="T53" fmla="*/ 1 h 69"/>
                <a:gd name="T54" fmla="*/ 76 w 153"/>
                <a:gd name="T55" fmla="*/ 11 h 69"/>
                <a:gd name="T56" fmla="*/ 17 w 153"/>
                <a:gd name="T57" fmla="*/ 50 h 69"/>
                <a:gd name="T58" fmla="*/ 17 w 153"/>
                <a:gd name="T59"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 h="69">
                  <a:moveTo>
                    <a:pt x="6" y="52"/>
                  </a:moveTo>
                  <a:cubicBezTo>
                    <a:pt x="16" y="49"/>
                    <a:pt x="16" y="49"/>
                    <a:pt x="16" y="49"/>
                  </a:cubicBezTo>
                  <a:cubicBezTo>
                    <a:pt x="18" y="48"/>
                    <a:pt x="71" y="14"/>
                    <a:pt x="76" y="10"/>
                  </a:cubicBezTo>
                  <a:cubicBezTo>
                    <a:pt x="80" y="7"/>
                    <a:pt x="90" y="0"/>
                    <a:pt x="90" y="0"/>
                  </a:cubicBezTo>
                  <a:cubicBezTo>
                    <a:pt x="90" y="0"/>
                    <a:pt x="90" y="0"/>
                    <a:pt x="90" y="0"/>
                  </a:cubicBezTo>
                  <a:cubicBezTo>
                    <a:pt x="91" y="0"/>
                    <a:pt x="91" y="0"/>
                    <a:pt x="91" y="0"/>
                  </a:cubicBezTo>
                  <a:cubicBezTo>
                    <a:pt x="91" y="0"/>
                    <a:pt x="130" y="16"/>
                    <a:pt x="153" y="18"/>
                  </a:cubicBezTo>
                  <a:cubicBezTo>
                    <a:pt x="153" y="18"/>
                    <a:pt x="153" y="18"/>
                    <a:pt x="153" y="18"/>
                  </a:cubicBezTo>
                  <a:cubicBezTo>
                    <a:pt x="153" y="19"/>
                    <a:pt x="153" y="19"/>
                    <a:pt x="153" y="19"/>
                  </a:cubicBezTo>
                  <a:cubicBezTo>
                    <a:pt x="153" y="23"/>
                    <a:pt x="153" y="23"/>
                    <a:pt x="153" y="23"/>
                  </a:cubicBezTo>
                  <a:cubicBezTo>
                    <a:pt x="153" y="23"/>
                    <a:pt x="153" y="23"/>
                    <a:pt x="153" y="23"/>
                  </a:cubicBezTo>
                  <a:cubicBezTo>
                    <a:pt x="153" y="24"/>
                    <a:pt x="153" y="24"/>
                    <a:pt x="153" y="24"/>
                  </a:cubicBezTo>
                  <a:cubicBezTo>
                    <a:pt x="118" y="41"/>
                    <a:pt x="118" y="41"/>
                    <a:pt x="118" y="41"/>
                  </a:cubicBezTo>
                  <a:cubicBezTo>
                    <a:pt x="118" y="41"/>
                    <a:pt x="118" y="41"/>
                    <a:pt x="118" y="41"/>
                  </a:cubicBezTo>
                  <a:cubicBezTo>
                    <a:pt x="50" y="69"/>
                    <a:pt x="50" y="69"/>
                    <a:pt x="50" y="69"/>
                  </a:cubicBezTo>
                  <a:cubicBezTo>
                    <a:pt x="50" y="69"/>
                    <a:pt x="50" y="69"/>
                    <a:pt x="50" y="69"/>
                  </a:cubicBezTo>
                  <a:cubicBezTo>
                    <a:pt x="50" y="69"/>
                    <a:pt x="50" y="69"/>
                    <a:pt x="50" y="69"/>
                  </a:cubicBezTo>
                  <a:cubicBezTo>
                    <a:pt x="50" y="69"/>
                    <a:pt x="0" y="61"/>
                    <a:pt x="6" y="53"/>
                  </a:cubicBezTo>
                  <a:cubicBezTo>
                    <a:pt x="6" y="52"/>
                    <a:pt x="6" y="52"/>
                    <a:pt x="6" y="52"/>
                  </a:cubicBezTo>
                  <a:cubicBezTo>
                    <a:pt x="6" y="52"/>
                    <a:pt x="6" y="52"/>
                    <a:pt x="6" y="52"/>
                  </a:cubicBezTo>
                  <a:close/>
                  <a:moveTo>
                    <a:pt x="17" y="50"/>
                  </a:moveTo>
                  <a:cubicBezTo>
                    <a:pt x="7" y="53"/>
                    <a:pt x="7" y="53"/>
                    <a:pt x="7" y="53"/>
                  </a:cubicBezTo>
                  <a:cubicBezTo>
                    <a:pt x="2" y="60"/>
                    <a:pt x="48" y="68"/>
                    <a:pt x="50" y="68"/>
                  </a:cubicBezTo>
                  <a:cubicBezTo>
                    <a:pt x="118" y="41"/>
                    <a:pt x="118" y="41"/>
                    <a:pt x="118" y="41"/>
                  </a:cubicBezTo>
                  <a:cubicBezTo>
                    <a:pt x="152" y="23"/>
                    <a:pt x="152" y="23"/>
                    <a:pt x="152" y="23"/>
                  </a:cubicBezTo>
                  <a:cubicBezTo>
                    <a:pt x="152" y="19"/>
                    <a:pt x="152" y="19"/>
                    <a:pt x="152" y="19"/>
                  </a:cubicBezTo>
                  <a:cubicBezTo>
                    <a:pt x="131" y="17"/>
                    <a:pt x="93" y="2"/>
                    <a:pt x="91" y="1"/>
                  </a:cubicBezTo>
                  <a:cubicBezTo>
                    <a:pt x="89" y="1"/>
                    <a:pt x="80" y="7"/>
                    <a:pt x="76" y="11"/>
                  </a:cubicBezTo>
                  <a:cubicBezTo>
                    <a:pt x="71" y="14"/>
                    <a:pt x="17" y="50"/>
                    <a:pt x="17" y="50"/>
                  </a:cubicBezTo>
                  <a:cubicBezTo>
                    <a:pt x="17" y="50"/>
                    <a:pt x="17" y="50"/>
                    <a:pt x="17" y="50"/>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6">
              <a:extLst>
                <a:ext uri="{FF2B5EF4-FFF2-40B4-BE49-F238E27FC236}">
                  <a16:creationId xmlns:a16="http://schemas.microsoft.com/office/drawing/2014/main" id="{9451A7E9-339F-9843-9E12-0254792CAC69}"/>
                </a:ext>
              </a:extLst>
            </p:cNvPr>
            <p:cNvSpPr>
              <a:spLocks/>
            </p:cNvSpPr>
            <p:nvPr/>
          </p:nvSpPr>
          <p:spPr bwMode="auto">
            <a:xfrm>
              <a:off x="3530600" y="2514600"/>
              <a:ext cx="303213" cy="95250"/>
            </a:xfrm>
            <a:custGeom>
              <a:avLst/>
              <a:gdLst>
                <a:gd name="T0" fmla="*/ 0 w 191"/>
                <a:gd name="T1" fmla="*/ 59 h 60"/>
                <a:gd name="T2" fmla="*/ 110 w 191"/>
                <a:gd name="T3" fmla="*/ 0 h 60"/>
                <a:gd name="T4" fmla="*/ 191 w 191"/>
                <a:gd name="T5" fmla="*/ 12 h 60"/>
                <a:gd name="T6" fmla="*/ 191 w 191"/>
                <a:gd name="T7" fmla="*/ 17 h 60"/>
                <a:gd name="T8" fmla="*/ 111 w 191"/>
                <a:gd name="T9" fmla="*/ 7 h 60"/>
                <a:gd name="T10" fmla="*/ 8 w 191"/>
                <a:gd name="T11" fmla="*/ 60 h 60"/>
                <a:gd name="T12" fmla="*/ 0 w 191"/>
                <a:gd name="T13" fmla="*/ 59 h 60"/>
              </a:gdLst>
              <a:ahLst/>
              <a:cxnLst>
                <a:cxn ang="0">
                  <a:pos x="T0" y="T1"/>
                </a:cxn>
                <a:cxn ang="0">
                  <a:pos x="T2" y="T3"/>
                </a:cxn>
                <a:cxn ang="0">
                  <a:pos x="T4" y="T5"/>
                </a:cxn>
                <a:cxn ang="0">
                  <a:pos x="T6" y="T7"/>
                </a:cxn>
                <a:cxn ang="0">
                  <a:pos x="T8" y="T9"/>
                </a:cxn>
                <a:cxn ang="0">
                  <a:pos x="T10" y="T11"/>
                </a:cxn>
                <a:cxn ang="0">
                  <a:pos x="T12" y="T13"/>
                </a:cxn>
              </a:cxnLst>
              <a:rect l="0" t="0" r="r" b="b"/>
              <a:pathLst>
                <a:path w="191" h="60">
                  <a:moveTo>
                    <a:pt x="0" y="59"/>
                  </a:moveTo>
                  <a:lnTo>
                    <a:pt x="110" y="0"/>
                  </a:lnTo>
                  <a:lnTo>
                    <a:pt x="191" y="12"/>
                  </a:lnTo>
                  <a:lnTo>
                    <a:pt x="191" y="17"/>
                  </a:lnTo>
                  <a:lnTo>
                    <a:pt x="111" y="7"/>
                  </a:lnTo>
                  <a:lnTo>
                    <a:pt x="8" y="60"/>
                  </a:lnTo>
                  <a:lnTo>
                    <a:pt x="0" y="59"/>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7">
              <a:extLst>
                <a:ext uri="{FF2B5EF4-FFF2-40B4-BE49-F238E27FC236}">
                  <a16:creationId xmlns:a16="http://schemas.microsoft.com/office/drawing/2014/main" id="{32746108-9DB3-254D-9895-55A15EFB2673}"/>
                </a:ext>
              </a:extLst>
            </p:cNvPr>
            <p:cNvSpPr>
              <a:spLocks noEditPoints="1"/>
            </p:cNvSpPr>
            <p:nvPr/>
          </p:nvSpPr>
          <p:spPr bwMode="auto">
            <a:xfrm>
              <a:off x="3530600" y="2513013"/>
              <a:ext cx="303213" cy="96838"/>
            </a:xfrm>
            <a:custGeom>
              <a:avLst/>
              <a:gdLst>
                <a:gd name="T0" fmla="*/ 0 w 191"/>
                <a:gd name="T1" fmla="*/ 60 h 61"/>
                <a:gd name="T2" fmla="*/ 110 w 191"/>
                <a:gd name="T3" fmla="*/ 0 h 61"/>
                <a:gd name="T4" fmla="*/ 110 w 191"/>
                <a:gd name="T5" fmla="*/ 0 h 61"/>
                <a:gd name="T6" fmla="*/ 110 w 191"/>
                <a:gd name="T7" fmla="*/ 0 h 61"/>
                <a:gd name="T8" fmla="*/ 191 w 191"/>
                <a:gd name="T9" fmla="*/ 12 h 61"/>
                <a:gd name="T10" fmla="*/ 191 w 191"/>
                <a:gd name="T11" fmla="*/ 12 h 61"/>
                <a:gd name="T12" fmla="*/ 191 w 191"/>
                <a:gd name="T13" fmla="*/ 13 h 61"/>
                <a:gd name="T14" fmla="*/ 191 w 191"/>
                <a:gd name="T15" fmla="*/ 18 h 61"/>
                <a:gd name="T16" fmla="*/ 111 w 191"/>
                <a:gd name="T17" fmla="*/ 9 h 61"/>
                <a:gd name="T18" fmla="*/ 8 w 191"/>
                <a:gd name="T19" fmla="*/ 61 h 61"/>
                <a:gd name="T20" fmla="*/ 8 w 191"/>
                <a:gd name="T21" fmla="*/ 61 h 61"/>
                <a:gd name="T22" fmla="*/ 8 w 191"/>
                <a:gd name="T23" fmla="*/ 61 h 61"/>
                <a:gd name="T24" fmla="*/ 0 w 191"/>
                <a:gd name="T25" fmla="*/ 60 h 61"/>
                <a:gd name="T26" fmla="*/ 0 w 191"/>
                <a:gd name="T27" fmla="*/ 60 h 61"/>
                <a:gd name="T28" fmla="*/ 0 w 191"/>
                <a:gd name="T29" fmla="*/ 60 h 61"/>
                <a:gd name="T30" fmla="*/ 110 w 191"/>
                <a:gd name="T31" fmla="*/ 1 h 61"/>
                <a:gd name="T32" fmla="*/ 1 w 191"/>
                <a:gd name="T33" fmla="*/ 60 h 61"/>
                <a:gd name="T34" fmla="*/ 8 w 191"/>
                <a:gd name="T35" fmla="*/ 61 h 61"/>
                <a:gd name="T36" fmla="*/ 111 w 191"/>
                <a:gd name="T37" fmla="*/ 8 h 61"/>
                <a:gd name="T38" fmla="*/ 111 w 191"/>
                <a:gd name="T39" fmla="*/ 8 h 61"/>
                <a:gd name="T40" fmla="*/ 111 w 191"/>
                <a:gd name="T41" fmla="*/ 8 h 61"/>
                <a:gd name="T42" fmla="*/ 190 w 191"/>
                <a:gd name="T43" fmla="*/ 18 h 61"/>
                <a:gd name="T44" fmla="*/ 190 w 191"/>
                <a:gd name="T45" fmla="*/ 13 h 61"/>
                <a:gd name="T46" fmla="*/ 110 w 191"/>
                <a:gd name="T47"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61">
                  <a:moveTo>
                    <a:pt x="0" y="60"/>
                  </a:moveTo>
                  <a:lnTo>
                    <a:pt x="110" y="0"/>
                  </a:lnTo>
                  <a:lnTo>
                    <a:pt x="110" y="0"/>
                  </a:lnTo>
                  <a:lnTo>
                    <a:pt x="110" y="0"/>
                  </a:lnTo>
                  <a:lnTo>
                    <a:pt x="191" y="12"/>
                  </a:lnTo>
                  <a:lnTo>
                    <a:pt x="191" y="12"/>
                  </a:lnTo>
                  <a:lnTo>
                    <a:pt x="191" y="13"/>
                  </a:lnTo>
                  <a:lnTo>
                    <a:pt x="191" y="18"/>
                  </a:lnTo>
                  <a:lnTo>
                    <a:pt x="111" y="9"/>
                  </a:lnTo>
                  <a:lnTo>
                    <a:pt x="8" y="61"/>
                  </a:lnTo>
                  <a:lnTo>
                    <a:pt x="8" y="61"/>
                  </a:lnTo>
                  <a:lnTo>
                    <a:pt x="8" y="61"/>
                  </a:lnTo>
                  <a:lnTo>
                    <a:pt x="0" y="60"/>
                  </a:lnTo>
                  <a:lnTo>
                    <a:pt x="0" y="60"/>
                  </a:lnTo>
                  <a:lnTo>
                    <a:pt x="0" y="60"/>
                  </a:lnTo>
                  <a:close/>
                  <a:moveTo>
                    <a:pt x="110" y="1"/>
                  </a:moveTo>
                  <a:lnTo>
                    <a:pt x="1" y="60"/>
                  </a:lnTo>
                  <a:lnTo>
                    <a:pt x="8" y="61"/>
                  </a:lnTo>
                  <a:lnTo>
                    <a:pt x="111" y="8"/>
                  </a:lnTo>
                  <a:lnTo>
                    <a:pt x="111" y="8"/>
                  </a:lnTo>
                  <a:lnTo>
                    <a:pt x="111" y="8"/>
                  </a:lnTo>
                  <a:lnTo>
                    <a:pt x="190" y="18"/>
                  </a:lnTo>
                  <a:lnTo>
                    <a:pt x="190" y="13"/>
                  </a:lnTo>
                  <a:lnTo>
                    <a:pt x="110" y="1"/>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8">
              <a:extLst>
                <a:ext uri="{FF2B5EF4-FFF2-40B4-BE49-F238E27FC236}">
                  <a16:creationId xmlns:a16="http://schemas.microsoft.com/office/drawing/2014/main" id="{DB4831FE-ECB3-C74D-A5A7-8DDB8C585CBB}"/>
                </a:ext>
              </a:extLst>
            </p:cNvPr>
            <p:cNvSpPr>
              <a:spLocks/>
            </p:cNvSpPr>
            <p:nvPr/>
          </p:nvSpPr>
          <p:spPr bwMode="auto">
            <a:xfrm>
              <a:off x="3535363" y="2525713"/>
              <a:ext cx="298450" cy="114300"/>
            </a:xfrm>
            <a:custGeom>
              <a:avLst/>
              <a:gdLst>
                <a:gd name="T0" fmla="*/ 141 w 141"/>
                <a:gd name="T1" fmla="*/ 8 h 54"/>
                <a:gd name="T2" fmla="*/ 106 w 141"/>
                <a:gd name="T3" fmla="*/ 26 h 54"/>
                <a:gd name="T4" fmla="*/ 38 w 141"/>
                <a:gd name="T5" fmla="*/ 54 h 54"/>
                <a:gd name="T6" fmla="*/ 2 w 141"/>
                <a:gd name="T7" fmla="*/ 45 h 54"/>
                <a:gd name="T8" fmla="*/ 1 w 141"/>
                <a:gd name="T9" fmla="*/ 42 h 54"/>
                <a:gd name="T10" fmla="*/ 4 w 141"/>
                <a:gd name="T11" fmla="*/ 40 h 54"/>
                <a:gd name="T12" fmla="*/ 81 w 141"/>
                <a:gd name="T13" fmla="*/ 0 h 54"/>
                <a:gd name="T14" fmla="*/ 141 w 141"/>
                <a:gd name="T15" fmla="*/ 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54">
                  <a:moveTo>
                    <a:pt x="141" y="8"/>
                  </a:moveTo>
                  <a:cubicBezTo>
                    <a:pt x="129" y="14"/>
                    <a:pt x="117" y="20"/>
                    <a:pt x="106" y="26"/>
                  </a:cubicBezTo>
                  <a:cubicBezTo>
                    <a:pt x="83" y="35"/>
                    <a:pt x="61" y="44"/>
                    <a:pt x="38" y="54"/>
                  </a:cubicBezTo>
                  <a:cubicBezTo>
                    <a:pt x="38" y="54"/>
                    <a:pt x="15" y="50"/>
                    <a:pt x="2" y="45"/>
                  </a:cubicBezTo>
                  <a:cubicBezTo>
                    <a:pt x="1" y="44"/>
                    <a:pt x="0" y="43"/>
                    <a:pt x="1" y="42"/>
                  </a:cubicBezTo>
                  <a:cubicBezTo>
                    <a:pt x="4" y="40"/>
                    <a:pt x="4" y="40"/>
                    <a:pt x="4" y="40"/>
                  </a:cubicBezTo>
                  <a:cubicBezTo>
                    <a:pt x="81" y="0"/>
                    <a:pt x="81" y="0"/>
                    <a:pt x="81" y="0"/>
                  </a:cubicBezTo>
                  <a:lnTo>
                    <a:pt x="141" y="8"/>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9">
              <a:extLst>
                <a:ext uri="{FF2B5EF4-FFF2-40B4-BE49-F238E27FC236}">
                  <a16:creationId xmlns:a16="http://schemas.microsoft.com/office/drawing/2014/main" id="{96022DAD-173E-4E4A-8876-0292CB7C174A}"/>
                </a:ext>
              </a:extLst>
            </p:cNvPr>
            <p:cNvSpPr>
              <a:spLocks noEditPoints="1"/>
            </p:cNvSpPr>
            <p:nvPr/>
          </p:nvSpPr>
          <p:spPr bwMode="auto">
            <a:xfrm>
              <a:off x="3535363" y="2525713"/>
              <a:ext cx="298450" cy="114300"/>
            </a:xfrm>
            <a:custGeom>
              <a:avLst/>
              <a:gdLst>
                <a:gd name="T0" fmla="*/ 141 w 141"/>
                <a:gd name="T1" fmla="*/ 9 h 54"/>
                <a:gd name="T2" fmla="*/ 106 w 141"/>
                <a:gd name="T3" fmla="*/ 26 h 54"/>
                <a:gd name="T4" fmla="*/ 106 w 141"/>
                <a:gd name="T5" fmla="*/ 26 h 54"/>
                <a:gd name="T6" fmla="*/ 38 w 141"/>
                <a:gd name="T7" fmla="*/ 54 h 54"/>
                <a:gd name="T8" fmla="*/ 38 w 141"/>
                <a:gd name="T9" fmla="*/ 54 h 54"/>
                <a:gd name="T10" fmla="*/ 38 w 141"/>
                <a:gd name="T11" fmla="*/ 54 h 54"/>
                <a:gd name="T12" fmla="*/ 2 w 141"/>
                <a:gd name="T13" fmla="*/ 45 h 54"/>
                <a:gd name="T14" fmla="*/ 2 w 141"/>
                <a:gd name="T15" fmla="*/ 45 h 54"/>
                <a:gd name="T16" fmla="*/ 2 w 141"/>
                <a:gd name="T17" fmla="*/ 45 h 54"/>
                <a:gd name="T18" fmla="*/ 0 w 141"/>
                <a:gd name="T19" fmla="*/ 43 h 54"/>
                <a:gd name="T20" fmla="*/ 0 w 141"/>
                <a:gd name="T21" fmla="*/ 43 h 54"/>
                <a:gd name="T22" fmla="*/ 1 w 141"/>
                <a:gd name="T23" fmla="*/ 42 h 54"/>
                <a:gd name="T24" fmla="*/ 1 w 141"/>
                <a:gd name="T25" fmla="*/ 42 h 54"/>
                <a:gd name="T26" fmla="*/ 3 w 141"/>
                <a:gd name="T27" fmla="*/ 40 h 54"/>
                <a:gd name="T28" fmla="*/ 3 w 141"/>
                <a:gd name="T29" fmla="*/ 40 h 54"/>
                <a:gd name="T30" fmla="*/ 4 w 141"/>
                <a:gd name="T31" fmla="*/ 40 h 54"/>
                <a:gd name="T32" fmla="*/ 81 w 141"/>
                <a:gd name="T33" fmla="*/ 0 h 54"/>
                <a:gd name="T34" fmla="*/ 81 w 141"/>
                <a:gd name="T35" fmla="*/ 0 h 54"/>
                <a:gd name="T36" fmla="*/ 81 w 141"/>
                <a:gd name="T37" fmla="*/ 0 h 54"/>
                <a:gd name="T38" fmla="*/ 141 w 141"/>
                <a:gd name="T39" fmla="*/ 8 h 54"/>
                <a:gd name="T40" fmla="*/ 141 w 141"/>
                <a:gd name="T41" fmla="*/ 9 h 54"/>
                <a:gd name="T42" fmla="*/ 106 w 141"/>
                <a:gd name="T43" fmla="*/ 26 h 54"/>
                <a:gd name="T44" fmla="*/ 140 w 141"/>
                <a:gd name="T45" fmla="*/ 8 h 54"/>
                <a:gd name="T46" fmla="*/ 81 w 141"/>
                <a:gd name="T47" fmla="*/ 1 h 54"/>
                <a:gd name="T48" fmla="*/ 4 w 141"/>
                <a:gd name="T49" fmla="*/ 40 h 54"/>
                <a:gd name="T50" fmla="*/ 1 w 141"/>
                <a:gd name="T51" fmla="*/ 43 h 54"/>
                <a:gd name="T52" fmla="*/ 1 w 141"/>
                <a:gd name="T53" fmla="*/ 43 h 54"/>
                <a:gd name="T54" fmla="*/ 1 w 141"/>
                <a:gd name="T55" fmla="*/ 43 h 54"/>
                <a:gd name="T56" fmla="*/ 1 w 141"/>
                <a:gd name="T57" fmla="*/ 43 h 54"/>
                <a:gd name="T58" fmla="*/ 1 w 141"/>
                <a:gd name="T59" fmla="*/ 43 h 54"/>
                <a:gd name="T60" fmla="*/ 1 w 141"/>
                <a:gd name="T61" fmla="*/ 43 h 54"/>
                <a:gd name="T62" fmla="*/ 2 w 141"/>
                <a:gd name="T63" fmla="*/ 45 h 54"/>
                <a:gd name="T64" fmla="*/ 38 w 141"/>
                <a:gd name="T65" fmla="*/ 53 h 54"/>
                <a:gd name="T66" fmla="*/ 106 w 141"/>
                <a:gd name="T67"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54">
                  <a:moveTo>
                    <a:pt x="141" y="9"/>
                  </a:moveTo>
                  <a:cubicBezTo>
                    <a:pt x="106" y="26"/>
                    <a:pt x="106" y="26"/>
                    <a:pt x="106" y="26"/>
                  </a:cubicBezTo>
                  <a:cubicBezTo>
                    <a:pt x="106" y="26"/>
                    <a:pt x="106" y="26"/>
                    <a:pt x="106" y="26"/>
                  </a:cubicBezTo>
                  <a:cubicBezTo>
                    <a:pt x="38" y="54"/>
                    <a:pt x="38" y="54"/>
                    <a:pt x="38" y="54"/>
                  </a:cubicBezTo>
                  <a:cubicBezTo>
                    <a:pt x="38" y="54"/>
                    <a:pt x="38" y="54"/>
                    <a:pt x="38" y="54"/>
                  </a:cubicBezTo>
                  <a:cubicBezTo>
                    <a:pt x="38" y="54"/>
                    <a:pt x="38" y="54"/>
                    <a:pt x="38" y="54"/>
                  </a:cubicBezTo>
                  <a:cubicBezTo>
                    <a:pt x="38" y="54"/>
                    <a:pt x="15" y="50"/>
                    <a:pt x="2" y="45"/>
                  </a:cubicBezTo>
                  <a:cubicBezTo>
                    <a:pt x="2" y="45"/>
                    <a:pt x="2" y="45"/>
                    <a:pt x="2" y="45"/>
                  </a:cubicBezTo>
                  <a:cubicBezTo>
                    <a:pt x="2" y="45"/>
                    <a:pt x="2" y="45"/>
                    <a:pt x="2" y="45"/>
                  </a:cubicBezTo>
                  <a:cubicBezTo>
                    <a:pt x="1" y="44"/>
                    <a:pt x="1" y="44"/>
                    <a:pt x="0" y="43"/>
                  </a:cubicBezTo>
                  <a:cubicBezTo>
                    <a:pt x="0" y="43"/>
                    <a:pt x="0" y="43"/>
                    <a:pt x="0" y="43"/>
                  </a:cubicBezTo>
                  <a:cubicBezTo>
                    <a:pt x="0" y="43"/>
                    <a:pt x="0" y="42"/>
                    <a:pt x="1" y="42"/>
                  </a:cubicBezTo>
                  <a:cubicBezTo>
                    <a:pt x="1" y="42"/>
                    <a:pt x="1" y="42"/>
                    <a:pt x="1" y="42"/>
                  </a:cubicBezTo>
                  <a:cubicBezTo>
                    <a:pt x="3" y="40"/>
                    <a:pt x="3" y="40"/>
                    <a:pt x="3" y="40"/>
                  </a:cubicBezTo>
                  <a:cubicBezTo>
                    <a:pt x="3" y="40"/>
                    <a:pt x="3" y="40"/>
                    <a:pt x="3" y="40"/>
                  </a:cubicBezTo>
                  <a:cubicBezTo>
                    <a:pt x="4" y="40"/>
                    <a:pt x="4" y="40"/>
                    <a:pt x="4" y="40"/>
                  </a:cubicBezTo>
                  <a:cubicBezTo>
                    <a:pt x="81" y="0"/>
                    <a:pt x="81" y="0"/>
                    <a:pt x="81" y="0"/>
                  </a:cubicBezTo>
                  <a:cubicBezTo>
                    <a:pt x="81" y="0"/>
                    <a:pt x="81" y="0"/>
                    <a:pt x="81" y="0"/>
                  </a:cubicBezTo>
                  <a:cubicBezTo>
                    <a:pt x="81" y="0"/>
                    <a:pt x="81" y="0"/>
                    <a:pt x="81" y="0"/>
                  </a:cubicBezTo>
                  <a:cubicBezTo>
                    <a:pt x="141" y="8"/>
                    <a:pt x="141" y="8"/>
                    <a:pt x="141" y="8"/>
                  </a:cubicBezTo>
                  <a:cubicBezTo>
                    <a:pt x="141" y="9"/>
                    <a:pt x="141" y="9"/>
                    <a:pt x="141" y="9"/>
                  </a:cubicBezTo>
                  <a:close/>
                  <a:moveTo>
                    <a:pt x="106" y="26"/>
                  </a:moveTo>
                  <a:cubicBezTo>
                    <a:pt x="140" y="8"/>
                    <a:pt x="140" y="8"/>
                    <a:pt x="140" y="8"/>
                  </a:cubicBezTo>
                  <a:cubicBezTo>
                    <a:pt x="81" y="1"/>
                    <a:pt x="81" y="1"/>
                    <a:pt x="81" y="1"/>
                  </a:cubicBezTo>
                  <a:cubicBezTo>
                    <a:pt x="4" y="40"/>
                    <a:pt x="4" y="40"/>
                    <a:pt x="4" y="40"/>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4"/>
                    <a:pt x="2" y="45"/>
                  </a:cubicBezTo>
                  <a:cubicBezTo>
                    <a:pt x="14" y="49"/>
                    <a:pt x="36" y="53"/>
                    <a:pt x="38" y="53"/>
                  </a:cubicBezTo>
                  <a:lnTo>
                    <a:pt x="106" y="26"/>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0">
              <a:extLst>
                <a:ext uri="{FF2B5EF4-FFF2-40B4-BE49-F238E27FC236}">
                  <a16:creationId xmlns:a16="http://schemas.microsoft.com/office/drawing/2014/main" id="{35B769F7-5790-CC4A-8AE7-7AA022F100E7}"/>
                </a:ext>
              </a:extLst>
            </p:cNvPr>
            <p:cNvSpPr>
              <a:spLocks/>
            </p:cNvSpPr>
            <p:nvPr/>
          </p:nvSpPr>
          <p:spPr bwMode="auto">
            <a:xfrm>
              <a:off x="3411538" y="2597150"/>
              <a:ext cx="190500" cy="106363"/>
            </a:xfrm>
            <a:custGeom>
              <a:avLst/>
              <a:gdLst>
                <a:gd name="T0" fmla="*/ 12 w 90"/>
                <a:gd name="T1" fmla="*/ 5 h 50"/>
                <a:gd name="T2" fmla="*/ 5 w 90"/>
                <a:gd name="T3" fmla="*/ 25 h 50"/>
                <a:gd name="T4" fmla="*/ 2 w 90"/>
                <a:gd name="T5" fmla="*/ 39 h 50"/>
                <a:gd name="T6" fmla="*/ 9 w 90"/>
                <a:gd name="T7" fmla="*/ 41 h 50"/>
                <a:gd name="T8" fmla="*/ 19 w 90"/>
                <a:gd name="T9" fmla="*/ 44 h 50"/>
                <a:gd name="T10" fmla="*/ 39 w 90"/>
                <a:gd name="T11" fmla="*/ 50 h 50"/>
                <a:gd name="T12" fmla="*/ 53 w 90"/>
                <a:gd name="T13" fmla="*/ 45 h 50"/>
                <a:gd name="T14" fmla="*/ 54 w 90"/>
                <a:gd name="T15" fmla="*/ 40 h 50"/>
                <a:gd name="T16" fmla="*/ 62 w 90"/>
                <a:gd name="T17" fmla="*/ 35 h 50"/>
                <a:gd name="T18" fmla="*/ 60 w 90"/>
                <a:gd name="T19" fmla="*/ 29 h 50"/>
                <a:gd name="T20" fmla="*/ 66 w 90"/>
                <a:gd name="T21" fmla="*/ 24 h 50"/>
                <a:gd name="T22" fmla="*/ 65 w 90"/>
                <a:gd name="T23" fmla="*/ 17 h 50"/>
                <a:gd name="T24" fmla="*/ 81 w 90"/>
                <a:gd name="T25" fmla="*/ 14 h 50"/>
                <a:gd name="T26" fmla="*/ 89 w 90"/>
                <a:gd name="T27" fmla="*/ 9 h 50"/>
                <a:gd name="T28" fmla="*/ 83 w 90"/>
                <a:gd name="T29" fmla="*/ 6 h 50"/>
                <a:gd name="T30" fmla="*/ 78 w 90"/>
                <a:gd name="T31" fmla="*/ 6 h 50"/>
                <a:gd name="T32" fmla="*/ 62 w 90"/>
                <a:gd name="T33" fmla="*/ 6 h 50"/>
                <a:gd name="T34" fmla="*/ 56 w 90"/>
                <a:gd name="T35" fmla="*/ 5 h 50"/>
                <a:gd name="T36" fmla="*/ 63 w 90"/>
                <a:gd name="T37" fmla="*/ 1 h 50"/>
                <a:gd name="T38" fmla="*/ 43 w 90"/>
                <a:gd name="T39" fmla="*/ 1 h 50"/>
                <a:gd name="T40" fmla="*/ 27 w 90"/>
                <a:gd name="T41" fmla="*/ 1 h 50"/>
                <a:gd name="T42" fmla="*/ 12 w 90"/>
                <a:gd name="T43"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0">
                  <a:moveTo>
                    <a:pt x="12" y="5"/>
                  </a:moveTo>
                  <a:cubicBezTo>
                    <a:pt x="5" y="25"/>
                    <a:pt x="5" y="25"/>
                    <a:pt x="5" y="25"/>
                  </a:cubicBezTo>
                  <a:cubicBezTo>
                    <a:pt x="5" y="25"/>
                    <a:pt x="0" y="36"/>
                    <a:pt x="2" y="39"/>
                  </a:cubicBezTo>
                  <a:cubicBezTo>
                    <a:pt x="4" y="41"/>
                    <a:pt x="9" y="41"/>
                    <a:pt x="9" y="41"/>
                  </a:cubicBezTo>
                  <a:cubicBezTo>
                    <a:pt x="9" y="41"/>
                    <a:pt x="16" y="43"/>
                    <a:pt x="19" y="44"/>
                  </a:cubicBezTo>
                  <a:cubicBezTo>
                    <a:pt x="21" y="46"/>
                    <a:pt x="35" y="50"/>
                    <a:pt x="39" y="50"/>
                  </a:cubicBezTo>
                  <a:cubicBezTo>
                    <a:pt x="43" y="49"/>
                    <a:pt x="52" y="47"/>
                    <a:pt x="53" y="45"/>
                  </a:cubicBezTo>
                  <a:cubicBezTo>
                    <a:pt x="54" y="44"/>
                    <a:pt x="54" y="40"/>
                    <a:pt x="54" y="40"/>
                  </a:cubicBezTo>
                  <a:cubicBezTo>
                    <a:pt x="54" y="40"/>
                    <a:pt x="61" y="38"/>
                    <a:pt x="62" y="35"/>
                  </a:cubicBezTo>
                  <a:cubicBezTo>
                    <a:pt x="63" y="32"/>
                    <a:pt x="60" y="29"/>
                    <a:pt x="60" y="29"/>
                  </a:cubicBezTo>
                  <a:cubicBezTo>
                    <a:pt x="60" y="29"/>
                    <a:pt x="66" y="28"/>
                    <a:pt x="66" y="24"/>
                  </a:cubicBezTo>
                  <a:cubicBezTo>
                    <a:pt x="66" y="21"/>
                    <a:pt x="65" y="17"/>
                    <a:pt x="65" y="17"/>
                  </a:cubicBezTo>
                  <a:cubicBezTo>
                    <a:pt x="65" y="17"/>
                    <a:pt x="77" y="15"/>
                    <a:pt x="81" y="14"/>
                  </a:cubicBezTo>
                  <a:cubicBezTo>
                    <a:pt x="86" y="13"/>
                    <a:pt x="90" y="13"/>
                    <a:pt x="89" y="9"/>
                  </a:cubicBezTo>
                  <a:cubicBezTo>
                    <a:pt x="88" y="6"/>
                    <a:pt x="87" y="5"/>
                    <a:pt x="83" y="6"/>
                  </a:cubicBezTo>
                  <a:cubicBezTo>
                    <a:pt x="78" y="6"/>
                    <a:pt x="78" y="6"/>
                    <a:pt x="78" y="6"/>
                  </a:cubicBezTo>
                  <a:cubicBezTo>
                    <a:pt x="62" y="6"/>
                    <a:pt x="62" y="6"/>
                    <a:pt x="62" y="6"/>
                  </a:cubicBezTo>
                  <a:cubicBezTo>
                    <a:pt x="56" y="5"/>
                    <a:pt x="56" y="5"/>
                    <a:pt x="56" y="5"/>
                  </a:cubicBezTo>
                  <a:cubicBezTo>
                    <a:pt x="63" y="1"/>
                    <a:pt x="63" y="1"/>
                    <a:pt x="63" y="1"/>
                  </a:cubicBezTo>
                  <a:cubicBezTo>
                    <a:pt x="63" y="1"/>
                    <a:pt x="47" y="1"/>
                    <a:pt x="43" y="1"/>
                  </a:cubicBezTo>
                  <a:cubicBezTo>
                    <a:pt x="38" y="0"/>
                    <a:pt x="33" y="0"/>
                    <a:pt x="27" y="1"/>
                  </a:cubicBezTo>
                  <a:cubicBezTo>
                    <a:pt x="22" y="3"/>
                    <a:pt x="19" y="2"/>
                    <a:pt x="12" y="5"/>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60C4B6D4-1521-C643-B2DF-4E24BF028922}"/>
              </a:ext>
            </a:extLst>
          </p:cNvPr>
          <p:cNvGrpSpPr/>
          <p:nvPr/>
        </p:nvGrpSpPr>
        <p:grpSpPr>
          <a:xfrm>
            <a:off x="803305" y="1428456"/>
            <a:ext cx="1056563" cy="1098324"/>
            <a:chOff x="803305" y="1573598"/>
            <a:chExt cx="1056563" cy="1098324"/>
          </a:xfrm>
        </p:grpSpPr>
        <p:grpSp>
          <p:nvGrpSpPr>
            <p:cNvPr id="35" name="Group 34">
              <a:extLst>
                <a:ext uri="{FF2B5EF4-FFF2-40B4-BE49-F238E27FC236}">
                  <a16:creationId xmlns:a16="http://schemas.microsoft.com/office/drawing/2014/main" id="{432ED7FF-B6FB-4A44-9612-5F6B355A6F0D}"/>
                </a:ext>
              </a:extLst>
            </p:cNvPr>
            <p:cNvGrpSpPr>
              <a:grpSpLocks noChangeAspect="1"/>
            </p:cNvGrpSpPr>
            <p:nvPr/>
          </p:nvGrpSpPr>
          <p:grpSpPr>
            <a:xfrm>
              <a:off x="803305" y="1573598"/>
              <a:ext cx="1056563" cy="1098324"/>
              <a:chOff x="6875704" y="5143201"/>
              <a:chExt cx="1300356" cy="1351752"/>
            </a:xfrm>
          </p:grpSpPr>
          <p:sp>
            <p:nvSpPr>
              <p:cNvPr id="37" name="Oval 36">
                <a:extLst>
                  <a:ext uri="{FF2B5EF4-FFF2-40B4-BE49-F238E27FC236}">
                    <a16:creationId xmlns:a16="http://schemas.microsoft.com/office/drawing/2014/main" id="{739E4103-5DF2-574A-A88D-6D127D970027}"/>
                  </a:ext>
                </a:extLst>
              </p:cNvPr>
              <p:cNvSpPr/>
              <p:nvPr/>
            </p:nvSpPr>
            <p:spPr>
              <a:xfrm>
                <a:off x="6875704" y="6037753"/>
                <a:ext cx="1300356" cy="457200"/>
              </a:xfrm>
              <a:prstGeom prst="ellipse">
                <a:avLst/>
              </a:prstGeom>
              <a:gradFill flip="none" rotWithShape="1">
                <a:gsLst>
                  <a:gs pos="0">
                    <a:schemeClr val="tx1"/>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C6F4762-EAAC-FB4C-B7E8-DEDD94103651}"/>
                  </a:ext>
                </a:extLst>
              </p:cNvPr>
              <p:cNvSpPr/>
              <p:nvPr/>
            </p:nvSpPr>
            <p:spPr>
              <a:xfrm>
                <a:off x="6947372" y="5143201"/>
                <a:ext cx="1157020" cy="1157020"/>
              </a:xfrm>
              <a:prstGeom prst="ellipse">
                <a:avLst/>
              </a:prstGeom>
              <a:gradFill flip="none" rotWithShape="1">
                <a:gsLst>
                  <a:gs pos="100000">
                    <a:srgbClr val="C00000"/>
                  </a:gs>
                  <a:gs pos="0">
                    <a:srgbClr val="FF0000"/>
                  </a:gs>
                </a:gsLst>
                <a:path path="shape">
                  <a:fillToRect l="50000" t="50000" r="50000" b="50000"/>
                </a:path>
                <a:tileRect/>
              </a:gra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6" name="TextBox 35">
              <a:extLst>
                <a:ext uri="{FF2B5EF4-FFF2-40B4-BE49-F238E27FC236}">
                  <a16:creationId xmlns:a16="http://schemas.microsoft.com/office/drawing/2014/main" id="{29F156D7-6354-444E-9301-34813B774CA9}"/>
                </a:ext>
              </a:extLst>
            </p:cNvPr>
            <p:cNvSpPr txBox="1"/>
            <p:nvPr/>
          </p:nvSpPr>
          <p:spPr>
            <a:xfrm>
              <a:off x="963335" y="1708742"/>
              <a:ext cx="734837" cy="707886"/>
            </a:xfrm>
            <a:prstGeom prst="rect">
              <a:avLst/>
            </a:prstGeom>
            <a:noFill/>
          </p:spPr>
          <p:txBody>
            <a:bodyPr wrap="square" rtlCol="0" anchor="ctr">
              <a:spAutoFit/>
            </a:bodyPr>
            <a:lstStyle/>
            <a:p>
              <a:pPr algn="ctr"/>
              <a:r>
                <a:rPr lang="en-US" sz="4000">
                  <a:solidFill>
                    <a:schemeClr val="bg1"/>
                  </a:solidFill>
                  <a:latin typeface="Arial Black" pitchFamily="34" charset="0"/>
                </a:rPr>
                <a:t>1</a:t>
              </a:r>
            </a:p>
          </p:txBody>
        </p:sp>
      </p:grpSp>
      <p:grpSp>
        <p:nvGrpSpPr>
          <p:cNvPr id="39" name="Group 38">
            <a:extLst>
              <a:ext uri="{FF2B5EF4-FFF2-40B4-BE49-F238E27FC236}">
                <a16:creationId xmlns:a16="http://schemas.microsoft.com/office/drawing/2014/main" id="{697236D1-80F5-2246-BDFF-04F4536C4A00}"/>
              </a:ext>
            </a:extLst>
          </p:cNvPr>
          <p:cNvGrpSpPr/>
          <p:nvPr/>
        </p:nvGrpSpPr>
        <p:grpSpPr>
          <a:xfrm>
            <a:off x="815779" y="2642734"/>
            <a:ext cx="1056563" cy="1098324"/>
            <a:chOff x="803305" y="1573598"/>
            <a:chExt cx="1056563" cy="1098324"/>
          </a:xfrm>
        </p:grpSpPr>
        <p:grpSp>
          <p:nvGrpSpPr>
            <p:cNvPr id="41" name="Group 40">
              <a:extLst>
                <a:ext uri="{FF2B5EF4-FFF2-40B4-BE49-F238E27FC236}">
                  <a16:creationId xmlns:a16="http://schemas.microsoft.com/office/drawing/2014/main" id="{C3282809-E7D4-734B-85B1-7D02F2DEB85F}"/>
                </a:ext>
              </a:extLst>
            </p:cNvPr>
            <p:cNvGrpSpPr>
              <a:grpSpLocks noChangeAspect="1"/>
            </p:cNvGrpSpPr>
            <p:nvPr/>
          </p:nvGrpSpPr>
          <p:grpSpPr>
            <a:xfrm>
              <a:off x="803305" y="1573598"/>
              <a:ext cx="1056563" cy="1098324"/>
              <a:chOff x="6875704" y="5143201"/>
              <a:chExt cx="1300356" cy="1351752"/>
            </a:xfrm>
          </p:grpSpPr>
          <p:sp>
            <p:nvSpPr>
              <p:cNvPr id="43" name="Oval 42">
                <a:extLst>
                  <a:ext uri="{FF2B5EF4-FFF2-40B4-BE49-F238E27FC236}">
                    <a16:creationId xmlns:a16="http://schemas.microsoft.com/office/drawing/2014/main" id="{6E76AE96-0D28-AD4F-8B9C-E47A4EE6AF78}"/>
                  </a:ext>
                </a:extLst>
              </p:cNvPr>
              <p:cNvSpPr/>
              <p:nvPr/>
            </p:nvSpPr>
            <p:spPr>
              <a:xfrm>
                <a:off x="6875704" y="6037753"/>
                <a:ext cx="1300356" cy="457200"/>
              </a:xfrm>
              <a:prstGeom prst="ellipse">
                <a:avLst/>
              </a:prstGeom>
              <a:gradFill flip="none" rotWithShape="1">
                <a:gsLst>
                  <a:gs pos="0">
                    <a:schemeClr val="tx1"/>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B978AF7-59E5-BE43-821A-6D88E3B87ABE}"/>
                  </a:ext>
                </a:extLst>
              </p:cNvPr>
              <p:cNvSpPr/>
              <p:nvPr/>
            </p:nvSpPr>
            <p:spPr>
              <a:xfrm>
                <a:off x="6947372" y="5143201"/>
                <a:ext cx="1157020" cy="1157020"/>
              </a:xfrm>
              <a:prstGeom prst="ellipse">
                <a:avLst/>
              </a:prstGeom>
              <a:gradFill flip="none" rotWithShape="1">
                <a:gsLst>
                  <a:gs pos="100000">
                    <a:srgbClr val="C00000"/>
                  </a:gs>
                  <a:gs pos="0">
                    <a:srgbClr val="FF0000"/>
                  </a:gs>
                </a:gsLst>
                <a:path path="shape">
                  <a:fillToRect l="50000" t="50000" r="50000" b="50000"/>
                </a:path>
                <a:tileRect/>
              </a:gra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2" name="TextBox 41">
              <a:extLst>
                <a:ext uri="{FF2B5EF4-FFF2-40B4-BE49-F238E27FC236}">
                  <a16:creationId xmlns:a16="http://schemas.microsoft.com/office/drawing/2014/main" id="{9DE2181A-33DB-BD4B-BE2A-1431F93CD4F5}"/>
                </a:ext>
              </a:extLst>
            </p:cNvPr>
            <p:cNvSpPr txBox="1"/>
            <p:nvPr/>
          </p:nvSpPr>
          <p:spPr>
            <a:xfrm>
              <a:off x="963335" y="1708742"/>
              <a:ext cx="734837" cy="707886"/>
            </a:xfrm>
            <a:prstGeom prst="rect">
              <a:avLst/>
            </a:prstGeom>
            <a:noFill/>
          </p:spPr>
          <p:txBody>
            <a:bodyPr wrap="square" rtlCol="0" anchor="ctr">
              <a:spAutoFit/>
            </a:bodyPr>
            <a:lstStyle/>
            <a:p>
              <a:pPr algn="ctr"/>
              <a:r>
                <a:rPr lang="en-US" sz="4000">
                  <a:solidFill>
                    <a:schemeClr val="bg1"/>
                  </a:solidFill>
                  <a:latin typeface="Arial Black" pitchFamily="34" charset="0"/>
                </a:rPr>
                <a:t>2</a:t>
              </a:r>
            </a:p>
          </p:txBody>
        </p:sp>
      </p:grpSp>
      <p:grpSp>
        <p:nvGrpSpPr>
          <p:cNvPr id="45" name="Group 44">
            <a:extLst>
              <a:ext uri="{FF2B5EF4-FFF2-40B4-BE49-F238E27FC236}">
                <a16:creationId xmlns:a16="http://schemas.microsoft.com/office/drawing/2014/main" id="{F838F982-58D2-B146-AA25-8A8372FAD637}"/>
              </a:ext>
            </a:extLst>
          </p:cNvPr>
          <p:cNvGrpSpPr/>
          <p:nvPr/>
        </p:nvGrpSpPr>
        <p:grpSpPr>
          <a:xfrm>
            <a:off x="828253" y="3857012"/>
            <a:ext cx="1056563" cy="1098324"/>
            <a:chOff x="803305" y="1573598"/>
            <a:chExt cx="1056563" cy="1098324"/>
          </a:xfrm>
        </p:grpSpPr>
        <p:grpSp>
          <p:nvGrpSpPr>
            <p:cNvPr id="46" name="Group 45">
              <a:extLst>
                <a:ext uri="{FF2B5EF4-FFF2-40B4-BE49-F238E27FC236}">
                  <a16:creationId xmlns:a16="http://schemas.microsoft.com/office/drawing/2014/main" id="{DDB023A5-25EE-D045-81FC-DFB043D183BD}"/>
                </a:ext>
              </a:extLst>
            </p:cNvPr>
            <p:cNvGrpSpPr>
              <a:grpSpLocks noChangeAspect="1"/>
            </p:cNvGrpSpPr>
            <p:nvPr/>
          </p:nvGrpSpPr>
          <p:grpSpPr>
            <a:xfrm>
              <a:off x="803305" y="1573598"/>
              <a:ext cx="1056563" cy="1098324"/>
              <a:chOff x="6875704" y="5143201"/>
              <a:chExt cx="1300356" cy="1351752"/>
            </a:xfrm>
          </p:grpSpPr>
          <p:sp>
            <p:nvSpPr>
              <p:cNvPr id="48" name="Oval 47">
                <a:extLst>
                  <a:ext uri="{FF2B5EF4-FFF2-40B4-BE49-F238E27FC236}">
                    <a16:creationId xmlns:a16="http://schemas.microsoft.com/office/drawing/2014/main" id="{07FB9CE9-C259-8B4A-A4F4-CBE40F77B2B6}"/>
                  </a:ext>
                </a:extLst>
              </p:cNvPr>
              <p:cNvSpPr/>
              <p:nvPr/>
            </p:nvSpPr>
            <p:spPr>
              <a:xfrm>
                <a:off x="6875704" y="6037753"/>
                <a:ext cx="1300356" cy="457200"/>
              </a:xfrm>
              <a:prstGeom prst="ellipse">
                <a:avLst/>
              </a:prstGeom>
              <a:gradFill flip="none" rotWithShape="1">
                <a:gsLst>
                  <a:gs pos="0">
                    <a:schemeClr val="tx1"/>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1CCD7E0-529E-BB49-9798-2CF660D1157D}"/>
                  </a:ext>
                </a:extLst>
              </p:cNvPr>
              <p:cNvSpPr/>
              <p:nvPr/>
            </p:nvSpPr>
            <p:spPr>
              <a:xfrm>
                <a:off x="6947372" y="5143201"/>
                <a:ext cx="1157020" cy="1157020"/>
              </a:xfrm>
              <a:prstGeom prst="ellipse">
                <a:avLst/>
              </a:prstGeom>
              <a:gradFill flip="none" rotWithShape="1">
                <a:gsLst>
                  <a:gs pos="100000">
                    <a:srgbClr val="C00000"/>
                  </a:gs>
                  <a:gs pos="0">
                    <a:srgbClr val="FF0000"/>
                  </a:gs>
                </a:gsLst>
                <a:path path="shape">
                  <a:fillToRect l="50000" t="50000" r="50000" b="50000"/>
                </a:path>
                <a:tileRect/>
              </a:gra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7" name="TextBox 46">
              <a:extLst>
                <a:ext uri="{FF2B5EF4-FFF2-40B4-BE49-F238E27FC236}">
                  <a16:creationId xmlns:a16="http://schemas.microsoft.com/office/drawing/2014/main" id="{F4235336-E333-C743-8F17-B3DBB7EC2850}"/>
                </a:ext>
              </a:extLst>
            </p:cNvPr>
            <p:cNvSpPr txBox="1"/>
            <p:nvPr/>
          </p:nvSpPr>
          <p:spPr>
            <a:xfrm>
              <a:off x="963335" y="1708742"/>
              <a:ext cx="734837" cy="707886"/>
            </a:xfrm>
            <a:prstGeom prst="rect">
              <a:avLst/>
            </a:prstGeom>
            <a:noFill/>
          </p:spPr>
          <p:txBody>
            <a:bodyPr wrap="square" rtlCol="0" anchor="ctr">
              <a:spAutoFit/>
            </a:bodyPr>
            <a:lstStyle/>
            <a:p>
              <a:pPr algn="ctr"/>
              <a:r>
                <a:rPr lang="en-US" sz="4000">
                  <a:solidFill>
                    <a:schemeClr val="bg1"/>
                  </a:solidFill>
                  <a:latin typeface="Arial Black" pitchFamily="34" charset="0"/>
                </a:rPr>
                <a:t>3</a:t>
              </a:r>
            </a:p>
          </p:txBody>
        </p:sp>
      </p:grpSp>
      <p:grpSp>
        <p:nvGrpSpPr>
          <p:cNvPr id="50" name="Group 49">
            <a:extLst>
              <a:ext uri="{FF2B5EF4-FFF2-40B4-BE49-F238E27FC236}">
                <a16:creationId xmlns:a16="http://schemas.microsoft.com/office/drawing/2014/main" id="{1A38E5DF-762D-2A46-85FE-14895B43583D}"/>
              </a:ext>
            </a:extLst>
          </p:cNvPr>
          <p:cNvGrpSpPr/>
          <p:nvPr/>
        </p:nvGrpSpPr>
        <p:grpSpPr>
          <a:xfrm>
            <a:off x="1494748" y="5176270"/>
            <a:ext cx="5081886" cy="871189"/>
            <a:chOff x="644346" y="1066802"/>
            <a:chExt cx="4134197" cy="854022"/>
          </a:xfrm>
        </p:grpSpPr>
        <p:sp>
          <p:nvSpPr>
            <p:cNvPr id="51" name="Parallelogram 5">
              <a:extLst>
                <a:ext uri="{FF2B5EF4-FFF2-40B4-BE49-F238E27FC236}">
                  <a16:creationId xmlns:a16="http://schemas.microsoft.com/office/drawing/2014/main" id="{7E093A23-9BA0-AE46-A30F-15065ACB3092}"/>
                </a:ext>
              </a:extLst>
            </p:cNvPr>
            <p:cNvSpPr/>
            <p:nvPr/>
          </p:nvSpPr>
          <p:spPr>
            <a:xfrm rot="16200000" flipV="1">
              <a:off x="2133777" y="-422629"/>
              <a:ext cx="854022" cy="3832883"/>
            </a:xfrm>
            <a:prstGeom prst="rect">
              <a:avLst/>
            </a:prstGeom>
            <a:gradFill flip="none" rotWithShape="1">
              <a:gsLst>
                <a:gs pos="0">
                  <a:schemeClr val="bg1">
                    <a:alpha val="0"/>
                  </a:schemeClr>
                </a:gs>
                <a:gs pos="100000">
                  <a:schemeClr val="bg1">
                    <a:lumMod val="75000"/>
                  </a:schemeClr>
                </a:gs>
              </a:gsLst>
              <a:lin ang="54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chemeClr val="tx1"/>
                </a:solidFill>
              </a:endParaRPr>
            </a:p>
          </p:txBody>
        </p:sp>
        <p:sp>
          <p:nvSpPr>
            <p:cNvPr id="52" name="TextBox 51">
              <a:extLst>
                <a:ext uri="{FF2B5EF4-FFF2-40B4-BE49-F238E27FC236}">
                  <a16:creationId xmlns:a16="http://schemas.microsoft.com/office/drawing/2014/main" id="{69D72F66-D686-F24F-B804-3FD77FD57F62}"/>
                </a:ext>
              </a:extLst>
            </p:cNvPr>
            <p:cNvSpPr txBox="1"/>
            <p:nvPr/>
          </p:nvSpPr>
          <p:spPr>
            <a:xfrm>
              <a:off x="988750" y="1128721"/>
              <a:ext cx="3789793" cy="633595"/>
            </a:xfrm>
            <a:prstGeom prst="rect">
              <a:avLst/>
            </a:prstGeom>
            <a:noFill/>
            <a:ln>
              <a:noFill/>
            </a:ln>
          </p:spPr>
          <p:txBody>
            <a:bodyPr wrap="square" rtlCol="0">
              <a:spAutoFit/>
            </a:bodyPr>
            <a:lstStyle/>
            <a:p>
              <a:r>
                <a:rPr lang="en-GB" dirty="0"/>
                <a:t>How comfortable are you with finding information around new possibilities?</a:t>
              </a:r>
            </a:p>
          </p:txBody>
        </p:sp>
      </p:grpSp>
      <p:grpSp>
        <p:nvGrpSpPr>
          <p:cNvPr id="53" name="Group 52">
            <a:extLst>
              <a:ext uri="{FF2B5EF4-FFF2-40B4-BE49-F238E27FC236}">
                <a16:creationId xmlns:a16="http://schemas.microsoft.com/office/drawing/2014/main" id="{147DEE0C-CB91-5741-BA3E-5215BC4027E2}"/>
              </a:ext>
            </a:extLst>
          </p:cNvPr>
          <p:cNvGrpSpPr/>
          <p:nvPr/>
        </p:nvGrpSpPr>
        <p:grpSpPr>
          <a:xfrm>
            <a:off x="803305" y="5110647"/>
            <a:ext cx="1056563" cy="1098324"/>
            <a:chOff x="803305" y="1573598"/>
            <a:chExt cx="1056563" cy="1098324"/>
          </a:xfrm>
        </p:grpSpPr>
        <p:grpSp>
          <p:nvGrpSpPr>
            <p:cNvPr id="54" name="Group 53">
              <a:extLst>
                <a:ext uri="{FF2B5EF4-FFF2-40B4-BE49-F238E27FC236}">
                  <a16:creationId xmlns:a16="http://schemas.microsoft.com/office/drawing/2014/main" id="{774E2BCF-7408-784F-A816-4A21271EF9E1}"/>
                </a:ext>
              </a:extLst>
            </p:cNvPr>
            <p:cNvGrpSpPr>
              <a:grpSpLocks noChangeAspect="1"/>
            </p:cNvGrpSpPr>
            <p:nvPr/>
          </p:nvGrpSpPr>
          <p:grpSpPr>
            <a:xfrm>
              <a:off x="803305" y="1573598"/>
              <a:ext cx="1056563" cy="1098324"/>
              <a:chOff x="6875704" y="5143201"/>
              <a:chExt cx="1300356" cy="1351752"/>
            </a:xfrm>
          </p:grpSpPr>
          <p:sp>
            <p:nvSpPr>
              <p:cNvPr id="56" name="Oval 55">
                <a:extLst>
                  <a:ext uri="{FF2B5EF4-FFF2-40B4-BE49-F238E27FC236}">
                    <a16:creationId xmlns:a16="http://schemas.microsoft.com/office/drawing/2014/main" id="{176FA1E6-7893-7B4B-B887-1F739FBD44A8}"/>
                  </a:ext>
                </a:extLst>
              </p:cNvPr>
              <p:cNvSpPr/>
              <p:nvPr/>
            </p:nvSpPr>
            <p:spPr>
              <a:xfrm>
                <a:off x="6875704" y="6037753"/>
                <a:ext cx="1300356" cy="457200"/>
              </a:xfrm>
              <a:prstGeom prst="ellipse">
                <a:avLst/>
              </a:prstGeom>
              <a:gradFill flip="none" rotWithShape="1">
                <a:gsLst>
                  <a:gs pos="0">
                    <a:schemeClr val="tx1"/>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4CB05DC-38E9-844C-A590-63AE83FE3A2B}"/>
                  </a:ext>
                </a:extLst>
              </p:cNvPr>
              <p:cNvSpPr/>
              <p:nvPr/>
            </p:nvSpPr>
            <p:spPr>
              <a:xfrm>
                <a:off x="6947372" y="5143201"/>
                <a:ext cx="1157020" cy="1157020"/>
              </a:xfrm>
              <a:prstGeom prst="ellipse">
                <a:avLst/>
              </a:prstGeom>
              <a:gradFill flip="none" rotWithShape="1">
                <a:gsLst>
                  <a:gs pos="100000">
                    <a:srgbClr val="C00000"/>
                  </a:gs>
                  <a:gs pos="0">
                    <a:srgbClr val="FF0000"/>
                  </a:gs>
                </a:gsLst>
                <a:path path="shape">
                  <a:fillToRect l="50000" t="50000" r="50000" b="50000"/>
                </a:path>
                <a:tileRect/>
              </a:gra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5" name="TextBox 54">
              <a:extLst>
                <a:ext uri="{FF2B5EF4-FFF2-40B4-BE49-F238E27FC236}">
                  <a16:creationId xmlns:a16="http://schemas.microsoft.com/office/drawing/2014/main" id="{4861022D-0C79-9D47-AB02-1593F6E554A2}"/>
                </a:ext>
              </a:extLst>
            </p:cNvPr>
            <p:cNvSpPr txBox="1"/>
            <p:nvPr/>
          </p:nvSpPr>
          <p:spPr>
            <a:xfrm>
              <a:off x="963335" y="1708742"/>
              <a:ext cx="734837" cy="707886"/>
            </a:xfrm>
            <a:prstGeom prst="rect">
              <a:avLst/>
            </a:prstGeom>
            <a:noFill/>
          </p:spPr>
          <p:txBody>
            <a:bodyPr wrap="square" rtlCol="0" anchor="ctr">
              <a:spAutoFit/>
            </a:bodyPr>
            <a:lstStyle/>
            <a:p>
              <a:pPr algn="ctr"/>
              <a:r>
                <a:rPr lang="en-US" sz="4000" dirty="0">
                  <a:solidFill>
                    <a:schemeClr val="bg1"/>
                  </a:solidFill>
                  <a:latin typeface="Arial Black" pitchFamily="34" charset="0"/>
                </a:rPr>
                <a:t>4</a:t>
              </a:r>
            </a:p>
          </p:txBody>
        </p:sp>
      </p:grpSp>
    </p:spTree>
    <p:extLst>
      <p:ext uri="{BB962C8B-B14F-4D97-AF65-F5344CB8AC3E}">
        <p14:creationId xmlns:p14="http://schemas.microsoft.com/office/powerpoint/2010/main" val="348136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2">
            <a:extLst>
              <a:ext uri="{FF2B5EF4-FFF2-40B4-BE49-F238E27FC236}">
                <a16:creationId xmlns:a16="http://schemas.microsoft.com/office/drawing/2014/main" id="{F6B675AC-3369-D340-BC51-31DACF9167A7}"/>
              </a:ext>
            </a:extLst>
          </p:cNvPr>
          <p:cNvSpPr/>
          <p:nvPr/>
        </p:nvSpPr>
        <p:spPr>
          <a:xfrm>
            <a:off x="186848" y="5178275"/>
            <a:ext cx="8707770" cy="1438849"/>
          </a:xfrm>
          <a:prstGeom prst="roundRect">
            <a:avLst/>
          </a:prstGeom>
          <a:solidFill>
            <a:srgbClr val="4DA9C2"/>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i="1" dirty="0">
                <a:solidFill>
                  <a:schemeClr val="bg1"/>
                </a:solidFill>
              </a:rPr>
              <a:t>Once you start looking for career possibilities, you will realise that there are opportunities everywhere! A bit like when you look for a yellow car, then suddenly you see loads of yellow cars!</a:t>
            </a:r>
          </a:p>
        </p:txBody>
      </p:sp>
      <p:pic>
        <p:nvPicPr>
          <p:cNvPr id="3" name="Picture 4" descr="MultiBrief: Change happens, so explore your possibilities">
            <a:extLst>
              <a:ext uri="{FF2B5EF4-FFF2-40B4-BE49-F238E27FC236}">
                <a16:creationId xmlns:a16="http://schemas.microsoft.com/office/drawing/2014/main" id="{45A5FEEC-E581-0D41-8981-CB3F673E3AD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5211" y="240876"/>
            <a:ext cx="7108840" cy="474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51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AF9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70798A-189A-4B4C-9207-19F57D86A82A}"/>
              </a:ext>
            </a:extLst>
          </p:cNvPr>
          <p:cNvSpPr>
            <a:spLocks noChangeArrowheads="1"/>
          </p:cNvSpPr>
          <p:nvPr/>
        </p:nvSpPr>
        <p:spPr bwMode="auto">
          <a:xfrm>
            <a:off x="275043" y="264893"/>
            <a:ext cx="8593914" cy="817240"/>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ea typeface="MS PGothic" charset="0"/>
              </a:rPr>
              <a:t>What is the global economy?</a:t>
            </a:r>
            <a:endParaRPr lang="en-GB" sz="3200" b="1" dirty="0">
              <a:solidFill>
                <a:schemeClr val="dk1"/>
              </a:solidFill>
              <a:latin typeface="+mj-lt"/>
              <a:ea typeface="+mn-ea"/>
              <a:cs typeface="+mn-cs"/>
            </a:endParaRPr>
          </a:p>
        </p:txBody>
      </p:sp>
      <p:pic>
        <p:nvPicPr>
          <p:cNvPr id="22" name="Picture 2" descr="How does the global economy work?">
            <a:extLst>
              <a:ext uri="{FF2B5EF4-FFF2-40B4-BE49-F238E27FC236}">
                <a16:creationId xmlns:a16="http://schemas.microsoft.com/office/drawing/2014/main" id="{FA4154F0-6179-4837-BCB7-76E4EDEE856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83964" y="2542608"/>
            <a:ext cx="2136511" cy="1867615"/>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Rounded Corners 32">
            <a:extLst>
              <a:ext uri="{FF2B5EF4-FFF2-40B4-BE49-F238E27FC236}">
                <a16:creationId xmlns:a16="http://schemas.microsoft.com/office/drawing/2014/main" id="{6B39BD6A-7BE2-49F1-932D-6B68B0F62414}"/>
              </a:ext>
            </a:extLst>
          </p:cNvPr>
          <p:cNvSpPr/>
          <p:nvPr/>
        </p:nvSpPr>
        <p:spPr>
          <a:xfrm>
            <a:off x="275043" y="1169011"/>
            <a:ext cx="8593914" cy="1278767"/>
          </a:xfrm>
          <a:prstGeom prst="roundRect">
            <a:avLst/>
          </a:prstGeom>
          <a:solidFill>
            <a:srgbClr val="0BAF94"/>
          </a:solidFill>
          <a:ln>
            <a:solidFill>
              <a:srgbClr val="49C5A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t>The global economy refers to the interconnected worldwide economic activities that take place between multiple countries. These economic activities can have either a positive or negative impact on the countries involved.</a:t>
            </a:r>
            <a:endParaRPr lang="en-GB" sz="1600" i="1" dirty="0">
              <a:solidFill>
                <a:schemeClr val="bg1"/>
              </a:solidFill>
            </a:endParaRPr>
          </a:p>
        </p:txBody>
      </p:sp>
      <p:sp>
        <p:nvSpPr>
          <p:cNvPr id="23" name="Rectangle: Rounded Corners 22">
            <a:extLst>
              <a:ext uri="{FF2B5EF4-FFF2-40B4-BE49-F238E27FC236}">
                <a16:creationId xmlns:a16="http://schemas.microsoft.com/office/drawing/2014/main" id="{5EF0CC33-DE09-42EE-856D-C54606185950}"/>
              </a:ext>
            </a:extLst>
          </p:cNvPr>
          <p:cNvSpPr/>
          <p:nvPr/>
        </p:nvSpPr>
        <p:spPr>
          <a:xfrm>
            <a:off x="275043" y="2534656"/>
            <a:ext cx="3368859" cy="2369386"/>
          </a:xfrm>
          <a:prstGeom prst="roundRect">
            <a:avLst/>
          </a:prstGeom>
          <a:solidFill>
            <a:srgbClr val="0BAF94"/>
          </a:solidFill>
          <a:ln>
            <a:solidFill>
              <a:srgbClr val="49C5A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“Economic activities” can be categorised into four groups:  resource management, the production of goods and services, the distribution of goods and services, and the consumption of goods and services.</a:t>
            </a:r>
            <a:endParaRPr lang="en-GB" sz="1600" i="1" dirty="0">
              <a:solidFill>
                <a:schemeClr val="bg1"/>
              </a:solidFill>
            </a:endParaRPr>
          </a:p>
        </p:txBody>
      </p:sp>
      <p:sp>
        <p:nvSpPr>
          <p:cNvPr id="28" name="Rectangle: Rounded Corners 27">
            <a:extLst>
              <a:ext uri="{FF2B5EF4-FFF2-40B4-BE49-F238E27FC236}">
                <a16:creationId xmlns:a16="http://schemas.microsoft.com/office/drawing/2014/main" id="{3ED751F2-5352-4ED0-8F4C-79F86A7E6A04}"/>
              </a:ext>
            </a:extLst>
          </p:cNvPr>
          <p:cNvSpPr/>
          <p:nvPr/>
        </p:nvSpPr>
        <p:spPr>
          <a:xfrm>
            <a:off x="5935503" y="2537832"/>
            <a:ext cx="3002731" cy="4069129"/>
          </a:xfrm>
          <a:prstGeom prst="roundRect">
            <a:avLst/>
          </a:prstGeom>
          <a:solidFill>
            <a:srgbClr val="0BAF94"/>
          </a:solidFill>
          <a:ln>
            <a:solidFill>
              <a:srgbClr val="49C5A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Many people think that the global economy is controlled by governments of the largest economies in the world, but this a common misconception. </a:t>
            </a:r>
          </a:p>
          <a:p>
            <a:pPr algn="ctr"/>
            <a:endParaRPr lang="en-GB" dirty="0"/>
          </a:p>
          <a:p>
            <a:pPr algn="ctr"/>
            <a:r>
              <a:rPr lang="en-GB" dirty="0"/>
              <a:t>It is the big banks and large corporations that control and essentially fund these governments. This means that the global economy is dominated by large financial institutions. </a:t>
            </a:r>
            <a:endParaRPr lang="en-GB" sz="1600" i="1" dirty="0">
              <a:solidFill>
                <a:schemeClr val="bg1"/>
              </a:solidFill>
            </a:endParaRPr>
          </a:p>
        </p:txBody>
      </p:sp>
      <p:sp>
        <p:nvSpPr>
          <p:cNvPr id="31" name="Rectangle: Rounded Corners 20">
            <a:extLst>
              <a:ext uri="{FF2B5EF4-FFF2-40B4-BE49-F238E27FC236}">
                <a16:creationId xmlns:a16="http://schemas.microsoft.com/office/drawing/2014/main" id="{8BD709F4-8923-4B4B-AEF1-E27A2CE9F56B}"/>
              </a:ext>
            </a:extLst>
          </p:cNvPr>
          <p:cNvSpPr/>
          <p:nvPr/>
        </p:nvSpPr>
        <p:spPr>
          <a:xfrm>
            <a:off x="275041" y="4998872"/>
            <a:ext cx="3495101" cy="1594234"/>
          </a:xfrm>
          <a:prstGeom prst="roundRect">
            <a:avLst>
              <a:gd name="adj" fmla="val 14282"/>
            </a:avLst>
          </a:prstGeom>
          <a:solidFill>
            <a:srgbClr val="FFFF00"/>
          </a:solidFill>
          <a:ln w="38100">
            <a:solidFill>
              <a:srgbClr val="C1EBB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What things have happened recently that have affected the global economy?</a:t>
            </a:r>
          </a:p>
        </p:txBody>
      </p:sp>
      <p:pic>
        <p:nvPicPr>
          <p:cNvPr id="34" name="Picture 33" descr="C:\Users\Optic Group111\Desktop\New Vocab.png">
            <a:extLst>
              <a:ext uri="{FF2B5EF4-FFF2-40B4-BE49-F238E27FC236}">
                <a16:creationId xmlns:a16="http://schemas.microsoft.com/office/drawing/2014/main" id="{26346AC2-0695-40C0-8014-6743214500D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67560" y="4676987"/>
            <a:ext cx="716405" cy="71640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386;p18">
            <a:extLst>
              <a:ext uri="{FF2B5EF4-FFF2-40B4-BE49-F238E27FC236}">
                <a16:creationId xmlns:a16="http://schemas.microsoft.com/office/drawing/2014/main" id="{040CD54F-CC59-4515-99C8-6FB9EBF05D0C}"/>
              </a:ext>
            </a:extLst>
          </p:cNvPr>
          <p:cNvSpPr/>
          <p:nvPr/>
        </p:nvSpPr>
        <p:spPr>
          <a:xfrm>
            <a:off x="275041" y="6293742"/>
            <a:ext cx="1307119" cy="364990"/>
          </a:xfrm>
          <a:prstGeom prst="roundRect">
            <a:avLst>
              <a:gd name="adj" fmla="val 16667"/>
            </a:avLst>
          </a:prstGeom>
          <a:solidFill>
            <a:srgbClr val="7030A0"/>
          </a:solid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dirty="0">
                <a:solidFill>
                  <a:schemeClr val="bg1"/>
                </a:solidFill>
                <a:latin typeface="Comic Sans MS"/>
                <a:ea typeface="Comic Sans MS"/>
                <a:cs typeface="Comic Sans MS"/>
                <a:sym typeface="Comic Sans MS"/>
              </a:rPr>
              <a:t>5</a:t>
            </a:r>
            <a:r>
              <a:rPr lang="en-GB" sz="1800" dirty="0">
                <a:solidFill>
                  <a:schemeClr val="bg1"/>
                </a:solidFill>
                <a:latin typeface="Comic Sans MS"/>
                <a:ea typeface="Comic Sans MS"/>
                <a:cs typeface="Comic Sans MS"/>
                <a:sym typeface="Comic Sans MS"/>
              </a:rPr>
              <a:t> Minutes</a:t>
            </a:r>
            <a:endParaRPr dirty="0">
              <a:solidFill>
                <a:schemeClr val="bg1"/>
              </a:solidFill>
            </a:endParaRPr>
          </a:p>
        </p:txBody>
      </p:sp>
      <p:sp>
        <p:nvSpPr>
          <p:cNvPr id="36" name="Rectangle: Diagonal Corners Rounded 22">
            <a:extLst>
              <a:ext uri="{FF2B5EF4-FFF2-40B4-BE49-F238E27FC236}">
                <a16:creationId xmlns:a16="http://schemas.microsoft.com/office/drawing/2014/main" id="{04B7601D-C739-4D59-B17B-81EFA8F7D619}"/>
              </a:ext>
            </a:extLst>
          </p:cNvPr>
          <p:cNvSpPr/>
          <p:nvPr/>
        </p:nvSpPr>
        <p:spPr>
          <a:xfrm>
            <a:off x="315106" y="4796048"/>
            <a:ext cx="1510389" cy="312157"/>
          </a:xfrm>
          <a:prstGeom prst="round2DiagRect">
            <a:avLst>
              <a:gd name="adj1" fmla="val 50000"/>
              <a:gd name="adj2" fmla="val 36088"/>
            </a:avLst>
          </a:prstGeom>
          <a:solidFill>
            <a:srgbClr val="FFF200"/>
          </a:soli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528E90"/>
                </a:solidFill>
                <a:latin typeface="Segoe UI Semibold" panose="020B0702040204020203" pitchFamily="34" charset="0"/>
                <a:cs typeface="Segoe UI Semibold" panose="020B0702040204020203" pitchFamily="34" charset="0"/>
              </a:rPr>
              <a:t>Discuss</a:t>
            </a:r>
            <a:endParaRPr lang="en-US" sz="2000" b="1" dirty="0">
              <a:solidFill>
                <a:srgbClr val="528E90"/>
              </a:solidFill>
              <a:latin typeface="Segoe UI Semibold" panose="020B0702040204020203" pitchFamily="34" charset="0"/>
              <a:cs typeface="Segoe UI Semibold" panose="020B0702040204020203" pitchFamily="34" charset="0"/>
            </a:endParaRPr>
          </a:p>
        </p:txBody>
      </p:sp>
      <p:sp>
        <p:nvSpPr>
          <p:cNvPr id="37" name="Rectangle: Rounded Corners 36">
            <a:extLst>
              <a:ext uri="{FF2B5EF4-FFF2-40B4-BE49-F238E27FC236}">
                <a16:creationId xmlns:a16="http://schemas.microsoft.com/office/drawing/2014/main" id="{07C0AB89-D7CB-4542-8DD6-243250555D46}"/>
              </a:ext>
            </a:extLst>
          </p:cNvPr>
          <p:cNvSpPr/>
          <p:nvPr/>
        </p:nvSpPr>
        <p:spPr>
          <a:xfrm>
            <a:off x="3810205" y="4410223"/>
            <a:ext cx="2010270" cy="2314134"/>
          </a:xfrm>
          <a:prstGeom prst="roundRect">
            <a:avLst/>
          </a:prstGeom>
          <a:solidFill>
            <a:srgbClr val="0BAF94"/>
          </a:solidFill>
          <a:ln>
            <a:solidFill>
              <a:srgbClr val="49C5A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You may have discussed:</a:t>
            </a:r>
          </a:p>
          <a:p>
            <a:pPr marL="285750" indent="-285750">
              <a:buFont typeface="Arial" panose="020B0604020202020204" pitchFamily="34" charset="0"/>
              <a:buChar char="•"/>
            </a:pPr>
            <a:r>
              <a:rPr lang="en-GB" dirty="0"/>
              <a:t>COVID-19</a:t>
            </a:r>
          </a:p>
          <a:p>
            <a:pPr marL="285750" indent="-285750">
              <a:buFont typeface="Arial" panose="020B0604020202020204" pitchFamily="34" charset="0"/>
              <a:buChar char="•"/>
            </a:pPr>
            <a:r>
              <a:rPr lang="en-GB" dirty="0"/>
              <a:t>Brexit</a:t>
            </a:r>
          </a:p>
          <a:p>
            <a:pPr marL="285750" indent="-285750">
              <a:buFont typeface="Arial" panose="020B0604020202020204" pitchFamily="34" charset="0"/>
              <a:buChar char="•"/>
            </a:pPr>
            <a:r>
              <a:rPr lang="en-GB" dirty="0"/>
              <a:t>Increased use of technology</a:t>
            </a:r>
          </a:p>
          <a:p>
            <a:pPr algn="ctr"/>
            <a:r>
              <a:rPr lang="en-GB" dirty="0"/>
              <a:t>Which are all great examples. </a:t>
            </a:r>
            <a:endParaRPr lang="en-GB" sz="1600" i="1" dirty="0">
              <a:solidFill>
                <a:schemeClr val="bg1"/>
              </a:solidFill>
            </a:endParaRPr>
          </a:p>
        </p:txBody>
      </p:sp>
    </p:spTree>
    <p:extLst>
      <p:ext uri="{BB962C8B-B14F-4D97-AF65-F5344CB8AC3E}">
        <p14:creationId xmlns:p14="http://schemas.microsoft.com/office/powerpoint/2010/main" val="2489411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6"/>
          <p:cNvSpPr/>
          <p:nvPr/>
        </p:nvSpPr>
        <p:spPr>
          <a:xfrm>
            <a:off x="300563" y="5554203"/>
            <a:ext cx="7957171" cy="1057377"/>
          </a:xfrm>
          <a:prstGeom prst="roundRect">
            <a:avLst>
              <a:gd name="adj" fmla="val 14282"/>
            </a:avLst>
          </a:prstGeom>
          <a:solidFill>
            <a:srgbClr val="FFFF00"/>
          </a:solidFill>
          <a:ln w="38100" cap="flat" cmpd="sng">
            <a:solidFill>
              <a:srgbClr val="C1EBBA"/>
            </a:solidFill>
            <a:prstDash val="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dirty="0"/>
              <a:t>Write each of the above events on your paper. Next to each, write how these things may affect available job roles, opportunities in education and your own future.</a:t>
            </a:r>
            <a:endParaRPr sz="1600" dirty="0"/>
          </a:p>
        </p:txBody>
      </p:sp>
      <p:pic>
        <p:nvPicPr>
          <p:cNvPr id="8" name="Google Shape;92;p2" descr="C:\Users\Optic Group111\Desktop\Task.png">
            <a:extLst>
              <a:ext uri="{FF2B5EF4-FFF2-40B4-BE49-F238E27FC236}">
                <a16:creationId xmlns:a16="http://schemas.microsoft.com/office/drawing/2014/main" id="{F5599F16-057F-4DE9-971D-C4645FFE90E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92075" y="5247446"/>
            <a:ext cx="511721" cy="492975"/>
          </a:xfrm>
          <a:prstGeom prst="rect">
            <a:avLst/>
          </a:prstGeom>
          <a:noFill/>
          <a:ln>
            <a:noFill/>
          </a:ln>
        </p:spPr>
      </p:pic>
      <p:pic>
        <p:nvPicPr>
          <p:cNvPr id="11" name="Google Shape;385;p18">
            <a:extLst>
              <a:ext uri="{FF2B5EF4-FFF2-40B4-BE49-F238E27FC236}">
                <a16:creationId xmlns:a16="http://schemas.microsoft.com/office/drawing/2014/main" id="{BF7F2CAA-958D-489E-BC20-06416CFACB52}"/>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074399" y="5554203"/>
            <a:ext cx="599742" cy="649674"/>
          </a:xfrm>
          <a:prstGeom prst="rect">
            <a:avLst/>
          </a:prstGeom>
          <a:noFill/>
          <a:ln>
            <a:noFill/>
          </a:ln>
        </p:spPr>
      </p:pic>
      <p:sp>
        <p:nvSpPr>
          <p:cNvPr id="12" name="Google Shape;386;p18">
            <a:extLst>
              <a:ext uri="{FF2B5EF4-FFF2-40B4-BE49-F238E27FC236}">
                <a16:creationId xmlns:a16="http://schemas.microsoft.com/office/drawing/2014/main" id="{F95D9472-BE0B-4AE2-BD97-607E5457BCA8}"/>
              </a:ext>
            </a:extLst>
          </p:cNvPr>
          <p:cNvSpPr/>
          <p:nvPr/>
        </p:nvSpPr>
        <p:spPr>
          <a:xfrm>
            <a:off x="7647936" y="6236007"/>
            <a:ext cx="1307119" cy="364990"/>
          </a:xfrm>
          <a:prstGeom prst="roundRect">
            <a:avLst>
              <a:gd name="adj" fmla="val 16667"/>
            </a:avLst>
          </a:prstGeom>
          <a:solidFill>
            <a:srgbClr val="7030A0"/>
          </a:solid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bg1"/>
                </a:solidFill>
                <a:latin typeface="Comic Sans MS"/>
                <a:ea typeface="Comic Sans MS"/>
                <a:cs typeface="Comic Sans MS"/>
                <a:sym typeface="Comic Sans MS"/>
              </a:rPr>
              <a:t>9 Minutes</a:t>
            </a:r>
            <a:endParaRPr dirty="0">
              <a:solidFill>
                <a:schemeClr val="bg1"/>
              </a:solidFill>
            </a:endParaRPr>
          </a:p>
        </p:txBody>
      </p:sp>
      <p:sp>
        <p:nvSpPr>
          <p:cNvPr id="14" name="Rectangle 13">
            <a:extLst>
              <a:ext uri="{FF2B5EF4-FFF2-40B4-BE49-F238E27FC236}">
                <a16:creationId xmlns:a16="http://schemas.microsoft.com/office/drawing/2014/main" id="{E1FA8021-E3CD-4008-8141-462FFAA73572}"/>
              </a:ext>
            </a:extLst>
          </p:cNvPr>
          <p:cNvSpPr>
            <a:spLocks noChangeArrowheads="1"/>
          </p:cNvSpPr>
          <p:nvPr/>
        </p:nvSpPr>
        <p:spPr bwMode="auto">
          <a:xfrm>
            <a:off x="279399" y="203656"/>
            <a:ext cx="8542867"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latin typeface="+mj-lt"/>
                <a:ea typeface="+mn-ea"/>
                <a:cs typeface="+mn-cs"/>
              </a:rPr>
              <a:t>Career possibilities in the global economy</a:t>
            </a:r>
          </a:p>
        </p:txBody>
      </p:sp>
      <p:sp>
        <p:nvSpPr>
          <p:cNvPr id="19" name="Rectangle: Diagonal Corners Rounded 22">
            <a:extLst>
              <a:ext uri="{FF2B5EF4-FFF2-40B4-BE49-F238E27FC236}">
                <a16:creationId xmlns:a16="http://schemas.microsoft.com/office/drawing/2014/main" id="{07C44D92-AC86-46F8-A4CB-DEC17665142F}"/>
              </a:ext>
            </a:extLst>
          </p:cNvPr>
          <p:cNvSpPr/>
          <p:nvPr/>
        </p:nvSpPr>
        <p:spPr>
          <a:xfrm>
            <a:off x="300565" y="5293902"/>
            <a:ext cx="1510389" cy="312157"/>
          </a:xfrm>
          <a:prstGeom prst="round2DiagRect">
            <a:avLst>
              <a:gd name="adj1" fmla="val 50000"/>
              <a:gd name="adj2" fmla="val 36088"/>
            </a:avLst>
          </a:prstGeom>
          <a:solidFill>
            <a:srgbClr val="FFF200"/>
          </a:soli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528E90"/>
                </a:solidFill>
                <a:latin typeface="Segoe UI Semibold" panose="020B0702040204020203" pitchFamily="34" charset="0"/>
                <a:cs typeface="Segoe UI Semibold" panose="020B0702040204020203" pitchFamily="34" charset="0"/>
              </a:rPr>
              <a:t>Task</a:t>
            </a:r>
            <a:endParaRPr lang="en-US" sz="2000" b="1" dirty="0">
              <a:solidFill>
                <a:srgbClr val="528E90"/>
              </a:solidFill>
              <a:latin typeface="Segoe UI Semibold" panose="020B0702040204020203" pitchFamily="34" charset="0"/>
              <a:cs typeface="Segoe UI Semibold" panose="020B0702040204020203" pitchFamily="34" charset="0"/>
            </a:endParaRPr>
          </a:p>
        </p:txBody>
      </p:sp>
      <p:sp>
        <p:nvSpPr>
          <p:cNvPr id="17" name="Rectangle: Rounded Corners 16">
            <a:extLst>
              <a:ext uri="{FF2B5EF4-FFF2-40B4-BE49-F238E27FC236}">
                <a16:creationId xmlns:a16="http://schemas.microsoft.com/office/drawing/2014/main" id="{84B00937-0C91-43F8-A001-4356050CB0CB}"/>
              </a:ext>
            </a:extLst>
          </p:cNvPr>
          <p:cNvSpPr/>
          <p:nvPr/>
        </p:nvSpPr>
        <p:spPr>
          <a:xfrm>
            <a:off x="275043" y="920670"/>
            <a:ext cx="6236593" cy="1656397"/>
          </a:xfrm>
          <a:prstGeom prst="roundRect">
            <a:avLst/>
          </a:prstGeom>
          <a:solidFill>
            <a:srgbClr val="80A2BB"/>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i="1" dirty="0">
                <a:solidFill>
                  <a:schemeClr val="bg1"/>
                </a:solidFill>
              </a:rPr>
              <a:t>So when we say “career possibilities in the global economy”, we mean using the information available on what is happening around the world to identify, recognise and utilise possibilities that can help us to build our career. </a:t>
            </a:r>
          </a:p>
        </p:txBody>
      </p:sp>
      <p:pic>
        <p:nvPicPr>
          <p:cNvPr id="5122" name="Picture 2" descr="Weapons of math destruction&amp;#39; are lurking in the global economy -  NationofChange">
            <a:extLst>
              <a:ext uri="{FF2B5EF4-FFF2-40B4-BE49-F238E27FC236}">
                <a16:creationId xmlns:a16="http://schemas.microsoft.com/office/drawing/2014/main" id="{05EDFC24-E70B-4CA9-BBD2-A19B172DC5C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39494" y="920670"/>
            <a:ext cx="2203938" cy="165639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CBC10B4C-6BD6-411F-A83E-840637148CE7}"/>
              </a:ext>
            </a:extLst>
          </p:cNvPr>
          <p:cNvSpPr/>
          <p:nvPr/>
        </p:nvSpPr>
        <p:spPr>
          <a:xfrm>
            <a:off x="785473" y="2424890"/>
            <a:ext cx="7610381" cy="675424"/>
          </a:xfrm>
          <a:prstGeom prst="roundRect">
            <a:avLst/>
          </a:prstGeom>
          <a:solidFill>
            <a:srgbClr val="013185"/>
          </a:solidFill>
          <a:ln>
            <a:solidFill>
              <a:srgbClr val="01318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i="1" dirty="0">
                <a:solidFill>
                  <a:schemeClr val="bg1"/>
                </a:solidFill>
              </a:rPr>
              <a:t>We can use the events discussed on the last slide to consider what career possibilities may be presented to us...</a:t>
            </a:r>
          </a:p>
        </p:txBody>
      </p:sp>
      <p:sp>
        <p:nvSpPr>
          <p:cNvPr id="21" name="Rectangle: Rounded Corners 20">
            <a:extLst>
              <a:ext uri="{FF2B5EF4-FFF2-40B4-BE49-F238E27FC236}">
                <a16:creationId xmlns:a16="http://schemas.microsoft.com/office/drawing/2014/main" id="{38A558AD-E4A9-4F99-BB02-852A1C138324}"/>
              </a:ext>
            </a:extLst>
          </p:cNvPr>
          <p:cNvSpPr/>
          <p:nvPr/>
        </p:nvSpPr>
        <p:spPr>
          <a:xfrm>
            <a:off x="3673000" y="3238540"/>
            <a:ext cx="1755663" cy="616207"/>
          </a:xfrm>
          <a:prstGeom prst="roundRect">
            <a:avLst/>
          </a:prstGeom>
          <a:solidFill>
            <a:srgbClr val="80A2BB"/>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i="1" dirty="0">
                <a:solidFill>
                  <a:schemeClr val="bg1"/>
                </a:solidFill>
              </a:rPr>
              <a:t>COVID-19</a:t>
            </a:r>
          </a:p>
        </p:txBody>
      </p:sp>
      <p:sp>
        <p:nvSpPr>
          <p:cNvPr id="26" name="Rectangle: Rounded Corners 25">
            <a:extLst>
              <a:ext uri="{FF2B5EF4-FFF2-40B4-BE49-F238E27FC236}">
                <a16:creationId xmlns:a16="http://schemas.microsoft.com/office/drawing/2014/main" id="{C2FF2C53-4255-49CF-97BE-3D33FF7B3373}"/>
              </a:ext>
            </a:extLst>
          </p:cNvPr>
          <p:cNvSpPr/>
          <p:nvPr/>
        </p:nvSpPr>
        <p:spPr>
          <a:xfrm>
            <a:off x="411401" y="3238539"/>
            <a:ext cx="1755663" cy="616207"/>
          </a:xfrm>
          <a:prstGeom prst="roundRect">
            <a:avLst/>
          </a:prstGeom>
          <a:solidFill>
            <a:srgbClr val="80A2BB"/>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i="1" dirty="0">
                <a:solidFill>
                  <a:schemeClr val="bg1"/>
                </a:solidFill>
              </a:rPr>
              <a:t>Brexit</a:t>
            </a:r>
          </a:p>
        </p:txBody>
      </p:sp>
      <p:sp>
        <p:nvSpPr>
          <p:cNvPr id="27" name="Rectangle: Rounded Corners 26">
            <a:extLst>
              <a:ext uri="{FF2B5EF4-FFF2-40B4-BE49-F238E27FC236}">
                <a16:creationId xmlns:a16="http://schemas.microsoft.com/office/drawing/2014/main" id="{9F7033AD-E391-415B-9B0E-763A526432FB}"/>
              </a:ext>
            </a:extLst>
          </p:cNvPr>
          <p:cNvSpPr/>
          <p:nvPr/>
        </p:nvSpPr>
        <p:spPr>
          <a:xfrm>
            <a:off x="6867322" y="3296049"/>
            <a:ext cx="1755663" cy="616207"/>
          </a:xfrm>
          <a:prstGeom prst="roundRect">
            <a:avLst/>
          </a:prstGeom>
          <a:solidFill>
            <a:srgbClr val="80A2BB"/>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i="1" dirty="0">
                <a:solidFill>
                  <a:schemeClr val="bg1"/>
                </a:solidFill>
              </a:rPr>
              <a:t>Increased use of technology</a:t>
            </a:r>
          </a:p>
        </p:txBody>
      </p:sp>
      <p:pic>
        <p:nvPicPr>
          <p:cNvPr id="3" name="Picture 2">
            <a:extLst>
              <a:ext uri="{FF2B5EF4-FFF2-40B4-BE49-F238E27FC236}">
                <a16:creationId xmlns:a16="http://schemas.microsoft.com/office/drawing/2014/main" id="{02D306F8-8D35-1A44-B447-AF8F8F553E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06171" y="3952610"/>
            <a:ext cx="1368986" cy="1368986"/>
          </a:xfrm>
          <a:prstGeom prst="rect">
            <a:avLst/>
          </a:prstGeom>
        </p:spPr>
      </p:pic>
      <p:pic>
        <p:nvPicPr>
          <p:cNvPr id="5" name="Picture 4">
            <a:extLst>
              <a:ext uri="{FF2B5EF4-FFF2-40B4-BE49-F238E27FC236}">
                <a16:creationId xmlns:a16="http://schemas.microsoft.com/office/drawing/2014/main" id="{637FEA89-8ACF-1545-B517-AC9D0709B4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1401" y="3943808"/>
            <a:ext cx="1755664" cy="1122041"/>
          </a:xfrm>
          <a:prstGeom prst="rect">
            <a:avLst/>
          </a:prstGeom>
        </p:spPr>
      </p:pic>
      <p:pic>
        <p:nvPicPr>
          <p:cNvPr id="7" name="Picture 6">
            <a:extLst>
              <a:ext uri="{FF2B5EF4-FFF2-40B4-BE49-F238E27FC236}">
                <a16:creationId xmlns:a16="http://schemas.microsoft.com/office/drawing/2014/main" id="{66165C19-B861-8A42-90E5-85A7DC6C880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81903" y="4026904"/>
            <a:ext cx="2454105" cy="1227053"/>
          </a:xfrm>
          <a:prstGeom prst="rect">
            <a:avLst/>
          </a:prstGeom>
        </p:spPr>
      </p:pic>
    </p:spTree>
    <p:extLst>
      <p:ext uri="{BB962C8B-B14F-4D97-AF65-F5344CB8AC3E}">
        <p14:creationId xmlns:p14="http://schemas.microsoft.com/office/powerpoint/2010/main" val="95812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4" name="Rectangle 13">
            <a:extLst>
              <a:ext uri="{FF2B5EF4-FFF2-40B4-BE49-F238E27FC236}">
                <a16:creationId xmlns:a16="http://schemas.microsoft.com/office/drawing/2014/main" id="{E1FA8021-E3CD-4008-8141-462FFAA73572}"/>
              </a:ext>
            </a:extLst>
          </p:cNvPr>
          <p:cNvSpPr>
            <a:spLocks noChangeArrowheads="1"/>
          </p:cNvSpPr>
          <p:nvPr/>
        </p:nvSpPr>
        <p:spPr bwMode="auto">
          <a:xfrm>
            <a:off x="279399" y="203656"/>
            <a:ext cx="8542867"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latin typeface="+mj-lt"/>
                <a:ea typeface="+mn-ea"/>
                <a:cs typeface="+mn-cs"/>
              </a:rPr>
              <a:t>Career possibilities in the global economy</a:t>
            </a:r>
          </a:p>
        </p:txBody>
      </p:sp>
      <p:sp>
        <p:nvSpPr>
          <p:cNvPr id="17" name="Rectangle: Rounded Corners 16">
            <a:extLst>
              <a:ext uri="{FF2B5EF4-FFF2-40B4-BE49-F238E27FC236}">
                <a16:creationId xmlns:a16="http://schemas.microsoft.com/office/drawing/2014/main" id="{84B00937-0C91-43F8-A001-4356050CB0CB}"/>
              </a:ext>
            </a:extLst>
          </p:cNvPr>
          <p:cNvSpPr/>
          <p:nvPr/>
        </p:nvSpPr>
        <p:spPr>
          <a:xfrm>
            <a:off x="275043" y="920670"/>
            <a:ext cx="6505585" cy="1656397"/>
          </a:xfrm>
          <a:prstGeom prst="roundRect">
            <a:avLst/>
          </a:prstGeom>
          <a:solidFill>
            <a:srgbClr val="80A2BB"/>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i="1" dirty="0">
                <a:solidFill>
                  <a:schemeClr val="bg1"/>
                </a:solidFill>
              </a:rPr>
              <a:t>So when we say “career possibilities in the global economy”, we mean using the information available on what is happening around the world to identify, recognise and utilise possibilities that can help us to build our career. </a:t>
            </a:r>
          </a:p>
        </p:txBody>
      </p:sp>
      <p:pic>
        <p:nvPicPr>
          <p:cNvPr id="5122" name="Picture 2" descr="Weapons of math destruction&amp;#39; are lurking in the global economy -  NationofChange">
            <a:extLst>
              <a:ext uri="{FF2B5EF4-FFF2-40B4-BE49-F238E27FC236}">
                <a16:creationId xmlns:a16="http://schemas.microsoft.com/office/drawing/2014/main" id="{05EDFC24-E70B-4CA9-BBD2-A19B172DC5C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39494" y="920670"/>
            <a:ext cx="2203938" cy="165639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CBC10B4C-6BD6-411F-A83E-840637148CE7}"/>
              </a:ext>
            </a:extLst>
          </p:cNvPr>
          <p:cNvSpPr/>
          <p:nvPr/>
        </p:nvSpPr>
        <p:spPr>
          <a:xfrm>
            <a:off x="300565" y="2460376"/>
            <a:ext cx="6505585" cy="616207"/>
          </a:xfrm>
          <a:prstGeom prst="roundRect">
            <a:avLst/>
          </a:prstGeom>
          <a:solidFill>
            <a:srgbClr val="013185"/>
          </a:solidFill>
          <a:ln>
            <a:solidFill>
              <a:srgbClr val="01318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i="1" dirty="0">
                <a:solidFill>
                  <a:schemeClr val="bg1"/>
                </a:solidFill>
              </a:rPr>
              <a:t>We can use the events discussed on the last slide to consider what career possibilities may be presented to us...</a:t>
            </a:r>
          </a:p>
        </p:txBody>
      </p:sp>
      <p:sp>
        <p:nvSpPr>
          <p:cNvPr id="21" name="Rectangle: Rounded Corners 20">
            <a:extLst>
              <a:ext uri="{FF2B5EF4-FFF2-40B4-BE49-F238E27FC236}">
                <a16:creationId xmlns:a16="http://schemas.microsoft.com/office/drawing/2014/main" id="{38A558AD-E4A9-4F99-BB02-852A1C138324}"/>
              </a:ext>
            </a:extLst>
          </p:cNvPr>
          <p:cNvSpPr/>
          <p:nvPr/>
        </p:nvSpPr>
        <p:spPr>
          <a:xfrm>
            <a:off x="300565" y="3427833"/>
            <a:ext cx="1755663" cy="616207"/>
          </a:xfrm>
          <a:prstGeom prst="round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i="1" dirty="0">
                <a:solidFill>
                  <a:schemeClr val="tx1"/>
                </a:solidFill>
              </a:rPr>
              <a:t>COVID-19</a:t>
            </a:r>
          </a:p>
        </p:txBody>
      </p:sp>
      <p:sp>
        <p:nvSpPr>
          <p:cNvPr id="26" name="Rectangle: Rounded Corners 25">
            <a:extLst>
              <a:ext uri="{FF2B5EF4-FFF2-40B4-BE49-F238E27FC236}">
                <a16:creationId xmlns:a16="http://schemas.microsoft.com/office/drawing/2014/main" id="{C2FF2C53-4255-49CF-97BE-3D33FF7B3373}"/>
              </a:ext>
            </a:extLst>
          </p:cNvPr>
          <p:cNvSpPr/>
          <p:nvPr/>
        </p:nvSpPr>
        <p:spPr>
          <a:xfrm>
            <a:off x="275043" y="4647995"/>
            <a:ext cx="1755663" cy="616207"/>
          </a:xfrm>
          <a:prstGeom prst="round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i="1" dirty="0">
                <a:solidFill>
                  <a:schemeClr val="tx1"/>
                </a:solidFill>
              </a:rPr>
              <a:t>Brexit</a:t>
            </a:r>
          </a:p>
        </p:txBody>
      </p:sp>
      <p:sp>
        <p:nvSpPr>
          <p:cNvPr id="27" name="Rectangle: Rounded Corners 26">
            <a:extLst>
              <a:ext uri="{FF2B5EF4-FFF2-40B4-BE49-F238E27FC236}">
                <a16:creationId xmlns:a16="http://schemas.microsoft.com/office/drawing/2014/main" id="{9F7033AD-E391-415B-9B0E-763A526432FB}"/>
              </a:ext>
            </a:extLst>
          </p:cNvPr>
          <p:cNvSpPr/>
          <p:nvPr/>
        </p:nvSpPr>
        <p:spPr>
          <a:xfrm>
            <a:off x="275043" y="5948491"/>
            <a:ext cx="1755663" cy="616207"/>
          </a:xfrm>
          <a:prstGeom prst="round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i="1" dirty="0">
                <a:solidFill>
                  <a:schemeClr val="tx1"/>
                </a:solidFill>
              </a:rPr>
              <a:t>Increased use of technology</a:t>
            </a:r>
          </a:p>
        </p:txBody>
      </p:sp>
      <p:sp>
        <p:nvSpPr>
          <p:cNvPr id="28" name="Rectangle: Rounded Corners 27">
            <a:extLst>
              <a:ext uri="{FF2B5EF4-FFF2-40B4-BE49-F238E27FC236}">
                <a16:creationId xmlns:a16="http://schemas.microsoft.com/office/drawing/2014/main" id="{AFD2DC10-4687-49F5-B1A2-364C3F8C22AA}"/>
              </a:ext>
            </a:extLst>
          </p:cNvPr>
          <p:cNvSpPr/>
          <p:nvPr/>
        </p:nvSpPr>
        <p:spPr>
          <a:xfrm>
            <a:off x="2056228" y="3428209"/>
            <a:ext cx="6766038" cy="616207"/>
          </a:xfrm>
          <a:prstGeom prst="round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i="1" dirty="0">
                <a:solidFill>
                  <a:schemeClr val="tx1"/>
                </a:solidFill>
              </a:rPr>
              <a:t>Increase in need for people working in care, medical and science exploration roles.</a:t>
            </a:r>
          </a:p>
        </p:txBody>
      </p:sp>
      <p:sp>
        <p:nvSpPr>
          <p:cNvPr id="29" name="Rectangle: Rounded Corners 28">
            <a:extLst>
              <a:ext uri="{FF2B5EF4-FFF2-40B4-BE49-F238E27FC236}">
                <a16:creationId xmlns:a16="http://schemas.microsoft.com/office/drawing/2014/main" id="{FCE154B5-79A0-40D2-8830-04DB00812461}"/>
              </a:ext>
            </a:extLst>
          </p:cNvPr>
          <p:cNvSpPr/>
          <p:nvPr/>
        </p:nvSpPr>
        <p:spPr>
          <a:xfrm>
            <a:off x="2030705" y="4658866"/>
            <a:ext cx="6766038" cy="616207"/>
          </a:xfrm>
          <a:prstGeom prst="round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i="1" dirty="0">
                <a:solidFill>
                  <a:schemeClr val="tx1"/>
                </a:solidFill>
              </a:rPr>
              <a:t>Many people who do not have British citizenship out of the UK, this creates a labour issue in industries like driving, hospitality and warehousing. </a:t>
            </a:r>
          </a:p>
        </p:txBody>
      </p:sp>
      <p:sp>
        <p:nvSpPr>
          <p:cNvPr id="30" name="Rectangle: Rounded Corners 29">
            <a:extLst>
              <a:ext uri="{FF2B5EF4-FFF2-40B4-BE49-F238E27FC236}">
                <a16:creationId xmlns:a16="http://schemas.microsoft.com/office/drawing/2014/main" id="{9D6EECD4-B4E0-40FE-99E1-B71BB54B0A3B}"/>
              </a:ext>
            </a:extLst>
          </p:cNvPr>
          <p:cNvSpPr/>
          <p:nvPr/>
        </p:nvSpPr>
        <p:spPr>
          <a:xfrm>
            <a:off x="2051873" y="5937330"/>
            <a:ext cx="6766038" cy="616207"/>
          </a:xfrm>
          <a:prstGeom prst="round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i="1" dirty="0">
                <a:solidFill>
                  <a:schemeClr val="tx1"/>
                </a:solidFill>
              </a:rPr>
              <a:t>We are seeing roles at the forefront of Data and AI economy as well as new roles in Engineering, Cloud Computing, and Product Development.</a:t>
            </a:r>
          </a:p>
        </p:txBody>
      </p:sp>
      <p:sp>
        <p:nvSpPr>
          <p:cNvPr id="2" name="Cloud 1">
            <a:extLst>
              <a:ext uri="{FF2B5EF4-FFF2-40B4-BE49-F238E27FC236}">
                <a16:creationId xmlns:a16="http://schemas.microsoft.com/office/drawing/2014/main" id="{047B0A4C-DA21-4435-A888-B52A052E1E7E}"/>
              </a:ext>
            </a:extLst>
          </p:cNvPr>
          <p:cNvSpPr/>
          <p:nvPr/>
        </p:nvSpPr>
        <p:spPr>
          <a:xfrm>
            <a:off x="6806150" y="2291037"/>
            <a:ext cx="2062807" cy="967833"/>
          </a:xfrm>
          <a:prstGeom prst="cloud">
            <a:avLst/>
          </a:prstGeom>
          <a:solidFill>
            <a:srgbClr val="EAA70A"/>
          </a:solidFill>
          <a:ln>
            <a:solidFill>
              <a:srgbClr val="EAA70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Your ideas may have included…</a:t>
            </a:r>
          </a:p>
        </p:txBody>
      </p:sp>
    </p:spTree>
    <p:extLst>
      <p:ext uri="{BB962C8B-B14F-4D97-AF65-F5344CB8AC3E}">
        <p14:creationId xmlns:p14="http://schemas.microsoft.com/office/powerpoint/2010/main" val="2756036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2422</Words>
  <Application>Microsoft Office PowerPoint</Application>
  <PresentationFormat>On-screen Show (4:3)</PresentationFormat>
  <Paragraphs>330</Paragraphs>
  <Slides>17</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Basic sans fc</vt:lpstr>
      <vt:lpstr>Calibri</vt:lpstr>
      <vt:lpstr>Comic Sans MS</vt:lpstr>
      <vt:lpstr>Segoe UI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FOR MORE INFORMATION ABOUT THE TOPICS COVERED IN THIS UNIT  WE WOULD ADVISE ONE OF THE BELOW:                   SPEAK TO YOUR PARENTS/GUARDIANS OR HEAD OF YEAR, TRUSTED ADULT OR FRIEND IF YOU HAVE ANY CONCERNS ABOUT  YOURSELF OR SOMEONE YOU KNOW – IT IS ALWAYS IMPORTANT TO TELL SOMEONE!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and political participation</dc:title>
  <dc:creator>admin</dc:creator>
  <cp:lastModifiedBy>Shez Coe</cp:lastModifiedBy>
  <cp:revision>228</cp:revision>
  <dcterms:created xsi:type="dcterms:W3CDTF">2018-05-07T08:18:36Z</dcterms:created>
  <dcterms:modified xsi:type="dcterms:W3CDTF">2023-07-19T15:03:27Z</dcterms:modified>
</cp:coreProperties>
</file>