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4" r:id="rId5"/>
    <p:sldId id="265" r:id="rId6"/>
    <p:sldId id="274" r:id="rId7"/>
    <p:sldId id="270" r:id="rId8"/>
    <p:sldId id="271" r:id="rId9"/>
    <p:sldId id="296" r:id="rId10"/>
    <p:sldId id="266" r:id="rId11"/>
    <p:sldId id="306" r:id="rId12"/>
    <p:sldId id="305" r:id="rId13"/>
    <p:sldId id="267" r:id="rId14"/>
    <p:sldId id="304" r:id="rId15"/>
    <p:sldId id="268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85356" autoAdjust="0"/>
  </p:normalViewPr>
  <p:slideViewPr>
    <p:cSldViewPr>
      <p:cViewPr varScale="1">
        <p:scale>
          <a:sx n="59" d="100"/>
          <a:sy n="59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bishopstopford.fireflycloud.net/sixth-form/year-11---looking-ahead/math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pjennings@bishopstopford.com" TargetMode="Externa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hyperlink" Target="https://www.amazon.co.uk/FX-991EX-Advanced-Scientific-Calculator-VERSION/dp/B0719FWP3X/ref=asc_df_B0719FWP3X/?tag=googshopuk-21&amp;linkCode=df0&amp;hvadid=232043158271&amp;hvpos=&amp;hvnetw=g&amp;hvrand=1248514128546713500&amp;hvpone=&amp;hvptwo=&amp;hvqmt=&amp;hvdev=c&amp;hvdvcmdl=&amp;hvlocint=&amp;hvlocphy=1006917&amp;hvtargid=pla-351228833411&amp;psc=1&amp;th=1&amp;psc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.uk/Edexcel-Mathematics-Statistics-Mechanics-Textbook/dp/1292232536/ref=sr_1_5?dchild=1&amp;keywords=a+level+maths+edexcel&amp;qid=1591608909&amp;sr=8-5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www.amazon.co.uk/Edexcel-level-Mathematics-Textbook-Further/dp/1292183403/ref=sr_1_2?dchild=1&amp;keywords=a+level+maths+edexcel&amp;qid=1591608909&amp;sr=8-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www.amazon.co.uk/Edexcel-Mathematics-Statistics-Mechanics-Textbook/dp/1446944077/ref=sr_1_4?dchild=1&amp;keywords=a+level+maths+edexcel&amp;qid=1591608909&amp;sr=8-4" TargetMode="External"/><Relationship Id="rId4" Type="http://schemas.openxmlformats.org/officeDocument/2006/relationships/hyperlink" Target="https://www.amazon.co.uk/Edexcel-level-Mathematics-Textbook-Further/dp/129218339X/ref=sr_1_3?dchild=1&amp;keywords=a+level+maths+edexcel&amp;qid=1591608909&amp;sr=8-3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Mathematics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65212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 A-Level is widely respected and is transferrable to many other A-Level subjects, such as Physics, Chemistry and Economics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 able to apply logic and reasoning is a sought after employability skill, which has its roots firmly 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aths.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Accountancy, finance, business, economics, engineering, research all require able mathematicians.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pic>
        <p:nvPicPr>
          <p:cNvPr id="4" name="Career Optio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1348316"/>
            <a:ext cx="1463080" cy="1463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2955"/>
            <a:ext cx="6851104" cy="748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 above in GCSE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996951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Before studying the course, students are strongly advised to complete summer work to consolidate GCSE knowledge. </a:t>
            </a:r>
            <a:r>
              <a:rPr lang="en-GB" sz="3200" dirty="0" smtClean="0"/>
              <a:t>This can be found </a:t>
            </a:r>
            <a:r>
              <a:rPr lang="en-GB" sz="3200" dirty="0" smtClean="0">
                <a:hlinkClick r:id="rId4"/>
              </a:rPr>
              <a:t>here</a:t>
            </a:r>
            <a:r>
              <a:rPr lang="en-GB" sz="3200" dirty="0" smtClean="0"/>
              <a:t>.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Students </a:t>
            </a:r>
            <a:r>
              <a:rPr lang="en-GB" sz="3200" dirty="0"/>
              <a:t>will sit a test </a:t>
            </a:r>
            <a:r>
              <a:rPr lang="en-GB" sz="3200" dirty="0" smtClean="0"/>
              <a:t>early in Term 1 </a:t>
            </a:r>
            <a:r>
              <a:rPr lang="en-GB" sz="3200" dirty="0"/>
              <a:t>in order to help assess whether they are able to cope with the demands of A-Level.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 highest form of pure thought is in Mathematics"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Plato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Comic Sans MS"/>
              </a:rPr>
              <a:t>Why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 smtClean="0">
                <a:latin typeface="+mn-lt"/>
                <a:cs typeface="Comic Sans MS"/>
              </a:rPr>
              <a:t> Maths at A-level?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95527"/>
            <a:ext cx="9144000" cy="52624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A-level Mathematics is one of the most widely accepted and respected subject choices by universities and is likely to enhance your options rather than close them down.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A-Level Mathematics opens doors to many future university and </a:t>
            </a:r>
            <a:r>
              <a:rPr lang="en-GB" sz="2400" dirty="0"/>
              <a:t>c</a:t>
            </a:r>
            <a:r>
              <a:rPr lang="en-GB" sz="2400" dirty="0" smtClean="0"/>
              <a:t>areer options.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It pairs very well with other subjects such as the Sciences or Economics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cs typeface="Comic Sans MS"/>
              </a:rPr>
              <a:t>It is a challenging A-Level that will improve your level of </a:t>
            </a:r>
            <a:r>
              <a:rPr lang="en-GB" sz="2400" dirty="0">
                <a:cs typeface="Comic Sans MS"/>
              </a:rPr>
              <a:t>p</a:t>
            </a:r>
            <a:r>
              <a:rPr lang="en-GB" sz="2400" dirty="0" smtClean="0">
                <a:cs typeface="Comic Sans MS"/>
              </a:rPr>
              <a:t>roblem solving and reasoning. It models Mathematics in real life situations, such as projectile motion</a:t>
            </a:r>
            <a:r>
              <a:rPr lang="en-GB" sz="2400" dirty="0">
                <a:cs typeface="Comic Sans MS"/>
              </a:rPr>
              <a:t>, </a:t>
            </a:r>
            <a:r>
              <a:rPr lang="en-GB" sz="2400" dirty="0" smtClean="0">
                <a:cs typeface="Comic Sans MS"/>
              </a:rPr>
              <a:t>population growth and data analysis of weather.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cs typeface="Comic Sans MS"/>
              </a:rPr>
              <a:t>The applications are limitless!</a:t>
            </a:r>
            <a:endParaRPr lang="en-US" sz="2400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Intr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0489" y="762817"/>
            <a:ext cx="1145941" cy="1145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39139"/>
                <a:ext cx="9144000" cy="571886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2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Specification: Edexcel 9MA0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2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Year 12/13: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Statistics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Mechanics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Exams in Year 13. Each exam is 100 marks.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Pure 1 – 2 hours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Pure 2 – 2 hours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Statistics/Mechanics – 2 hours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Head of Subject: Mr Ready </a:t>
                </a: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  <a:hlinkClick r:id="rId3"/>
                  </a:rPr>
                  <a:t>sready@bishopstopford.com</a:t>
                </a: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9139"/>
                <a:ext cx="9144000" cy="5718861"/>
              </a:xfrm>
              <a:blipFill>
                <a:blip r:embed="rId6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t="19302" r="28322"/>
          <a:stretch/>
        </p:blipFill>
        <p:spPr>
          <a:xfrm>
            <a:off x="6876256" y="3575746"/>
            <a:ext cx="2155675" cy="3261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217811"/>
            <a:ext cx="8808913" cy="552355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/>
              <a:t>Students will study </a:t>
            </a:r>
            <a:endParaRPr lang="en-GB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P</a:t>
            </a:r>
            <a:r>
              <a:rPr lang="en-GB" dirty="0" smtClean="0"/>
              <a:t>roof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Algebra, Functions and Graphs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C</a:t>
            </a:r>
            <a:r>
              <a:rPr lang="en-GB" dirty="0" smtClean="0"/>
              <a:t>oordinate </a:t>
            </a:r>
            <a:r>
              <a:rPr lang="en-GB" dirty="0"/>
              <a:t>G</a:t>
            </a:r>
            <a:r>
              <a:rPr lang="en-GB" dirty="0" smtClean="0"/>
              <a:t>eometry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equences </a:t>
            </a:r>
            <a:r>
              <a:rPr lang="en-GB" dirty="0"/>
              <a:t>and S</a:t>
            </a:r>
            <a:r>
              <a:rPr lang="en-GB" dirty="0" smtClean="0"/>
              <a:t>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T</a:t>
            </a:r>
            <a:r>
              <a:rPr lang="en-GB" dirty="0" smtClean="0"/>
              <a:t>rigonometry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Calculus: Differentiation and Integration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N</a:t>
            </a:r>
            <a:r>
              <a:rPr lang="en-GB" dirty="0" smtClean="0"/>
              <a:t>umerical </a:t>
            </a:r>
            <a:r>
              <a:rPr lang="en-GB" dirty="0"/>
              <a:t>M</a:t>
            </a:r>
            <a:r>
              <a:rPr lang="en-GB" dirty="0" smtClean="0"/>
              <a:t>ethods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Vectors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6329" y="304801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Pure Mathematics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pic>
        <p:nvPicPr>
          <p:cNvPr id="2" name="Pure Cours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9006" y="1480713"/>
            <a:ext cx="1368445" cy="1368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30" y="1195414"/>
            <a:ext cx="8699458" cy="5662586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 smtClean="0"/>
              <a:t>Students will study: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S</a:t>
            </a:r>
            <a:r>
              <a:rPr lang="en-GB" dirty="0" smtClean="0"/>
              <a:t>ampling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Data </a:t>
            </a:r>
            <a:r>
              <a:rPr lang="en-GB" dirty="0"/>
              <a:t>P</a:t>
            </a:r>
            <a:r>
              <a:rPr lang="en-GB" dirty="0" smtClean="0"/>
              <a:t>resentation </a:t>
            </a:r>
            <a:r>
              <a:rPr lang="en-GB" dirty="0"/>
              <a:t>and I</a:t>
            </a:r>
            <a:r>
              <a:rPr lang="en-GB" dirty="0" smtClean="0"/>
              <a:t>nterpretation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Probability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D</a:t>
            </a:r>
            <a:r>
              <a:rPr lang="en-GB" dirty="0" smtClean="0"/>
              <a:t>istributions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H</a:t>
            </a:r>
            <a:r>
              <a:rPr lang="en-GB" dirty="0" smtClean="0"/>
              <a:t>ypothesis Testing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Students</a:t>
            </a:r>
            <a:r>
              <a:rPr kumimoji="0" lang="en-GB" altLang="ko-K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will become familiar with a Statistical Data Set and part of the examination will relate to this. </a:t>
            </a:r>
            <a:endParaRPr kumimoji="0" lang="en-GB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03016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  <p:pic>
        <p:nvPicPr>
          <p:cNvPr id="2" name="Statistic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1453713"/>
            <a:ext cx="1262514" cy="1262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548680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7975" y="14410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dirty="0" smtClean="0"/>
              <a:t>Students will study: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Quantities and </a:t>
            </a:r>
            <a:r>
              <a:rPr lang="en-GB" dirty="0" smtClean="0"/>
              <a:t>Units </a:t>
            </a:r>
            <a:r>
              <a:rPr lang="en-GB" dirty="0"/>
              <a:t>in </a:t>
            </a:r>
            <a:r>
              <a:rPr lang="en-GB" dirty="0" smtClean="0"/>
              <a:t>Mechanics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Kinematics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Forces and Motion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Newton’s Laws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</a:t>
            </a:r>
            <a:r>
              <a:rPr lang="en-GB" dirty="0" smtClean="0"/>
              <a:t>oments</a:t>
            </a:r>
            <a:endParaRPr lang="en-GB" dirty="0"/>
          </a:p>
        </p:txBody>
      </p:sp>
      <p:pic>
        <p:nvPicPr>
          <p:cNvPr id="2" name="Mechanic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7725" y="2060848"/>
            <a:ext cx="1339850" cy="1339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8" y="-385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Calculators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4" y="1429909"/>
            <a:ext cx="9059016" cy="495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Calculators will be allowed in all exams and the ability to use </a:t>
            </a:r>
            <a:r>
              <a:rPr lang="en-GB" sz="2800" dirty="0" smtClean="0"/>
              <a:t>them </a:t>
            </a:r>
            <a:r>
              <a:rPr lang="en-GB" sz="2800" dirty="0"/>
              <a:t>for more sophisticated calculations will be </a:t>
            </a:r>
            <a:r>
              <a:rPr lang="en-GB" sz="2800" dirty="0" smtClean="0"/>
              <a:t>tested.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We require students to purchase the Casio fx-991EX </a:t>
            </a:r>
            <a:r>
              <a:rPr lang="en-GB" sz="2800" dirty="0" err="1" smtClean="0"/>
              <a:t>Classwiz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r>
              <a:rPr lang="en-GB" sz="2800" dirty="0" smtClean="0"/>
              <a:t>Click the picture for an amazon link.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make an order when back in school, 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 you may wish to order this now to start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used to it.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33" y="3510542"/>
            <a:ext cx="1556993" cy="3313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8" y="-385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Textbooks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0" y="1157296"/>
            <a:ext cx="905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Students will be expected to purchase their own textbooks which should be brought to every lesson.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make an order when back in school, however you may wish to order these now (click on each picture for an amazon link).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use both the Year 1 and 2 textbooks in Year 1, so we expect students to purchase both.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2050" name="Picture 2" descr="Edexcel AS and A level Mathematics Pure Mathematics Year 1/AS Textbook + e-book (A level Maths and Further Maths 2017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0" y="4005064"/>
            <a:ext cx="1958870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excel A level Mathematics Pure Mathematics Year 2 Textbook + e-book (A level Maths and Further Maths 2017)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1" y="4005064"/>
            <a:ext cx="1971113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excel AS and A level Mathematics Statistics &amp; Mechanics Year 1/AS Textbook + e-boo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85" y="4005064"/>
            <a:ext cx="1971113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dexcel A level Mathematics Statistics &amp; Mechanics Year 2 Textbook + e-book (A level Maths and Further Maths 2017)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71113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1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Worked examples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Formula sheet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practice!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 exam questions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Maths Help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4" name="Methods of Stud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3531" y="1231439"/>
            <a:ext cx="1376684" cy="1376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77E150021C547B7F43D4652914B11" ma:contentTypeVersion="10" ma:contentTypeDescription="Create a new document." ma:contentTypeScope="" ma:versionID="5e36db95c7d214d7e928eeaa26a09e9d">
  <xsd:schema xmlns:xsd="http://www.w3.org/2001/XMLSchema" xmlns:xs="http://www.w3.org/2001/XMLSchema" xmlns:p="http://schemas.microsoft.com/office/2006/metadata/properties" xmlns:ns3="0e60dcb8-6f64-4ad9-871d-d1b0dd4c14aa" targetNamespace="http://schemas.microsoft.com/office/2006/metadata/properties" ma:root="true" ma:fieldsID="a6e616826ad90a7f12efd13f283d86f4" ns3:_="">
    <xsd:import namespace="0e60dcb8-6f64-4ad9-871d-d1b0dd4c14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0dcb8-6f64-4ad9-871d-d1b0dd4c1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CDB24-BC8B-47D5-A4D8-7CCB8A030DCA}">
  <ds:schemaRefs>
    <ds:schemaRef ds:uri="http://purl.org/dc/elements/1.1/"/>
    <ds:schemaRef ds:uri="http://schemas.microsoft.com/office/2006/metadata/properties"/>
    <ds:schemaRef ds:uri="0e60dcb8-6f64-4ad9-871d-d1b0dd4c14a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6A7CFA-AAE6-44FF-AB6C-48FBD077E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0dcb8-6f64-4ad9-871d-d1b0dd4c1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533</Words>
  <Application>Microsoft Office PowerPoint</Application>
  <PresentationFormat>On-screen Show (4:3)</PresentationFormat>
  <Paragraphs>83</Paragraphs>
  <Slides>12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Cambria Math</vt:lpstr>
      <vt:lpstr>Comic Sans MS</vt:lpstr>
      <vt:lpstr>Office Theme</vt:lpstr>
      <vt:lpstr>Mathematics A Level</vt:lpstr>
      <vt:lpstr>Why choose Maths at A-level?</vt:lpstr>
      <vt:lpstr>Structure of the course</vt:lpstr>
      <vt:lpstr>PowerPoint Presentation</vt:lpstr>
      <vt:lpstr>PowerPoint Presentation</vt:lpstr>
      <vt:lpstr>PowerPoint Presentation</vt:lpstr>
      <vt:lpstr>Calculators</vt:lpstr>
      <vt:lpstr>Textbooks</vt:lpstr>
      <vt:lpstr>Methods of study</vt:lpstr>
      <vt:lpstr>Future career options</vt:lpstr>
      <vt:lpstr>Entry Requirements</vt:lpstr>
      <vt:lpstr>“The highest form of pure thought is in Mathematics"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Collier. Clare</cp:lastModifiedBy>
  <cp:revision>88</cp:revision>
  <cp:lastPrinted>2017-06-22T09:45:38Z</cp:lastPrinted>
  <dcterms:created xsi:type="dcterms:W3CDTF">2009-12-09T09:29:40Z</dcterms:created>
  <dcterms:modified xsi:type="dcterms:W3CDTF">2021-06-22T08:05:22Z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0x01010060077E150021C547B7F43D4652914B11</vt:lpwstr>
  </property>
  <property fmtid="{D5CDD505-2E9C-101B-9397-08002B2CF9AE}" pid="3" name="_dlc_DocIdItemGuid">
    <vt:lpwstr>d6526ddb-f376-4153-b12f-5b7d5c7f56ed</vt:lpwstr>
  </property>
</Properties>
</file>