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257" r:id="rId6"/>
    <p:sldId id="258" r:id="rId7"/>
    <p:sldId id="271" r:id="rId8"/>
    <p:sldId id="264" r:id="rId9"/>
    <p:sldId id="272" r:id="rId10"/>
    <p:sldId id="265" r:id="rId11"/>
    <p:sldId id="263" r:id="rId12"/>
    <p:sldId id="262" r:id="rId13"/>
    <p:sldId id="273" r:id="rId14"/>
    <p:sldId id="270" r:id="rId15"/>
    <p:sldId id="260" r:id="rId16"/>
    <p:sldId id="274" r:id="rId17"/>
    <p:sldId id="261" r:id="rId18"/>
    <p:sldId id="266" r:id="rId19"/>
    <p:sldId id="267" r:id="rId20"/>
    <p:sldId id="275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72542" autoAdjust="0"/>
  </p:normalViewPr>
  <p:slideViewPr>
    <p:cSldViewPr snapToGrid="0" snapToObjects="1">
      <p:cViewPr varScale="1">
        <p:scale>
          <a:sx n="85" d="100"/>
          <a:sy n="85" d="100"/>
        </p:scale>
        <p:origin x="3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Harwood" userId="6292266f-bd43-4431-8c6a-9b4b4fd93b75" providerId="ADAL" clId="{30B74E7B-FC7D-4D9B-824A-42A1EF92932B}"/>
    <pc:docChg chg="modSld">
      <pc:chgData name="Arthur Harwood" userId="6292266f-bd43-4431-8c6a-9b4b4fd93b75" providerId="ADAL" clId="{30B74E7B-FC7D-4D9B-824A-42A1EF92932B}" dt="2023-07-04T09:03:09.628" v="18" actId="20577"/>
      <pc:docMkLst>
        <pc:docMk/>
      </pc:docMkLst>
      <pc:sldChg chg="modSp mod">
        <pc:chgData name="Arthur Harwood" userId="6292266f-bd43-4431-8c6a-9b4b4fd93b75" providerId="ADAL" clId="{30B74E7B-FC7D-4D9B-824A-42A1EF92932B}" dt="2023-07-04T09:03:09.628" v="18" actId="20577"/>
        <pc:sldMkLst>
          <pc:docMk/>
          <pc:sldMk cId="138756024" sldId="256"/>
        </pc:sldMkLst>
        <pc:spChg chg="mod">
          <ac:chgData name="Arthur Harwood" userId="6292266f-bd43-4431-8c6a-9b4b4fd93b75" providerId="ADAL" clId="{30B74E7B-FC7D-4D9B-824A-42A1EF92932B}" dt="2023-07-04T09:03:09.628" v="18" actId="20577"/>
          <ac:spMkLst>
            <pc:docMk/>
            <pc:sldMk cId="138756024" sldId="256"/>
            <ac:spMk id="3" creationId="{6CFA2541-E229-D242-A5E1-20D4BC2EE6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562F6-8C3B-CE46-8830-478E759A2FC5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B339F-8120-B648-82C0-38589604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Traditional- Oxford, Cambridge</a:t>
            </a:r>
          </a:p>
          <a:p>
            <a:endParaRPr lang="en-GB" dirty="0"/>
          </a:p>
          <a:p>
            <a:r>
              <a:rPr lang="en-GB" dirty="0"/>
              <a:t>PBL involves working through cases and learning from them and is guided by group work. More self-directed.</a:t>
            </a:r>
          </a:p>
          <a:p>
            <a:endParaRPr lang="en-GB" dirty="0"/>
          </a:p>
          <a:p>
            <a:r>
              <a:rPr lang="en-GB" dirty="0"/>
              <a:t>Lancaster, Manchester, Sheffield</a:t>
            </a:r>
          </a:p>
          <a:p>
            <a:endParaRPr lang="en-GB" dirty="0"/>
          </a:p>
          <a:p>
            <a:r>
              <a:rPr lang="en-GB" dirty="0"/>
              <a:t>Integrated- most unis.</a:t>
            </a:r>
          </a:p>
          <a:p>
            <a:r>
              <a:rPr lang="en-GB" dirty="0"/>
              <a:t>E.g. Nottingham, Leeds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B339F-8120-B648-82C0-385896046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2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Nottingham – cadaveric dissection</a:t>
            </a:r>
          </a:p>
          <a:p>
            <a:endParaRPr lang="en-GB" dirty="0"/>
          </a:p>
          <a:p>
            <a:r>
              <a:rPr lang="en-GB" dirty="0"/>
              <a:t>Cadaveric prosections – most unis. Birmingham and Leeds I know do prosections</a:t>
            </a:r>
          </a:p>
          <a:p>
            <a:endParaRPr lang="en-GB" dirty="0"/>
          </a:p>
          <a:p>
            <a:r>
              <a:rPr lang="en-GB" dirty="0"/>
              <a:t>Prosections- done by someone else, not dissecting just examining and touching and having a look at what has already been cut.</a:t>
            </a:r>
          </a:p>
          <a:p>
            <a:r>
              <a:rPr lang="en-GB" dirty="0"/>
              <a:t>Dissection – cut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B339F-8120-B648-82C0-385896046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1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Varies for different medical schools Medic portal has a list of all the medical schools and what they require/ want to see.</a:t>
            </a:r>
          </a:p>
          <a:p>
            <a:r>
              <a:rPr lang="en-GB" dirty="0"/>
              <a:t>Also look on the universities websites to be 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B339F-8120-B648-82C0-385896046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academic I mean research papers read, articles you may have written or lectures you’ve attended not as in your A level subjects.</a:t>
            </a:r>
          </a:p>
          <a:p>
            <a:endParaRPr lang="en-GB" dirty="0"/>
          </a:p>
          <a:p>
            <a:r>
              <a:rPr lang="en-GB" dirty="0"/>
              <a:t>For example, I wrote a paper for medic mentor on the treatments being developed and  used for COVID at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B339F-8120-B648-82C0-3858960467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 personally just used </a:t>
            </a:r>
            <a:r>
              <a:rPr lang="en-GB" dirty="0" err="1"/>
              <a:t>Medify</a:t>
            </a:r>
            <a:r>
              <a:rPr lang="en-GB" dirty="0"/>
              <a:t>. I revised the science sections and maths section on there before </a:t>
            </a:r>
            <a:r>
              <a:rPr lang="en-GB" dirty="0" err="1"/>
              <a:t>answrring</a:t>
            </a:r>
            <a:r>
              <a:rPr lang="en-GB" dirty="0"/>
              <a:t> questions, mainly went over things I wasn’t as sure about/ hadn’t done yet.</a:t>
            </a:r>
          </a:p>
          <a:p>
            <a:pPr marL="171450" indent="-171450">
              <a:buFontTx/>
              <a:buChar char="-"/>
            </a:pPr>
            <a:r>
              <a:rPr lang="en-GB" dirty="0"/>
              <a:t>Used the official Cambridge BMAT website first so I had an idea of the paper. Before using </a:t>
            </a:r>
            <a:r>
              <a:rPr lang="en-GB" dirty="0" err="1"/>
              <a:t>medify</a:t>
            </a:r>
            <a:r>
              <a:rPr lang="en-GB" dirty="0"/>
              <a:t>.</a:t>
            </a:r>
          </a:p>
          <a:p>
            <a:pPr marL="171450" indent="-171450">
              <a:buFontTx/>
              <a:buChar char="-"/>
            </a:pPr>
            <a:r>
              <a:rPr lang="en-GB" dirty="0"/>
              <a:t>Practice essay questions as well. I did multiple so I got used to planning and answering quickly.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B339F-8120-B648-82C0-3858960467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6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This may not be possible with the BMAT as you usually sit this exam after the application deadline. E.g. Oxford required you to do the November sitting.</a:t>
            </a:r>
          </a:p>
          <a:p>
            <a:pPr marL="171450" indent="-171450">
              <a:buFontTx/>
              <a:buChar char="-"/>
            </a:pPr>
            <a:r>
              <a:rPr lang="en-GB" dirty="0"/>
              <a:t>For me personally, I knew I found the BMAT easier, so I applied to 2 UCAT and 2 BMAT universities.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B339F-8120-B648-82C0-3858960467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45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this </a:t>
            </a:r>
            <a:r>
              <a:rPr lang="en-US"/>
              <a:t>be included???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B339F-8120-B648-82C0-3858960467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05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Tried to find my timetable but we can’t access it after the year has passed.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B339F-8120-B648-82C0-3858960467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0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B339F-8120-B648-82C0-3858960467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1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2BE653-75B6-BF47-BD49-390538E7150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0B2E8D-929A-3A4F-9920-5076D307357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5295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E653-75B6-BF47-BD49-390538E7150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2E8D-929A-3A4F-9920-5076D30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E653-75B6-BF47-BD49-390538E7150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2E8D-929A-3A4F-9920-5076D30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2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E653-75B6-BF47-BD49-390538E7150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2E8D-929A-3A4F-9920-5076D30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0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BE653-75B6-BF47-BD49-390538E7150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B2E8D-929A-3A4F-9920-5076D30735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22186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E653-75B6-BF47-BD49-390538E7150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2E8D-929A-3A4F-9920-5076D30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6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E653-75B6-BF47-BD49-390538E7150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2E8D-929A-3A4F-9920-5076D30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E653-75B6-BF47-BD49-390538E7150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2E8D-929A-3A4F-9920-5076D30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9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E653-75B6-BF47-BD49-390538E7150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2E8D-929A-3A4F-9920-5076D307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1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BE653-75B6-BF47-BD49-390538E7150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B2E8D-929A-3A4F-9920-5076D30735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015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BE653-75B6-BF47-BD49-390538E7150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B2E8D-929A-3A4F-9920-5076D30735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77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82BE653-75B6-BF47-BD49-390538E7150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30B2E8D-929A-3A4F-9920-5076D30735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989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edicportal.com/application-guide/work-experience/medical-school-requirements-medicine-work-experience/?v=79cba118546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0356-03CE-4749-98E4-7D40A0A01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Applying for medicine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A2541-E229-D242-A5E1-20D4BC2EE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211" y="3956279"/>
            <a:ext cx="6831673" cy="1086237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/>
              <a:t>Berny Kwei-Tagoe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5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5CDD-D1CB-2544-AA9B-45E26971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UCAT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B3A44-4DDD-3446-B83B-426FF99A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754776" cy="3581400"/>
          </a:xfrm>
        </p:spPr>
        <p:txBody>
          <a:bodyPr/>
          <a:lstStyle/>
          <a:p>
            <a:r>
              <a:rPr lang="en-US" dirty="0"/>
              <a:t>Practice as much as possible</a:t>
            </a:r>
          </a:p>
          <a:p>
            <a:r>
              <a:rPr lang="en-US" dirty="0"/>
              <a:t>Ensure timings are solid</a:t>
            </a:r>
          </a:p>
          <a:p>
            <a:r>
              <a:rPr lang="en-US" dirty="0"/>
              <a:t>Gradually increase volume of prep to increase stamina</a:t>
            </a:r>
          </a:p>
          <a:p>
            <a:r>
              <a:rPr lang="en-US" dirty="0"/>
              <a:t>Medify is the most widely recommended UCAT prep resource</a:t>
            </a:r>
          </a:p>
          <a:p>
            <a:r>
              <a:rPr lang="en-US" dirty="0"/>
              <a:t>Watch </a:t>
            </a:r>
            <a:r>
              <a:rPr lang="en-US" dirty="0" err="1"/>
              <a:t>youtube</a:t>
            </a:r>
            <a:r>
              <a:rPr lang="en-US" dirty="0"/>
              <a:t> videos for top tips and what to expect on the day to help relax you</a:t>
            </a:r>
          </a:p>
        </p:txBody>
      </p:sp>
      <p:pic>
        <p:nvPicPr>
          <p:cNvPr id="1030" name="Picture 6" descr="UCAT (UKCAT) 2021 Online Course — Medify">
            <a:extLst>
              <a:ext uri="{FF2B5EF4-FFF2-40B4-BE49-F238E27FC236}">
                <a16:creationId xmlns:a16="http://schemas.microsoft.com/office/drawing/2014/main" id="{462D43A2-9A97-BF4B-8A91-BF2DD37F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13" y="1428750"/>
            <a:ext cx="3499627" cy="25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CAT (UKCAT) 2021 Online Course — Medify">
            <a:extLst>
              <a:ext uri="{FF2B5EF4-FFF2-40B4-BE49-F238E27FC236}">
                <a16:creationId xmlns:a16="http://schemas.microsoft.com/office/drawing/2014/main" id="{99E237D5-E5A2-0E48-AF8F-E8F218007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13" y="4100288"/>
            <a:ext cx="3499627" cy="237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1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D556B-A6D0-3847-A2B5-B87D147B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Entrance exams-BMAT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8B1F4-38B7-D446-B06D-06EE15C3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1308"/>
            <a:ext cx="9601200" cy="4633994"/>
          </a:xfrm>
        </p:spPr>
        <p:txBody>
          <a:bodyPr>
            <a:normAutofit/>
          </a:bodyPr>
          <a:lstStyle/>
          <a:p>
            <a:r>
              <a:rPr lang="en-GB" dirty="0"/>
              <a:t>2-hour exam, 3 sections</a:t>
            </a:r>
          </a:p>
          <a:p>
            <a:pPr lvl="1"/>
            <a:r>
              <a:rPr lang="en-GB" dirty="0"/>
              <a:t>Section 1: </a:t>
            </a:r>
          </a:p>
          <a:p>
            <a:pPr marL="987552" lvl="2" indent="0">
              <a:buNone/>
            </a:pPr>
            <a:r>
              <a:rPr lang="en-GB" dirty="0"/>
              <a:t>Problem-solving, understanding arguments, data analysis and inference. </a:t>
            </a:r>
          </a:p>
          <a:p>
            <a:pPr lvl="1"/>
            <a:r>
              <a:rPr lang="en-GB" dirty="0"/>
              <a:t>Section 2: </a:t>
            </a:r>
          </a:p>
          <a:p>
            <a:pPr marL="987552" lvl="2" indent="0">
              <a:buNone/>
            </a:pPr>
            <a:r>
              <a:rPr lang="en-GB" dirty="0"/>
              <a:t>Application of GCSE level scientific/ mathematical knowledge </a:t>
            </a:r>
          </a:p>
          <a:p>
            <a:pPr lvl="1"/>
            <a:r>
              <a:rPr lang="en-GB" dirty="0"/>
              <a:t>Section 3: </a:t>
            </a:r>
          </a:p>
          <a:p>
            <a:pPr marL="987552" lvl="2" indent="0">
              <a:buNone/>
            </a:pPr>
            <a:r>
              <a:rPr lang="en-GB" dirty="0"/>
              <a:t>Select, develop and organise ideas, and communicate them in an essay</a:t>
            </a:r>
          </a:p>
          <a:p>
            <a:r>
              <a:rPr lang="en-GB" dirty="0"/>
              <a:t>Scored from 1.0-9.0 (av. </a:t>
            </a:r>
            <a:r>
              <a:rPr lang="en-GB" dirty="0" err="1"/>
              <a:t>approx</a:t>
            </a:r>
            <a:r>
              <a:rPr lang="en-GB" dirty="0"/>
              <a:t> 5.0)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7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D706-9520-C14E-87BF-D5634242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BMAT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19B1-7E95-3C4D-B810-A1F8EC046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Register through the school</a:t>
            </a:r>
          </a:p>
          <a:p>
            <a:r>
              <a:rPr lang="en-US" dirty="0"/>
              <a:t>No registration fee</a:t>
            </a:r>
          </a:p>
          <a:p>
            <a:r>
              <a:rPr lang="en-US" dirty="0"/>
              <a:t>1 September – Registration opens</a:t>
            </a:r>
          </a:p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September – Deadline </a:t>
            </a:r>
            <a:r>
              <a:rPr lang="en-GB" dirty="0"/>
              <a:t>to apply for modified papers (e.g. enlarged print)</a:t>
            </a:r>
          </a:p>
          <a:p>
            <a:r>
              <a:rPr lang="en-GB" dirty="0"/>
              <a:t>29</a:t>
            </a:r>
            <a:r>
              <a:rPr lang="en-GB" baseline="30000" dirty="0"/>
              <a:t>th</a:t>
            </a:r>
            <a:r>
              <a:rPr lang="en-GB" dirty="0"/>
              <a:t> September - Deadline for test centres to register candidates. Deadline to apply for Access Arrangements (e.g. extra time). Deadline to apply for test voucher code*</a:t>
            </a:r>
          </a:p>
          <a:p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October 2023- Test date</a:t>
            </a:r>
          </a:p>
          <a:p>
            <a:r>
              <a:rPr lang="en-GB" dirty="0"/>
              <a:t>24</a:t>
            </a:r>
            <a:r>
              <a:rPr lang="en-GB" baseline="30000" dirty="0"/>
              <a:t>th</a:t>
            </a:r>
            <a:r>
              <a:rPr lang="en-GB" dirty="0"/>
              <a:t> November – Results released</a:t>
            </a:r>
          </a:p>
          <a:p>
            <a:r>
              <a:rPr lang="en-GB" dirty="0"/>
              <a:t>1 December – Deadline to apply for a results enquiry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4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8D2E-6873-C347-A74C-61F9D632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BMAT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16E6-6C7C-9C46-A743-106E839CC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 GCSE science/maths content for section 2</a:t>
            </a:r>
          </a:p>
          <a:p>
            <a:r>
              <a:rPr lang="en-US" dirty="0"/>
              <a:t>Practice answering questions in BMAT format</a:t>
            </a:r>
          </a:p>
          <a:p>
            <a:pPr lvl="1"/>
            <a:r>
              <a:rPr lang="en-US" dirty="0"/>
              <a:t>Use BMAT books or Medify for this</a:t>
            </a:r>
          </a:p>
          <a:p>
            <a:r>
              <a:rPr lang="en-US" dirty="0"/>
              <a:t>Write practice essays for section 3 under time pressure</a:t>
            </a:r>
          </a:p>
          <a:p>
            <a:r>
              <a:rPr lang="en-US" dirty="0"/>
              <a:t>Read BMAT specification and annotate this</a:t>
            </a:r>
          </a:p>
        </p:txBody>
      </p:sp>
      <p:pic>
        <p:nvPicPr>
          <p:cNvPr id="2050" name="Picture 2" descr="Get into Medical School - 700 BMAT Practice Questions: With Contributions  from Official BMAT Examiners and Past BMAT Candidates: Amazon.co.uk: Lydia  Campbell, Olivier Picard, Olivier Picard: 9781905812196: Books">
            <a:extLst>
              <a:ext uri="{FF2B5EF4-FFF2-40B4-BE49-F238E27FC236}">
                <a16:creationId xmlns:a16="http://schemas.microsoft.com/office/drawing/2014/main" id="{750492AB-A996-2A43-B352-E1571554E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34" y="652644"/>
            <a:ext cx="2147777" cy="30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MAT 2021 Online Course — Medify">
            <a:extLst>
              <a:ext uri="{FF2B5EF4-FFF2-40B4-BE49-F238E27FC236}">
                <a16:creationId xmlns:a16="http://schemas.microsoft.com/office/drawing/2014/main" id="{C42A597B-4D90-4049-A4BA-9CB41FB1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1" y="3948491"/>
            <a:ext cx="3991170" cy="249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06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D59A-423A-964D-A1EF-ECA411F6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exams are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D7BA-B71A-754E-955A-8A010B984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Majority of universities use UCAT, the universities that use BMAT are:</a:t>
            </a:r>
          </a:p>
          <a:p>
            <a:pPr lvl="1"/>
            <a:r>
              <a:rPr lang="en-US" dirty="0"/>
              <a:t>Brighton and Sussex, Imperial College, Lancaster, UCL, Manchester, Leeds, Oxford and Cambridge</a:t>
            </a:r>
          </a:p>
          <a:p>
            <a:r>
              <a:rPr lang="en-US" dirty="0"/>
              <a:t>Most universities have average cut off scores for these exams, however these change every year (UCAT)</a:t>
            </a:r>
          </a:p>
          <a:p>
            <a:r>
              <a:rPr lang="en-US" dirty="0"/>
              <a:t>All universities weight these exams differently, check individual websites for specifics</a:t>
            </a:r>
          </a:p>
        </p:txBody>
      </p:sp>
    </p:spTree>
    <p:extLst>
      <p:ext uri="{BB962C8B-B14F-4D97-AF65-F5344CB8AC3E}">
        <p14:creationId xmlns:p14="http://schemas.microsoft.com/office/powerpoint/2010/main" val="352245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E292-92A4-4940-A994-F2786622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8D6F2-3E44-624D-83A0-AAD6C185C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universities prioritize different aspects of your application</a:t>
            </a:r>
          </a:p>
          <a:p>
            <a:pPr lvl="1"/>
            <a:r>
              <a:rPr lang="en-US" dirty="0"/>
              <a:t>GCSE grades</a:t>
            </a:r>
          </a:p>
          <a:p>
            <a:pPr lvl="1"/>
            <a:r>
              <a:rPr lang="en-US" dirty="0"/>
              <a:t>UCAT/BMAT score</a:t>
            </a:r>
          </a:p>
          <a:p>
            <a:pPr lvl="1"/>
            <a:r>
              <a:rPr lang="en-US" dirty="0"/>
              <a:t>Personal statement</a:t>
            </a:r>
          </a:p>
          <a:p>
            <a:r>
              <a:rPr lang="en-US" dirty="0"/>
              <a:t>Identify your strongest areas and look at universities you like that will focus on that aspect more</a:t>
            </a:r>
          </a:p>
          <a:p>
            <a:r>
              <a:rPr lang="en-US" dirty="0"/>
              <a:t>Generally, universities will have a holistic approach and consider multiple factors</a:t>
            </a:r>
          </a:p>
          <a:p>
            <a:pPr lvl="1"/>
            <a:r>
              <a:rPr lang="en-US" dirty="0"/>
              <a:t>Ensure the main factor they look at is strong</a:t>
            </a:r>
          </a:p>
        </p:txBody>
      </p:sp>
    </p:spTree>
    <p:extLst>
      <p:ext uri="{BB962C8B-B14F-4D97-AF65-F5344CB8AC3E}">
        <p14:creationId xmlns:p14="http://schemas.microsoft.com/office/powerpoint/2010/main" val="1836124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C1CCA-9870-7642-BCD5-1AD79451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A1ED3-FAE7-5545-A675-174EFB645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as many questions as possible</a:t>
            </a:r>
          </a:p>
          <a:p>
            <a:r>
              <a:rPr lang="en-US" dirty="0"/>
              <a:t>Take part in mock interviews</a:t>
            </a:r>
          </a:p>
          <a:p>
            <a:r>
              <a:rPr lang="en-US" dirty="0"/>
              <a:t>Do your research on the university and the course</a:t>
            </a:r>
          </a:p>
          <a:p>
            <a:r>
              <a:rPr lang="en-GB" dirty="0"/>
              <a:t>Remember that they want to give you a place, and that being stressed just shows that you care and that it’s perfectly normal. Be confident in the preparation you’ve done and try and enjoy the conversation and be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6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CFDE-2BEC-800F-9CAB-FD8A350A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5862"/>
            <a:ext cx="9601200" cy="1485900"/>
          </a:xfrm>
        </p:spPr>
        <p:txBody>
          <a:bodyPr/>
          <a:lstStyle/>
          <a:p>
            <a:r>
              <a:rPr lang="en-GB" dirty="0"/>
              <a:t>Typical week as a first year Medical student (Leeds)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6B7FB-642E-2F82-9324-ADA90084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802" y="2017336"/>
            <a:ext cx="10906812" cy="415486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GB" dirty="0"/>
              <a:t>Body systems- Respiratory, Cardiovascular, Gastrointestinal, Reproductive</a:t>
            </a:r>
          </a:p>
          <a:p>
            <a:pPr>
              <a:buFontTx/>
              <a:buChar char="-"/>
            </a:pPr>
            <a:r>
              <a:rPr lang="en-GB" dirty="0"/>
              <a:t>Anatomy </a:t>
            </a:r>
          </a:p>
          <a:p>
            <a:pPr>
              <a:buFontTx/>
              <a:buChar char="-"/>
            </a:pPr>
            <a:r>
              <a:rPr lang="en-GB" dirty="0"/>
              <a:t>EMS (extension of sciences covered in A level)</a:t>
            </a:r>
          </a:p>
          <a:p>
            <a:pPr>
              <a:buFontTx/>
              <a:buChar char="-"/>
            </a:pPr>
            <a:r>
              <a:rPr lang="en-GB" dirty="0"/>
              <a:t>IDEALS (Personal development, reflective models like the Gibbs reflective cycle)</a:t>
            </a:r>
          </a:p>
          <a:p>
            <a:pPr>
              <a:buFontTx/>
              <a:buChar char="-"/>
            </a:pPr>
            <a:r>
              <a:rPr lang="en-GB" dirty="0"/>
              <a:t>RESS (research, research methods, statistical tests)</a:t>
            </a:r>
          </a:p>
          <a:p>
            <a:pPr>
              <a:buFontTx/>
              <a:buChar char="-"/>
            </a:pPr>
            <a:r>
              <a:rPr lang="en-GB" dirty="0"/>
              <a:t>CARES (Clinical based, ethics, medications)</a:t>
            </a:r>
          </a:p>
          <a:p>
            <a:pPr>
              <a:buFontTx/>
              <a:buChar char="-"/>
            </a:pPr>
            <a:r>
              <a:rPr lang="en-GB" dirty="0"/>
              <a:t>I&amp;P (Psychology, child attachments, mental health e.g.)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Tuesdays- Half day on placement (2</a:t>
            </a:r>
            <a:r>
              <a:rPr lang="en-GB" baseline="30000" dirty="0"/>
              <a:t>nd</a:t>
            </a:r>
            <a:r>
              <a:rPr lang="en-GB" dirty="0"/>
              <a:t> year – 1 day a week, 3</a:t>
            </a:r>
            <a:r>
              <a:rPr lang="en-GB" baseline="30000" dirty="0"/>
              <a:t>rd</a:t>
            </a:r>
            <a:r>
              <a:rPr lang="en-GB" dirty="0"/>
              <a:t> year- 4 days a week)</a:t>
            </a:r>
          </a:p>
          <a:p>
            <a:pPr>
              <a:buFontTx/>
              <a:buChar char="-"/>
            </a:pPr>
            <a:r>
              <a:rPr lang="en-GB" dirty="0"/>
              <a:t>Wednesdays- Finish lectures and group work at 13:00</a:t>
            </a:r>
          </a:p>
          <a:p>
            <a:pPr>
              <a:buFontTx/>
              <a:buChar char="-"/>
            </a:pPr>
            <a:r>
              <a:rPr lang="en-GB" dirty="0"/>
              <a:t>All other days begin at 9 and have a 4 or 5 finish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09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08E1-4F6D-AB46-A23F-6559B7815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93532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5FF7-D498-F84E-99CA-B7DC8F0BF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A04E2-C818-064D-9831-8AD6985BF1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luck with your applications!</a:t>
            </a:r>
          </a:p>
        </p:txBody>
      </p:sp>
    </p:spTree>
    <p:extLst>
      <p:ext uri="{BB962C8B-B14F-4D97-AF65-F5344CB8AC3E}">
        <p14:creationId xmlns:p14="http://schemas.microsoft.com/office/powerpoint/2010/main" val="427045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896D3-6F78-114B-B0F0-B0A7FA89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31AA1-52C3-2442-9D13-9596A66D4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course/learning</a:t>
            </a:r>
          </a:p>
          <a:p>
            <a:r>
              <a:rPr lang="en-US" dirty="0"/>
              <a:t>Volunteering/Work experience</a:t>
            </a:r>
          </a:p>
          <a:p>
            <a:r>
              <a:rPr lang="en-US" dirty="0"/>
              <a:t>Personal research/learning resources</a:t>
            </a:r>
          </a:p>
          <a:p>
            <a:r>
              <a:rPr lang="en-US" dirty="0"/>
              <a:t>Personal statements</a:t>
            </a:r>
          </a:p>
          <a:p>
            <a:r>
              <a:rPr lang="en-US" dirty="0"/>
              <a:t>Entrance exams</a:t>
            </a:r>
          </a:p>
          <a:p>
            <a:r>
              <a:rPr lang="en-US" dirty="0"/>
              <a:t>Strategic applications</a:t>
            </a:r>
          </a:p>
          <a:p>
            <a:r>
              <a:rPr lang="en-US" dirty="0"/>
              <a:t>Life in medical school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44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F230-8789-9442-AF6D-0CA5E85D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537D5-819F-0440-90ED-8E2E5D1D5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</a:t>
            </a:r>
          </a:p>
          <a:p>
            <a:pPr lvl="1"/>
            <a:r>
              <a:rPr lang="en-US" dirty="0"/>
              <a:t>Non-Clinical stage(book learning) and Clinical stage(placements)</a:t>
            </a:r>
          </a:p>
          <a:p>
            <a:r>
              <a:rPr lang="en-US" dirty="0"/>
              <a:t>PBL(Problem Based Learning)</a:t>
            </a:r>
          </a:p>
          <a:p>
            <a:pPr lvl="1"/>
            <a:r>
              <a:rPr lang="en-US" dirty="0"/>
              <a:t>Clinical exposure from an early stage as well as book learning</a:t>
            </a:r>
          </a:p>
          <a:p>
            <a:r>
              <a:rPr lang="en-US" dirty="0"/>
              <a:t>Integrated</a:t>
            </a:r>
          </a:p>
          <a:p>
            <a:pPr lvl="1"/>
            <a:r>
              <a:rPr lang="en-US" dirty="0"/>
              <a:t>Mixture of the two above</a:t>
            </a:r>
          </a:p>
          <a:p>
            <a:pPr lvl="1"/>
            <a:r>
              <a:rPr lang="en-US" dirty="0"/>
              <a:t>Initially more non-clinical learning, clinical exposure builds over the years</a:t>
            </a:r>
          </a:p>
        </p:txBody>
      </p:sp>
    </p:spTree>
    <p:extLst>
      <p:ext uri="{BB962C8B-B14F-4D97-AF65-F5344CB8AC3E}">
        <p14:creationId xmlns:p14="http://schemas.microsoft.com/office/powerpoint/2010/main" val="339925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2C7D-8433-8246-A359-D65479A2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8D880-8B8A-C24D-90FE-309FF858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4814"/>
            <a:ext cx="9601200" cy="4788976"/>
          </a:xfrm>
        </p:spPr>
        <p:txBody>
          <a:bodyPr>
            <a:normAutofit/>
          </a:bodyPr>
          <a:lstStyle/>
          <a:p>
            <a:r>
              <a:rPr lang="en-US" dirty="0"/>
              <a:t>System based learning</a:t>
            </a:r>
          </a:p>
          <a:p>
            <a:pPr lvl="1"/>
            <a:r>
              <a:rPr lang="en-US" dirty="0"/>
              <a:t>Learn content based on the system its part of</a:t>
            </a:r>
          </a:p>
          <a:p>
            <a:r>
              <a:rPr lang="en-US" dirty="0"/>
              <a:t>Case based learning</a:t>
            </a:r>
          </a:p>
          <a:p>
            <a:pPr lvl="1"/>
            <a:r>
              <a:rPr lang="en-US" dirty="0"/>
              <a:t>Learn content surrounding a ‘patient’ you are ‘treating’</a:t>
            </a:r>
          </a:p>
          <a:p>
            <a:r>
              <a:rPr lang="en-US" dirty="0"/>
              <a:t>Enquiry based learning</a:t>
            </a:r>
          </a:p>
          <a:p>
            <a:pPr lvl="1"/>
            <a:r>
              <a:rPr lang="en-US" dirty="0"/>
              <a:t>Focus is on you learning, rather than being taught</a:t>
            </a:r>
          </a:p>
          <a:p>
            <a:pPr lvl="1"/>
            <a:r>
              <a:rPr lang="en-US" dirty="0"/>
              <a:t>Solving problems vs being given facts</a:t>
            </a:r>
          </a:p>
          <a:p>
            <a:r>
              <a:rPr lang="en-US" dirty="0"/>
              <a:t>Cadaveric dissection</a:t>
            </a:r>
          </a:p>
          <a:p>
            <a:pPr lvl="1"/>
            <a:r>
              <a:rPr lang="en-US" dirty="0"/>
              <a:t>Using cadavers to study anatomy</a:t>
            </a:r>
          </a:p>
          <a:p>
            <a:r>
              <a:rPr lang="en-US" dirty="0"/>
              <a:t>Cadaveric prosection</a:t>
            </a:r>
          </a:p>
          <a:p>
            <a:pPr lvl="1"/>
            <a:r>
              <a:rPr lang="en-US" dirty="0"/>
              <a:t>Using pre-prepared specimens to study anatomy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87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C6F4-77EC-1442-8AA0-8387C0BB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Volunteering/Work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3C29F-1112-5448-BA78-4FAE62AAB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Medical Schools have relaxed their requirements when it comes to work experience</a:t>
            </a:r>
          </a:p>
          <a:p>
            <a:r>
              <a:rPr lang="en-GB" dirty="0"/>
              <a:t>Virtual/Remote work experience is still available</a:t>
            </a:r>
          </a:p>
          <a:p>
            <a:pPr lvl="1"/>
            <a:r>
              <a:rPr lang="en-GB" dirty="0"/>
              <a:t>Observe a GP</a:t>
            </a:r>
          </a:p>
          <a:p>
            <a:pPr lvl="1"/>
            <a:r>
              <a:rPr lang="en-GB" dirty="0"/>
              <a:t>Brighton and Sussex medical school </a:t>
            </a:r>
          </a:p>
          <a:p>
            <a:r>
              <a:rPr lang="en-US" dirty="0"/>
              <a:t>Any volunteering opportunities available would be helpful in your application</a:t>
            </a:r>
          </a:p>
          <a:p>
            <a:r>
              <a:rPr lang="en-US" dirty="0">
                <a:hlinkClick r:id="rId3"/>
              </a:rPr>
              <a:t>https://www.themedicportal.com/application-guide/work-experience/medical-school-requirements-medicine-work-experience/?v=79cba1185463</a:t>
            </a:r>
            <a:endParaRPr lang="en-US" dirty="0"/>
          </a:p>
          <a:p>
            <a:r>
              <a:rPr lang="en-US" dirty="0"/>
              <a:t>The most important thing is reflection and what you have learnt from your work experience not what you have done!!</a:t>
            </a:r>
          </a:p>
        </p:txBody>
      </p:sp>
    </p:spTree>
    <p:extLst>
      <p:ext uri="{BB962C8B-B14F-4D97-AF65-F5344CB8AC3E}">
        <p14:creationId xmlns:p14="http://schemas.microsoft.com/office/powerpoint/2010/main" val="14681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5081-F013-ED40-9B53-D2E16C77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research/learning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D1A3E-9C6F-2848-8234-3F654967C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Nottingham university provided several live seminars on areas of medicine a few years ago  these were recorded but unsure as to whether they are still available.</a:t>
            </a:r>
          </a:p>
          <a:p>
            <a:r>
              <a:rPr lang="en-US" dirty="0"/>
              <a:t>YouTube videos </a:t>
            </a:r>
          </a:p>
          <a:p>
            <a:pPr lvl="1"/>
            <a:r>
              <a:rPr lang="en-US" dirty="0"/>
              <a:t>Osmosis.org</a:t>
            </a:r>
          </a:p>
          <a:p>
            <a:pPr lvl="1"/>
            <a:r>
              <a:rPr lang="en-US" dirty="0"/>
              <a:t>Armando Hasudungan</a:t>
            </a:r>
          </a:p>
          <a:p>
            <a:r>
              <a:rPr lang="en-US" dirty="0"/>
              <a:t>British medical journal(BMJ)</a:t>
            </a:r>
          </a:p>
          <a:p>
            <a:r>
              <a:rPr lang="en-US" dirty="0"/>
              <a:t>Resources like these are a good starting point for further research that can be used to produce a presentation</a:t>
            </a:r>
          </a:p>
          <a:p>
            <a:endParaRPr lang="en-US" dirty="0"/>
          </a:p>
          <a:p>
            <a:pPr marL="53035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7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6CB9-25A4-9643-8D07-BEBCCC7C4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C11C7-6B58-A444-82C0-EC7DBB0C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 on what you’ve done and link this back to how it will assist you in pursuing medicine</a:t>
            </a:r>
          </a:p>
          <a:p>
            <a:pPr lvl="1"/>
            <a:r>
              <a:rPr lang="en-GB" dirty="0"/>
              <a:t>Customer service job- acting in a professional manner and communicating effectively to solve problems</a:t>
            </a:r>
          </a:p>
          <a:p>
            <a:pPr lvl="1"/>
            <a:r>
              <a:rPr lang="en-GB" dirty="0"/>
              <a:t>Volunteering at local youth group- responsibility, leadership skills and teamwork within leadership</a:t>
            </a:r>
            <a:endParaRPr lang="en-US" dirty="0"/>
          </a:p>
          <a:p>
            <a:r>
              <a:rPr lang="en-US" dirty="0"/>
              <a:t>Include academic aspects, people-focused aspects, any volunteering/work experience or substitutes and personal motivations to pursue medicine</a:t>
            </a:r>
          </a:p>
          <a:p>
            <a:r>
              <a:rPr lang="en-US" dirty="0"/>
              <a:t>Oxbridge personal statements should be mostly academic</a:t>
            </a:r>
          </a:p>
        </p:txBody>
      </p:sp>
    </p:spTree>
    <p:extLst>
      <p:ext uri="{BB962C8B-B14F-4D97-AF65-F5344CB8AC3E}">
        <p14:creationId xmlns:p14="http://schemas.microsoft.com/office/powerpoint/2010/main" val="186763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6ED6-32E9-AE46-8004-A9DB49AE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Entrance exams- UCAT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85AD3-74BF-004A-8F15-42A94C051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2-hour exam, 5 Sections</a:t>
            </a:r>
          </a:p>
          <a:p>
            <a:pPr lvl="1"/>
            <a:r>
              <a:rPr lang="en-US" dirty="0"/>
              <a:t>Verbal reasoning</a:t>
            </a:r>
          </a:p>
          <a:p>
            <a:pPr lvl="1"/>
            <a:r>
              <a:rPr lang="en-US" dirty="0"/>
              <a:t>Decision making</a:t>
            </a:r>
          </a:p>
          <a:p>
            <a:pPr lvl="1"/>
            <a:r>
              <a:rPr lang="en-US" dirty="0"/>
              <a:t>Quantitative reasoning</a:t>
            </a:r>
          </a:p>
          <a:p>
            <a:pPr lvl="1"/>
            <a:r>
              <a:rPr lang="en-US" dirty="0"/>
              <a:t>Abstract reasoning</a:t>
            </a:r>
          </a:p>
          <a:p>
            <a:pPr lvl="1"/>
            <a:r>
              <a:rPr lang="en-US" dirty="0"/>
              <a:t>Situational judgement</a:t>
            </a:r>
          </a:p>
          <a:p>
            <a:r>
              <a:rPr lang="en-US" dirty="0"/>
              <a:t>Scored out of 3600 (300-900 per section) and a band (1-4)</a:t>
            </a:r>
          </a:p>
          <a:p>
            <a:r>
              <a:rPr lang="en-US" dirty="0"/>
              <a:t>Average score is around 2510, band 2(2020)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09EB075-05F3-DF4F-A86E-6EBA08BEE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EF"/>
              </a:clrFrom>
              <a:clrTo>
                <a:srgbClr val="FFFFEF">
                  <a:alpha val="0"/>
                </a:srgbClr>
              </a:clrTo>
            </a:clrChange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657" t="69825" r="4789" b="2792"/>
          <a:stretch/>
        </p:blipFill>
        <p:spPr>
          <a:xfrm>
            <a:off x="7637929" y="5024429"/>
            <a:ext cx="4320989" cy="1533254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AF34BDC-6982-0648-B798-3D7F20E7BC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3" t="1726" r="26755" b="53023"/>
          <a:stretch/>
        </p:blipFill>
        <p:spPr>
          <a:xfrm>
            <a:off x="8588189" y="1807508"/>
            <a:ext cx="3370730" cy="25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5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1DEA-2954-854D-A571-29846CE9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UCAT-Registration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47957-3BE4-B945-8F19-D4FD9D7C5575}"/>
              </a:ext>
            </a:extLst>
          </p:cNvPr>
          <p:cNvSpPr txBox="1"/>
          <p:nvPr/>
        </p:nvSpPr>
        <p:spPr>
          <a:xfrm>
            <a:off x="1592344" y="1831860"/>
            <a:ext cx="345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£70 fee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01905B-D8CF-6C07-BC4D-20772A3F9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567" y="143589"/>
            <a:ext cx="3450210" cy="65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29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a6bb0e75-b5ef-466e-a769-8646c7b3d8fc" xsi:nil="true"/>
    <Templates xmlns="a6bb0e75-b5ef-466e-a769-8646c7b3d8fc" xsi:nil="true"/>
    <Has_Teacher_Only_SectionGroup xmlns="a6bb0e75-b5ef-466e-a769-8646c7b3d8fc" xsi:nil="true"/>
    <Self_Registration_Enabled xmlns="a6bb0e75-b5ef-466e-a769-8646c7b3d8fc" xsi:nil="true"/>
    <FolderType xmlns="a6bb0e75-b5ef-466e-a769-8646c7b3d8fc" xsi:nil="true"/>
    <Distribution_Groups xmlns="a6bb0e75-b5ef-466e-a769-8646c7b3d8fc" xsi:nil="true"/>
    <Invited_Students xmlns="a6bb0e75-b5ef-466e-a769-8646c7b3d8fc" xsi:nil="true"/>
    <IsNotebookLocked xmlns="a6bb0e75-b5ef-466e-a769-8646c7b3d8fc" xsi:nil="true"/>
    <LMS_Mappings xmlns="a6bb0e75-b5ef-466e-a769-8646c7b3d8fc" xsi:nil="true"/>
    <Is_Collaboration_Space_Locked xmlns="a6bb0e75-b5ef-466e-a769-8646c7b3d8fc" xsi:nil="true"/>
    <CultureName xmlns="a6bb0e75-b5ef-466e-a769-8646c7b3d8fc" xsi:nil="true"/>
    <AppVersion xmlns="a6bb0e75-b5ef-466e-a769-8646c7b3d8fc" xsi:nil="true"/>
    <DefaultSectionNames xmlns="a6bb0e75-b5ef-466e-a769-8646c7b3d8fc" xsi:nil="true"/>
    <Owner xmlns="a6bb0e75-b5ef-466e-a769-8646c7b3d8fc">
      <UserInfo>
        <DisplayName/>
        <AccountId xsi:nil="true"/>
        <AccountType/>
      </UserInfo>
    </Owner>
    <Teachers xmlns="a6bb0e75-b5ef-466e-a769-8646c7b3d8fc">
      <UserInfo>
        <DisplayName/>
        <AccountId xsi:nil="true"/>
        <AccountType/>
      </UserInfo>
    </Teachers>
    <Students xmlns="a6bb0e75-b5ef-466e-a769-8646c7b3d8fc">
      <UserInfo>
        <DisplayName/>
        <AccountId xsi:nil="true"/>
        <AccountType/>
      </UserInfo>
    </Students>
    <TeamsChannelId xmlns="a6bb0e75-b5ef-466e-a769-8646c7b3d8fc" xsi:nil="true"/>
    <Math_Settings xmlns="a6bb0e75-b5ef-466e-a769-8646c7b3d8fc" xsi:nil="true"/>
    <NotebookType xmlns="a6bb0e75-b5ef-466e-a769-8646c7b3d8fc" xsi:nil="true"/>
    <Student_Groups xmlns="a6bb0e75-b5ef-466e-a769-8646c7b3d8fc">
      <UserInfo>
        <DisplayName/>
        <AccountId xsi:nil="true"/>
        <AccountType/>
      </UserInfo>
    </Student_Group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A33ABCE43DCD4999119B5277F91D15" ma:contentTypeVersion="34" ma:contentTypeDescription="Create a new document." ma:contentTypeScope="" ma:versionID="a9b1d09936f4a25a74540ad8922f2db8">
  <xsd:schema xmlns:xsd="http://www.w3.org/2001/XMLSchema" xmlns:xs="http://www.w3.org/2001/XMLSchema" xmlns:p="http://schemas.microsoft.com/office/2006/metadata/properties" xmlns:ns3="a6bb0e75-b5ef-466e-a769-8646c7b3d8fc" xmlns:ns4="45a4554f-a3d9-4912-91b5-62a70f1deb06" targetNamespace="http://schemas.microsoft.com/office/2006/metadata/properties" ma:root="true" ma:fieldsID="1eee0d65ba382e5b1ae27d010d565b5c" ns3:_="" ns4:_="">
    <xsd:import namespace="a6bb0e75-b5ef-466e-a769-8646c7b3d8fc"/>
    <xsd:import namespace="45a4554f-a3d9-4912-91b5-62a70f1deb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Distribution_Groups" minOccurs="0"/>
                <xsd:element ref="ns3:LMS_Mappin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b0e75-b5ef-466e-a769-8646c7b3d8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4554f-a3d9-4912-91b5-62a70f1deb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B1853E-9668-46BF-8F81-4DA56B7B4CBD}">
  <ds:schemaRefs>
    <ds:schemaRef ds:uri="a6bb0e75-b5ef-466e-a769-8646c7b3d8f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5a4554f-a3d9-4912-91b5-62a70f1deb0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B491D4-C661-4DF5-8FB5-E03C9289D2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bb0e75-b5ef-466e-a769-8646c7b3d8fc"/>
    <ds:schemaRef ds:uri="45a4554f-a3d9-4912-91b5-62a70f1deb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E7AC7B-2C4B-4D94-B82D-A1138A4B3A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{7F581FDC-BB18-DE40-8AF4-BC61AA50F6DB}tf10001072</Template>
  <TotalTime>35</TotalTime>
  <Words>1277</Words>
  <Application>Microsoft Office PowerPoint</Application>
  <PresentationFormat>Widescreen</PresentationFormat>
  <Paragraphs>163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Franklin Gothic Book</vt:lpstr>
      <vt:lpstr>Crop</vt:lpstr>
      <vt:lpstr>Applying for medicine</vt:lpstr>
      <vt:lpstr>What we will discuss</vt:lpstr>
      <vt:lpstr>Course types</vt:lpstr>
      <vt:lpstr>Learning styles</vt:lpstr>
      <vt:lpstr>Volunteering/Work experience</vt:lpstr>
      <vt:lpstr>Personal research/learning resources </vt:lpstr>
      <vt:lpstr>Personal statements</vt:lpstr>
      <vt:lpstr>Entrance exams- UCAT</vt:lpstr>
      <vt:lpstr>UCAT-Registration</vt:lpstr>
      <vt:lpstr>UCAT preparation</vt:lpstr>
      <vt:lpstr>Entrance exams-BMAT</vt:lpstr>
      <vt:lpstr>BMAT registration</vt:lpstr>
      <vt:lpstr>BMAT preparation</vt:lpstr>
      <vt:lpstr>How exams are used</vt:lpstr>
      <vt:lpstr>Strategic application</vt:lpstr>
      <vt:lpstr>Interviews</vt:lpstr>
      <vt:lpstr>Typical week as a first year Medical student (Leeds)</vt:lpstr>
      <vt:lpstr>Any questions?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for medicine</dc:title>
  <dc:creator>14 Eva Burke</dc:creator>
  <cp:lastModifiedBy>Arthur Harwood</cp:lastModifiedBy>
  <cp:revision>42</cp:revision>
  <dcterms:created xsi:type="dcterms:W3CDTF">2021-02-12T08:59:22Z</dcterms:created>
  <dcterms:modified xsi:type="dcterms:W3CDTF">2023-07-04T09:03:16Z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0x010100F4A33ABCE43DCD4999119B5277F91D15</vt:lpwstr>
  </property>
</Properties>
</file>