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86" r:id="rId2"/>
    <p:sldId id="259" r:id="rId3"/>
    <p:sldId id="385" r:id="rId4"/>
    <p:sldId id="436" r:id="rId5"/>
    <p:sldId id="391" r:id="rId6"/>
    <p:sldId id="451" r:id="rId7"/>
    <p:sldId id="454" r:id="rId8"/>
    <p:sldId id="441" r:id="rId9"/>
    <p:sldId id="448" r:id="rId10"/>
    <p:sldId id="439" r:id="rId11"/>
    <p:sldId id="476" r:id="rId12"/>
    <p:sldId id="456" r:id="rId13"/>
    <p:sldId id="452" r:id="rId14"/>
    <p:sldId id="438" r:id="rId15"/>
    <p:sldId id="453" r:id="rId16"/>
    <p:sldId id="477" r:id="rId17"/>
    <p:sldId id="390" r:id="rId18"/>
    <p:sldId id="258" r:id="rId19"/>
    <p:sldId id="455" r:id="rId20"/>
    <p:sldId id="262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B01"/>
    <a:srgbClr val="C1EBBA"/>
    <a:srgbClr val="FFF200"/>
    <a:srgbClr val="FCB0A3"/>
    <a:srgbClr val="008000"/>
    <a:srgbClr val="4FD1FF"/>
    <a:srgbClr val="94FF34"/>
    <a:srgbClr val="FDC000"/>
    <a:srgbClr val="E6CDFF"/>
    <a:srgbClr val="EBA4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0"/>
    <p:restoredTop sz="73302"/>
  </p:normalViewPr>
  <p:slideViewPr>
    <p:cSldViewPr snapToGrid="0" snapToObjects="1">
      <p:cViewPr varScale="1">
        <p:scale>
          <a:sx n="49" d="100"/>
          <a:sy n="49" d="100"/>
        </p:scale>
        <p:origin x="163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4" d="100"/>
          <a:sy n="84" d="100"/>
        </p:scale>
        <p:origin x="-100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z Coe" userId="33dce8b0-20b7-4564-ba3f-2d1de026c56c" providerId="ADAL" clId="{47544432-C3D7-435D-9936-869B25A14045}"/>
    <pc:docChg chg="undo custSel delSld modSld">
      <pc:chgData name="Shez Coe" userId="33dce8b0-20b7-4564-ba3f-2d1de026c56c" providerId="ADAL" clId="{47544432-C3D7-435D-9936-869B25A14045}" dt="2023-06-28T12:27:00.898" v="4" actId="2696"/>
      <pc:docMkLst>
        <pc:docMk/>
      </pc:docMkLst>
      <pc:sldChg chg="modSp mod">
        <pc:chgData name="Shez Coe" userId="33dce8b0-20b7-4564-ba3f-2d1de026c56c" providerId="ADAL" clId="{47544432-C3D7-435D-9936-869B25A14045}" dt="2023-06-28T12:26:45.349" v="3" actId="20577"/>
        <pc:sldMkLst>
          <pc:docMk/>
          <pc:sldMk cId="1282455320" sldId="385"/>
        </pc:sldMkLst>
        <pc:spChg chg="mod">
          <ac:chgData name="Shez Coe" userId="33dce8b0-20b7-4564-ba3f-2d1de026c56c" providerId="ADAL" clId="{47544432-C3D7-435D-9936-869B25A14045}" dt="2023-06-28T12:26:45.349" v="3" actId="20577"/>
          <ac:spMkLst>
            <pc:docMk/>
            <pc:sldMk cId="1282455320" sldId="385"/>
            <ac:spMk id="2" creationId="{00000000-0000-0000-0000-000000000000}"/>
          </ac:spMkLst>
        </pc:spChg>
      </pc:sldChg>
      <pc:sldChg chg="del">
        <pc:chgData name="Shez Coe" userId="33dce8b0-20b7-4564-ba3f-2d1de026c56c" providerId="ADAL" clId="{47544432-C3D7-435D-9936-869B25A14045}" dt="2023-06-28T12:27:00.898" v="4" actId="2696"/>
        <pc:sldMkLst>
          <pc:docMk/>
          <pc:sldMk cId="2628548784" sldId="43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6E9E7B-BA22-4FCA-8019-5F24B39629EE}" type="datetimeFigureOut">
              <a:rPr lang="en-GB" smtClean="0"/>
              <a:t>28/06/2023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9EAC4-DC2F-4837-AC26-716609D0AD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2357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217926-6CFF-AA4E-9C58-BD96517F89CB}" type="datetimeFigureOut">
              <a:rPr lang="en-US" smtClean="0"/>
              <a:t>6/28/2023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5BA7AA-C25B-AD44-A8F3-01733925CA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6953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TEACHER NOTES &amp; IDEAS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</a:pPr>
            <a:r>
              <a:rPr lang="en-US" dirty="0">
                <a:latin typeface="Calibri" charset="0"/>
                <a:ea typeface="MS PGothic" charset="0"/>
              </a:rPr>
              <a:t>Remind students of the learning journey (What theme you are doing – Possibly recap what they can remember from last lesson.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</a:pPr>
            <a:r>
              <a:rPr lang="en-US" dirty="0">
                <a:latin typeface="Calibri" charset="0"/>
                <a:ea typeface="MS PGothic" charset="0"/>
              </a:rPr>
              <a:t>Answer - Frankfurt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</a:pPr>
            <a:r>
              <a:rPr lang="en-US" dirty="0">
                <a:latin typeface="Calibri" charset="0"/>
                <a:ea typeface="MS PGothic" charset="0"/>
              </a:rPr>
              <a:t>ATTRIBUTION AND COPYRIGHT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  <a:ea typeface="MS PGothic" charset="0"/>
              </a:rPr>
              <a:t> – All icons and logos for Cre8tive Curriculum are created Inhouse by Michael Gillman ©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  <a:ea typeface="MS PGothic" charset="0"/>
              </a:rPr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  <a:ea typeface="MS PGothic" charset="0"/>
              </a:rPr>
              <a:t>All images are sourced correctly – mainly through the following sites </a:t>
            </a:r>
          </a:p>
          <a:p>
            <a:r>
              <a:rPr lang="en-GB" dirty="0"/>
              <a:t>either Premium licence at https://www.freepik.com/ or www.Pixabay.com or https://www.pixelscrapper.com/help</a:t>
            </a:r>
          </a:p>
          <a:p>
            <a:r>
              <a:rPr lang="en-GB" dirty="0"/>
              <a:t>Some image have purchased also. </a:t>
            </a:r>
          </a:p>
          <a:p>
            <a:endParaRPr lang="en-GB" dirty="0"/>
          </a:p>
          <a:p>
            <a:r>
              <a:rPr lang="en-GB" dirty="0"/>
              <a:t>Factual information is not copyrighted. </a:t>
            </a:r>
          </a:p>
          <a:p>
            <a:endParaRPr lang="en-GB" dirty="0"/>
          </a:p>
          <a:p>
            <a:r>
              <a:rPr lang="en-GB" dirty="0"/>
              <a:t>Where information has been taken from reliable 3</a:t>
            </a:r>
            <a:r>
              <a:rPr lang="en-GB" baseline="30000" dirty="0"/>
              <a:t>rd</a:t>
            </a:r>
            <a:r>
              <a:rPr lang="en-GB" dirty="0"/>
              <a:t> party websites – it is done so for analytical purposes in small pieces of text and for educational purposes.</a:t>
            </a:r>
          </a:p>
          <a:p>
            <a:endParaRPr lang="en-GB" dirty="0"/>
          </a:p>
          <a:p>
            <a:r>
              <a:rPr lang="en-GB" dirty="0"/>
              <a:t>Always check the content of any lesson and videos linked before teaching to ensure suitability for your classroom and your school</a:t>
            </a:r>
          </a:p>
          <a:p>
            <a:endParaRPr lang="en-GB" dirty="0"/>
          </a:p>
          <a:p>
            <a:r>
              <a:rPr lang="en-GB" dirty="0"/>
              <a:t>Further Terms and Condition regarding Copyright and our terms of use  can be found on our website here https://cre8tiveresources.com/terms-of-use/ </a:t>
            </a:r>
            <a:endParaRPr lang="en-US" dirty="0">
              <a:latin typeface="Calibri" charset="0"/>
              <a:ea typeface="MS PGothic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D1667DBA-0B7E-DD48-B1FF-18AE4A13C2D4}" type="slidenum">
              <a:rPr lang="en-GB" sz="1200"/>
              <a:pPr/>
              <a:t>1</a:t>
            </a:fld>
            <a:endParaRPr lang="en-GB" sz="12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TEACHER NOTES &amp; IDEAS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A7AA-C25B-AD44-A8F3-01733925CA77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86441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A7AA-C25B-AD44-A8F3-01733925CA77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45318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 NOTES &amp; IDEAS</a:t>
            </a:r>
          </a:p>
          <a:p>
            <a:r>
              <a:rPr lang="en-US" dirty="0"/>
              <a:t>Ask students what they think of this image (collection of images) </a:t>
            </a:r>
          </a:p>
          <a:p>
            <a:r>
              <a:rPr lang="en-US" dirty="0"/>
              <a:t>Reveal the talking points after some discussion time</a:t>
            </a:r>
          </a:p>
          <a:p>
            <a:r>
              <a:rPr lang="en-US" dirty="0"/>
              <a:t>To provoke discussion with a quiet class – play devils advocate</a:t>
            </a:r>
          </a:p>
          <a:p>
            <a:r>
              <a:rPr lang="en-US" dirty="0"/>
              <a:t>Challenge a student to a debate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A7AA-C25B-AD44-A8F3-01733925CA77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5773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TEACHER NOTES &amp; IDEAS</a:t>
            </a:r>
          </a:p>
          <a:p>
            <a:pPr marL="171450" indent="-171450">
              <a:buFontTx/>
              <a:buChar char="-"/>
            </a:pPr>
            <a:r>
              <a:rPr lang="en-US" dirty="0"/>
              <a:t>This could be done by writing a number down in the books – Compare to the start of the lesson </a:t>
            </a:r>
          </a:p>
          <a:p>
            <a:pPr marL="171450" indent="-171450">
              <a:buFontTx/>
              <a:buChar char="-"/>
            </a:pPr>
            <a:r>
              <a:rPr lang="en-US" dirty="0"/>
              <a:t>Show of fingers in the air or use Red Amber Green Cards </a:t>
            </a:r>
          </a:p>
          <a:p>
            <a:pPr marL="171450" indent="-171450">
              <a:buFontTx/>
              <a:buChar char="-"/>
            </a:pPr>
            <a:r>
              <a:rPr lang="en-US" dirty="0"/>
              <a:t>Quick Partner Discussion &amp; reflect on before the lesson and progress made </a:t>
            </a:r>
          </a:p>
          <a:p>
            <a:pPr marL="171450" indent="-171450">
              <a:buFontTx/>
              <a:buChar char="-"/>
            </a:pPr>
            <a:r>
              <a:rPr lang="en-US" dirty="0"/>
              <a:t>Print off the Assessment Opportunity Sheet – Fill in the Confidence Checker / Compare with the baseline </a:t>
            </a:r>
          </a:p>
          <a:p>
            <a:endParaRPr lang="en-US" dirty="0">
              <a:latin typeface="Calibri" charset="0"/>
              <a:ea typeface="MS PGothic" charset="0"/>
            </a:endParaRPr>
          </a:p>
          <a:p>
            <a:r>
              <a:rPr lang="en-US" dirty="0">
                <a:latin typeface="Calibri" charset="0"/>
                <a:ea typeface="MS PGothic" charset="0"/>
              </a:rPr>
              <a:t>Author Attribution :https://pixabay.com/en/traffic-lights-traffic-light-phases-2147790/</a:t>
            </a:r>
          </a:p>
          <a:p>
            <a:endParaRPr lang="en-US" dirty="0">
              <a:latin typeface="Calibri" charset="0"/>
              <a:ea typeface="MS PGothic" charset="0"/>
            </a:endParaRP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29577EE6-0B49-F740-9DF8-8E8B8EC39867}" type="slidenum">
              <a:rPr lang="en-GB" sz="1200">
                <a:latin typeface="Calibri" charset="0"/>
              </a:rPr>
              <a:pPr/>
              <a:t>18</a:t>
            </a:fld>
            <a:endParaRPr lang="en-GB" sz="1200" dirty="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 NOTES &amp; IDEAS</a:t>
            </a:r>
          </a:p>
          <a:p>
            <a:r>
              <a:rPr lang="en-US" dirty="0"/>
              <a:t>Teachers should add in specific local signposting to charities, careers organisations / Connections or Careers officer at school. If RSE topics the local NHS services in their area</a:t>
            </a:r>
          </a:p>
          <a:p>
            <a:r>
              <a:rPr lang="en-US" dirty="0"/>
              <a:t>Add / adapt or remove any suggested sites. </a:t>
            </a:r>
          </a:p>
          <a:p>
            <a:r>
              <a:rPr lang="en-US" dirty="0"/>
              <a:t>Print this slide and leave on door notice board after the lesson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A7AA-C25B-AD44-A8F3-01733925CA77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21236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TEACHER NOTES &amp; IDEAS</a:t>
            </a:r>
          </a:p>
          <a:p>
            <a:r>
              <a:rPr lang="en-US" dirty="0"/>
              <a:t>: Have students pick either 1/2/3 tickets depending on their ability and tell a partner </a:t>
            </a:r>
          </a:p>
          <a:p>
            <a:r>
              <a:rPr lang="en-US" dirty="0"/>
              <a:t>Pick a few students at random to feedback to the class</a:t>
            </a:r>
          </a:p>
          <a:p>
            <a:r>
              <a:rPr lang="en-US" dirty="0"/>
              <a:t>As students leave the room have them tell you their reflection on the way 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A7AA-C25B-AD44-A8F3-01733925CA77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2713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 NOTES &amp; IDEAS</a:t>
            </a:r>
          </a:p>
          <a:p>
            <a:r>
              <a:rPr lang="en-US" dirty="0"/>
              <a:t>This is a teacher reference slide -   Icons will be used throughout Cre8tive Curriculum lessons to denote what students can do.</a:t>
            </a:r>
          </a:p>
          <a:p>
            <a:r>
              <a:rPr lang="en-US" dirty="0"/>
              <a:t>Could be printed and laminated on A3 and stuck up in the classroom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A7AA-C25B-AD44-A8F3-01733925CA77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8815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 NOTES &amp; IDEAS</a:t>
            </a:r>
          </a:p>
          <a:p>
            <a:r>
              <a:rPr lang="en-US" dirty="0"/>
              <a:t>Reinforce ground rules at the start of every new topic / new term </a:t>
            </a:r>
          </a:p>
          <a:p>
            <a:r>
              <a:rPr lang="en-US" dirty="0"/>
              <a:t>Adapt this set of rules to suit your classroom and your teaching. </a:t>
            </a:r>
          </a:p>
          <a:p>
            <a:r>
              <a:rPr lang="en-US" dirty="0"/>
              <a:t>Display your agreed PSHE classroom rules in a prominent place so students have a constant reminder and when/if  a student breaks a rule you can use as a prompt to get them back on track. </a:t>
            </a:r>
          </a:p>
          <a:p>
            <a:r>
              <a:rPr lang="en-US" dirty="0"/>
              <a:t>If behavior is an issue revisit the ground rules – Use raffle tickets , positive behavior management (look for the good behavior)</a:t>
            </a:r>
          </a:p>
          <a:p>
            <a:r>
              <a:rPr lang="en-US" dirty="0"/>
              <a:t>Reward the behavior you want to see, be consistent and fair with students. </a:t>
            </a:r>
          </a:p>
          <a:p>
            <a:r>
              <a:rPr lang="en-US" dirty="0"/>
              <a:t>Create a classroom charter with the students (optional)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A7AA-C25B-AD44-A8F3-01733925CA77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8944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 NOTES &amp; IDEAS</a:t>
            </a:r>
          </a:p>
          <a:p>
            <a:pPr marL="171450" indent="-171450">
              <a:buFontTx/>
              <a:buChar char="-"/>
            </a:pPr>
            <a:r>
              <a:rPr lang="en-US" dirty="0"/>
              <a:t>This could be done by writing a number down in the books</a:t>
            </a:r>
          </a:p>
          <a:p>
            <a:pPr marL="171450" indent="-171450">
              <a:buFontTx/>
              <a:buChar char="-"/>
            </a:pPr>
            <a:r>
              <a:rPr lang="en-US" dirty="0"/>
              <a:t>Show of fingers in the air. /Red amber Green Cards </a:t>
            </a:r>
          </a:p>
          <a:p>
            <a:pPr marL="171450" indent="-171450">
              <a:buFontTx/>
              <a:buChar char="-"/>
            </a:pPr>
            <a:r>
              <a:rPr lang="en-US" dirty="0"/>
              <a:t>Quick Partner Discussion</a:t>
            </a:r>
          </a:p>
          <a:p>
            <a:pPr marL="171450" indent="-171450">
              <a:buFontTx/>
              <a:buChar char="-"/>
            </a:pPr>
            <a:r>
              <a:rPr lang="en-US" dirty="0"/>
              <a:t>Print off the Assessment Opportunity Sheet – Fill in the Baseline Confidence Checker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A7AA-C25B-AD44-A8F3-01733925CA77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409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TEACHER NOTES &amp; IDEAS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A7AA-C25B-AD44-A8F3-01733925CA77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9887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none" dirty="0">
                <a:solidFill>
                  <a:schemeClr val="tx1"/>
                </a:solidFill>
              </a:rPr>
              <a:t>A = NO ATTRIBUTION REQUIRED </a:t>
            </a:r>
            <a:endParaRPr lang="en-GB" sz="1200" u="none" baseline="0" dirty="0">
              <a:solidFill>
                <a:schemeClr val="tx1"/>
              </a:solidFill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none" baseline="0" dirty="0">
                <a:solidFill>
                  <a:schemeClr val="tx1"/>
                </a:solidFill>
              </a:rPr>
              <a:t>B=Free for Commercial use 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none" baseline="0" dirty="0">
                <a:solidFill>
                  <a:schemeClr val="tx1"/>
                </a:solidFill>
              </a:rPr>
              <a:t>C= Free under Creative Commons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none" baseline="0" dirty="0">
                <a:solidFill>
                  <a:schemeClr val="tx1"/>
                </a:solidFill>
              </a:rPr>
              <a:t>D=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none" baseline="0" dirty="0">
                <a:solidFill>
                  <a:schemeClr val="tx1"/>
                </a:solidFill>
              </a:rPr>
              <a:t>E=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none" baseline="0" dirty="0">
                <a:solidFill>
                  <a:schemeClr val="tx1"/>
                </a:solidFill>
              </a:rPr>
              <a:t>F=</a:t>
            </a:r>
            <a:endParaRPr lang="en-GB" baseline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 of licenses for the images used in this presentation can be found here: </a:t>
            </a:r>
            <a:r>
              <a:rPr lang="en-GB" sz="1200" b="1" dirty="0">
                <a:hlinkClick r:id="rId3"/>
              </a:rPr>
              <a:t>https://creativecommons.org/licenses/</a:t>
            </a:r>
            <a:endParaRPr lang="en-US" sz="120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A55B-8AB4-A34E-9582-942CF6DCCA66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5820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none" dirty="0">
                <a:solidFill>
                  <a:schemeClr val="tx1"/>
                </a:solidFill>
              </a:rPr>
              <a:t>A = NO ATTRIBUTION REQUIRED </a:t>
            </a:r>
            <a:endParaRPr lang="en-GB" sz="1200" u="none" baseline="0" dirty="0">
              <a:solidFill>
                <a:schemeClr val="tx1"/>
              </a:solidFill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none" baseline="0" dirty="0">
                <a:solidFill>
                  <a:schemeClr val="tx1"/>
                </a:solidFill>
              </a:rPr>
              <a:t>B=Free for Commercial use 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none" baseline="0" dirty="0">
                <a:solidFill>
                  <a:schemeClr val="tx1"/>
                </a:solidFill>
              </a:rPr>
              <a:t>C= Free under Creative Commons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none" baseline="0" dirty="0">
                <a:solidFill>
                  <a:schemeClr val="tx1"/>
                </a:solidFill>
              </a:rPr>
              <a:t>D=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none" baseline="0" dirty="0">
                <a:solidFill>
                  <a:schemeClr val="tx1"/>
                </a:solidFill>
              </a:rPr>
              <a:t>E=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none" baseline="0" dirty="0">
                <a:solidFill>
                  <a:schemeClr val="tx1"/>
                </a:solidFill>
              </a:rPr>
              <a:t>F=</a:t>
            </a:r>
            <a:endParaRPr lang="en-GB" baseline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 of licenses for the images used in this presentation can be found here: </a:t>
            </a:r>
            <a:r>
              <a:rPr lang="en-GB" sz="1200" b="1" dirty="0">
                <a:hlinkClick r:id="rId3"/>
              </a:rPr>
              <a:t>https://creativecommons.org/licenses/</a:t>
            </a:r>
            <a:endParaRPr lang="en-US" sz="120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A55B-8AB4-A34E-9582-942CF6DCCA66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887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TEACHER NOTES &amp; IDEAS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A7AA-C25B-AD44-A8F3-01733925CA77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0780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TEACHER NOTES &amp; IDEAS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5BA7AA-C25B-AD44-A8F3-01733925CA77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5839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 txBox="1">
            <a:spLocks/>
          </p:cNvSpPr>
          <p:nvPr userDrawn="1"/>
        </p:nvSpPr>
        <p:spPr bwMode="auto">
          <a:xfrm>
            <a:off x="5893095" y="246976"/>
            <a:ext cx="2157601" cy="48007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fld id="{D80BAAEA-C947-BF45-AB1F-465E73554441}" type="datetime2">
              <a:rPr lang="en-GB" sz="1600" u="sng">
                <a:latin typeface="+mj-lt"/>
                <a:cs typeface="Levenim MT" pitchFamily="2" charset="-79"/>
              </a:rPr>
              <a:pPr algn="ctr" eaLnBrk="1" hangingPunct="1"/>
              <a:t>Wednesday, 28 June 2023</a:t>
            </a:fld>
            <a:endParaRPr lang="en-GB" sz="1200" u="sng" dirty="0">
              <a:latin typeface="+mj-lt"/>
              <a:cs typeface="Levenim MT" pitchFamily="2" charset="-79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D09C9A-5FCC-7344-9EDE-9C5D056DA9F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532" y="246976"/>
            <a:ext cx="1573764" cy="48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4409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2B74C-D92B-8B42-ABDE-585D56F04AE7}" type="datetimeFigureOut">
              <a:rPr lang="en-US" smtClean="0"/>
              <a:t>6/28/2023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2B54E-DC30-4046-B843-17AFCA23729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224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">
            <a:extLst>
              <a:ext uri="{FF2B5EF4-FFF2-40B4-BE49-F238E27FC236}">
                <a16:creationId xmlns:a16="http://schemas.microsoft.com/office/drawing/2014/main" id="{2A0397AE-EF4C-FD42-AC97-AAD06A3B840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476597" y="196305"/>
            <a:ext cx="6172613" cy="618939"/>
          </a:xfrm>
          <a:prstGeom prst="rect">
            <a:avLst/>
          </a:prstGeom>
          <a:gradFill flip="none" rotWithShape="1">
            <a:gsLst>
              <a:gs pos="3333">
                <a:schemeClr val="bg1"/>
              </a:gs>
              <a:gs pos="24000">
                <a:srgbClr val="FFFF99"/>
              </a:gs>
              <a:gs pos="47000">
                <a:schemeClr val="bg1"/>
              </a:gs>
              <a:gs pos="100000">
                <a:schemeClr val="bg1"/>
              </a:gs>
              <a:gs pos="64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  <a:bevelB w="50800" h="38100" prst="riblet"/>
            </a:sp3d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endParaRPr lang="en-US" sz="5400" dirty="0">
              <a:ln w="3175"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381000">
                  <a:schemeClr val="accent3">
                    <a:satMod val="175000"/>
                    <a:alpha val="40000"/>
                  </a:schemeClr>
                </a:glow>
              </a:effectLst>
              <a:latin typeface="Levenim MT" pitchFamily="2" charset="-79"/>
              <a:cs typeface="Levenim MT" pitchFamily="2" charset="-79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endParaRPr lang="en-US" sz="5400" dirty="0">
              <a:ln w="3175"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381000">
                  <a:schemeClr val="accent3">
                    <a:satMod val="175000"/>
                    <a:alpha val="40000"/>
                  </a:schemeClr>
                </a:glow>
              </a:effectLst>
              <a:latin typeface="Levenim MT" pitchFamily="2" charset="-79"/>
              <a:cs typeface="Levenim MT" pitchFamily="2" charset="-79"/>
            </a:endParaRPr>
          </a:p>
        </p:txBody>
      </p:sp>
      <p:pic>
        <p:nvPicPr>
          <p:cNvPr id="9" name="Picture 8" descr="Screen Shot 2017-04-28 at 13.44.23.png">
            <a:extLst>
              <a:ext uri="{FF2B5EF4-FFF2-40B4-BE49-F238E27FC236}">
                <a16:creationId xmlns:a16="http://schemas.microsoft.com/office/drawing/2014/main" id="{7CC296E6-C02F-A545-970E-D4EB934152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08" b="8954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492" y="149104"/>
            <a:ext cx="1430717" cy="70070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8668A9-7065-0247-AE58-DEEC1761F57F}"/>
              </a:ext>
            </a:extLst>
          </p:cNvPr>
          <p:cNvSpPr/>
          <p:nvPr userDrawn="1"/>
        </p:nvSpPr>
        <p:spPr>
          <a:xfrm>
            <a:off x="1505374" y="197914"/>
            <a:ext cx="5054452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>
                <a:ln w="1905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Levenim MT" pitchFamily="2" charset="-79"/>
                <a:cs typeface="Levenim MT" pitchFamily="2" charset="-79"/>
              </a:rPr>
              <a:t>Finance &amp; Careers</a:t>
            </a:r>
            <a:endParaRPr lang="en-US" sz="40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  <a:latin typeface="Levenim MT" pitchFamily="2" charset="-79"/>
              <a:cs typeface="Levenim MT" pitchFamily="2" charset="-79"/>
            </a:endParaRPr>
          </a:p>
        </p:txBody>
      </p:sp>
      <p:pic>
        <p:nvPicPr>
          <p:cNvPr id="15" name="Picture 5" descr="C:\Users\Optic Group111\Desktop\CORE THEME 6.png">
            <a:extLst>
              <a:ext uri="{FF2B5EF4-FFF2-40B4-BE49-F238E27FC236}">
                <a16:creationId xmlns:a16="http://schemas.microsoft.com/office/drawing/2014/main" id="{39DBF62D-27A6-F14D-8F44-B10A422472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6860" y="215023"/>
            <a:ext cx="573717" cy="57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Users\Optic Group111\Desktop\CORE THEME 6.png">
            <a:extLst>
              <a:ext uri="{FF2B5EF4-FFF2-40B4-BE49-F238E27FC236}">
                <a16:creationId xmlns:a16="http://schemas.microsoft.com/office/drawing/2014/main" id="{B23EB018-ABA6-124C-A95D-27B7A5291A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36002" y="215022"/>
            <a:ext cx="573717" cy="57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:\Users\Optic Group111\Desktop\CORE THEME 6.png">
            <a:extLst>
              <a:ext uri="{FF2B5EF4-FFF2-40B4-BE49-F238E27FC236}">
                <a16:creationId xmlns:a16="http://schemas.microsoft.com/office/drawing/2014/main" id="{D77517EF-0267-AE4D-AD5B-D9F5C3C1E3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281" y="196306"/>
            <a:ext cx="573717" cy="57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Optic Group111\Desktop\CORE THEME 6.png">
            <a:extLst>
              <a:ext uri="{FF2B5EF4-FFF2-40B4-BE49-F238E27FC236}">
                <a16:creationId xmlns:a16="http://schemas.microsoft.com/office/drawing/2014/main" id="{5430F1CD-2D50-AE47-8FE0-319AC0F975A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3423" y="196305"/>
            <a:ext cx="573717" cy="57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146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39DC5-3849-B74A-8AD8-E192C17F4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58988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2007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erms match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WORD DOC IMAGES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219" y="5750977"/>
            <a:ext cx="931333" cy="958328"/>
          </a:xfrm>
          <a:prstGeom prst="rect">
            <a:avLst/>
          </a:prstGeom>
        </p:spPr>
      </p:pic>
      <p:sp>
        <p:nvSpPr>
          <p:cNvPr id="27" name="Rectangle 26"/>
          <p:cNvSpPr>
            <a:spLocks noChangeArrowheads="1"/>
          </p:cNvSpPr>
          <p:nvPr userDrawn="1"/>
        </p:nvSpPr>
        <p:spPr bwMode="auto">
          <a:xfrm>
            <a:off x="2302937" y="233358"/>
            <a:ext cx="6605589" cy="590563"/>
          </a:xfrm>
          <a:prstGeom prst="rect">
            <a:avLst/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35001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16200000" scaled="1"/>
          </a:gra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n-GB" sz="2000" dirty="0">
                <a:solidFill>
                  <a:schemeClr val="dk1"/>
                </a:solidFill>
                <a:latin typeface="Calibri"/>
                <a:ea typeface="+mn-ea"/>
                <a:cs typeface="Calibri"/>
              </a:rPr>
              <a:t>Match the key word with its correct meaning</a:t>
            </a: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018" y="233359"/>
            <a:ext cx="1949449" cy="590563"/>
          </a:xfrm>
          <a:prstGeom prst="rect">
            <a:avLst/>
          </a:prstGeom>
          <a:ln w="19050" cmpd="sng">
            <a:solidFill>
              <a:srgbClr val="0C1B24"/>
            </a:solidFill>
          </a:ln>
        </p:spPr>
      </p:pic>
    </p:spTree>
    <p:extLst>
      <p:ext uri="{BB962C8B-B14F-4D97-AF65-F5344CB8AC3E}">
        <p14:creationId xmlns:p14="http://schemas.microsoft.com/office/powerpoint/2010/main" val="4174481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lenary Wh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13">
            <a:extLst>
              <a:ext uri="{FF2B5EF4-FFF2-40B4-BE49-F238E27FC236}">
                <a16:creationId xmlns:a16="http://schemas.microsoft.com/office/drawing/2014/main" id="{BBB451EA-48C9-224E-BA91-0F9ABC48280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674" y="221659"/>
            <a:ext cx="2520000" cy="767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13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968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ck Learning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3083141" y="201084"/>
            <a:ext cx="5845705" cy="806616"/>
          </a:xfrm>
          <a:prstGeom prst="rect">
            <a:avLst/>
          </a:prstGeom>
          <a:gradFill rotWithShape="1">
            <a:gsLst>
              <a:gs pos="0">
                <a:srgbClr val="F0EAF9"/>
              </a:gs>
              <a:gs pos="64999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n-GB" sz="6000" b="1" dirty="0">
                <a:solidFill>
                  <a:schemeClr val="dk1"/>
                </a:solidFill>
                <a:latin typeface="+mj-lt"/>
                <a:ea typeface="+mn-ea"/>
              </a:rPr>
              <a:t>STOP</a:t>
            </a:r>
            <a:r>
              <a:rPr lang="en-GB" sz="4000" dirty="0">
                <a:solidFill>
                  <a:schemeClr val="dk1"/>
                </a:solidFill>
                <a:latin typeface="+mj-lt"/>
                <a:ea typeface="+mn-ea"/>
              </a:rPr>
              <a:t>!</a:t>
            </a:r>
          </a:p>
        </p:txBody>
      </p:sp>
      <p:sp>
        <p:nvSpPr>
          <p:cNvPr id="11" name="Rectangle 4"/>
          <p:cNvSpPr txBox="1">
            <a:spLocks noChangeArrowheads="1"/>
          </p:cNvSpPr>
          <p:nvPr userDrawn="1"/>
        </p:nvSpPr>
        <p:spPr bwMode="auto">
          <a:xfrm>
            <a:off x="210402" y="1116014"/>
            <a:ext cx="6495518" cy="669654"/>
          </a:xfrm>
          <a:prstGeom prst="rect">
            <a:avLst/>
          </a:prstGeom>
          <a:gradFill rotWithShape="1">
            <a:gsLst>
              <a:gs pos="0">
                <a:srgbClr val="F5FFE6"/>
              </a:gs>
              <a:gs pos="64999">
                <a:srgbClr val="E4FDC2"/>
              </a:gs>
              <a:gs pos="100000">
                <a:srgbClr val="DAFDA7"/>
              </a:gs>
            </a:gsLst>
            <a:lin ang="54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defTabSz="457200"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Arial" charset="0"/>
              </a:defRPr>
            </a:lvl1pPr>
            <a:lvl2pPr defTabSz="457200"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defTabSz="4572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defTabSz="45720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defTabSz="45720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defTabSz="457200"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defTabSz="457200"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defTabSz="457200"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defTabSz="457200"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GB" sz="2000" b="1" u="sng" kern="1200" dirty="0">
                <a:solidFill>
                  <a:schemeClr val="tx1"/>
                </a:solidFill>
                <a:latin typeface="Arial" charset="0"/>
                <a:ea typeface="MS PGothic" charset="0"/>
                <a:cs typeface="Arial" charset="0"/>
              </a:rPr>
              <a:t>Let us review our learning outcomes for this lesson</a:t>
            </a:r>
          </a:p>
          <a:p>
            <a:r>
              <a:rPr lang="en-GB" sz="2000" b="1" u="sng" kern="1200" dirty="0">
                <a:solidFill>
                  <a:schemeClr val="tx1"/>
                </a:solidFill>
                <a:latin typeface="Arial" charset="0"/>
                <a:ea typeface="MS PGothic" charset="0"/>
                <a:cs typeface="Arial" charset="0"/>
              </a:rPr>
              <a:t>Knowledge, Skills &amp; Actions</a:t>
            </a:r>
            <a:endParaRPr lang="en-GB" sz="2400" b="1" u="sng" kern="1200" dirty="0">
              <a:solidFill>
                <a:schemeClr val="tx1"/>
              </a:solidFill>
              <a:latin typeface="Arial" charset="0"/>
              <a:ea typeface="MS PGothic" charset="0"/>
              <a:cs typeface="Arial" charset="0"/>
            </a:endParaRPr>
          </a:p>
        </p:txBody>
      </p:sp>
      <p:pic>
        <p:nvPicPr>
          <p:cNvPr id="26" name="Picture 18">
            <a:extLst>
              <a:ext uri="{FF2B5EF4-FFF2-40B4-BE49-F238E27FC236}">
                <a16:creationId xmlns:a16="http://schemas.microsoft.com/office/drawing/2014/main" id="{301698AC-A957-C644-9387-8B36DA6E351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401" y="196919"/>
            <a:ext cx="2709714" cy="82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0E393AF1-CA27-4F4A-BF9A-06A4CAB5A89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0020" y="1130066"/>
            <a:ext cx="2128826" cy="647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7" descr="traffic-lights-2147790_960_720.png">
            <a:extLst>
              <a:ext uri="{FF2B5EF4-FFF2-40B4-BE49-F238E27FC236}">
                <a16:creationId xmlns:a16="http://schemas.microsoft.com/office/drawing/2014/main" id="{10D3CD41-7FA7-CD4F-9900-A0F8A54E4D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6721" y="5884364"/>
            <a:ext cx="419196" cy="838753"/>
          </a:xfrm>
          <a:prstGeom prst="rect">
            <a:avLst/>
          </a:prstGeom>
        </p:spPr>
      </p:pic>
      <p:pic>
        <p:nvPicPr>
          <p:cNvPr id="29" name="Picture 28" descr="traffic-lights-2147790_960_720.png">
            <a:extLst>
              <a:ext uri="{FF2B5EF4-FFF2-40B4-BE49-F238E27FC236}">
                <a16:creationId xmlns:a16="http://schemas.microsoft.com/office/drawing/2014/main" id="{9388A061-6A32-B242-8265-932FD086D6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623" y="5882610"/>
            <a:ext cx="419196" cy="838753"/>
          </a:xfrm>
          <a:prstGeom prst="rect">
            <a:avLst/>
          </a:prstGeom>
        </p:spPr>
      </p:pic>
      <p:pic>
        <p:nvPicPr>
          <p:cNvPr id="30" name="Picture 29" descr="traffic-lights-2147790_960_720.png">
            <a:extLst>
              <a:ext uri="{FF2B5EF4-FFF2-40B4-BE49-F238E27FC236}">
                <a16:creationId xmlns:a16="http://schemas.microsoft.com/office/drawing/2014/main" id="{49340769-AE97-9D41-BF00-0BC47DE255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4127" y="5963001"/>
            <a:ext cx="419196" cy="838753"/>
          </a:xfrm>
          <a:prstGeom prst="rect">
            <a:avLst/>
          </a:prstGeom>
        </p:spPr>
      </p:pic>
      <p:pic>
        <p:nvPicPr>
          <p:cNvPr id="31" name="Picture 30" descr="traffic-lights-2147790_960_720.png">
            <a:extLst>
              <a:ext uri="{FF2B5EF4-FFF2-40B4-BE49-F238E27FC236}">
                <a16:creationId xmlns:a16="http://schemas.microsoft.com/office/drawing/2014/main" id="{522BC2B0-7A6F-C94E-979D-0F4C454791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6829" y="5882610"/>
            <a:ext cx="419196" cy="838753"/>
          </a:xfrm>
          <a:prstGeom prst="rect">
            <a:avLst/>
          </a:prstGeom>
        </p:spPr>
      </p:pic>
      <p:pic>
        <p:nvPicPr>
          <p:cNvPr id="32" name="Picture 31" descr="traffic-lights-2147790_960_720.png">
            <a:extLst>
              <a:ext uri="{FF2B5EF4-FFF2-40B4-BE49-F238E27FC236}">
                <a16:creationId xmlns:a16="http://schemas.microsoft.com/office/drawing/2014/main" id="{9D51B256-89C8-1642-94AA-2381F37B07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8110" y="5882610"/>
            <a:ext cx="419196" cy="838753"/>
          </a:xfrm>
          <a:prstGeom prst="rect">
            <a:avLst/>
          </a:prstGeom>
        </p:spPr>
      </p:pic>
      <p:sp>
        <p:nvSpPr>
          <p:cNvPr id="33" name="Rectangle 3">
            <a:extLst>
              <a:ext uri="{FF2B5EF4-FFF2-40B4-BE49-F238E27FC236}">
                <a16:creationId xmlns:a16="http://schemas.microsoft.com/office/drawing/2014/main" id="{7D60BE79-61A6-DF49-B70C-406E5013038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704449" y="5984692"/>
            <a:ext cx="1296000" cy="612000"/>
          </a:xfrm>
          <a:prstGeom prst="rect">
            <a:avLst/>
          </a:prstGeom>
          <a:gradFill rotWithShape="1">
            <a:gsLst>
              <a:gs pos="0">
                <a:schemeClr val="accent3">
                  <a:lumMod val="20000"/>
                  <a:lumOff val="80000"/>
                </a:schemeClr>
              </a:gs>
              <a:gs pos="35001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</a:gra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sz="1200" dirty="0">
                <a:latin typeface="Comic Sans MS"/>
                <a:cs typeface="Comic Sans MS"/>
              </a:rPr>
              <a:t>Super</a:t>
            </a:r>
          </a:p>
          <a:p>
            <a:pPr algn="ctr">
              <a:defRPr/>
            </a:pPr>
            <a:r>
              <a:rPr lang="en-GB" sz="1200" dirty="0">
                <a:latin typeface="Comic Sans MS"/>
                <a:cs typeface="Comic Sans MS"/>
              </a:rPr>
              <a:t>confident</a:t>
            </a:r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id="{C7CE549B-67AB-7545-9F32-66B5740458A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907780" y="5982938"/>
            <a:ext cx="1296000" cy="612000"/>
          </a:xfrm>
          <a:prstGeom prst="rect">
            <a:avLst/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16200000" scaled="1"/>
          </a:gra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sz="1200" dirty="0">
                <a:latin typeface="Comic Sans MS"/>
                <a:cs typeface="Comic Sans MS"/>
              </a:rPr>
              <a:t>Very </a:t>
            </a:r>
          </a:p>
          <a:p>
            <a:pPr algn="ctr">
              <a:defRPr/>
            </a:pPr>
            <a:r>
              <a:rPr lang="en-GB" sz="1200" dirty="0">
                <a:latin typeface="Comic Sans MS"/>
                <a:cs typeface="Comic Sans MS"/>
              </a:rPr>
              <a:t>confident</a:t>
            </a:r>
          </a:p>
        </p:txBody>
      </p:sp>
      <p:sp>
        <p:nvSpPr>
          <p:cNvPr id="35" name="Rectangle 4">
            <a:extLst>
              <a:ext uri="{FF2B5EF4-FFF2-40B4-BE49-F238E27FC236}">
                <a16:creationId xmlns:a16="http://schemas.microsoft.com/office/drawing/2014/main" id="{D8B3FCE5-1BB1-EE47-BBF6-F748E5920C4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11189" y="5982938"/>
            <a:ext cx="1296000" cy="612000"/>
          </a:xfrm>
          <a:prstGeom prst="rect">
            <a:avLst/>
          </a:prstGeom>
          <a:gradFill rotWithShape="1">
            <a:gsLst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</a:gra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0"/>
              </a:spcBef>
              <a:defRPr/>
            </a:pPr>
            <a:r>
              <a:rPr lang="en-GB" altLang="en-US" sz="1200" dirty="0">
                <a:solidFill>
                  <a:schemeClr val="tx1"/>
                </a:solidFill>
                <a:latin typeface="Comic Sans MS"/>
                <a:cs typeface="Comic Sans MS"/>
              </a:rPr>
              <a:t>Confident</a:t>
            </a:r>
          </a:p>
        </p:txBody>
      </p:sp>
      <p:sp>
        <p:nvSpPr>
          <p:cNvPr id="36" name="TextBox 3">
            <a:extLst>
              <a:ext uri="{FF2B5EF4-FFF2-40B4-BE49-F238E27FC236}">
                <a16:creationId xmlns:a16="http://schemas.microsoft.com/office/drawing/2014/main" id="{B7065746-1458-494A-A172-2BAB04603E4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03177" y="6028055"/>
            <a:ext cx="1296000" cy="612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</a:gradFill>
          <a:ln w="28575">
            <a:solidFill>
              <a:srgbClr val="002060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wrap="square" anchor="ctr">
            <a:noAutofit/>
          </a:bodyPr>
          <a:lstStyle/>
          <a:p>
            <a:pPr algn="ctr">
              <a:defRPr/>
            </a:pPr>
            <a:r>
              <a:rPr lang="en-GB" sz="1200" dirty="0">
                <a:solidFill>
                  <a:schemeClr val="dk1"/>
                </a:solidFill>
                <a:latin typeface="Comic Sans MS"/>
                <a:cs typeface="Comic Sans MS"/>
              </a:rPr>
              <a:t>I’m getting more confidence</a:t>
            </a:r>
          </a:p>
        </p:txBody>
      </p:sp>
      <p:sp>
        <p:nvSpPr>
          <p:cNvPr id="37" name="Rectangle 4">
            <a:extLst>
              <a:ext uri="{FF2B5EF4-FFF2-40B4-BE49-F238E27FC236}">
                <a16:creationId xmlns:a16="http://schemas.microsoft.com/office/drawing/2014/main" id="{115961CB-48FA-FA4A-937E-2B8DA153F7A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0614" y="5982938"/>
            <a:ext cx="1296000" cy="612000"/>
          </a:xfrm>
          <a:prstGeom prst="rect">
            <a:avLst/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</a:gra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</p:spPr>
        <p:txBody>
          <a:bodyPr anchor="ctr">
            <a:noAutofit/>
          </a:bodyPr>
          <a:lstStyle>
            <a:lvl1pPr defTabSz="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buFont typeface="Arial" charset="0"/>
              <a:buNone/>
              <a:defRPr/>
            </a:pPr>
            <a:r>
              <a:rPr lang="en-GB" sz="1200" dirty="0">
                <a:latin typeface="Comic Sans MS"/>
                <a:cs typeface="Comic Sans MS"/>
              </a:rPr>
              <a:t>I’m not confident at all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A49742A-441E-5949-88CD-6E236FD117B7}"/>
              </a:ext>
            </a:extLst>
          </p:cNvPr>
          <p:cNvCxnSpPr>
            <a:cxnSpLocks/>
          </p:cNvCxnSpPr>
          <p:nvPr userDrawn="1"/>
        </p:nvCxnSpPr>
        <p:spPr>
          <a:xfrm flipH="1">
            <a:off x="151248" y="5730133"/>
            <a:ext cx="8849201" cy="0"/>
          </a:xfrm>
          <a:prstGeom prst="straightConnector1">
            <a:avLst/>
          </a:prstGeom>
          <a:ln w="38100">
            <a:gradFill flip="none" rotWithShape="1">
              <a:gsLst>
                <a:gs pos="0">
                  <a:schemeClr val="accent3">
                    <a:lumMod val="60000"/>
                    <a:lumOff val="4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  <a:tileRect/>
            </a:gra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8157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2123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1837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200"/>
          </a:solidFill>
          <a:ln w="28575">
            <a:solidFill>
              <a:srgbClr val="1737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rgbClr val="FFFFFF"/>
          </a:solidFill>
          <a:ln w="28575" cap="rnd">
            <a:solidFill>
              <a:schemeClr val="tx2">
                <a:lumMod val="75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5825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1" r:id="rId4"/>
    <p:sldLayoutId id="2147483655" r:id="rId5"/>
    <p:sldLayoutId id="2147483652" r:id="rId6"/>
    <p:sldLayoutId id="2147483653" r:id="rId7"/>
    <p:sldLayoutId id="2147483654" r:id="rId8"/>
    <p:sldLayoutId id="2147483658" r:id="rId9"/>
    <p:sldLayoutId id="2147483660" r:id="rId10"/>
    <p:sldLayoutId id="214748366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youtube.com/watch?v=XtgoqMT9HA0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7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svg"/><Relationship Id="rId9" Type="http://schemas.openxmlformats.org/officeDocument/2006/relationships/image" Target="../media/image86.png"/><Relationship Id="rId14" Type="http://schemas.openxmlformats.org/officeDocument/2006/relationships/image" Target="../media/image9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94.png"/><Relationship Id="rId5" Type="http://schemas.openxmlformats.org/officeDocument/2006/relationships/image" Target="../media/image59.png"/><Relationship Id="rId10" Type="http://schemas.openxmlformats.org/officeDocument/2006/relationships/image" Target="../media/image19.png"/><Relationship Id="rId4" Type="http://schemas.openxmlformats.org/officeDocument/2006/relationships/image" Target="../media/image58.png"/><Relationship Id="rId9" Type="http://schemas.openxmlformats.org/officeDocument/2006/relationships/image" Target="../media/image9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13" Type="http://schemas.openxmlformats.org/officeDocument/2006/relationships/image" Target="../media/image19.png"/><Relationship Id="rId18" Type="http://schemas.openxmlformats.org/officeDocument/2006/relationships/hyperlink" Target="https://www.startprofile.com/" TargetMode="External"/><Relationship Id="rId3" Type="http://schemas.openxmlformats.org/officeDocument/2006/relationships/image" Target="../media/image95.png"/><Relationship Id="rId21" Type="http://schemas.openxmlformats.org/officeDocument/2006/relationships/image" Target="../media/image24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17" Type="http://schemas.openxmlformats.org/officeDocument/2006/relationships/hyperlink" Target="https://nationalcareersservice.direct.gov.uk/" TargetMode="External"/><Relationship Id="rId2" Type="http://schemas.openxmlformats.org/officeDocument/2006/relationships/notesSlide" Target="../notesSlides/notesSlide14.xml"/><Relationship Id="rId16" Type="http://schemas.openxmlformats.org/officeDocument/2006/relationships/hyperlink" Target="https://www.ncsyes.co.uk/" TargetMode="External"/><Relationship Id="rId20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101.png"/><Relationship Id="rId5" Type="http://schemas.openxmlformats.org/officeDocument/2006/relationships/image" Target="../media/image96.png"/><Relationship Id="rId15" Type="http://schemas.openxmlformats.org/officeDocument/2006/relationships/hyperlink" Target="https://vinspired.com/" TargetMode="External"/><Relationship Id="rId10" Type="http://schemas.openxmlformats.org/officeDocument/2006/relationships/image" Target="../media/image100.png"/><Relationship Id="rId19" Type="http://schemas.openxmlformats.org/officeDocument/2006/relationships/image" Target="../media/image103.png"/><Relationship Id="rId4" Type="http://schemas.microsoft.com/office/2007/relationships/hdphoto" Target="../media/hdphoto2.wdp"/><Relationship Id="rId9" Type="http://schemas.openxmlformats.org/officeDocument/2006/relationships/image" Target="../media/image99.png"/><Relationship Id="rId14" Type="http://schemas.openxmlformats.org/officeDocument/2006/relationships/hyperlink" Target="https://www.citizensadvice.org.uk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26" Type="http://schemas.openxmlformats.org/officeDocument/2006/relationships/image" Target="../media/image49.png"/><Relationship Id="rId3" Type="http://schemas.openxmlformats.org/officeDocument/2006/relationships/image" Target="../media/image26.png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5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24" Type="http://schemas.openxmlformats.org/officeDocument/2006/relationships/image" Target="../media/image47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1.png"/><Relationship Id="rId18" Type="http://schemas.openxmlformats.org/officeDocument/2006/relationships/image" Target="../media/image60.png"/><Relationship Id="rId3" Type="http://schemas.openxmlformats.org/officeDocument/2006/relationships/image" Target="../media/image52.jpg"/><Relationship Id="rId21" Type="http://schemas.openxmlformats.org/officeDocument/2006/relationships/image" Target="../media/image63.png"/><Relationship Id="rId7" Type="http://schemas.openxmlformats.org/officeDocument/2006/relationships/image" Target="../media/image56.png"/><Relationship Id="rId12" Type="http://schemas.openxmlformats.org/officeDocument/2006/relationships/image" Target="../media/image10.png"/><Relationship Id="rId17" Type="http://schemas.openxmlformats.org/officeDocument/2006/relationships/image" Target="../media/image59.png"/><Relationship Id="rId25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5.png"/><Relationship Id="rId11" Type="http://schemas.openxmlformats.org/officeDocument/2006/relationships/image" Target="../media/image9.png"/><Relationship Id="rId24" Type="http://schemas.openxmlformats.org/officeDocument/2006/relationships/image" Target="../media/image66.png"/><Relationship Id="rId5" Type="http://schemas.openxmlformats.org/officeDocument/2006/relationships/image" Target="../media/image54.png"/><Relationship Id="rId15" Type="http://schemas.openxmlformats.org/officeDocument/2006/relationships/image" Target="../media/image57.png"/><Relationship Id="rId23" Type="http://schemas.openxmlformats.org/officeDocument/2006/relationships/image" Target="../media/image65.png"/><Relationship Id="rId10" Type="http://schemas.openxmlformats.org/officeDocument/2006/relationships/image" Target="../media/image8.png"/><Relationship Id="rId19" Type="http://schemas.openxmlformats.org/officeDocument/2006/relationships/image" Target="../media/image61.png"/><Relationship Id="rId4" Type="http://schemas.openxmlformats.org/officeDocument/2006/relationships/image" Target="../media/image53.png"/><Relationship Id="rId9" Type="http://schemas.openxmlformats.org/officeDocument/2006/relationships/image" Target="../media/image7.png"/><Relationship Id="rId14" Type="http://schemas.openxmlformats.org/officeDocument/2006/relationships/image" Target="../media/image19.png"/><Relationship Id="rId22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QUENTIN-SERENA-SAM-SARAH.png">
            <a:extLst>
              <a:ext uri="{FF2B5EF4-FFF2-40B4-BE49-F238E27FC236}">
                <a16:creationId xmlns:a16="http://schemas.microsoft.com/office/drawing/2014/main" id="{F7935F27-5098-3E48-8B48-B023E90D97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2951" y="128141"/>
            <a:ext cx="982480" cy="798513"/>
          </a:xfrm>
          <a:prstGeom prst="rect">
            <a:avLst/>
          </a:prstGeom>
        </p:spPr>
      </p:pic>
      <p:sp>
        <p:nvSpPr>
          <p:cNvPr id="20" name="Subtitle 2">
            <a:extLst>
              <a:ext uri="{FF2B5EF4-FFF2-40B4-BE49-F238E27FC236}">
                <a16:creationId xmlns:a16="http://schemas.microsoft.com/office/drawing/2014/main" id="{B2A12F84-7DF4-3C49-87C7-494DBEAE6521}"/>
              </a:ext>
            </a:extLst>
          </p:cNvPr>
          <p:cNvSpPr txBox="1">
            <a:spLocks/>
          </p:cNvSpPr>
          <p:nvPr/>
        </p:nvSpPr>
        <p:spPr>
          <a:xfrm>
            <a:off x="264678" y="3031068"/>
            <a:ext cx="2255021" cy="2404532"/>
          </a:xfrm>
          <a:prstGeom prst="rect">
            <a:avLst/>
          </a:prstGeom>
          <a:solidFill>
            <a:schemeClr val="bg1"/>
          </a:solidFill>
          <a:ln w="38100" cmpd="sng">
            <a:solidFill>
              <a:srgbClr val="0C1B2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GB" sz="1600" dirty="0">
                <a:latin typeface="+mj-lt"/>
              </a:rPr>
              <a:t>To understand the different types of bank account</a:t>
            </a:r>
          </a:p>
          <a:p>
            <a:endParaRPr lang="en-GB" sz="1600" dirty="0">
              <a:latin typeface="+mj-lt"/>
            </a:endParaRPr>
          </a:p>
          <a:p>
            <a:r>
              <a:rPr lang="en-GB" sz="1600" dirty="0">
                <a:latin typeface="+mj-lt"/>
              </a:rPr>
              <a:t>Understand the range of mobile banking only services </a:t>
            </a:r>
          </a:p>
          <a:p>
            <a:endParaRPr lang="en-GB" sz="1600" dirty="0">
              <a:latin typeface="+mj-lt"/>
            </a:endParaRPr>
          </a:p>
          <a:p>
            <a:r>
              <a:rPr lang="en-GB" sz="1600" dirty="0">
                <a:latin typeface="+mj-lt"/>
              </a:rPr>
              <a:t>Be able to evaluate which account would be most suitable for different situations</a:t>
            </a:r>
          </a:p>
          <a:p>
            <a:endParaRPr lang="en-GB" sz="1600" dirty="0">
              <a:latin typeface="+mj-lt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95400" y="819496"/>
            <a:ext cx="6604000" cy="855961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latin typeface="Comic Sans MS" charset="0"/>
                <a:ea typeface="MS PGothic" charset="0"/>
              </a:rPr>
              <a:t>Careers and financial education</a:t>
            </a:r>
          </a:p>
          <a:p>
            <a:r>
              <a:rPr lang="en-GB" sz="2800" b="1" dirty="0">
                <a:latin typeface="Comic Sans MS" charset="0"/>
                <a:ea typeface="MS PGothic" charset="0"/>
              </a:rPr>
              <a:t>Banking and Personal Finance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64678" y="1818798"/>
            <a:ext cx="2255021" cy="1212270"/>
          </a:xfrm>
          <a:prstGeom prst="rect">
            <a:avLst/>
          </a:prstGeom>
          <a:solidFill>
            <a:schemeClr val="bg1"/>
          </a:solidFill>
          <a:ln w="38100" cmpd="sng">
            <a:solidFill>
              <a:srgbClr val="0C1B2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endParaRPr lang="en-GB" sz="1800" b="1" dirty="0">
              <a:latin typeface="+mj-lt"/>
            </a:endParaRPr>
          </a:p>
          <a:p>
            <a:endParaRPr lang="en-GB" sz="1800" b="1" dirty="0">
              <a:latin typeface="+mj-lt"/>
            </a:endParaRPr>
          </a:p>
          <a:p>
            <a:r>
              <a:rPr lang="en-GB" sz="1800" b="1" u="sng" dirty="0">
                <a:latin typeface="+mj-lt"/>
              </a:rPr>
              <a:t>Knowledge, Skills &amp; Actions</a:t>
            </a:r>
            <a:endParaRPr lang="en-GB" sz="1300" b="1" u="sng" dirty="0">
              <a:latin typeface="+mj-lt"/>
            </a:endParaRPr>
          </a:p>
          <a:p>
            <a:endParaRPr lang="en-GB" sz="1300" b="1" u="sng" dirty="0">
              <a:latin typeface="+mj-lt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2640023" y="1818797"/>
            <a:ext cx="6260695" cy="3113421"/>
          </a:xfrm>
          <a:prstGeom prst="rect">
            <a:avLst/>
          </a:prstGeom>
          <a:solidFill>
            <a:schemeClr val="bg1"/>
          </a:solidFill>
          <a:ln w="38100" cmpd="sng">
            <a:solidFill>
              <a:srgbClr val="0C1B2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endParaRPr lang="en-GB" sz="1800" dirty="0">
              <a:latin typeface="Basic sans fc"/>
              <a:cs typeface="Basic sans fc"/>
            </a:endParaRP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98787DC2-00D1-0C42-B2FE-580F0676430E}"/>
              </a:ext>
            </a:extLst>
          </p:cNvPr>
          <p:cNvSpPr txBox="1">
            <a:spLocks/>
          </p:cNvSpPr>
          <p:nvPr/>
        </p:nvSpPr>
        <p:spPr>
          <a:xfrm>
            <a:off x="241777" y="5604341"/>
            <a:ext cx="2277922" cy="1001121"/>
          </a:xfrm>
          <a:prstGeom prst="rect">
            <a:avLst/>
          </a:prstGeom>
          <a:solidFill>
            <a:schemeClr val="bg1"/>
          </a:solidFill>
          <a:ln w="38100" cmpd="sng">
            <a:solidFill>
              <a:srgbClr val="0C1B2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GB" sz="1600" b="1" dirty="0">
                <a:latin typeface="+mj-lt"/>
              </a:rPr>
              <a:t>New Vocabulary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GB" sz="1800" dirty="0">
                <a:latin typeface="+mj-lt"/>
                <a:cs typeface="Basic sans fc"/>
              </a:rPr>
              <a:t>Mobile banking, saving, interest, bank branch, AER, overdraft, credit card, monetary value, hyper inflation </a:t>
            </a:r>
            <a:endParaRPr lang="en-GB" sz="1500" dirty="0">
              <a:latin typeface="+mj-lt"/>
              <a:cs typeface="Basic sans fc"/>
            </a:endParaRPr>
          </a:p>
        </p:txBody>
      </p:sp>
      <p:pic>
        <p:nvPicPr>
          <p:cNvPr id="36" name="Picture 11" descr="C:\Users\Optic Group111\Desktop\Discussion.png">
            <a:extLst>
              <a:ext uri="{FF2B5EF4-FFF2-40B4-BE49-F238E27FC236}">
                <a16:creationId xmlns:a16="http://schemas.microsoft.com/office/drawing/2014/main" id="{5D03B985-7984-4E45-8CEC-3651B3722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927" y="5403354"/>
            <a:ext cx="368648" cy="368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8">
            <a:extLst>
              <a:ext uri="{FF2B5EF4-FFF2-40B4-BE49-F238E27FC236}">
                <a16:creationId xmlns:a16="http://schemas.microsoft.com/office/drawing/2014/main" id="{DF830DE7-8BB6-7447-A77F-957E3795C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277" y="1875924"/>
            <a:ext cx="1492550" cy="45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Chevron 37">
            <a:extLst>
              <a:ext uri="{FF2B5EF4-FFF2-40B4-BE49-F238E27FC236}">
                <a16:creationId xmlns:a16="http://schemas.microsoft.com/office/drawing/2014/main" id="{5D69240A-C47E-D44E-9206-5B3F2C95CD9E}"/>
              </a:ext>
            </a:extLst>
          </p:cNvPr>
          <p:cNvSpPr/>
          <p:nvPr/>
        </p:nvSpPr>
        <p:spPr>
          <a:xfrm>
            <a:off x="1855299" y="1932101"/>
            <a:ext cx="382796" cy="325250"/>
          </a:xfrm>
          <a:prstGeom prst="chevron">
            <a:avLst/>
          </a:prstGeom>
          <a:solidFill>
            <a:srgbClr val="FFF200"/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9" name="Chevron 38">
            <a:extLst>
              <a:ext uri="{FF2B5EF4-FFF2-40B4-BE49-F238E27FC236}">
                <a16:creationId xmlns:a16="http://schemas.microsoft.com/office/drawing/2014/main" id="{223C0C00-45CC-1C4A-9C14-AD4125C06680}"/>
              </a:ext>
            </a:extLst>
          </p:cNvPr>
          <p:cNvSpPr/>
          <p:nvPr/>
        </p:nvSpPr>
        <p:spPr>
          <a:xfrm>
            <a:off x="2231876" y="1974851"/>
            <a:ext cx="230396" cy="251815"/>
          </a:xfrm>
          <a:prstGeom prst="chevron">
            <a:avLst/>
          </a:prstGeom>
          <a:solidFill>
            <a:srgbClr val="FFF200"/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D82C7E2-A729-8D4C-9995-217D20530B88}"/>
              </a:ext>
            </a:extLst>
          </p:cNvPr>
          <p:cNvSpPr/>
          <p:nvPr/>
        </p:nvSpPr>
        <p:spPr>
          <a:xfrm>
            <a:off x="4267528" y="5064013"/>
            <a:ext cx="4633189" cy="148129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1EB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Which city is this? </a:t>
            </a:r>
          </a:p>
          <a:p>
            <a:r>
              <a:rPr lang="en-US" dirty="0">
                <a:solidFill>
                  <a:schemeClr val="tx1"/>
                </a:solidFill>
              </a:rPr>
              <a:t>Clue: Begins with an F and is in Europe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What is the purpose of banks in society? </a:t>
            </a:r>
          </a:p>
        </p:txBody>
      </p:sp>
      <p:pic>
        <p:nvPicPr>
          <p:cNvPr id="40" name="Picture 18" descr="C:\Users\Optic Group111\Desktop\Task.png">
            <a:extLst>
              <a:ext uri="{FF2B5EF4-FFF2-40B4-BE49-F238E27FC236}">
                <a16:creationId xmlns:a16="http://schemas.microsoft.com/office/drawing/2014/main" id="{283DF4A0-2E76-184A-8BCE-59CA85C4F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6610" y="5075558"/>
            <a:ext cx="920595" cy="92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>
            <a:extLst>
              <a:ext uri="{FF2B5EF4-FFF2-40B4-BE49-F238E27FC236}">
                <a16:creationId xmlns:a16="http://schemas.microsoft.com/office/drawing/2014/main" id="{A0BE0020-C9D5-854B-A89A-FE0018A1B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2313" y="6102548"/>
            <a:ext cx="1534892" cy="46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7">
            <a:extLst>
              <a:ext uri="{FF2B5EF4-FFF2-40B4-BE49-F238E27FC236}">
                <a16:creationId xmlns:a16="http://schemas.microsoft.com/office/drawing/2014/main" id="{89BA7208-70C9-7940-BBAA-49AC1FD2B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3434" y="3550679"/>
            <a:ext cx="1035888" cy="1246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71F59942-6796-944F-B563-88AF6638B5E7}"/>
              </a:ext>
            </a:extLst>
          </p:cNvPr>
          <p:cNvSpPr/>
          <p:nvPr/>
        </p:nvSpPr>
        <p:spPr>
          <a:xfrm>
            <a:off x="7221734" y="4432466"/>
            <a:ext cx="1307119" cy="364990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omic Sans MS" panose="030F0902030302020204" pitchFamily="66" charset="0"/>
              </a:rPr>
              <a:t>3 Minutes</a:t>
            </a:r>
          </a:p>
        </p:txBody>
      </p:sp>
      <p:pic>
        <p:nvPicPr>
          <p:cNvPr id="24" name="Picture 5" descr="C:\Users\Optic Group111\Desktop\Writing Act.png">
            <a:extLst>
              <a:ext uri="{FF2B5EF4-FFF2-40B4-BE49-F238E27FC236}">
                <a16:creationId xmlns:a16="http://schemas.microsoft.com/office/drawing/2014/main" id="{633BC800-53B4-0443-9CF8-CEC93105C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0506" y="786666"/>
            <a:ext cx="959845" cy="95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995969E-BDE6-1044-8A1D-4BF545B68578}"/>
              </a:ext>
            </a:extLst>
          </p:cNvPr>
          <p:cNvSpPr txBox="1"/>
          <p:nvPr/>
        </p:nvSpPr>
        <p:spPr>
          <a:xfrm>
            <a:off x="8317439" y="1227598"/>
            <a:ext cx="796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Copy </a:t>
            </a:r>
          </a:p>
          <a:p>
            <a:pPr algn="ctr"/>
            <a:r>
              <a:rPr lang="en-GB" sz="1400" dirty="0"/>
              <a:t>title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1A67C5-AC53-B54F-A9CC-4B97B6D19431}"/>
              </a:ext>
            </a:extLst>
          </p:cNvPr>
          <p:cNvSpPr txBox="1"/>
          <p:nvPr/>
        </p:nvSpPr>
        <p:spPr>
          <a:xfrm>
            <a:off x="3140765" y="5651271"/>
            <a:ext cx="594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Tasks</a:t>
            </a: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44B30463-DE09-B341-9956-2C343532F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38975" y="519958"/>
            <a:ext cx="824205" cy="237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3761AE5-EAE5-9E42-BA81-2521250F0DB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649" y="775518"/>
            <a:ext cx="988543" cy="988543"/>
          </a:xfrm>
          <a:prstGeom prst="rect">
            <a:avLst/>
          </a:prstGeom>
        </p:spPr>
      </p:pic>
      <p:sp>
        <p:nvSpPr>
          <p:cNvPr id="33" name="Right Arrow 32">
            <a:extLst>
              <a:ext uri="{FF2B5EF4-FFF2-40B4-BE49-F238E27FC236}">
                <a16:creationId xmlns:a16="http://schemas.microsoft.com/office/drawing/2014/main" id="{DEB2C1FB-1041-E748-A891-40935A741C3C}"/>
              </a:ext>
            </a:extLst>
          </p:cNvPr>
          <p:cNvSpPr/>
          <p:nvPr/>
        </p:nvSpPr>
        <p:spPr>
          <a:xfrm rot="5400000">
            <a:off x="131027" y="664974"/>
            <a:ext cx="406384" cy="139083"/>
          </a:xfrm>
          <a:prstGeom prst="rightArrow">
            <a:avLst/>
          </a:prstGeom>
          <a:solidFill>
            <a:srgbClr val="C1EBB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Right Arrow 34">
            <a:extLst>
              <a:ext uri="{FF2B5EF4-FFF2-40B4-BE49-F238E27FC236}">
                <a16:creationId xmlns:a16="http://schemas.microsoft.com/office/drawing/2014/main" id="{B65922D7-977B-E641-B750-2C67AACA8203}"/>
              </a:ext>
            </a:extLst>
          </p:cNvPr>
          <p:cNvSpPr/>
          <p:nvPr/>
        </p:nvSpPr>
        <p:spPr>
          <a:xfrm>
            <a:off x="1850649" y="330144"/>
            <a:ext cx="178677" cy="244887"/>
          </a:xfrm>
          <a:prstGeom prst="rightArrow">
            <a:avLst/>
          </a:prstGeom>
          <a:solidFill>
            <a:srgbClr val="C1EBB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Right Arrow 41">
            <a:extLst>
              <a:ext uri="{FF2B5EF4-FFF2-40B4-BE49-F238E27FC236}">
                <a16:creationId xmlns:a16="http://schemas.microsoft.com/office/drawing/2014/main" id="{935A9DC2-0E8E-4146-8085-7BC52449806B}"/>
              </a:ext>
            </a:extLst>
          </p:cNvPr>
          <p:cNvSpPr/>
          <p:nvPr/>
        </p:nvSpPr>
        <p:spPr>
          <a:xfrm>
            <a:off x="3851381" y="323649"/>
            <a:ext cx="178677" cy="244887"/>
          </a:xfrm>
          <a:prstGeom prst="rightArrow">
            <a:avLst/>
          </a:prstGeom>
          <a:solidFill>
            <a:srgbClr val="C1EBB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DCD0E3EE-CD61-CE49-87C6-1838636728E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5350" y="230528"/>
            <a:ext cx="1609782" cy="48766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F24DAA99-2BAB-4C41-813E-D6C49A88377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2441" y="239150"/>
            <a:ext cx="1702026" cy="4876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17D8D73-1634-3D4E-808A-C3FE30E93D6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71"/>
          <a:stretch/>
        </p:blipFill>
        <p:spPr>
          <a:xfrm>
            <a:off x="2700551" y="1823104"/>
            <a:ext cx="6216924" cy="309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60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4A8373-AE86-0D4B-B843-6DEB33905F00}"/>
              </a:ext>
            </a:extLst>
          </p:cNvPr>
          <p:cNvSpPr/>
          <p:nvPr/>
        </p:nvSpPr>
        <p:spPr>
          <a:xfrm>
            <a:off x="4733848" y="127191"/>
            <a:ext cx="3315345" cy="41477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dirty="0">
                <a:solidFill>
                  <a:sysClr val="windowText" lastClr="000000"/>
                </a:solidFill>
              </a:rPr>
              <a:t>Saving money</a:t>
            </a:r>
            <a:r>
              <a:rPr lang="en-GB" sz="2800" b="1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5C4FC7C1-747D-E84C-B415-43A6B5BEDDD2}"/>
              </a:ext>
            </a:extLst>
          </p:cNvPr>
          <p:cNvSpPr/>
          <p:nvPr/>
        </p:nvSpPr>
        <p:spPr>
          <a:xfrm>
            <a:off x="3414310" y="2837224"/>
            <a:ext cx="1962816" cy="841270"/>
          </a:xfrm>
          <a:prstGeom prst="wedgeRoundRectCallout">
            <a:avLst>
              <a:gd name="adj1" fmla="val -46883"/>
              <a:gd name="adj2" fmla="val 103676"/>
              <a:gd name="adj3" fmla="val 16667"/>
            </a:avLst>
          </a:prstGeom>
          <a:solidFill>
            <a:srgbClr val="A5FFF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Reasons to save money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01B270-1D3E-EB4B-B381-5F6B9AEA85B0}"/>
              </a:ext>
            </a:extLst>
          </p:cNvPr>
          <p:cNvSpPr/>
          <p:nvPr/>
        </p:nvSpPr>
        <p:spPr>
          <a:xfrm>
            <a:off x="6828620" y="5245566"/>
            <a:ext cx="2315380" cy="16124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1600" dirty="0">
                <a:solidFill>
                  <a:srgbClr val="000000"/>
                </a:solidFill>
                <a:latin typeface="Comic Sans MS" charset="0"/>
                <a:ea typeface="ＭＳ Ｐゴシック" charset="0"/>
              </a:rPr>
              <a:t>1 – 5     More needed</a:t>
            </a:r>
          </a:p>
          <a:p>
            <a:pPr>
              <a:defRPr/>
            </a:pPr>
            <a:r>
              <a:rPr lang="en-GB" sz="1600" dirty="0">
                <a:solidFill>
                  <a:srgbClr val="000000"/>
                </a:solidFill>
                <a:latin typeface="Comic Sans MS" charset="0"/>
                <a:ea typeface="ＭＳ Ｐゴシック" charset="0"/>
              </a:rPr>
              <a:t>5- 7    Not bad</a:t>
            </a:r>
          </a:p>
          <a:p>
            <a:pPr>
              <a:defRPr/>
            </a:pPr>
            <a:r>
              <a:rPr lang="en-GB" sz="1600" dirty="0">
                <a:solidFill>
                  <a:srgbClr val="000000"/>
                </a:solidFill>
                <a:latin typeface="Comic Sans MS" charset="0"/>
                <a:ea typeface="ＭＳ Ｐゴシック" charset="0"/>
              </a:rPr>
              <a:t>8-10   OK</a:t>
            </a:r>
          </a:p>
          <a:p>
            <a:pPr>
              <a:defRPr/>
            </a:pPr>
            <a:r>
              <a:rPr lang="en-GB" sz="1600" dirty="0">
                <a:solidFill>
                  <a:srgbClr val="000000"/>
                </a:solidFill>
                <a:latin typeface="Comic Sans MS" charset="0"/>
                <a:ea typeface="ＭＳ Ｐゴシック" charset="0"/>
              </a:rPr>
              <a:t>11 -13  Good</a:t>
            </a:r>
          </a:p>
          <a:p>
            <a:pPr>
              <a:defRPr/>
            </a:pPr>
            <a:r>
              <a:rPr lang="en-GB" sz="1600" dirty="0">
                <a:solidFill>
                  <a:srgbClr val="000000"/>
                </a:solidFill>
                <a:latin typeface="Comic Sans MS" charset="0"/>
                <a:ea typeface="ＭＳ Ｐゴシック" charset="0"/>
              </a:rPr>
              <a:t>14+      Outstanding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3E915C-D9E5-A64B-A43D-0C22F37FB8C3}"/>
              </a:ext>
            </a:extLst>
          </p:cNvPr>
          <p:cNvSpPr/>
          <p:nvPr/>
        </p:nvSpPr>
        <p:spPr>
          <a:xfrm>
            <a:off x="7290459" y="5063498"/>
            <a:ext cx="1385229" cy="36413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b="1" dirty="0">
                <a:solidFill>
                  <a:srgbClr val="000000"/>
                </a:solidFill>
              </a:rPr>
              <a:t>SCORES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0E7802-002C-384E-A2DE-81024A5B13F7}"/>
              </a:ext>
            </a:extLst>
          </p:cNvPr>
          <p:cNvSpPr txBox="1"/>
          <p:nvPr/>
        </p:nvSpPr>
        <p:spPr>
          <a:xfrm>
            <a:off x="6350286" y="1765017"/>
            <a:ext cx="1863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Save up for a holiday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720998-319A-4047-9AC8-859741E86059}"/>
              </a:ext>
            </a:extLst>
          </p:cNvPr>
          <p:cNvSpPr txBox="1"/>
          <p:nvPr/>
        </p:nvSpPr>
        <p:spPr>
          <a:xfrm>
            <a:off x="1175043" y="5427634"/>
            <a:ext cx="18638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Put money in to your pension for when you are older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08374079-A56F-E74C-9AA1-BDBA6F25653B}"/>
              </a:ext>
            </a:extLst>
          </p:cNvPr>
          <p:cNvSpPr/>
          <p:nvPr/>
        </p:nvSpPr>
        <p:spPr>
          <a:xfrm rot="19783618">
            <a:off x="5004166" y="2754746"/>
            <a:ext cx="1913333" cy="16495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404F8CA4-770A-3345-B27B-FF32288A16CB}"/>
              </a:ext>
            </a:extLst>
          </p:cNvPr>
          <p:cNvSpPr/>
          <p:nvPr/>
        </p:nvSpPr>
        <p:spPr>
          <a:xfrm rot="7802750">
            <a:off x="2336050" y="4559733"/>
            <a:ext cx="1913333" cy="16495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20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E9432E-B4E0-5C47-8115-DCBBE4AF8302}"/>
              </a:ext>
            </a:extLst>
          </p:cNvPr>
          <p:cNvSpPr/>
          <p:nvPr/>
        </p:nvSpPr>
        <p:spPr>
          <a:xfrm>
            <a:off x="281354" y="204655"/>
            <a:ext cx="8563672" cy="49763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28575">
            <a:solidFill>
              <a:schemeClr val="tx1"/>
            </a:solidFill>
          </a:ln>
        </p:spPr>
        <p:txBody>
          <a:bodyPr wrap="square" lIns="91440" tIns="45720" rIns="91440" bIns="45720" anchor="ctr">
            <a:noAutofit/>
          </a:bodyPr>
          <a:lstStyle/>
          <a:p>
            <a:pPr algn="ctr"/>
            <a:r>
              <a:rPr lang="en-GB" sz="28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</a:rPr>
              <a:t>Mobile only banks – the new banking for millennials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C3B407-B886-E742-973B-7C3F6DD21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597" y="901405"/>
            <a:ext cx="6866805" cy="202661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b="1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FAA3C-E8F9-D243-AF35-13B26F477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3787" y="2157807"/>
            <a:ext cx="4779908" cy="692227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chemeClr val="dk1"/>
                </a:solidFill>
                <a:latin typeface="+mj-lt"/>
              </a:rPr>
              <a:t>What is the best mobile banking service?</a:t>
            </a:r>
          </a:p>
        </p:txBody>
      </p:sp>
      <p:pic>
        <p:nvPicPr>
          <p:cNvPr id="14" name="Picture 11">
            <a:extLst>
              <a:ext uri="{FF2B5EF4-FFF2-40B4-BE49-F238E27FC236}">
                <a16:creationId xmlns:a16="http://schemas.microsoft.com/office/drawing/2014/main" id="{C1A5361B-BA1E-6344-9518-747A5B3BC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8102" y="991471"/>
            <a:ext cx="2731952" cy="1149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7">
            <a:extLst>
              <a:ext uri="{FF2B5EF4-FFF2-40B4-BE49-F238E27FC236}">
                <a16:creationId xmlns:a16="http://schemas.microsoft.com/office/drawing/2014/main" id="{7266113A-7D44-A741-A25A-65F9FEEB0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5907" y="1301041"/>
            <a:ext cx="626527" cy="754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D0B883C-B552-8745-BDD2-C4F605D332EE}"/>
              </a:ext>
            </a:extLst>
          </p:cNvPr>
          <p:cNvSpPr/>
          <p:nvPr/>
        </p:nvSpPr>
        <p:spPr>
          <a:xfrm>
            <a:off x="6704141" y="1660716"/>
            <a:ext cx="1169554" cy="381092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Comic Sans MS" panose="030F0902030302020204" pitchFamily="66" charset="0"/>
              </a:rPr>
              <a:t>11 Minutes</a:t>
            </a: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198E8597-89A1-5D43-B794-61D885ECC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8012" y="3103360"/>
            <a:ext cx="1675934" cy="1117600"/>
          </a:xfrm>
          <a:prstGeom prst="rect">
            <a:avLst/>
          </a:prstGeom>
          <a:solidFill>
            <a:srgbClr val="FD8C7A"/>
          </a:soli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GB" sz="1400" b="1" dirty="0"/>
              <a:t>How do I feel about this? What don</a:t>
            </a:r>
            <a:r>
              <a:rPr lang="mr-IN" sz="1400" b="1" dirty="0"/>
              <a:t>’</a:t>
            </a:r>
            <a:r>
              <a:rPr lang="en-GB" sz="1400" b="1" dirty="0"/>
              <a:t>t </a:t>
            </a:r>
            <a:r>
              <a:rPr lang="en-US" sz="1400" b="1" dirty="0"/>
              <a:t>I</a:t>
            </a:r>
            <a:r>
              <a:rPr lang="en-GB" sz="1400" b="1" dirty="0"/>
              <a:t> like about this? What do I like about this?</a:t>
            </a:r>
            <a:endParaRPr lang="en-GB" sz="1100" b="1" dirty="0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AA5255CA-42B1-4C4E-BD41-26B146408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07" y="3124528"/>
            <a:ext cx="1675934" cy="1117600"/>
          </a:xfrm>
          <a:prstGeom prst="rect">
            <a:avLst/>
          </a:prstGeom>
          <a:solidFill>
            <a:schemeClr val="bg1"/>
          </a:soli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GB" sz="1400" b="1" dirty="0"/>
              <a:t>What facts do I know? What else do </a:t>
            </a:r>
            <a:r>
              <a:rPr lang="en-US" sz="1400" b="1" dirty="0"/>
              <a:t>I</a:t>
            </a:r>
            <a:r>
              <a:rPr lang="en-GB" sz="1400" b="1" dirty="0"/>
              <a:t> need to know? What do I want to know?</a:t>
            </a:r>
            <a:endParaRPr lang="en-GB" sz="1100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8A8C290-52EE-F14E-81B5-8D8A28C54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07" y="4357497"/>
            <a:ext cx="1675934" cy="64664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INFORMATION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41C83F8-704C-B241-85EA-CB16DABE3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8011" y="4357497"/>
            <a:ext cx="1675934" cy="64664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FEELINGS</a:t>
            </a:r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0D00E4C9-B074-AD4C-9839-D7469ABD2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6957" y="3093057"/>
            <a:ext cx="1675934" cy="1117600"/>
          </a:xfrm>
          <a:prstGeom prst="rect">
            <a:avLst/>
          </a:prstGeom>
          <a:solidFill>
            <a:srgbClr val="CCFFCC"/>
          </a:soli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GB" sz="1400" b="1" dirty="0"/>
              <a:t>Can something be done? New ideas?</a:t>
            </a:r>
          </a:p>
          <a:p>
            <a:pPr algn="l">
              <a:defRPr/>
            </a:pPr>
            <a:r>
              <a:rPr lang="en-GB" sz="1400" b="1" dirty="0"/>
              <a:t>What are the solutions/ suggestions?</a:t>
            </a:r>
            <a:endParaRPr lang="en-GB" sz="1100" b="1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66733DA-ACC1-6A47-BB81-6852DF0AA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6956" y="4347194"/>
            <a:ext cx="1675934" cy="64664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CREATIVITY</a:t>
            </a: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1EF27023-9D2A-0F47-85BE-9DA2FEBF0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1097" y="3093057"/>
            <a:ext cx="1675934" cy="1117600"/>
          </a:xfrm>
          <a:prstGeom prst="rect">
            <a:avLst/>
          </a:prstGeom>
          <a:solidFill>
            <a:schemeClr val="tx1"/>
          </a:soli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1800" b="1" dirty="0">
                <a:solidFill>
                  <a:schemeClr val="bg1"/>
                </a:solidFill>
              </a:rPr>
              <a:t>What is wrong? Is it safe? Can it be done?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BE53E38-B310-8841-85E6-612F01784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1096" y="4347194"/>
            <a:ext cx="1675934" cy="64664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JUDGEMENT</a:t>
            </a:r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09FF13FE-82CC-D04B-9D6B-E0B279DE3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7824" y="3098986"/>
            <a:ext cx="1757056" cy="114314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1800" b="1" dirty="0"/>
              <a:t>What thinking is needed? Next steps? Where are we now?</a:t>
            </a:r>
            <a:endParaRPr lang="en-GB" sz="1400" b="1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C53BACE-F133-5849-936C-9E293DAD9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823" y="4353123"/>
            <a:ext cx="1675934" cy="64664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THINKING</a:t>
            </a:r>
          </a:p>
        </p:txBody>
      </p:sp>
      <p:pic>
        <p:nvPicPr>
          <p:cNvPr id="31" name="Picture 18" descr="C:\Users\Optic Group111\Desktop\Task.png">
            <a:extLst>
              <a:ext uri="{FF2B5EF4-FFF2-40B4-BE49-F238E27FC236}">
                <a16:creationId xmlns:a16="http://schemas.microsoft.com/office/drawing/2014/main" id="{C47FF4F9-6E9C-5046-8E4C-A26B57728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552" y="5627103"/>
            <a:ext cx="920595" cy="92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7D685604-D801-2046-975A-ED051BD08351}"/>
              </a:ext>
            </a:extLst>
          </p:cNvPr>
          <p:cNvSpPr txBox="1"/>
          <p:nvPr/>
        </p:nvSpPr>
        <p:spPr>
          <a:xfrm>
            <a:off x="192707" y="6202816"/>
            <a:ext cx="594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Tasks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A3B8D176-757D-B740-88DB-BAC10C30CDCD}"/>
              </a:ext>
            </a:extLst>
          </p:cNvPr>
          <p:cNvSpPr/>
          <p:nvPr/>
        </p:nvSpPr>
        <p:spPr>
          <a:xfrm>
            <a:off x="1317869" y="5197284"/>
            <a:ext cx="7633424" cy="146708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Watch the video and complete the table provided on the next slide</a:t>
            </a:r>
          </a:p>
          <a:p>
            <a:endParaRPr lang="en-US" sz="12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What did this video make you think about?</a:t>
            </a:r>
          </a:p>
          <a:p>
            <a:r>
              <a:rPr lang="en-US" dirty="0">
                <a:solidFill>
                  <a:schemeClr val="tx1"/>
                </a:solidFill>
              </a:rPr>
              <a:t>Did you learn anything new?</a:t>
            </a:r>
          </a:p>
        </p:txBody>
      </p:sp>
      <p:pic>
        <p:nvPicPr>
          <p:cNvPr id="26" name="Picture 13" descr="C:\Users\Optic Group111\Desktop\Play Video.png">
            <a:hlinkClick r:id="rId6"/>
            <a:extLst>
              <a:ext uri="{FF2B5EF4-FFF2-40B4-BE49-F238E27FC236}">
                <a16:creationId xmlns:a16="http://schemas.microsoft.com/office/drawing/2014/main" id="{74367472-B29B-5F45-ADF5-57CA06145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2873" y="1039399"/>
            <a:ext cx="1822505" cy="182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0A29A7-BE6E-3C47-8870-AC55FD0055A2}"/>
              </a:ext>
            </a:extLst>
          </p:cNvPr>
          <p:cNvSpPr txBox="1"/>
          <p:nvPr/>
        </p:nvSpPr>
        <p:spPr>
          <a:xfrm>
            <a:off x="1317869" y="2542257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Play video</a:t>
            </a:r>
          </a:p>
        </p:txBody>
      </p:sp>
    </p:spTree>
    <p:extLst>
      <p:ext uri="{BB962C8B-B14F-4D97-AF65-F5344CB8AC3E}">
        <p14:creationId xmlns:p14="http://schemas.microsoft.com/office/powerpoint/2010/main" val="921784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81B5ED1-09D2-574B-9CF4-7F4ADC92D3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5959195"/>
              </p:ext>
            </p:extLst>
          </p:nvPr>
        </p:nvGraphicFramePr>
        <p:xfrm>
          <a:off x="181469" y="228599"/>
          <a:ext cx="7368985" cy="6303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3797">
                  <a:extLst>
                    <a:ext uri="{9D8B030D-6E8A-4147-A177-3AD203B41FA5}">
                      <a16:colId xmlns:a16="http://schemas.microsoft.com/office/drawing/2014/main" val="2154909534"/>
                    </a:ext>
                  </a:extLst>
                </a:gridCol>
                <a:gridCol w="1473797">
                  <a:extLst>
                    <a:ext uri="{9D8B030D-6E8A-4147-A177-3AD203B41FA5}">
                      <a16:colId xmlns:a16="http://schemas.microsoft.com/office/drawing/2014/main" val="743307549"/>
                    </a:ext>
                  </a:extLst>
                </a:gridCol>
                <a:gridCol w="1473797">
                  <a:extLst>
                    <a:ext uri="{9D8B030D-6E8A-4147-A177-3AD203B41FA5}">
                      <a16:colId xmlns:a16="http://schemas.microsoft.com/office/drawing/2014/main" val="894145378"/>
                    </a:ext>
                  </a:extLst>
                </a:gridCol>
                <a:gridCol w="1473797">
                  <a:extLst>
                    <a:ext uri="{9D8B030D-6E8A-4147-A177-3AD203B41FA5}">
                      <a16:colId xmlns:a16="http://schemas.microsoft.com/office/drawing/2014/main" val="335821758"/>
                    </a:ext>
                  </a:extLst>
                </a:gridCol>
                <a:gridCol w="1473797">
                  <a:extLst>
                    <a:ext uri="{9D8B030D-6E8A-4147-A177-3AD203B41FA5}">
                      <a16:colId xmlns:a16="http://schemas.microsoft.com/office/drawing/2014/main" val="63839780"/>
                    </a:ext>
                  </a:extLst>
                </a:gridCol>
              </a:tblGrid>
              <a:tr h="497626">
                <a:tc gridSpan="5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COMPARING THE BEST MOBILE BANKS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651151"/>
                  </a:ext>
                </a:extLst>
              </a:tr>
              <a:tr h="427758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Name of Bank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Monzo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Revolut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Starling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N26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3886472"/>
                  </a:ext>
                </a:extLst>
              </a:tr>
              <a:tr h="1266488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Advantages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0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4383188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Disadvantages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0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687260"/>
                  </a:ext>
                </a:extLst>
              </a:tr>
              <a:tr h="144617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Costs  </a:t>
                      </a: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&amp; Extra features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0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909348"/>
                  </a:ext>
                </a:extLst>
              </a:tr>
              <a:tr h="144617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Usability of the App &amp; Customer Service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0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769492"/>
                  </a:ext>
                </a:extLst>
              </a:tr>
            </a:tbl>
          </a:graphicData>
        </a:graphic>
      </p:graphicFrame>
      <p:pic>
        <p:nvPicPr>
          <p:cNvPr id="3" name="Picture 2" descr="PHONE.png">
            <a:extLst>
              <a:ext uri="{FF2B5EF4-FFF2-40B4-BE49-F238E27FC236}">
                <a16:creationId xmlns:a16="http://schemas.microsoft.com/office/drawing/2014/main" id="{B909B2BD-7F6A-0046-A3ED-5EEC8BB105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73789" y="192741"/>
            <a:ext cx="888592" cy="1567153"/>
          </a:xfrm>
          <a:prstGeom prst="rect">
            <a:avLst/>
          </a:prstGeom>
        </p:spPr>
      </p:pic>
      <p:pic>
        <p:nvPicPr>
          <p:cNvPr id="4" name="Picture 3" descr="PHONE.png">
            <a:extLst>
              <a:ext uri="{FF2B5EF4-FFF2-40B4-BE49-F238E27FC236}">
                <a16:creationId xmlns:a16="http://schemas.microsoft.com/office/drawing/2014/main" id="{A8AA60F9-6E32-B547-B13B-F439D5A55A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73939" y="930658"/>
            <a:ext cx="888592" cy="1567153"/>
          </a:xfrm>
          <a:prstGeom prst="rect">
            <a:avLst/>
          </a:prstGeom>
        </p:spPr>
      </p:pic>
      <p:pic>
        <p:nvPicPr>
          <p:cNvPr id="5" name="Picture 4" descr="PHONE.png">
            <a:extLst>
              <a:ext uri="{FF2B5EF4-FFF2-40B4-BE49-F238E27FC236}">
                <a16:creationId xmlns:a16="http://schemas.microsoft.com/office/drawing/2014/main" id="{672B95C4-3D0A-5343-ABB2-AD5229C94F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73789" y="2497811"/>
            <a:ext cx="888592" cy="1567153"/>
          </a:xfrm>
          <a:prstGeom prst="rect">
            <a:avLst/>
          </a:prstGeom>
        </p:spPr>
      </p:pic>
      <p:pic>
        <p:nvPicPr>
          <p:cNvPr id="6" name="Picture 5" descr="PHONE.png">
            <a:extLst>
              <a:ext uri="{FF2B5EF4-FFF2-40B4-BE49-F238E27FC236}">
                <a16:creationId xmlns:a16="http://schemas.microsoft.com/office/drawing/2014/main" id="{CABFEBCC-506C-5540-9D86-F02CA928C6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73939" y="3235728"/>
            <a:ext cx="888592" cy="1567153"/>
          </a:xfrm>
          <a:prstGeom prst="rect">
            <a:avLst/>
          </a:prstGeom>
        </p:spPr>
      </p:pic>
      <p:pic>
        <p:nvPicPr>
          <p:cNvPr id="7" name="Picture 6" descr="PHONE.png">
            <a:extLst>
              <a:ext uri="{FF2B5EF4-FFF2-40B4-BE49-F238E27FC236}">
                <a16:creationId xmlns:a16="http://schemas.microsoft.com/office/drawing/2014/main" id="{6E0CA624-6C9B-5F41-865E-70E8AFE48B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9643" y="4360189"/>
            <a:ext cx="888592" cy="1567153"/>
          </a:xfrm>
          <a:prstGeom prst="rect">
            <a:avLst/>
          </a:prstGeom>
        </p:spPr>
      </p:pic>
      <p:pic>
        <p:nvPicPr>
          <p:cNvPr id="8" name="Picture 7" descr="PHONE.png">
            <a:extLst>
              <a:ext uri="{FF2B5EF4-FFF2-40B4-BE49-F238E27FC236}">
                <a16:creationId xmlns:a16="http://schemas.microsoft.com/office/drawing/2014/main" id="{9DCE590C-B39D-FE44-B03B-D58EF96D09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9793" y="5098106"/>
            <a:ext cx="888592" cy="156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933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E02EE-2C1A-B14D-81B2-31422DEDDC8E}"/>
              </a:ext>
            </a:extLst>
          </p:cNvPr>
          <p:cNvSpPr/>
          <p:nvPr/>
        </p:nvSpPr>
        <p:spPr>
          <a:xfrm>
            <a:off x="107950" y="188913"/>
            <a:ext cx="8928100" cy="6364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B5DFCC50-A64E-6B4A-8A7E-CF635E4D5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15332"/>
            <a:ext cx="815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3200" b="1" u="sng" dirty="0">
                <a:latin typeface="Comic Sans MS" charset="0"/>
              </a:rPr>
              <a:t>Different B</a:t>
            </a:r>
            <a:r>
              <a:rPr lang="en-US" sz="3200" b="1" u="sng" dirty="0">
                <a:latin typeface="Comic Sans MS" charset="0"/>
              </a:rPr>
              <a:t>a</a:t>
            </a:r>
            <a:r>
              <a:rPr lang="en-GB" sz="3200" b="1" u="sng" dirty="0" err="1">
                <a:latin typeface="Comic Sans MS" charset="0"/>
              </a:rPr>
              <a:t>nk</a:t>
            </a:r>
            <a:r>
              <a:rPr lang="en-GB" sz="3200" b="1" u="sng" dirty="0">
                <a:latin typeface="Comic Sans MS" charset="0"/>
              </a:rPr>
              <a:t> Accounts</a:t>
            </a:r>
            <a:endParaRPr lang="en-GB" sz="2600" dirty="0">
              <a:latin typeface="Comic Sans MS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0D25B5-CC61-BE49-AD63-ED8A998CA8FC}"/>
              </a:ext>
            </a:extLst>
          </p:cNvPr>
          <p:cNvSpPr/>
          <p:nvPr/>
        </p:nvSpPr>
        <p:spPr>
          <a:xfrm>
            <a:off x="250825" y="692150"/>
            <a:ext cx="2017713" cy="5762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en-US" sz="1400" b="1" dirty="0"/>
              <a:t>Current account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F75669-CA61-184B-94FE-FCE3E955C499}"/>
              </a:ext>
            </a:extLst>
          </p:cNvPr>
          <p:cNvSpPr/>
          <p:nvPr/>
        </p:nvSpPr>
        <p:spPr>
          <a:xfrm>
            <a:off x="2339975" y="692150"/>
            <a:ext cx="2160588" cy="5762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en-US" sz="1400" b="1" dirty="0"/>
              <a:t>Savings account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0FA1D7-C79A-704D-91E0-D4041AAE5292}"/>
              </a:ext>
            </a:extLst>
          </p:cNvPr>
          <p:cNvSpPr/>
          <p:nvPr/>
        </p:nvSpPr>
        <p:spPr>
          <a:xfrm>
            <a:off x="4643438" y="692150"/>
            <a:ext cx="2016125" cy="5762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en-US" sz="1400" b="1" dirty="0"/>
              <a:t>Notice accounts (savings)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4654CB-3744-EE42-80D0-32087CA13695}"/>
              </a:ext>
            </a:extLst>
          </p:cNvPr>
          <p:cNvSpPr/>
          <p:nvPr/>
        </p:nvSpPr>
        <p:spPr>
          <a:xfrm>
            <a:off x="6732588" y="692150"/>
            <a:ext cx="2160587" cy="5762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en-US" sz="1400" b="1" dirty="0"/>
              <a:t>Regular savings account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4BBBD8-6DD8-FE4C-BD8C-094FC5966439}"/>
              </a:ext>
            </a:extLst>
          </p:cNvPr>
          <p:cNvSpPr/>
          <p:nvPr/>
        </p:nvSpPr>
        <p:spPr>
          <a:xfrm>
            <a:off x="250825" y="1412875"/>
            <a:ext cx="2017713" cy="5762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en-US" sz="1400" b="1" dirty="0"/>
              <a:t>Packaged account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A46217-6685-9B41-8A6E-5D8D0201D9D9}"/>
              </a:ext>
            </a:extLst>
          </p:cNvPr>
          <p:cNvSpPr/>
          <p:nvPr/>
        </p:nvSpPr>
        <p:spPr>
          <a:xfrm>
            <a:off x="2339975" y="1412875"/>
            <a:ext cx="2160588" cy="5762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en-US" sz="1400" b="1" dirty="0"/>
              <a:t>Instant access accounts</a:t>
            </a:r>
          </a:p>
          <a:p>
            <a:pPr algn="ctr">
              <a:defRPr/>
            </a:pPr>
            <a:r>
              <a:rPr lang="en-US" sz="1400" b="1" dirty="0"/>
              <a:t>(savings)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485BB0-85E6-F340-956C-0F80927363FF}"/>
              </a:ext>
            </a:extLst>
          </p:cNvPr>
          <p:cNvSpPr/>
          <p:nvPr/>
        </p:nvSpPr>
        <p:spPr>
          <a:xfrm>
            <a:off x="4643438" y="1412875"/>
            <a:ext cx="2016125" cy="5762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en-US" sz="1400" b="1" dirty="0"/>
              <a:t>ISA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6AE8BF-B484-4044-B6B3-4D99CDBF5F73}"/>
              </a:ext>
            </a:extLst>
          </p:cNvPr>
          <p:cNvSpPr/>
          <p:nvPr/>
        </p:nvSpPr>
        <p:spPr>
          <a:xfrm>
            <a:off x="6732588" y="1412875"/>
            <a:ext cx="2160587" cy="5762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en-US" sz="1400" b="1" dirty="0"/>
              <a:t>Child Trust Fund / Junior ISA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B296CF-3BFE-A34A-AC5B-2B7CE196BBCC}"/>
              </a:ext>
            </a:extLst>
          </p:cNvPr>
          <p:cNvSpPr/>
          <p:nvPr/>
        </p:nvSpPr>
        <p:spPr>
          <a:xfrm>
            <a:off x="250825" y="2492375"/>
            <a:ext cx="2017713" cy="1081088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en-US" sz="1200" dirty="0"/>
              <a:t>You must tell the bank or building society before you want to take money out. You will earn more interest though.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83AFD9-2EDB-BB4E-BF74-5CF15387AD9D}"/>
              </a:ext>
            </a:extLst>
          </p:cNvPr>
          <p:cNvSpPr/>
          <p:nvPr/>
        </p:nvSpPr>
        <p:spPr>
          <a:xfrm>
            <a:off x="107950" y="3933825"/>
            <a:ext cx="2160588" cy="1223963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en-US" sz="1200" dirty="0"/>
              <a:t>Most common type of bank account and suitable for everyday needs. Income / salary will be paid in and bills will come out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E47857-8D6E-2648-8F61-E8CA3F0098BA}"/>
              </a:ext>
            </a:extLst>
          </p:cNvPr>
          <p:cNvSpPr/>
          <p:nvPr/>
        </p:nvSpPr>
        <p:spPr>
          <a:xfrm>
            <a:off x="2411413" y="3933825"/>
            <a:ext cx="2089150" cy="1295400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en-US" sz="1200" dirty="0"/>
              <a:t>An account that you put money away in that you don</a:t>
            </a:r>
            <a:r>
              <a:rPr lang="fr-FR" sz="1200" dirty="0"/>
              <a:t>’</a:t>
            </a:r>
            <a:r>
              <a:rPr lang="en-US" sz="1200" dirty="0"/>
              <a:t>t need in the short term and it can earn interest.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DA4B6E-36B4-8B4B-A4C6-08BB2B7ABBAA}"/>
              </a:ext>
            </a:extLst>
          </p:cNvPr>
          <p:cNvSpPr/>
          <p:nvPr/>
        </p:nvSpPr>
        <p:spPr>
          <a:xfrm>
            <a:off x="6732588" y="3933825"/>
            <a:ext cx="2160587" cy="1295400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en-US" sz="1100" dirty="0"/>
              <a:t>A long-term, tax-free savings account for children, but only children born between 1 September 2002 and 2 January 2011. IF you are born after you can have a junior ISA instead.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C083D9-56D1-D745-BEF0-C9AEE2B95338}"/>
              </a:ext>
            </a:extLst>
          </p:cNvPr>
          <p:cNvSpPr/>
          <p:nvPr/>
        </p:nvSpPr>
        <p:spPr>
          <a:xfrm>
            <a:off x="2381531" y="2492375"/>
            <a:ext cx="2016125" cy="1081088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en-US" sz="1200" dirty="0"/>
              <a:t>Allows you to remove your money when ever you want it.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C5D4EA-0116-054A-B020-722CF70A996E}"/>
              </a:ext>
            </a:extLst>
          </p:cNvPr>
          <p:cNvSpPr/>
          <p:nvPr/>
        </p:nvSpPr>
        <p:spPr>
          <a:xfrm>
            <a:off x="4500563" y="2492375"/>
            <a:ext cx="2159000" cy="1081088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en-US" sz="1200" dirty="0"/>
              <a:t>A current account that will offer extra benefits (breakdown, mobile and travel insurance) in return for a monthly fee.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1A3707F-DF7C-D443-A69D-3C945795436C}"/>
              </a:ext>
            </a:extLst>
          </p:cNvPr>
          <p:cNvSpPr/>
          <p:nvPr/>
        </p:nvSpPr>
        <p:spPr>
          <a:xfrm>
            <a:off x="4643438" y="3933825"/>
            <a:ext cx="2016125" cy="1295400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en-US" sz="1200" b="1" dirty="0"/>
              <a:t>Individual Savings Account</a:t>
            </a:r>
            <a:r>
              <a:rPr lang="en-US" sz="1200" dirty="0"/>
              <a:t>- When your savings earn interest you will not be taxed on it unlike most other savings accounts.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82EA4B-DF01-3842-9DC9-7B81B6687145}"/>
              </a:ext>
            </a:extLst>
          </p:cNvPr>
          <p:cNvSpPr/>
          <p:nvPr/>
        </p:nvSpPr>
        <p:spPr>
          <a:xfrm>
            <a:off x="6732588" y="2492375"/>
            <a:ext cx="2160587" cy="1081088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en-US" sz="1200" dirty="0"/>
              <a:t>Put money away on a regular basis usually away standing order from your current account..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273C6DA-2A1D-054A-BBA2-C0E9F8C3E273}"/>
              </a:ext>
            </a:extLst>
          </p:cNvPr>
          <p:cNvSpPr/>
          <p:nvPr/>
        </p:nvSpPr>
        <p:spPr>
          <a:xfrm>
            <a:off x="250825" y="5372894"/>
            <a:ext cx="8442325" cy="1296988"/>
          </a:xfrm>
          <a:prstGeom prst="rect">
            <a:avLst/>
          </a:prstGeom>
          <a:solidFill>
            <a:srgbClr val="F4FD8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36000" bIns="0" anchor="ctr"/>
          <a:lstStyle/>
          <a:p>
            <a:pPr algn="ctr">
              <a:defRPr/>
            </a:pPr>
            <a:r>
              <a:rPr lang="en-US" sz="1400" dirty="0"/>
              <a:t>TASKS</a:t>
            </a:r>
          </a:p>
          <a:p>
            <a:pPr>
              <a:defRPr/>
            </a:pPr>
            <a:r>
              <a:rPr lang="en-US" sz="1400" dirty="0"/>
              <a:t>1. Match up the Bank account to the definition</a:t>
            </a:r>
          </a:p>
          <a:p>
            <a:pPr>
              <a:defRPr/>
            </a:pPr>
            <a:r>
              <a:rPr lang="en-US" sz="1400" dirty="0"/>
              <a:t>2. Copy them into your books</a:t>
            </a:r>
          </a:p>
          <a:p>
            <a:pPr>
              <a:defRPr/>
            </a:pPr>
            <a:r>
              <a:rPr lang="en-US" sz="1400" dirty="0"/>
              <a:t>3. Explain the advantages of the current account / packaged account and the savings account.</a:t>
            </a:r>
          </a:p>
        </p:txBody>
      </p:sp>
      <p:pic>
        <p:nvPicPr>
          <p:cNvPr id="21" name="Picture 15">
            <a:extLst>
              <a:ext uri="{FF2B5EF4-FFF2-40B4-BE49-F238E27FC236}">
                <a16:creationId xmlns:a16="http://schemas.microsoft.com/office/drawing/2014/main" id="{90FF77B2-E0FD-A64F-8E0F-10575A358D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41556" y="5843588"/>
            <a:ext cx="503238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9316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CBDDD7E-68DF-DE4F-9E54-2380F0DBC0BB}"/>
              </a:ext>
            </a:extLst>
          </p:cNvPr>
          <p:cNvSpPr/>
          <p:nvPr/>
        </p:nvSpPr>
        <p:spPr>
          <a:xfrm>
            <a:off x="4443427" y="231833"/>
            <a:ext cx="4500287" cy="5067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ysClr val="windowText" lastClr="000000"/>
                </a:solidFill>
              </a:rPr>
              <a:t>Advantages of having a bank account</a:t>
            </a:r>
            <a:endParaRPr lang="en-GB" sz="2000" b="1" dirty="0">
              <a:solidFill>
                <a:sysClr val="windowText" lastClr="000000"/>
              </a:solidFill>
            </a:endParaRPr>
          </a:p>
        </p:txBody>
      </p:sp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9983F890-124D-8046-9CC8-078354465018}"/>
              </a:ext>
            </a:extLst>
          </p:cNvPr>
          <p:cNvSpPr/>
          <p:nvPr/>
        </p:nvSpPr>
        <p:spPr>
          <a:xfrm>
            <a:off x="3414310" y="2837224"/>
            <a:ext cx="1962816" cy="841270"/>
          </a:xfrm>
          <a:prstGeom prst="wedgeRoundRectCallout">
            <a:avLst>
              <a:gd name="adj1" fmla="val -46883"/>
              <a:gd name="adj2" fmla="val 103676"/>
              <a:gd name="adj3" fmla="val 16667"/>
            </a:avLst>
          </a:prstGeom>
          <a:solidFill>
            <a:srgbClr val="A5FFF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Bank account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B646C7-C03A-BF45-BCE2-5BC945C91CF4}"/>
              </a:ext>
            </a:extLst>
          </p:cNvPr>
          <p:cNvSpPr txBox="1"/>
          <p:nvPr/>
        </p:nvSpPr>
        <p:spPr>
          <a:xfrm>
            <a:off x="1175043" y="5427634"/>
            <a:ext cx="18638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You can earn interest on your money</a:t>
            </a: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79779DD5-BBB6-724A-AEF0-97E116FA1F0C}"/>
              </a:ext>
            </a:extLst>
          </p:cNvPr>
          <p:cNvSpPr/>
          <p:nvPr/>
        </p:nvSpPr>
        <p:spPr>
          <a:xfrm rot="19783618">
            <a:off x="5004166" y="2754746"/>
            <a:ext cx="1913333" cy="16495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1036FF98-28A8-D64D-B072-640F656ECCB7}"/>
              </a:ext>
            </a:extLst>
          </p:cNvPr>
          <p:cNvSpPr/>
          <p:nvPr/>
        </p:nvSpPr>
        <p:spPr>
          <a:xfrm rot="7802750">
            <a:off x="2336050" y="4559733"/>
            <a:ext cx="1913333" cy="16495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CCCB5B-C78A-CA48-B672-14F8BC5B2CC3}"/>
              </a:ext>
            </a:extLst>
          </p:cNvPr>
          <p:cNvSpPr txBox="1"/>
          <p:nvPr/>
        </p:nvSpPr>
        <p:spPr>
          <a:xfrm>
            <a:off x="6579557" y="1735950"/>
            <a:ext cx="1863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You receive a debit card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49DAEAF7-6271-A944-8609-D35AFADF18DB}"/>
              </a:ext>
            </a:extLst>
          </p:cNvPr>
          <p:cNvSpPr/>
          <p:nvPr/>
        </p:nvSpPr>
        <p:spPr>
          <a:xfrm rot="1884709">
            <a:off x="2620704" y="6050663"/>
            <a:ext cx="731752" cy="23126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6E4991-9A14-6F46-A0EC-E32E77217D3A}"/>
              </a:ext>
            </a:extLst>
          </p:cNvPr>
          <p:cNvSpPr txBox="1"/>
          <p:nvPr/>
        </p:nvSpPr>
        <p:spPr>
          <a:xfrm>
            <a:off x="3359102" y="5949366"/>
            <a:ext cx="18638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Have more money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57E41A-69FD-1A43-83D0-EB89A0DA1ECE}"/>
              </a:ext>
            </a:extLst>
          </p:cNvPr>
          <p:cNvSpPr txBox="1"/>
          <p:nvPr/>
        </p:nvSpPr>
        <p:spPr>
          <a:xfrm>
            <a:off x="563325" y="541964"/>
            <a:ext cx="1863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Financial advice &amp; Support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60A175-FAF2-B04B-AF64-8C4CF81A12D6}"/>
              </a:ext>
            </a:extLst>
          </p:cNvPr>
          <p:cNvSpPr txBox="1"/>
          <p:nvPr/>
        </p:nvSpPr>
        <p:spPr>
          <a:xfrm>
            <a:off x="2579576" y="738539"/>
            <a:ext cx="18638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Cheque book</a:t>
            </a:r>
          </a:p>
        </p:txBody>
      </p:sp>
    </p:spTree>
    <p:extLst>
      <p:ext uri="{BB962C8B-B14F-4D97-AF65-F5344CB8AC3E}">
        <p14:creationId xmlns:p14="http://schemas.microsoft.com/office/powerpoint/2010/main" val="3846599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FC69CBDC-E645-FA45-8F17-1D711AC3D013}"/>
              </a:ext>
            </a:extLst>
          </p:cNvPr>
          <p:cNvSpPr txBox="1">
            <a:spLocks/>
          </p:cNvSpPr>
          <p:nvPr/>
        </p:nvSpPr>
        <p:spPr>
          <a:xfrm>
            <a:off x="4641448" y="5852160"/>
            <a:ext cx="3502152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0" latinLnBrk="0" hangingPunct="0">
              <a:defRPr sz="2000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  <a:lvl2pPr marL="742950" indent="-285750" algn="l" defTabSz="457200" rtl="0" eaLnBrk="0" latinLnBrk="0" hangingPunct="0">
              <a:defRPr sz="2000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2pPr>
            <a:lvl3pPr marL="1143000" indent="-228600" algn="l" defTabSz="457200" rtl="0" eaLnBrk="0" latinLnBrk="0" hangingPunct="0">
              <a:defRPr sz="2000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3pPr>
            <a:lvl4pPr marL="1600200" indent="-228600" algn="l" defTabSz="457200" rtl="0" eaLnBrk="0" latinLnBrk="0" hangingPunct="0">
              <a:defRPr sz="2000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4pPr>
            <a:lvl5pPr marL="2057400" indent="-228600" algn="l" defTabSz="457200" rtl="0" eaLnBrk="0" latinLnBrk="0" hangingPunct="0">
              <a:defRPr sz="2000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9pPr>
          </a:lstStyle>
          <a:p>
            <a:pPr eaLnBrk="1" hangingPunct="1"/>
            <a:r>
              <a:rPr lang="en-GB" sz="1000" dirty="0">
                <a:solidFill>
                  <a:srgbClr val="FF0066"/>
                </a:solidFill>
              </a:rPr>
              <a:t>BANKING</a:t>
            </a:r>
          </a:p>
        </p:txBody>
      </p:sp>
      <p:sp>
        <p:nvSpPr>
          <p:cNvPr id="4" name="Text Box 1026">
            <a:extLst>
              <a:ext uri="{FF2B5EF4-FFF2-40B4-BE49-F238E27FC236}">
                <a16:creationId xmlns:a16="http://schemas.microsoft.com/office/drawing/2014/main" id="{8B0BB941-D4ED-1747-B459-6234789CC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022" y="408889"/>
            <a:ext cx="8511956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2400" dirty="0"/>
              <a:t>Joint Accounts</a:t>
            </a:r>
          </a:p>
          <a:p>
            <a:pPr eaLnBrk="1" hangingPunct="1"/>
            <a:r>
              <a:rPr lang="en-GB" dirty="0"/>
              <a:t>You can open a bank account in your name only or open a joint account with one or more people.</a:t>
            </a:r>
          </a:p>
          <a:p>
            <a:pPr eaLnBrk="1" hangingPunct="1"/>
            <a:r>
              <a:rPr lang="en-GB" dirty="0"/>
              <a:t>This can apply to either Current or Savings accounts.</a:t>
            </a:r>
          </a:p>
          <a:p>
            <a:pPr eaLnBrk="1" hangingPunct="1"/>
            <a:r>
              <a:rPr lang="en-GB" dirty="0"/>
              <a:t>Some couples decide to do this and agree to have equal access to the funds, regardless of whether they pay in different amounts. Other couples choose to have separate accounts. </a:t>
            </a:r>
          </a:p>
          <a:p>
            <a:pPr eaLnBrk="1" hangingPunct="1"/>
            <a:r>
              <a:rPr lang="en-GB" dirty="0"/>
              <a:t>You could set up a joint account from which bills are paid by direct debit or standing order. Both of you can pay into the account.</a:t>
            </a:r>
          </a:p>
        </p:txBody>
      </p:sp>
      <p:sp>
        <p:nvSpPr>
          <p:cNvPr id="5" name="Text Box 1028">
            <a:extLst>
              <a:ext uri="{FF2B5EF4-FFF2-40B4-BE49-F238E27FC236}">
                <a16:creationId xmlns:a16="http://schemas.microsoft.com/office/drawing/2014/main" id="{C186B7DB-FD8E-844E-92A0-FDFFDF994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419600"/>
            <a:ext cx="2819400" cy="1590675"/>
          </a:xfrm>
          <a:prstGeom prst="rect">
            <a:avLst/>
          </a:prstGeom>
          <a:solidFill>
            <a:srgbClr val="FFFF99"/>
          </a:solidFill>
          <a:ln w="381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2400" dirty="0"/>
              <a:t>£££</a:t>
            </a:r>
          </a:p>
          <a:p>
            <a:pPr algn="ctr" eaLnBrk="1" hangingPunct="1"/>
            <a:r>
              <a:rPr lang="en-GB" sz="2400" dirty="0"/>
              <a:t>JOINT ACCOUNT</a:t>
            </a:r>
          </a:p>
          <a:p>
            <a:pPr algn="ctr" eaLnBrk="1" hangingPunct="1"/>
            <a:r>
              <a:rPr lang="en-GB" sz="2400" dirty="0"/>
              <a:t>£££</a:t>
            </a:r>
          </a:p>
        </p:txBody>
      </p:sp>
      <p:sp>
        <p:nvSpPr>
          <p:cNvPr id="6" name="Text Box 1029">
            <a:extLst>
              <a:ext uri="{FF2B5EF4-FFF2-40B4-BE49-F238E27FC236}">
                <a16:creationId xmlns:a16="http://schemas.microsoft.com/office/drawing/2014/main" id="{59B0CA40-9D02-944F-9878-26B607BB2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419600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2800" dirty="0">
                <a:solidFill>
                  <a:srgbClr val="66FFFF"/>
                </a:solidFill>
              </a:rPr>
              <a:t>Me</a:t>
            </a:r>
          </a:p>
        </p:txBody>
      </p:sp>
      <p:sp>
        <p:nvSpPr>
          <p:cNvPr id="7" name="Text Box 1030">
            <a:extLst>
              <a:ext uri="{FF2B5EF4-FFF2-40B4-BE49-F238E27FC236}">
                <a16:creationId xmlns:a16="http://schemas.microsoft.com/office/drawing/2014/main" id="{D6455C0C-BF7D-5D4E-B4B7-F07A497C9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334000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2800" dirty="0">
                <a:solidFill>
                  <a:srgbClr val="66FFFF"/>
                </a:solidFill>
              </a:rPr>
              <a:t>You</a:t>
            </a:r>
          </a:p>
        </p:txBody>
      </p:sp>
      <p:sp>
        <p:nvSpPr>
          <p:cNvPr id="8" name="AutoShape 1034">
            <a:extLst>
              <a:ext uri="{FF2B5EF4-FFF2-40B4-BE49-F238E27FC236}">
                <a16:creationId xmlns:a16="http://schemas.microsoft.com/office/drawing/2014/main" id="{0F06DFBF-061C-2C41-89C6-96F1648B2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4419600"/>
            <a:ext cx="1600200" cy="609600"/>
          </a:xfrm>
          <a:prstGeom prst="rightArrow">
            <a:avLst>
              <a:gd name="adj1" fmla="val 50000"/>
              <a:gd name="adj2" fmla="val 65625"/>
            </a:avLst>
          </a:prstGeom>
          <a:solidFill>
            <a:srgbClr val="66FFFF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 dirty="0"/>
              <a:t>Direct Debit</a:t>
            </a:r>
          </a:p>
        </p:txBody>
      </p:sp>
      <p:sp>
        <p:nvSpPr>
          <p:cNvPr id="9" name="AutoShape 1035">
            <a:extLst>
              <a:ext uri="{FF2B5EF4-FFF2-40B4-BE49-F238E27FC236}">
                <a16:creationId xmlns:a16="http://schemas.microsoft.com/office/drawing/2014/main" id="{9C6BE0DF-7C36-1342-A441-EAF46D3EF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5334000"/>
            <a:ext cx="1600200" cy="609600"/>
          </a:xfrm>
          <a:prstGeom prst="rightArrow">
            <a:avLst>
              <a:gd name="adj1" fmla="val 50000"/>
              <a:gd name="adj2" fmla="val 65625"/>
            </a:avLst>
          </a:prstGeom>
          <a:solidFill>
            <a:srgbClr val="66FFFF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400" dirty="0"/>
              <a:t>Standing Order</a:t>
            </a:r>
          </a:p>
        </p:txBody>
      </p:sp>
      <p:sp>
        <p:nvSpPr>
          <p:cNvPr id="10" name="AutoShape 1036">
            <a:extLst>
              <a:ext uri="{FF2B5EF4-FFF2-40B4-BE49-F238E27FC236}">
                <a16:creationId xmlns:a16="http://schemas.microsoft.com/office/drawing/2014/main" id="{DBB62CFB-DECC-B843-9375-BDA166331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4724400"/>
            <a:ext cx="1447800" cy="762000"/>
          </a:xfrm>
          <a:prstGeom prst="rightArrow">
            <a:avLst>
              <a:gd name="adj1" fmla="val 50000"/>
              <a:gd name="adj2" fmla="val 47500"/>
            </a:avLst>
          </a:prstGeom>
          <a:solidFill>
            <a:srgbClr val="66FFFF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 dirty="0"/>
              <a:t>Direct Debit</a:t>
            </a:r>
          </a:p>
        </p:txBody>
      </p:sp>
      <p:sp>
        <p:nvSpPr>
          <p:cNvPr id="11" name="WordArt 1038">
            <a:extLst>
              <a:ext uri="{FF2B5EF4-FFF2-40B4-BE49-F238E27FC236}">
                <a16:creationId xmlns:a16="http://schemas.microsoft.com/office/drawing/2014/main" id="{C1B576AA-47FE-5F47-9402-5589D5D0D6D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239000" y="4724400"/>
            <a:ext cx="12192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3333FF"/>
                </a:solidFill>
                <a:effectLst>
                  <a:outerShdw blurRad="63500" dist="46662" dir="2115817" algn="ctr" rotWithShape="0">
                    <a:srgbClr val="9999FF">
                      <a:alpha val="74998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BILLS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DAFD524-E2BF-6E45-9E2C-30E2E642590A}"/>
              </a:ext>
            </a:extLst>
          </p:cNvPr>
          <p:cNvSpPr txBox="1">
            <a:spLocks/>
          </p:cNvSpPr>
          <p:nvPr/>
        </p:nvSpPr>
        <p:spPr>
          <a:xfrm>
            <a:off x="5535275" y="281711"/>
            <a:ext cx="3292703" cy="44462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dirty="0"/>
              <a:t>Joint Accounts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7664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9A33037-F655-0E42-B850-39AE77103B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930102"/>
              </p:ext>
            </p:extLst>
          </p:nvPr>
        </p:nvGraphicFramePr>
        <p:xfrm>
          <a:off x="200065" y="258418"/>
          <a:ext cx="8743870" cy="6400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8774">
                  <a:extLst>
                    <a:ext uri="{9D8B030D-6E8A-4147-A177-3AD203B41FA5}">
                      <a16:colId xmlns:a16="http://schemas.microsoft.com/office/drawing/2014/main" val="2154909534"/>
                    </a:ext>
                  </a:extLst>
                </a:gridCol>
                <a:gridCol w="1748774">
                  <a:extLst>
                    <a:ext uri="{9D8B030D-6E8A-4147-A177-3AD203B41FA5}">
                      <a16:colId xmlns:a16="http://schemas.microsoft.com/office/drawing/2014/main" val="743307549"/>
                    </a:ext>
                  </a:extLst>
                </a:gridCol>
                <a:gridCol w="1748774">
                  <a:extLst>
                    <a:ext uri="{9D8B030D-6E8A-4147-A177-3AD203B41FA5}">
                      <a16:colId xmlns:a16="http://schemas.microsoft.com/office/drawing/2014/main" val="894145378"/>
                    </a:ext>
                  </a:extLst>
                </a:gridCol>
                <a:gridCol w="1748774">
                  <a:extLst>
                    <a:ext uri="{9D8B030D-6E8A-4147-A177-3AD203B41FA5}">
                      <a16:colId xmlns:a16="http://schemas.microsoft.com/office/drawing/2014/main" val="335821758"/>
                    </a:ext>
                  </a:extLst>
                </a:gridCol>
                <a:gridCol w="1748774">
                  <a:extLst>
                    <a:ext uri="{9D8B030D-6E8A-4147-A177-3AD203B41FA5}">
                      <a16:colId xmlns:a16="http://schemas.microsoft.com/office/drawing/2014/main" val="63839780"/>
                    </a:ext>
                  </a:extLst>
                </a:gridCol>
              </a:tblGrid>
              <a:tr h="522766">
                <a:tc gridSpan="5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COMPARING TRADITIONAL BANK ACCOUNTS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651151"/>
                  </a:ext>
                </a:extLst>
              </a:tr>
              <a:tr h="449368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Name of Bank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NatWest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Barclays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i="1" dirty="0">
                          <a:solidFill>
                            <a:schemeClr val="tx1"/>
                          </a:solidFill>
                        </a:rPr>
                        <a:t>Your choice: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Santander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3886472"/>
                  </a:ext>
                </a:extLst>
              </a:tr>
              <a:tr h="912313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What accounts do they offer?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0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4383188"/>
                  </a:ext>
                </a:extLst>
              </a:tr>
              <a:tr h="1280794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What are the features of the current account?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0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687260"/>
                  </a:ext>
                </a:extLst>
              </a:tr>
              <a:tr h="53290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What is the AER interest rate?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0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597704"/>
                  </a:ext>
                </a:extLst>
              </a:tr>
              <a:tr h="67798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What is the overdraft rate?</a:t>
                      </a:r>
                    </a:p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0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16661"/>
                  </a:ext>
                </a:extLst>
              </a:tr>
              <a:tr h="67798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Do they offer mobile banking?</a:t>
                      </a:r>
                    </a:p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0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909348"/>
                  </a:ext>
                </a:extLst>
              </a:tr>
              <a:tr h="47290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Costs involved and fees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0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769492"/>
                  </a:ext>
                </a:extLst>
              </a:tr>
              <a:tr h="873793"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0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998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8719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38B34B4D-622C-AB4D-9ED0-3034DB2E06AF}"/>
              </a:ext>
            </a:extLst>
          </p:cNvPr>
          <p:cNvSpPr/>
          <p:nvPr/>
        </p:nvSpPr>
        <p:spPr>
          <a:xfrm>
            <a:off x="203615" y="4817353"/>
            <a:ext cx="8751275" cy="183941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anchor="ctr">
            <a:noAutofit/>
          </a:bodyPr>
          <a:lstStyle/>
          <a:p>
            <a:pPr algn="ctr"/>
            <a:endParaRPr lang="en-GB" sz="36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7F0757"/>
              </a:solidFill>
            </a:endParaRPr>
          </a:p>
        </p:txBody>
      </p:sp>
      <p:pic>
        <p:nvPicPr>
          <p:cNvPr id="3" name="Graphic 2" descr="Add">
            <a:extLst>
              <a:ext uri="{FF2B5EF4-FFF2-40B4-BE49-F238E27FC236}">
                <a16:creationId xmlns:a16="http://schemas.microsoft.com/office/drawing/2014/main" id="{4AF381FB-8EE3-F247-AEF9-A50D409F22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1804" y="5074369"/>
            <a:ext cx="844414" cy="8444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F983B1-7CBA-4740-81D4-143185BE633E}"/>
              </a:ext>
            </a:extLst>
          </p:cNvPr>
          <p:cNvSpPr txBox="1"/>
          <p:nvPr/>
        </p:nvSpPr>
        <p:spPr>
          <a:xfrm>
            <a:off x="6102642" y="4817353"/>
            <a:ext cx="5403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558760-F185-984C-99AE-8C06BA255FFF}"/>
              </a:ext>
            </a:extLst>
          </p:cNvPr>
          <p:cNvSpPr txBox="1"/>
          <p:nvPr/>
        </p:nvSpPr>
        <p:spPr>
          <a:xfrm>
            <a:off x="2089649" y="6005761"/>
            <a:ext cx="154842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00" dirty="0"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Disagree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7E85B7-56F1-FD4D-B3A3-642537F57636}"/>
              </a:ext>
            </a:extLst>
          </p:cNvPr>
          <p:cNvSpPr txBox="1"/>
          <p:nvPr/>
        </p:nvSpPr>
        <p:spPr>
          <a:xfrm>
            <a:off x="3889799" y="6080432"/>
            <a:ext cx="154842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00" dirty="0"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Develop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D63B18-FA59-954C-AEF3-A23661DE4197}"/>
              </a:ext>
            </a:extLst>
          </p:cNvPr>
          <p:cNvSpPr txBox="1"/>
          <p:nvPr/>
        </p:nvSpPr>
        <p:spPr>
          <a:xfrm>
            <a:off x="5598593" y="6046944"/>
            <a:ext cx="154842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00" dirty="0"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Challenge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AEFC0D-15D8-494E-8F7C-56DCC2021C68}"/>
              </a:ext>
            </a:extLst>
          </p:cNvPr>
          <p:cNvSpPr txBox="1"/>
          <p:nvPr/>
        </p:nvSpPr>
        <p:spPr>
          <a:xfrm>
            <a:off x="7041013" y="5976791"/>
            <a:ext cx="1828800" cy="574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60"/>
              </a:lnSpc>
            </a:pPr>
            <a:r>
              <a:rPr lang="en-GB" sz="2300" dirty="0"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Alternative</a:t>
            </a:r>
          </a:p>
          <a:p>
            <a:pPr algn="ctr">
              <a:lnSpc>
                <a:spcPts val="1760"/>
              </a:lnSpc>
            </a:pPr>
            <a:r>
              <a:rPr lang="en-GB" sz="2300" dirty="0"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Idea/option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4F886F3-2802-7F4A-8E0E-D5F9D920636A}"/>
              </a:ext>
            </a:extLst>
          </p:cNvPr>
          <p:cNvGrpSpPr/>
          <p:nvPr/>
        </p:nvGrpSpPr>
        <p:grpSpPr>
          <a:xfrm>
            <a:off x="439153" y="5008793"/>
            <a:ext cx="1440000" cy="1440000"/>
            <a:chOff x="-1925593" y="1809416"/>
            <a:chExt cx="1440000" cy="1440000"/>
          </a:xfrm>
        </p:grpSpPr>
        <p:pic>
          <p:nvPicPr>
            <p:cNvPr id="13" name="Picture 21" descr="C:\Users\Optic Group111\Desktop\Agree.png">
              <a:extLst>
                <a:ext uri="{FF2B5EF4-FFF2-40B4-BE49-F238E27FC236}">
                  <a16:creationId xmlns:a16="http://schemas.microsoft.com/office/drawing/2014/main" id="{A376776C-7EDC-8640-9F75-5B171BAE2B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25593" y="1809416"/>
              <a:ext cx="1440000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C3DEE4A-DCE9-2D4B-9CDB-489F5251927B}"/>
                </a:ext>
              </a:extLst>
            </p:cNvPr>
            <p:cNvSpPr txBox="1"/>
            <p:nvPr/>
          </p:nvSpPr>
          <p:spPr>
            <a:xfrm>
              <a:off x="-1908720" y="1896289"/>
              <a:ext cx="833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AGREE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D4DB5E0-97F1-054E-A9A0-EF56F7BD915D}"/>
              </a:ext>
            </a:extLst>
          </p:cNvPr>
          <p:cNvGrpSpPr/>
          <p:nvPr/>
        </p:nvGrpSpPr>
        <p:grpSpPr>
          <a:xfrm>
            <a:off x="2039522" y="5008793"/>
            <a:ext cx="1570746" cy="1440000"/>
            <a:chOff x="-2039466" y="184750"/>
            <a:chExt cx="1570746" cy="1440000"/>
          </a:xfrm>
        </p:grpSpPr>
        <p:pic>
          <p:nvPicPr>
            <p:cNvPr id="11" name="Picture 2" descr="C:\Users\Optic Group111\Desktop\Disagree.png">
              <a:extLst>
                <a:ext uri="{FF2B5EF4-FFF2-40B4-BE49-F238E27FC236}">
                  <a16:creationId xmlns:a16="http://schemas.microsoft.com/office/drawing/2014/main" id="{20AC9639-BC7B-D749-B93F-79BCD422AF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08720" y="184750"/>
              <a:ext cx="1440000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12FCDA1-9C0F-7B48-A1F5-F96B54903B9E}"/>
                </a:ext>
              </a:extLst>
            </p:cNvPr>
            <p:cNvSpPr txBox="1"/>
            <p:nvPr/>
          </p:nvSpPr>
          <p:spPr>
            <a:xfrm>
              <a:off x="-2039466" y="1253461"/>
              <a:ext cx="15179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DISAGREE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1D9BB00-4540-E94B-BDA8-02B6A9A46F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2784" y="4990267"/>
            <a:ext cx="1655787" cy="155941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AC22484-5240-E64E-A6F3-597BA70D2C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5921" y="4990267"/>
            <a:ext cx="1655787" cy="155941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E157B5-FBF7-4E44-A5FE-CC852179D3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0522" y="4967290"/>
            <a:ext cx="1655787" cy="155941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0A9523F-2D19-A349-9E90-BA7DC62A9C11}"/>
              </a:ext>
            </a:extLst>
          </p:cNvPr>
          <p:cNvSpPr txBox="1"/>
          <p:nvPr/>
        </p:nvSpPr>
        <p:spPr>
          <a:xfrm>
            <a:off x="4248091" y="5294406"/>
            <a:ext cx="1138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DEVELOP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E4A75A-15D0-204F-A1CB-3EBF28C58682}"/>
              </a:ext>
            </a:extLst>
          </p:cNvPr>
          <p:cNvSpPr txBox="1"/>
          <p:nvPr/>
        </p:nvSpPr>
        <p:spPr>
          <a:xfrm>
            <a:off x="5576677" y="6062707"/>
            <a:ext cx="138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CHALLENGE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51318A3-5968-E643-A8C0-28287E9B2FC2}"/>
              </a:ext>
            </a:extLst>
          </p:cNvPr>
          <p:cNvSpPr txBox="1"/>
          <p:nvPr/>
        </p:nvSpPr>
        <p:spPr>
          <a:xfrm>
            <a:off x="7314415" y="5074369"/>
            <a:ext cx="138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ALTERNATE IDEA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A1F2FFA-BEC4-8C4A-A7F9-ADD462FE67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4919" y="5406873"/>
            <a:ext cx="1124248" cy="99442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2A1DE5E-5810-7343-B151-A19D800996A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1075" y="5179187"/>
            <a:ext cx="907386" cy="90221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6716A21-D368-5044-8E36-E8095BE10D4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040" y="5162405"/>
            <a:ext cx="1059791" cy="1269633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484EBACB-B9E9-9446-96B6-4E37B86E8BEE}"/>
              </a:ext>
            </a:extLst>
          </p:cNvPr>
          <p:cNvSpPr/>
          <p:nvPr/>
        </p:nvSpPr>
        <p:spPr>
          <a:xfrm>
            <a:off x="187110" y="213709"/>
            <a:ext cx="7813890" cy="786414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28575">
            <a:solidFill>
              <a:schemeClr val="tx1"/>
            </a:solidFill>
          </a:ln>
        </p:spPr>
        <p:txBody>
          <a:bodyPr wrap="square" lIns="91440" tIns="45720" rIns="91440" bIns="45720" anchor="ctr">
            <a:noAutofit/>
          </a:bodyPr>
          <a:lstStyle/>
          <a:p>
            <a:pPr algn="ctr"/>
            <a:r>
              <a:rPr lang="en-GB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</a:rPr>
              <a:t>    WHAT DO YOU THINK?</a:t>
            </a:r>
            <a:endParaRPr lang="en-GB" sz="36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7F0757"/>
              </a:solidFill>
            </a:endParaRPr>
          </a:p>
        </p:txBody>
      </p:sp>
      <p:pic>
        <p:nvPicPr>
          <p:cNvPr id="34" name="Picture 8">
            <a:extLst>
              <a:ext uri="{FF2B5EF4-FFF2-40B4-BE49-F238E27FC236}">
                <a16:creationId xmlns:a16="http://schemas.microsoft.com/office/drawing/2014/main" id="{2EB6AA15-3477-1940-9553-98CABBFE4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317" y="326086"/>
            <a:ext cx="1706268" cy="51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1AA44CAE-D121-8344-AE93-E78171AB48B8}"/>
              </a:ext>
            </a:extLst>
          </p:cNvPr>
          <p:cNvSpPr/>
          <p:nvPr/>
        </p:nvSpPr>
        <p:spPr>
          <a:xfrm>
            <a:off x="6424895" y="1089907"/>
            <a:ext cx="2475822" cy="351890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1EB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Talking points</a:t>
            </a:r>
          </a:p>
          <a:p>
            <a:r>
              <a:rPr lang="en-US" sz="1400" dirty="0">
                <a:solidFill>
                  <a:schemeClr val="tx1"/>
                </a:solidFill>
              </a:rPr>
              <a:t>I think that …</a:t>
            </a:r>
          </a:p>
          <a:p>
            <a:r>
              <a:rPr lang="en-US" sz="1400" dirty="0">
                <a:solidFill>
                  <a:schemeClr val="tx1"/>
                </a:solidFill>
              </a:rPr>
              <a:t>I don’t think… is right because…</a:t>
            </a:r>
          </a:p>
          <a:p>
            <a:r>
              <a:rPr lang="en-US" sz="1400" dirty="0">
                <a:solidFill>
                  <a:schemeClr val="tx1"/>
                </a:solidFill>
              </a:rPr>
              <a:t>My opinion is…</a:t>
            </a:r>
          </a:p>
          <a:p>
            <a:r>
              <a:rPr lang="en-US" sz="1400" dirty="0">
                <a:solidFill>
                  <a:schemeClr val="tx1"/>
                </a:solidFill>
              </a:rPr>
              <a:t>I would argue the same because…</a:t>
            </a:r>
          </a:p>
          <a:p>
            <a:r>
              <a:rPr lang="en-US" sz="1400" dirty="0">
                <a:solidFill>
                  <a:schemeClr val="tx1"/>
                </a:solidFill>
              </a:rPr>
              <a:t>I disagree with… because</a:t>
            </a:r>
          </a:p>
          <a:p>
            <a:r>
              <a:rPr lang="en-US" sz="1400" dirty="0">
                <a:solidFill>
                  <a:schemeClr val="tx1"/>
                </a:solidFill>
              </a:rPr>
              <a:t>Building on what ….</a:t>
            </a:r>
          </a:p>
          <a:p>
            <a:r>
              <a:rPr lang="en-US" sz="1400" dirty="0">
                <a:solidFill>
                  <a:schemeClr val="tx1"/>
                </a:solidFill>
              </a:rPr>
              <a:t>An alternate way of looking at this is…</a:t>
            </a:r>
          </a:p>
          <a:p>
            <a:r>
              <a:rPr lang="en-US" sz="1400" dirty="0">
                <a:solidFill>
                  <a:schemeClr val="tx1"/>
                </a:solidFill>
              </a:rPr>
              <a:t>I sort of agree, however….</a:t>
            </a:r>
          </a:p>
          <a:p>
            <a:r>
              <a:rPr lang="en-US" sz="1400" dirty="0">
                <a:solidFill>
                  <a:schemeClr val="tx1"/>
                </a:solidFill>
              </a:rPr>
              <a:t>In my view…</a:t>
            </a:r>
          </a:p>
          <a:p>
            <a:r>
              <a:rPr lang="en-US" sz="1400" dirty="0">
                <a:solidFill>
                  <a:schemeClr val="tx1"/>
                </a:solidFill>
              </a:rPr>
              <a:t>I would challenge what… said because …</a:t>
            </a:r>
          </a:p>
        </p:txBody>
      </p:sp>
      <p:pic>
        <p:nvPicPr>
          <p:cNvPr id="31" name="Picture 5" descr="C:\Users\Optic Group111\Desktop\CORE THEME 6.png">
            <a:extLst>
              <a:ext uri="{FF2B5EF4-FFF2-40B4-BE49-F238E27FC236}">
                <a16:creationId xmlns:a16="http://schemas.microsoft.com/office/drawing/2014/main" id="{2A540C94-1B0B-1A40-846C-D6EC42980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3634" y="193909"/>
            <a:ext cx="821029" cy="82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F6A93FE-96E5-F047-908B-5B302C9FB8B4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03615" y="1132696"/>
            <a:ext cx="2918818" cy="3674816"/>
          </a:xfrm>
          <a:prstGeom prst="rect">
            <a:avLst/>
          </a:prstGeom>
        </p:spPr>
      </p:pic>
      <p:sp>
        <p:nvSpPr>
          <p:cNvPr id="35" name="Rectangular Callout 34">
            <a:extLst>
              <a:ext uri="{FF2B5EF4-FFF2-40B4-BE49-F238E27FC236}">
                <a16:creationId xmlns:a16="http://schemas.microsoft.com/office/drawing/2014/main" id="{20DAF2CA-DB75-7A4D-8AAA-5D11310235E4}"/>
              </a:ext>
            </a:extLst>
          </p:cNvPr>
          <p:cNvSpPr/>
          <p:nvPr/>
        </p:nvSpPr>
        <p:spPr>
          <a:xfrm>
            <a:off x="2719106" y="1199306"/>
            <a:ext cx="3562780" cy="2738089"/>
          </a:xfrm>
          <a:prstGeom prst="wedgeRectCallout">
            <a:avLst>
              <a:gd name="adj1" fmla="val -64959"/>
              <a:gd name="adj2" fmla="val 23062"/>
            </a:avLst>
          </a:prstGeom>
          <a:gradFill flip="none" rotWithShape="1">
            <a:gsLst>
              <a:gs pos="0">
                <a:srgbClr val="4FD1FF">
                  <a:tint val="66000"/>
                  <a:satMod val="160000"/>
                </a:srgbClr>
              </a:gs>
              <a:gs pos="50000">
                <a:srgbClr val="4FD1FF">
                  <a:tint val="44500"/>
                  <a:satMod val="160000"/>
                </a:srgbClr>
              </a:gs>
              <a:gs pos="100000">
                <a:srgbClr val="4FD1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A34AD03-F24E-1F40-AA36-3B19F6350633}"/>
              </a:ext>
            </a:extLst>
          </p:cNvPr>
          <p:cNvSpPr/>
          <p:nvPr/>
        </p:nvSpPr>
        <p:spPr>
          <a:xfrm>
            <a:off x="2784928" y="1485172"/>
            <a:ext cx="35627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212529"/>
                </a:solidFill>
                <a:latin typeface="Comic Sans MS" panose="030F0902030302020204" pitchFamily="66" charset="0"/>
              </a:rPr>
              <a:t>“Ultimately schools are the most responsible for ensuring their children have good personal finance skills”</a:t>
            </a:r>
            <a:endParaRPr lang="en-US" sz="2400" dirty="0">
              <a:latin typeface="Comic Sans MS" panose="030F0902030302020204" pitchFamily="66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0E4E7F8-7A19-4941-9BFA-C8A44B6E2DCA}"/>
              </a:ext>
            </a:extLst>
          </p:cNvPr>
          <p:cNvSpPr/>
          <p:nvPr/>
        </p:nvSpPr>
        <p:spPr>
          <a:xfrm>
            <a:off x="1552040" y="4069968"/>
            <a:ext cx="1132110" cy="625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ctr"/>
          <a:lstStyle/>
          <a:p>
            <a:pPr algn="ctr">
              <a:defRPr/>
            </a:pPr>
            <a:r>
              <a:rPr lang="en-GB" sz="1600" b="1" dirty="0">
                <a:latin typeface="Calibri"/>
                <a:cs typeface="Calibri"/>
              </a:rPr>
              <a:t>Media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D56485A-4E12-B74F-8248-9AAA6BBF59C9}"/>
              </a:ext>
            </a:extLst>
          </p:cNvPr>
          <p:cNvSpPr/>
          <p:nvPr/>
        </p:nvSpPr>
        <p:spPr>
          <a:xfrm>
            <a:off x="3950531" y="4069969"/>
            <a:ext cx="1132110" cy="625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latin typeface="Calibri"/>
                <a:cs typeface="Calibri"/>
              </a:rPr>
              <a:t>Parents</a:t>
            </a:r>
            <a:endParaRPr lang="en-US" sz="1600" b="1" dirty="0">
              <a:latin typeface="Calibri"/>
              <a:cs typeface="Calibri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179654E-94B7-9740-9076-2BDC111FC4DC}"/>
              </a:ext>
            </a:extLst>
          </p:cNvPr>
          <p:cNvSpPr/>
          <p:nvPr/>
        </p:nvSpPr>
        <p:spPr>
          <a:xfrm>
            <a:off x="5149776" y="4069968"/>
            <a:ext cx="1132110" cy="625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ctr"/>
          <a:lstStyle/>
          <a:p>
            <a:pPr algn="ctr">
              <a:defRPr/>
            </a:pPr>
            <a:r>
              <a:rPr lang="en-GB" sz="1600" b="1" dirty="0">
                <a:latin typeface="Calibri"/>
                <a:cs typeface="Calibri"/>
              </a:rPr>
              <a:t>Businesses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2F880B-C96A-9E42-8F8C-1E5980E459C4}"/>
              </a:ext>
            </a:extLst>
          </p:cNvPr>
          <p:cNvSpPr/>
          <p:nvPr/>
        </p:nvSpPr>
        <p:spPr>
          <a:xfrm>
            <a:off x="352795" y="4069968"/>
            <a:ext cx="1132110" cy="625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ctr"/>
          <a:lstStyle/>
          <a:p>
            <a:pPr algn="ctr">
              <a:defRPr/>
            </a:pPr>
            <a:r>
              <a:rPr lang="en-GB" sz="1600" b="1" dirty="0">
                <a:latin typeface="Calibri"/>
                <a:cs typeface="Calibri"/>
              </a:rPr>
              <a:t>Ourselves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4E7903B-2EA6-3F45-98DF-A1C98FE69F00}"/>
              </a:ext>
            </a:extLst>
          </p:cNvPr>
          <p:cNvSpPr/>
          <p:nvPr/>
        </p:nvSpPr>
        <p:spPr>
          <a:xfrm>
            <a:off x="2751285" y="4069968"/>
            <a:ext cx="1132111" cy="625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ctr"/>
          <a:lstStyle/>
          <a:p>
            <a:pPr algn="ctr">
              <a:defRPr/>
            </a:pPr>
            <a:r>
              <a:rPr lang="en-US" sz="1400" b="1" dirty="0">
                <a:latin typeface="Calibri"/>
                <a:cs typeface="Calibri"/>
              </a:rPr>
              <a:t>Government </a:t>
            </a:r>
            <a:endParaRPr lang="en-GB" sz="14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6847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evron 2"/>
          <p:cNvSpPr/>
          <p:nvPr/>
        </p:nvSpPr>
        <p:spPr>
          <a:xfrm>
            <a:off x="1330447" y="1915067"/>
            <a:ext cx="707366" cy="836762"/>
          </a:xfrm>
          <a:prstGeom prst="chevron">
            <a:avLst/>
          </a:prstGeom>
          <a:solidFill>
            <a:srgbClr val="FCB0A3"/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Chevron 19"/>
          <p:cNvSpPr/>
          <p:nvPr/>
        </p:nvSpPr>
        <p:spPr>
          <a:xfrm>
            <a:off x="775481" y="1933759"/>
            <a:ext cx="707366" cy="836762"/>
          </a:xfrm>
          <a:prstGeom prst="chevron">
            <a:avLst/>
          </a:prstGeom>
          <a:solidFill>
            <a:srgbClr val="FCB0A3"/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Chevron 22"/>
          <p:cNvSpPr/>
          <p:nvPr/>
        </p:nvSpPr>
        <p:spPr>
          <a:xfrm>
            <a:off x="220515" y="1936637"/>
            <a:ext cx="707366" cy="836762"/>
          </a:xfrm>
          <a:prstGeom prst="chevron">
            <a:avLst/>
          </a:prstGeom>
          <a:solidFill>
            <a:srgbClr val="FCB0A3"/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Chevron 12">
            <a:extLst>
              <a:ext uri="{FF2B5EF4-FFF2-40B4-BE49-F238E27FC236}">
                <a16:creationId xmlns:a16="http://schemas.microsoft.com/office/drawing/2014/main" id="{1721DC49-BA5C-AA4C-8BB7-ADFB44ABDBF5}"/>
              </a:ext>
            </a:extLst>
          </p:cNvPr>
          <p:cNvSpPr/>
          <p:nvPr/>
        </p:nvSpPr>
        <p:spPr>
          <a:xfrm>
            <a:off x="1330447" y="3161976"/>
            <a:ext cx="707366" cy="836762"/>
          </a:xfrm>
          <a:prstGeom prst="chevron">
            <a:avLst/>
          </a:prstGeom>
          <a:solidFill>
            <a:srgbClr val="FCB0A3"/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Chevron 14">
            <a:extLst>
              <a:ext uri="{FF2B5EF4-FFF2-40B4-BE49-F238E27FC236}">
                <a16:creationId xmlns:a16="http://schemas.microsoft.com/office/drawing/2014/main" id="{28434556-985D-1D48-9BD5-DC74C71D59C4}"/>
              </a:ext>
            </a:extLst>
          </p:cNvPr>
          <p:cNvSpPr/>
          <p:nvPr/>
        </p:nvSpPr>
        <p:spPr>
          <a:xfrm>
            <a:off x="775481" y="3180668"/>
            <a:ext cx="707366" cy="836762"/>
          </a:xfrm>
          <a:prstGeom prst="chevron">
            <a:avLst/>
          </a:prstGeom>
          <a:solidFill>
            <a:srgbClr val="FCB0A3"/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Chevron 15">
            <a:extLst>
              <a:ext uri="{FF2B5EF4-FFF2-40B4-BE49-F238E27FC236}">
                <a16:creationId xmlns:a16="http://schemas.microsoft.com/office/drawing/2014/main" id="{E026A799-35F7-B94A-AE99-9C0A16A906C7}"/>
              </a:ext>
            </a:extLst>
          </p:cNvPr>
          <p:cNvSpPr/>
          <p:nvPr/>
        </p:nvSpPr>
        <p:spPr>
          <a:xfrm>
            <a:off x="220515" y="3183546"/>
            <a:ext cx="707366" cy="836762"/>
          </a:xfrm>
          <a:prstGeom prst="chevron">
            <a:avLst/>
          </a:prstGeom>
          <a:solidFill>
            <a:srgbClr val="FCB0A3"/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F5B9D4BD-E233-BD4B-8911-0C53CF71A1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019372"/>
              </p:ext>
            </p:extLst>
          </p:nvPr>
        </p:nvGraphicFramePr>
        <p:xfrm>
          <a:off x="4326" y="1878771"/>
          <a:ext cx="9139674" cy="31614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1334">
                  <a:extLst>
                    <a:ext uri="{9D8B030D-6E8A-4147-A177-3AD203B41FA5}">
                      <a16:colId xmlns:a16="http://schemas.microsoft.com/office/drawing/2014/main" val="2469962901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302987413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3629241431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2725264235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3690037511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2101932133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1982562568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722453729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2933027247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1512976713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2900132583"/>
                    </a:ext>
                  </a:extLst>
                </a:gridCol>
              </a:tblGrid>
              <a:tr h="442889">
                <a:tc gridSpan="11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Confidence Checker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970905"/>
                  </a:ext>
                </a:extLst>
              </a:tr>
              <a:tr h="737328">
                <a:tc>
                  <a:txBody>
                    <a:bodyPr/>
                    <a:lstStyle/>
                    <a:p>
                      <a:pPr marL="0" marR="0" lvl="0" indent="0" algn="l" defTabSz="6399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AFTER THE LEARNING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136491"/>
                  </a:ext>
                </a:extLst>
              </a:tr>
              <a:tr h="433849"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 understand the various characteristics of money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89329"/>
                  </a:ext>
                </a:extLst>
              </a:tr>
              <a:tr h="55763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 can evaluate different banking options for mobile and traditional banking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292860"/>
                  </a:ext>
                </a:extLst>
              </a:tr>
              <a:tr h="43384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 understand the range and purpose of different types of bank accounts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484043"/>
                  </a:ext>
                </a:extLst>
              </a:tr>
            </a:tbl>
          </a:graphicData>
        </a:graphic>
      </p:graphicFrame>
      <p:pic>
        <p:nvPicPr>
          <p:cNvPr id="22" name="Picture 10">
            <a:extLst>
              <a:ext uri="{FF2B5EF4-FFF2-40B4-BE49-F238E27FC236}">
                <a16:creationId xmlns:a16="http://schemas.microsoft.com/office/drawing/2014/main" id="{012B0609-7DCD-294A-BC82-24174D209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8981" y="2567423"/>
            <a:ext cx="1445832" cy="440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1">
            <a:extLst>
              <a:ext uri="{FF2B5EF4-FFF2-40B4-BE49-F238E27FC236}">
                <a16:creationId xmlns:a16="http://schemas.microsoft.com/office/drawing/2014/main" id="{86CDB9BF-C342-0245-9541-5951E9D6E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5836" y="2564157"/>
            <a:ext cx="1445832" cy="44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2">
            <a:extLst>
              <a:ext uri="{FF2B5EF4-FFF2-40B4-BE49-F238E27FC236}">
                <a16:creationId xmlns:a16="http://schemas.microsoft.com/office/drawing/2014/main" id="{EB247A3C-C1CE-984C-AA5F-0CE727894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3573" y="2567423"/>
            <a:ext cx="1445832" cy="438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4">
            <a:extLst>
              <a:ext uri="{FF2B5EF4-FFF2-40B4-BE49-F238E27FC236}">
                <a16:creationId xmlns:a16="http://schemas.microsoft.com/office/drawing/2014/main" id="{79E5FA0E-E21F-AB42-9EE5-3E81D59EE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47" y="1878771"/>
            <a:ext cx="1470944" cy="44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EF1EB5C-5C65-674D-8FEA-CA13F698B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63276" y="1922827"/>
            <a:ext cx="442412" cy="325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315946B-B4D8-5D4B-AB22-046C004FAD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79005" y="1936076"/>
            <a:ext cx="442412" cy="325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Chevron 16">
            <a:extLst>
              <a:ext uri="{FF2B5EF4-FFF2-40B4-BE49-F238E27FC236}">
                <a16:creationId xmlns:a16="http://schemas.microsoft.com/office/drawing/2014/main" id="{073BDF6F-D49C-2444-A173-81B063E04B3C}"/>
              </a:ext>
            </a:extLst>
          </p:cNvPr>
          <p:cNvSpPr/>
          <p:nvPr/>
        </p:nvSpPr>
        <p:spPr>
          <a:xfrm>
            <a:off x="8179005" y="349555"/>
            <a:ext cx="633593" cy="483030"/>
          </a:xfrm>
          <a:prstGeom prst="chevron">
            <a:avLst/>
          </a:prstGeom>
          <a:solidFill>
            <a:srgbClr val="FFF200"/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Chevron 17">
            <a:extLst>
              <a:ext uri="{FF2B5EF4-FFF2-40B4-BE49-F238E27FC236}">
                <a16:creationId xmlns:a16="http://schemas.microsoft.com/office/drawing/2014/main" id="{CD51B096-DC18-4F4F-9A61-69FD561C064D}"/>
              </a:ext>
            </a:extLst>
          </p:cNvPr>
          <p:cNvSpPr/>
          <p:nvPr/>
        </p:nvSpPr>
        <p:spPr>
          <a:xfrm>
            <a:off x="7624039" y="368247"/>
            <a:ext cx="633593" cy="483030"/>
          </a:xfrm>
          <a:prstGeom prst="chevron">
            <a:avLst/>
          </a:prstGeom>
          <a:solidFill>
            <a:srgbClr val="FFF200"/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Chevron 18">
            <a:extLst>
              <a:ext uri="{FF2B5EF4-FFF2-40B4-BE49-F238E27FC236}">
                <a16:creationId xmlns:a16="http://schemas.microsoft.com/office/drawing/2014/main" id="{EA1B3BC0-3B47-B54E-8C36-30AF70CB2875}"/>
              </a:ext>
            </a:extLst>
          </p:cNvPr>
          <p:cNvSpPr/>
          <p:nvPr/>
        </p:nvSpPr>
        <p:spPr>
          <a:xfrm>
            <a:off x="7069073" y="371125"/>
            <a:ext cx="633593" cy="483030"/>
          </a:xfrm>
          <a:prstGeom prst="chevron">
            <a:avLst/>
          </a:prstGeom>
          <a:solidFill>
            <a:srgbClr val="FFF200"/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0C74B5A-6ECD-C248-95EA-908C7FAF93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85064" y="5034216"/>
            <a:ext cx="854463" cy="628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FBD244F5-CA6D-F642-82C0-0EB5C3283914}"/>
              </a:ext>
            </a:extLst>
          </p:cNvPr>
          <p:cNvSpPr/>
          <p:nvPr/>
        </p:nvSpPr>
        <p:spPr>
          <a:xfrm>
            <a:off x="927881" y="5034216"/>
            <a:ext cx="5472919" cy="62808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C1EB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Complete the confidence checker of where you think you are at for this lesson </a:t>
            </a:r>
            <a:r>
              <a:rPr lang="en-US" sz="1200" dirty="0">
                <a:solidFill>
                  <a:schemeClr val="tx1"/>
                </a:solidFill>
              </a:rPr>
              <a:t>(Discussion or complete sheet)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3" name="Picture 18" descr="C:\Users\Optic Group111\Desktop\Task.png">
            <a:extLst>
              <a:ext uri="{FF2B5EF4-FFF2-40B4-BE49-F238E27FC236}">
                <a16:creationId xmlns:a16="http://schemas.microsoft.com/office/drawing/2014/main" id="{3CF579CE-68B2-A14A-929C-8C2CDBC53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515" y="5010906"/>
            <a:ext cx="623102" cy="62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7">
            <a:extLst>
              <a:ext uri="{FF2B5EF4-FFF2-40B4-BE49-F238E27FC236}">
                <a16:creationId xmlns:a16="http://schemas.microsoft.com/office/drawing/2014/main" id="{82234F0E-0BE4-7043-BD14-49EAC4903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77857" y="4320811"/>
            <a:ext cx="1035888" cy="1246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E665EEC5-24FF-834B-A760-A5B84645884B}"/>
              </a:ext>
            </a:extLst>
          </p:cNvPr>
          <p:cNvSpPr/>
          <p:nvPr/>
        </p:nvSpPr>
        <p:spPr>
          <a:xfrm>
            <a:off x="7356157" y="5202598"/>
            <a:ext cx="1307119" cy="364990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omic Sans MS" panose="030F0902030302020204" pitchFamily="66" charset="0"/>
              </a:rPr>
              <a:t>3 Minutes</a:t>
            </a:r>
          </a:p>
        </p:txBody>
      </p:sp>
      <p:pic>
        <p:nvPicPr>
          <p:cNvPr id="30" name="Picture 5" descr="C:\Users\Optic Group111\Desktop\CORE THEME 6.png">
            <a:extLst>
              <a:ext uri="{FF2B5EF4-FFF2-40B4-BE49-F238E27FC236}">
                <a16:creationId xmlns:a16="http://schemas.microsoft.com/office/drawing/2014/main" id="{CFFC37C1-DEEB-7149-BAC7-C7D7F4479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3991" y="286613"/>
            <a:ext cx="633593" cy="63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190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Q1j31PFz_400x400.jpg">
            <a:extLst>
              <a:ext uri="{FF2B5EF4-FFF2-40B4-BE49-F238E27FC236}">
                <a16:creationId xmlns:a16="http://schemas.microsoft.com/office/drawing/2014/main" id="{2101FF0C-0487-2C4F-8E9D-867365E0DE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" b="90000" l="10000" r="90000">
                        <a14:foregroundMark x1="51000" y1="73250" x2="51000" y2="73250"/>
                        <a14:backgroundMark x1="42500" y1="20750" x2="42500" y2="20750"/>
                        <a14:backgroundMark x1="40500" y1="29750" x2="40500" y2="29750"/>
                        <a14:backgroundMark x1="48250" y1="74500" x2="48250" y2="7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672" r="22881" b="25495"/>
          <a:stretch/>
        </p:blipFill>
        <p:spPr>
          <a:xfrm>
            <a:off x="8003507" y="1245313"/>
            <a:ext cx="1023804" cy="1482663"/>
          </a:xfrm>
          <a:prstGeom prst="rect">
            <a:avLst/>
          </a:prstGeom>
        </p:spPr>
      </p:pic>
      <p:pic>
        <p:nvPicPr>
          <p:cNvPr id="6" name="Picture 5" descr="large-TWITTER ROUND SARAH LGBT.png">
            <a:extLst>
              <a:ext uri="{FF2B5EF4-FFF2-40B4-BE49-F238E27FC236}">
                <a16:creationId xmlns:a16="http://schemas.microsoft.com/office/drawing/2014/main" id="{983A4FF6-0423-A747-8112-20E8CA77D4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11" b="100000" l="0" r="100000">
                        <a14:foregroundMark x1="55125" y1="85695" x2="55125" y2="85695"/>
                        <a14:backgroundMark x1="38781" y1="37567" x2="38781" y2="37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289" y="1227068"/>
            <a:ext cx="714503" cy="14826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FC9AD3-BB1D-E24F-BF0D-C0FB42FE7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71" y="1659483"/>
            <a:ext cx="8583989" cy="4090154"/>
          </a:xfrm>
          <a:custGeom>
            <a:avLst/>
            <a:gdLst>
              <a:gd name="connsiteX0" fmla="*/ 0 w 8569475"/>
              <a:gd name="connsiteY0" fmla="*/ 826522 h 4959031"/>
              <a:gd name="connsiteX1" fmla="*/ 826522 w 8569475"/>
              <a:gd name="connsiteY1" fmla="*/ 0 h 4959031"/>
              <a:gd name="connsiteX2" fmla="*/ 7742953 w 8569475"/>
              <a:gd name="connsiteY2" fmla="*/ 0 h 4959031"/>
              <a:gd name="connsiteX3" fmla="*/ 8569475 w 8569475"/>
              <a:gd name="connsiteY3" fmla="*/ 826522 h 4959031"/>
              <a:gd name="connsiteX4" fmla="*/ 8569475 w 8569475"/>
              <a:gd name="connsiteY4" fmla="*/ 4132509 h 4959031"/>
              <a:gd name="connsiteX5" fmla="*/ 7742953 w 8569475"/>
              <a:gd name="connsiteY5" fmla="*/ 4959031 h 4959031"/>
              <a:gd name="connsiteX6" fmla="*/ 826522 w 8569475"/>
              <a:gd name="connsiteY6" fmla="*/ 4959031 h 4959031"/>
              <a:gd name="connsiteX7" fmla="*/ 0 w 8569475"/>
              <a:gd name="connsiteY7" fmla="*/ 4132509 h 4959031"/>
              <a:gd name="connsiteX8" fmla="*/ 0 w 8569475"/>
              <a:gd name="connsiteY8" fmla="*/ 826522 h 4959031"/>
              <a:gd name="connsiteX0" fmla="*/ 0 w 8583989"/>
              <a:gd name="connsiteY0" fmla="*/ 1218408 h 4959031"/>
              <a:gd name="connsiteX1" fmla="*/ 841036 w 8583989"/>
              <a:gd name="connsiteY1" fmla="*/ 0 h 4959031"/>
              <a:gd name="connsiteX2" fmla="*/ 7757467 w 8583989"/>
              <a:gd name="connsiteY2" fmla="*/ 0 h 4959031"/>
              <a:gd name="connsiteX3" fmla="*/ 8583989 w 8583989"/>
              <a:gd name="connsiteY3" fmla="*/ 826522 h 4959031"/>
              <a:gd name="connsiteX4" fmla="*/ 8583989 w 8583989"/>
              <a:gd name="connsiteY4" fmla="*/ 4132509 h 4959031"/>
              <a:gd name="connsiteX5" fmla="*/ 7757467 w 8583989"/>
              <a:gd name="connsiteY5" fmla="*/ 4959031 h 4959031"/>
              <a:gd name="connsiteX6" fmla="*/ 841036 w 8583989"/>
              <a:gd name="connsiteY6" fmla="*/ 4959031 h 4959031"/>
              <a:gd name="connsiteX7" fmla="*/ 14514 w 8583989"/>
              <a:gd name="connsiteY7" fmla="*/ 4132509 h 4959031"/>
              <a:gd name="connsiteX8" fmla="*/ 0 w 8583989"/>
              <a:gd name="connsiteY8" fmla="*/ 1218408 h 4959031"/>
              <a:gd name="connsiteX0" fmla="*/ 0 w 8583989"/>
              <a:gd name="connsiteY0" fmla="*/ 1218408 h 4959031"/>
              <a:gd name="connsiteX1" fmla="*/ 1132829 w 8583989"/>
              <a:gd name="connsiteY1" fmla="*/ 996632 h 4959031"/>
              <a:gd name="connsiteX2" fmla="*/ 841036 w 8583989"/>
              <a:gd name="connsiteY2" fmla="*/ 0 h 4959031"/>
              <a:gd name="connsiteX3" fmla="*/ 7757467 w 8583989"/>
              <a:gd name="connsiteY3" fmla="*/ 0 h 4959031"/>
              <a:gd name="connsiteX4" fmla="*/ 8583989 w 8583989"/>
              <a:gd name="connsiteY4" fmla="*/ 826522 h 4959031"/>
              <a:gd name="connsiteX5" fmla="*/ 8583989 w 8583989"/>
              <a:gd name="connsiteY5" fmla="*/ 4132509 h 4959031"/>
              <a:gd name="connsiteX6" fmla="*/ 7757467 w 8583989"/>
              <a:gd name="connsiteY6" fmla="*/ 4959031 h 4959031"/>
              <a:gd name="connsiteX7" fmla="*/ 841036 w 8583989"/>
              <a:gd name="connsiteY7" fmla="*/ 4959031 h 4959031"/>
              <a:gd name="connsiteX8" fmla="*/ 14514 w 8583989"/>
              <a:gd name="connsiteY8" fmla="*/ 4132509 h 4959031"/>
              <a:gd name="connsiteX9" fmla="*/ 0 w 8583989"/>
              <a:gd name="connsiteY9" fmla="*/ 1218408 h 4959031"/>
              <a:gd name="connsiteX0" fmla="*/ 0 w 8583989"/>
              <a:gd name="connsiteY0" fmla="*/ 1218408 h 4959031"/>
              <a:gd name="connsiteX1" fmla="*/ 1132829 w 8583989"/>
              <a:gd name="connsiteY1" fmla="*/ 996632 h 4959031"/>
              <a:gd name="connsiteX2" fmla="*/ 841036 w 8583989"/>
              <a:gd name="connsiteY2" fmla="*/ 0 h 4959031"/>
              <a:gd name="connsiteX3" fmla="*/ 7757467 w 8583989"/>
              <a:gd name="connsiteY3" fmla="*/ 0 h 4959031"/>
              <a:gd name="connsiteX4" fmla="*/ 8583989 w 8583989"/>
              <a:gd name="connsiteY4" fmla="*/ 1116808 h 4959031"/>
              <a:gd name="connsiteX5" fmla="*/ 8583989 w 8583989"/>
              <a:gd name="connsiteY5" fmla="*/ 4132509 h 4959031"/>
              <a:gd name="connsiteX6" fmla="*/ 7757467 w 8583989"/>
              <a:gd name="connsiteY6" fmla="*/ 4959031 h 4959031"/>
              <a:gd name="connsiteX7" fmla="*/ 841036 w 8583989"/>
              <a:gd name="connsiteY7" fmla="*/ 4959031 h 4959031"/>
              <a:gd name="connsiteX8" fmla="*/ 14514 w 8583989"/>
              <a:gd name="connsiteY8" fmla="*/ 4132509 h 4959031"/>
              <a:gd name="connsiteX9" fmla="*/ 0 w 8583989"/>
              <a:gd name="connsiteY9" fmla="*/ 1218408 h 4959031"/>
              <a:gd name="connsiteX0" fmla="*/ 0 w 8583989"/>
              <a:gd name="connsiteY0" fmla="*/ 1218408 h 4959031"/>
              <a:gd name="connsiteX1" fmla="*/ 1132829 w 8583989"/>
              <a:gd name="connsiteY1" fmla="*/ 996632 h 4959031"/>
              <a:gd name="connsiteX2" fmla="*/ 841036 w 8583989"/>
              <a:gd name="connsiteY2" fmla="*/ 0 h 4959031"/>
              <a:gd name="connsiteX3" fmla="*/ 7757467 w 8583989"/>
              <a:gd name="connsiteY3" fmla="*/ 0 h 4959031"/>
              <a:gd name="connsiteX4" fmla="*/ 8583989 w 8583989"/>
              <a:gd name="connsiteY4" fmla="*/ 1116808 h 4959031"/>
              <a:gd name="connsiteX5" fmla="*/ 8583989 w 8583989"/>
              <a:gd name="connsiteY5" fmla="*/ 4132509 h 4959031"/>
              <a:gd name="connsiteX6" fmla="*/ 7757467 w 8583989"/>
              <a:gd name="connsiteY6" fmla="*/ 4959031 h 4959031"/>
              <a:gd name="connsiteX7" fmla="*/ 841036 w 8583989"/>
              <a:gd name="connsiteY7" fmla="*/ 4959031 h 4959031"/>
              <a:gd name="connsiteX8" fmla="*/ 14514 w 8583989"/>
              <a:gd name="connsiteY8" fmla="*/ 4132509 h 4959031"/>
              <a:gd name="connsiteX9" fmla="*/ 0 w 8583989"/>
              <a:gd name="connsiteY9" fmla="*/ 1218408 h 4959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583989" h="4959031">
                <a:moveTo>
                  <a:pt x="0" y="1218408"/>
                </a:moveTo>
                <a:cubicBezTo>
                  <a:pt x="38824" y="589324"/>
                  <a:pt x="992656" y="1199700"/>
                  <a:pt x="1132829" y="996632"/>
                </a:cubicBezTo>
                <a:cubicBezTo>
                  <a:pt x="1273002" y="793564"/>
                  <a:pt x="-410632" y="59667"/>
                  <a:pt x="841036" y="0"/>
                </a:cubicBezTo>
                <a:lnTo>
                  <a:pt x="7757467" y="0"/>
                </a:lnTo>
                <a:cubicBezTo>
                  <a:pt x="8213942" y="0"/>
                  <a:pt x="6392332" y="1342504"/>
                  <a:pt x="8583989" y="1116808"/>
                </a:cubicBezTo>
                <a:lnTo>
                  <a:pt x="8583989" y="4132509"/>
                </a:lnTo>
                <a:cubicBezTo>
                  <a:pt x="8583989" y="4588984"/>
                  <a:pt x="8213942" y="4959031"/>
                  <a:pt x="7757467" y="4959031"/>
                </a:cubicBezTo>
                <a:lnTo>
                  <a:pt x="841036" y="4959031"/>
                </a:lnTo>
                <a:cubicBezTo>
                  <a:pt x="384561" y="4959031"/>
                  <a:pt x="14514" y="4588984"/>
                  <a:pt x="14514" y="4132509"/>
                </a:cubicBezTo>
                <a:cubicBezTo>
                  <a:pt x="14514" y="3030513"/>
                  <a:pt x="0" y="2320404"/>
                  <a:pt x="0" y="1218408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1200" dirty="0"/>
              <a:t>                   </a:t>
            </a:r>
            <a:br>
              <a:rPr lang="en-US" sz="1200" dirty="0"/>
            </a:br>
            <a:r>
              <a:rPr lang="en-US" sz="1200" dirty="0">
                <a:latin typeface="Comic Sans MS" panose="030F0902030302020204" pitchFamily="66" charset="0"/>
              </a:rPr>
              <a:t>FOR MORE INFORMATION ABOUT THE TOPICS COVERED IN THIS UNIT </a:t>
            </a:r>
            <a:br>
              <a:rPr lang="en-US" sz="1200" dirty="0">
                <a:latin typeface="Comic Sans MS" panose="030F0902030302020204" pitchFamily="66" charset="0"/>
              </a:rPr>
            </a:br>
            <a:r>
              <a:rPr lang="en-US" sz="1200" dirty="0">
                <a:latin typeface="Comic Sans MS" panose="030F0902030302020204" pitchFamily="66" charset="0"/>
              </a:rPr>
              <a:t>WE WOULD ADVISE ONE OF THE BELOW:</a:t>
            </a:r>
            <a:br>
              <a:rPr lang="en-US" sz="1200" dirty="0">
                <a:latin typeface="Comic Sans MS" panose="030F0902030302020204" pitchFamily="66" charset="0"/>
              </a:rPr>
            </a:br>
            <a:br>
              <a:rPr lang="en-US" sz="1200" dirty="0">
                <a:latin typeface="Comic Sans MS" panose="030F0902030302020204" pitchFamily="66" charset="0"/>
              </a:rPr>
            </a:br>
            <a:r>
              <a:rPr lang="en-US" sz="1200" dirty="0">
                <a:latin typeface="Comic Sans MS" panose="030F0902030302020204" pitchFamily="66" charset="0"/>
              </a:rPr>
              <a:t>                 SPEAK TO YOUR PARENTS/GUARDIANS OR HEAD OF YEAR,</a:t>
            </a:r>
            <a:br>
              <a:rPr lang="en-US" sz="1200" dirty="0">
                <a:latin typeface="Comic Sans MS" panose="030F0902030302020204" pitchFamily="66" charset="0"/>
              </a:rPr>
            </a:br>
            <a:r>
              <a:rPr lang="en-US" sz="1200" dirty="0">
                <a:latin typeface="Comic Sans MS" panose="030F0902030302020204" pitchFamily="66" charset="0"/>
              </a:rPr>
              <a:t>TRUSTED ADULT </a:t>
            </a:r>
            <a:r>
              <a:rPr lang="en-US" sz="1000" dirty="0">
                <a:latin typeface="Comic Sans MS" panose="030F0902030302020204" pitchFamily="66" charset="0"/>
              </a:rPr>
              <a:t>OR FRIEND </a:t>
            </a:r>
            <a:r>
              <a:rPr lang="en-US" sz="1200" dirty="0">
                <a:latin typeface="Comic Sans MS" panose="030F0902030302020204" pitchFamily="66" charset="0"/>
              </a:rPr>
              <a:t>IF YOU HAVE ANY CONCERNS ABOUT </a:t>
            </a:r>
            <a:br>
              <a:rPr lang="en-US" sz="1200" dirty="0">
                <a:latin typeface="Comic Sans MS" panose="030F0902030302020204" pitchFamily="66" charset="0"/>
              </a:rPr>
            </a:br>
            <a:r>
              <a:rPr lang="en-US" sz="1200" dirty="0">
                <a:latin typeface="Comic Sans MS" panose="030F0902030302020204" pitchFamily="66" charset="0"/>
              </a:rPr>
              <a:t>YOURSELF OR SOMEONE YOU KNOW – IT IS ALWAYS IMPORTANT TO TELL SOMEONE!</a:t>
            </a:r>
            <a:br>
              <a:rPr lang="en-US" sz="1200" dirty="0">
                <a:latin typeface="Comic Sans MS" panose="030F0902030302020204" pitchFamily="66" charset="0"/>
              </a:rPr>
            </a:br>
            <a:br>
              <a:rPr lang="en-US" sz="1200" dirty="0">
                <a:latin typeface="Comic Sans MS" panose="030F0902030302020204" pitchFamily="66" charset="0"/>
              </a:rPr>
            </a:br>
            <a:br>
              <a:rPr lang="en-US" sz="1200" dirty="0">
                <a:latin typeface="Comic Sans MS" panose="030F0902030302020204" pitchFamily="66" charset="0"/>
              </a:rPr>
            </a:br>
            <a:br>
              <a:rPr lang="en-US" sz="1200" dirty="0"/>
            </a:br>
            <a:br>
              <a:rPr lang="en-US" sz="1000" dirty="0"/>
            </a:br>
            <a:br>
              <a:rPr lang="en-US" sz="1000" dirty="0"/>
            </a:br>
            <a:endParaRPr lang="en-US" sz="1000" dirty="0"/>
          </a:p>
        </p:txBody>
      </p:sp>
      <p:pic>
        <p:nvPicPr>
          <p:cNvPr id="4" name="Picture 3" descr="note-42883_960_720.png">
            <a:extLst>
              <a:ext uri="{FF2B5EF4-FFF2-40B4-BE49-F238E27FC236}">
                <a16:creationId xmlns:a16="http://schemas.microsoft.com/office/drawing/2014/main" id="{5B2A3549-9382-D743-BF48-5E1C117D3C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48" y="29152"/>
            <a:ext cx="1293919" cy="1370032"/>
          </a:xfrm>
          <a:prstGeom prst="rect">
            <a:avLst/>
          </a:prstGeom>
        </p:spPr>
      </p:pic>
      <p:pic>
        <p:nvPicPr>
          <p:cNvPr id="5" name="Picture 4" descr="IMPORTANT INFORMATION.jpg">
            <a:extLst>
              <a:ext uri="{FF2B5EF4-FFF2-40B4-BE49-F238E27FC236}">
                <a16:creationId xmlns:a16="http://schemas.microsoft.com/office/drawing/2014/main" id="{DFAFD1F2-4CC7-DD4F-A544-015E6D58272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36372">
            <a:off x="331053" y="753176"/>
            <a:ext cx="1207180" cy="3657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note-42883_960_720.png">
            <a:extLst>
              <a:ext uri="{FF2B5EF4-FFF2-40B4-BE49-F238E27FC236}">
                <a16:creationId xmlns:a16="http://schemas.microsoft.com/office/drawing/2014/main" id="{29B8378C-FCB5-B34F-9056-22F0ED5EF5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9641" y="76256"/>
            <a:ext cx="1293919" cy="1370032"/>
          </a:xfrm>
          <a:prstGeom prst="rect">
            <a:avLst/>
          </a:prstGeom>
        </p:spPr>
      </p:pic>
      <p:pic>
        <p:nvPicPr>
          <p:cNvPr id="8" name="Picture 7" descr="IMPORTANT INFORMATION.jpg">
            <a:extLst>
              <a:ext uri="{FF2B5EF4-FFF2-40B4-BE49-F238E27FC236}">
                <a16:creationId xmlns:a16="http://schemas.microsoft.com/office/drawing/2014/main" id="{F5422CB5-462F-0E4D-92C8-1940E81A662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36372">
            <a:off x="7793623" y="616862"/>
            <a:ext cx="1207180" cy="3657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4C394B5-6F60-464E-9934-F00E9B43405C}"/>
              </a:ext>
            </a:extLst>
          </p:cNvPr>
          <p:cNvSpPr txBox="1"/>
          <p:nvPr/>
        </p:nvSpPr>
        <p:spPr>
          <a:xfrm>
            <a:off x="4998951" y="264825"/>
            <a:ext cx="2519114" cy="95410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/>
              <a:t>Enjoy the lesson, Challenge your perceptions and </a:t>
            </a:r>
            <a:r>
              <a:rPr lang="en-GB" sz="1400" b="1" dirty="0"/>
              <a:t>understand how to seek further advice and support </a:t>
            </a: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77F6DEEE-A9A9-754D-ACD5-7D460D9A1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0996" y="237114"/>
            <a:ext cx="3249984" cy="989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1D35A694-FB52-CC43-9DA4-9C1261042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200" y="5887961"/>
            <a:ext cx="2520000" cy="76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373877CA-206E-EA40-8589-484FFC15C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5834" y="5890070"/>
            <a:ext cx="2520000" cy="767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9">
            <a:extLst>
              <a:ext uri="{FF2B5EF4-FFF2-40B4-BE49-F238E27FC236}">
                <a16:creationId xmlns:a16="http://schemas.microsoft.com/office/drawing/2014/main" id="{46BB2EB3-8674-3C44-A94A-8BD444A70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5468" y="5887961"/>
            <a:ext cx="2520000" cy="762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D0C9FBE8-03DF-0F4A-BC49-E55EC08EC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9279" y="5386547"/>
            <a:ext cx="1035888" cy="1246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E2443F5-3BB8-4B4A-8A67-FC5512E6BB1E}"/>
              </a:ext>
            </a:extLst>
          </p:cNvPr>
          <p:cNvSpPr/>
          <p:nvPr/>
        </p:nvSpPr>
        <p:spPr>
          <a:xfrm>
            <a:off x="7265860" y="5384647"/>
            <a:ext cx="1307119" cy="364990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omic Sans MS" panose="030F0902030302020204" pitchFamily="66" charset="0"/>
              </a:rPr>
              <a:t>2 Minutes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B803149-F702-2D4A-8DAD-E92766504FCB}"/>
              </a:ext>
            </a:extLst>
          </p:cNvPr>
          <p:cNvSpPr/>
          <p:nvPr/>
        </p:nvSpPr>
        <p:spPr>
          <a:xfrm>
            <a:off x="470244" y="3138869"/>
            <a:ext cx="6217034" cy="241144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  <a:latin typeface="Comic Sans MS" panose="030F0902030302020204" pitchFamily="66" charset="0"/>
              </a:rPr>
              <a:t>SPECIFIC FURTHER INFORMATION ON THIS TOPIC CAN BE FOUND HERE:</a:t>
            </a:r>
          </a:p>
          <a:p>
            <a:endParaRPr lang="en-US" sz="400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marL="171450" indent="-171450">
              <a:buFont typeface="Wingdings" pitchFamily="2" charset="2"/>
              <a:buChar char="q"/>
            </a:pPr>
            <a:r>
              <a:rPr lang="en-US" sz="1400" dirty="0">
                <a:solidFill>
                  <a:schemeClr val="tx1"/>
                </a:solidFill>
                <a:latin typeface="Comic Sans MS" panose="030F0902030302020204" pitchFamily="66" charset="0"/>
                <a:hlinkClick r:id="rId14"/>
              </a:rPr>
              <a:t>https://www.citizensadvice.org.uk</a:t>
            </a:r>
            <a:r>
              <a:rPr lang="en-US" sz="1400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en-US" sz="1200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en-US" sz="1200" dirty="0">
                <a:solidFill>
                  <a:schemeClr val="tx1"/>
                </a:solidFill>
                <a:latin typeface="Comic Sans MS" panose="030F0902030302020204" pitchFamily="66" charset="0"/>
                <a:hlinkClick r:id="rId15"/>
              </a:rPr>
              <a:t>https://vinspired.com</a:t>
            </a:r>
            <a:r>
              <a:rPr lang="en-US" sz="1200" dirty="0">
                <a:solidFill>
                  <a:schemeClr val="tx1"/>
                </a:solidFill>
                <a:latin typeface="Comic Sans MS" panose="030F0902030302020204" pitchFamily="66" charset="0"/>
              </a:rPr>
              <a:t> – young peoples volunteering charity 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en-US" sz="1200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en-US" sz="1200" dirty="0">
                <a:solidFill>
                  <a:schemeClr val="tx1"/>
                </a:solidFill>
                <a:latin typeface="Comic Sans MS" panose="030F0902030302020204" pitchFamily="66" charset="0"/>
                <a:hlinkClick r:id="rId16"/>
              </a:rPr>
              <a:t>https://www.ncsyes.co.uk</a:t>
            </a:r>
            <a:r>
              <a:rPr lang="en-US" sz="1200" dirty="0">
                <a:solidFill>
                  <a:schemeClr val="tx1"/>
                </a:solidFill>
                <a:latin typeface="Comic Sans MS" panose="030F0902030302020204" pitchFamily="66" charset="0"/>
              </a:rPr>
              <a:t> 15-17 Year olds National Citizen Service 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en-GB" sz="1400" dirty="0">
                <a:solidFill>
                  <a:srgbClr val="00B0F0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https://nationalcareersservice.direct.gov.uk/</a:t>
            </a:r>
            <a:r>
              <a:rPr lang="en-GB" sz="1400" dirty="0">
                <a:solidFill>
                  <a:srgbClr val="00B0F0"/>
                </a:solidFill>
              </a:rPr>
              <a:t> </a:t>
            </a:r>
            <a:r>
              <a:rPr lang="en-GB" sz="1400" dirty="0">
                <a:solidFill>
                  <a:schemeClr val="tx1"/>
                </a:solidFill>
              </a:rPr>
              <a:t>Explore career opportunities  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en-GB" sz="1400" dirty="0">
                <a:solidFill>
                  <a:srgbClr val="00B0F0"/>
                </a:solidFill>
              </a:rPr>
              <a:t> </a:t>
            </a:r>
            <a:r>
              <a:rPr lang="en-GB" sz="1400" dirty="0">
                <a:solidFill>
                  <a:srgbClr val="00B0F0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https://www.startprofile.com/</a:t>
            </a:r>
            <a:r>
              <a:rPr lang="en-GB" sz="1400" dirty="0">
                <a:solidFill>
                  <a:srgbClr val="00B0F0"/>
                </a:solidFill>
              </a:rPr>
              <a:t>  </a:t>
            </a:r>
            <a:r>
              <a:rPr lang="en-GB" sz="1400" dirty="0">
                <a:solidFill>
                  <a:schemeClr val="tx1"/>
                </a:solidFill>
              </a:rPr>
              <a:t>- Explore your dream Job!</a:t>
            </a:r>
          </a:p>
          <a:p>
            <a:pPr marL="171450" indent="-171450">
              <a:buFont typeface="Wingdings" pitchFamily="2" charset="2"/>
              <a:buChar char="q"/>
            </a:pP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23" name="Picture 14">
            <a:extLst>
              <a:ext uri="{FF2B5EF4-FFF2-40B4-BE49-F238E27FC236}">
                <a16:creationId xmlns:a16="http://schemas.microsoft.com/office/drawing/2014/main" id="{318669A2-004E-4042-B2A7-9452CDD07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0985" y="5242586"/>
            <a:ext cx="1505548" cy="456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4C50626-9552-464D-B9D1-7F7164A6B3A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7951" y="3194602"/>
            <a:ext cx="1800629" cy="180062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394F094-5F43-6049-8AC8-567CDF6D8819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602" y="4808284"/>
            <a:ext cx="1702026" cy="48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786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Optic Group111\Desktop\Further Research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1831" y="259958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Optic Group111\Desktop\Homewor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9834" y="259958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Optic Group111\Desktop\Writing Ac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0968" y="4653957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Optic Group111\Desktop\Design Ac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2965" y="4653957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Optic Group111\Desktop\Revision Ac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962" y="4653957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Optic Group111\Desktop\Self Assessment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956" y="4653957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Optic Group111\Desktop\Thoughts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3828" y="259958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Optic Group111\Desktop\Feelings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6959" y="4653957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Optic Group111\Desktop\Warni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8972" y="4653957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Optic Group111\Desktop\Play Video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2550" y="54868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Optic Group111\Desktop\Teamwork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5336" y="54868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Optic Group111\Desktop\Challenge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67838" y="259958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Optic Group111\Desktop\Law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6728" y="54868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Optic Group111\Desktop\Extension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5825" y="259958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Optic Group111\Desktop\Task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982" y="259958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Optic Group111\Desktop\Action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3944" y="54868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Optic Group111\Desktop\New Vocab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8120" y="54868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216738" y="2022077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NEW </a:t>
            </a:r>
          </a:p>
          <a:p>
            <a:pPr algn="ctr"/>
            <a:r>
              <a:rPr lang="en-GB" sz="1400" dirty="0"/>
              <a:t>VOCABULARY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154116" y="2028447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THE LAW </a:t>
            </a:r>
          </a:p>
          <a:p>
            <a:pPr algn="ctr"/>
            <a:r>
              <a:rPr lang="en-GB" sz="1400" dirty="0"/>
              <a:t>EXPLAINED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22805" y="2028447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TEAMWORK</a:t>
            </a:r>
            <a:r>
              <a:rPr lang="en-GB" sz="1400" dirty="0"/>
              <a:t> </a:t>
            </a:r>
            <a:r>
              <a:rPr lang="en-GB" sz="1400" i="1" dirty="0"/>
              <a:t>TASK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91494" y="2028447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PROJECT </a:t>
            </a:r>
          </a:p>
          <a:p>
            <a:pPr algn="ctr"/>
            <a:r>
              <a:rPr lang="en-GB" sz="1400" dirty="0"/>
              <a:t>WORK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560183" y="2028447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PLAY </a:t>
            </a:r>
          </a:p>
          <a:p>
            <a:pPr algn="ctr"/>
            <a:r>
              <a:rPr lang="en-GB" sz="1400" dirty="0"/>
              <a:t>VIDEO</a:t>
            </a:r>
          </a:p>
        </p:txBody>
      </p:sp>
      <p:pic>
        <p:nvPicPr>
          <p:cNvPr id="50" name="Picture 11" descr="C:\Users\Optic Group111\Desktop\Discussion.png">
            <a:extLst>
              <a:ext uri="{FF2B5EF4-FFF2-40B4-BE49-F238E27FC236}">
                <a16:creationId xmlns:a16="http://schemas.microsoft.com/office/drawing/2014/main" id="{70A64A65-BCC1-1D49-B2A9-9213C8F46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6335DC7-262F-BE4A-B7CB-315A5236C294}"/>
              </a:ext>
            </a:extLst>
          </p:cNvPr>
          <p:cNvSpPr txBox="1"/>
          <p:nvPr/>
        </p:nvSpPr>
        <p:spPr>
          <a:xfrm>
            <a:off x="1685427" y="2015105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DISCUSSION</a:t>
            </a:r>
            <a:r>
              <a:rPr lang="en-GB" sz="1400" dirty="0"/>
              <a:t> </a:t>
            </a:r>
            <a:r>
              <a:rPr lang="en-GB" sz="1400" i="1" dirty="0"/>
              <a:t>TASK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BF5A5F5-9519-AC48-9935-3C4E1F1FC9D3}"/>
              </a:ext>
            </a:extLst>
          </p:cNvPr>
          <p:cNvSpPr txBox="1"/>
          <p:nvPr/>
        </p:nvSpPr>
        <p:spPr>
          <a:xfrm>
            <a:off x="1683897" y="4061089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EXTENSION</a:t>
            </a:r>
            <a:r>
              <a:rPr lang="en-GB" sz="1400" dirty="0"/>
              <a:t> </a:t>
            </a:r>
          </a:p>
          <a:p>
            <a:pPr algn="ctr"/>
            <a:r>
              <a:rPr lang="en-GB" sz="1400" i="1" dirty="0"/>
              <a:t>TASK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31E2E76-B1C4-6B4C-A18E-6C0CE6C76384}"/>
              </a:ext>
            </a:extLst>
          </p:cNvPr>
          <p:cNvSpPr txBox="1"/>
          <p:nvPr/>
        </p:nvSpPr>
        <p:spPr>
          <a:xfrm>
            <a:off x="3152586" y="4061089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THOUGHTS</a:t>
            </a:r>
          </a:p>
          <a:p>
            <a:pPr algn="ctr"/>
            <a:endParaRPr lang="en-GB" sz="14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4EA673D-708B-4F45-814C-78B914B8AA84}"/>
              </a:ext>
            </a:extLst>
          </p:cNvPr>
          <p:cNvSpPr txBox="1"/>
          <p:nvPr/>
        </p:nvSpPr>
        <p:spPr>
          <a:xfrm>
            <a:off x="4621275" y="4061089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FURTHER RESEARCH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C351391-7A15-3B4C-B6F0-3493C5424F37}"/>
              </a:ext>
            </a:extLst>
          </p:cNvPr>
          <p:cNvSpPr txBox="1"/>
          <p:nvPr/>
        </p:nvSpPr>
        <p:spPr>
          <a:xfrm>
            <a:off x="6089964" y="4061089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HOMEWORK</a:t>
            </a:r>
          </a:p>
          <a:p>
            <a:pPr algn="ctr"/>
            <a:endParaRPr lang="en-GB" sz="14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CB446FF-3D8D-0941-8D2A-866A81E0D54B}"/>
              </a:ext>
            </a:extLst>
          </p:cNvPr>
          <p:cNvSpPr txBox="1"/>
          <p:nvPr/>
        </p:nvSpPr>
        <p:spPr>
          <a:xfrm>
            <a:off x="7558653" y="4061089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PROBLEM SOLVING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41257B4-C716-9246-B93B-97A05D8A56D6}"/>
              </a:ext>
            </a:extLst>
          </p:cNvPr>
          <p:cNvSpPr txBox="1"/>
          <p:nvPr/>
        </p:nvSpPr>
        <p:spPr>
          <a:xfrm>
            <a:off x="215208" y="4061089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TASKS</a:t>
            </a:r>
          </a:p>
          <a:p>
            <a:pPr algn="ctr"/>
            <a:endParaRPr lang="en-GB" sz="14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95CC9A1-C5EE-7842-BB86-BBB18DC80C06}"/>
              </a:ext>
            </a:extLst>
          </p:cNvPr>
          <p:cNvSpPr txBox="1"/>
          <p:nvPr/>
        </p:nvSpPr>
        <p:spPr>
          <a:xfrm>
            <a:off x="1720209" y="6165965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FEELINGS</a:t>
            </a:r>
          </a:p>
          <a:p>
            <a:pPr algn="ctr"/>
            <a:endParaRPr lang="en-GB" sz="14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F1F759C-A339-1C4D-83F6-F1ABDA8A1D79}"/>
              </a:ext>
            </a:extLst>
          </p:cNvPr>
          <p:cNvSpPr txBox="1"/>
          <p:nvPr/>
        </p:nvSpPr>
        <p:spPr>
          <a:xfrm>
            <a:off x="3188898" y="6165965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REVISION</a:t>
            </a:r>
            <a:r>
              <a:rPr lang="en-GB" sz="1400" dirty="0"/>
              <a:t> </a:t>
            </a:r>
          </a:p>
          <a:p>
            <a:pPr algn="ctr"/>
            <a:r>
              <a:rPr lang="en-GB" sz="1400" dirty="0"/>
              <a:t>TASK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AB7E956-585C-1D46-BEDD-F427F41D6EA8}"/>
              </a:ext>
            </a:extLst>
          </p:cNvPr>
          <p:cNvSpPr txBox="1"/>
          <p:nvPr/>
        </p:nvSpPr>
        <p:spPr>
          <a:xfrm>
            <a:off x="4657587" y="6165965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DESIGN </a:t>
            </a:r>
          </a:p>
          <a:p>
            <a:pPr algn="ctr"/>
            <a:r>
              <a:rPr lang="en-GB" sz="1400" i="1" dirty="0"/>
              <a:t>TASK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31C8269-B091-634A-8700-D0F3F67503F6}"/>
              </a:ext>
            </a:extLst>
          </p:cNvPr>
          <p:cNvSpPr txBox="1"/>
          <p:nvPr/>
        </p:nvSpPr>
        <p:spPr>
          <a:xfrm>
            <a:off x="6126276" y="6165965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COPY INFORMATION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6DE84F6-B2BE-454E-BA38-4AFE4314B5B0}"/>
              </a:ext>
            </a:extLst>
          </p:cNvPr>
          <p:cNvSpPr txBox="1"/>
          <p:nvPr/>
        </p:nvSpPr>
        <p:spPr>
          <a:xfrm>
            <a:off x="7594965" y="6165965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SENSITIVE ISSUE</a:t>
            </a:r>
          </a:p>
          <a:p>
            <a:pPr algn="ctr"/>
            <a:r>
              <a:rPr lang="en-GB" sz="1400" dirty="0"/>
              <a:t>WARNING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5C07E65-2BE8-654A-8F3E-AC4D02B576C5}"/>
              </a:ext>
            </a:extLst>
          </p:cNvPr>
          <p:cNvSpPr txBox="1"/>
          <p:nvPr/>
        </p:nvSpPr>
        <p:spPr>
          <a:xfrm>
            <a:off x="251520" y="6165965"/>
            <a:ext cx="140430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ASSESSMENT OPPORTUNITY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BAB0BA1-6E60-A54B-B135-2C6B5BDBD65E}"/>
              </a:ext>
            </a:extLst>
          </p:cNvPr>
          <p:cNvSpPr/>
          <p:nvPr/>
        </p:nvSpPr>
        <p:spPr>
          <a:xfrm>
            <a:off x="1691347" y="184750"/>
            <a:ext cx="7316491" cy="293911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28575">
            <a:solidFill>
              <a:schemeClr val="tx1"/>
            </a:solidFill>
          </a:ln>
        </p:spPr>
        <p:txBody>
          <a:bodyPr wrap="square" lIns="91440" tIns="45720" rIns="91440" bIns="45720" anchor="ctr">
            <a:noAutofit/>
          </a:bodyPr>
          <a:lstStyle/>
          <a:p>
            <a:pPr algn="ctr"/>
            <a:r>
              <a:rPr lang="en-GB" sz="24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</a:rPr>
              <a:t>REFERENCE SLIDE </a:t>
            </a:r>
            <a:endParaRPr lang="en-GB" sz="24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7F0757"/>
              </a:solidFill>
            </a:endParaRPr>
          </a:p>
        </p:txBody>
      </p:sp>
      <p:pic>
        <p:nvPicPr>
          <p:cNvPr id="65" name="Picture 13">
            <a:extLst>
              <a:ext uri="{FF2B5EF4-FFF2-40B4-BE49-F238E27FC236}">
                <a16:creationId xmlns:a16="http://schemas.microsoft.com/office/drawing/2014/main" id="{F2DF13EA-E2EE-904A-9D52-BA3734275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104" y="-14293"/>
            <a:ext cx="1621060" cy="492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Picture 15">
            <a:extLst>
              <a:ext uri="{FF2B5EF4-FFF2-40B4-BE49-F238E27FC236}">
                <a16:creationId xmlns:a16="http://schemas.microsoft.com/office/drawing/2014/main" id="{658ADDF6-BB22-164B-A2E9-A300E5E88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4799" y="4741407"/>
            <a:ext cx="1186077" cy="36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4">
            <a:extLst>
              <a:ext uri="{FF2B5EF4-FFF2-40B4-BE49-F238E27FC236}">
                <a16:creationId xmlns:a16="http://schemas.microsoft.com/office/drawing/2014/main" id="{5539CE96-D3DC-2D49-A9A3-A19CD97B5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3928" y="3569882"/>
            <a:ext cx="1211812" cy="36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22B0A2D-ABE1-5342-A93A-9BDB82140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0804" y="1530376"/>
            <a:ext cx="1240491" cy="376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Picture 5">
            <a:extLst>
              <a:ext uri="{FF2B5EF4-FFF2-40B4-BE49-F238E27FC236}">
                <a16:creationId xmlns:a16="http://schemas.microsoft.com/office/drawing/2014/main" id="{0A1B654D-FF8E-2D4E-834F-576BEA8E6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1876" y="1559088"/>
            <a:ext cx="1224136" cy="369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Picture 4">
            <a:extLst>
              <a:ext uri="{FF2B5EF4-FFF2-40B4-BE49-F238E27FC236}">
                <a16:creationId xmlns:a16="http://schemas.microsoft.com/office/drawing/2014/main" id="{BA52AF98-852F-7043-B496-BDEEDEB55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620" y="5589240"/>
            <a:ext cx="1307044" cy="394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6666D1AC-89C3-3E49-905C-3FEF38660C46}"/>
              </a:ext>
            </a:extLst>
          </p:cNvPr>
          <p:cNvSpPr txBox="1"/>
          <p:nvPr/>
        </p:nvSpPr>
        <p:spPr>
          <a:xfrm>
            <a:off x="185012" y="1718627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New Vocab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576A54F-EFB4-6043-8F8D-1366C852919B}"/>
              </a:ext>
            </a:extLst>
          </p:cNvPr>
          <p:cNvSpPr txBox="1"/>
          <p:nvPr/>
        </p:nvSpPr>
        <p:spPr>
          <a:xfrm>
            <a:off x="1657444" y="1690040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Discussion task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D53AAB2-5369-7846-A16D-C0946BECE948}"/>
              </a:ext>
            </a:extLst>
          </p:cNvPr>
          <p:cNvSpPr txBox="1"/>
          <p:nvPr/>
        </p:nvSpPr>
        <p:spPr>
          <a:xfrm rot="16200000">
            <a:off x="4018341" y="1079591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Teamwork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AD8849D-33EC-2D46-A598-47834956F981}"/>
              </a:ext>
            </a:extLst>
          </p:cNvPr>
          <p:cNvSpPr txBox="1"/>
          <p:nvPr/>
        </p:nvSpPr>
        <p:spPr>
          <a:xfrm>
            <a:off x="7626074" y="1676945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Play video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8110261-3997-BD46-9C83-88ACBB64DC2D}"/>
              </a:ext>
            </a:extLst>
          </p:cNvPr>
          <p:cNvSpPr txBox="1"/>
          <p:nvPr/>
        </p:nvSpPr>
        <p:spPr>
          <a:xfrm>
            <a:off x="-180528" y="3709241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Tasks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41DB71F-08E6-4B4B-BE15-3E7048F4969E}"/>
              </a:ext>
            </a:extLst>
          </p:cNvPr>
          <p:cNvSpPr txBox="1"/>
          <p:nvPr/>
        </p:nvSpPr>
        <p:spPr>
          <a:xfrm>
            <a:off x="1326258" y="3518534"/>
            <a:ext cx="1517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Extension </a:t>
            </a:r>
          </a:p>
          <a:p>
            <a:pPr algn="ctr"/>
            <a:r>
              <a:rPr lang="en-GB" sz="1400" dirty="0"/>
              <a:t>task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4570324-04A7-1545-83C7-34455E0BCAF4}"/>
              </a:ext>
            </a:extLst>
          </p:cNvPr>
          <p:cNvSpPr txBox="1"/>
          <p:nvPr/>
        </p:nvSpPr>
        <p:spPr>
          <a:xfrm>
            <a:off x="8075484" y="3692495"/>
            <a:ext cx="1068516" cy="408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80"/>
              </a:lnSpc>
            </a:pPr>
            <a:r>
              <a:rPr lang="en-GB" sz="1400" dirty="0"/>
              <a:t>Problem </a:t>
            </a:r>
          </a:p>
          <a:p>
            <a:pPr algn="ctr">
              <a:lnSpc>
                <a:spcPts val="1180"/>
              </a:lnSpc>
            </a:pPr>
            <a:r>
              <a:rPr lang="en-GB" sz="1400" dirty="0"/>
              <a:t>solving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549A6EB-A62E-4E4A-8CEB-2628369F354F}"/>
              </a:ext>
            </a:extLst>
          </p:cNvPr>
          <p:cNvSpPr txBox="1"/>
          <p:nvPr/>
        </p:nvSpPr>
        <p:spPr>
          <a:xfrm rot="18810684">
            <a:off x="2939880" y="2718975"/>
            <a:ext cx="939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Thoughts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DFAC4E9-C142-C64A-9C5E-48BE61390343}"/>
              </a:ext>
            </a:extLst>
          </p:cNvPr>
          <p:cNvSpPr txBox="1"/>
          <p:nvPr/>
        </p:nvSpPr>
        <p:spPr>
          <a:xfrm rot="2003082">
            <a:off x="4762712" y="3199239"/>
            <a:ext cx="939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Research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4B8BE87-7631-3446-9DF6-010C8886E9A3}"/>
              </a:ext>
            </a:extLst>
          </p:cNvPr>
          <p:cNvSpPr txBox="1"/>
          <p:nvPr/>
        </p:nvSpPr>
        <p:spPr>
          <a:xfrm>
            <a:off x="1585667" y="5467352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Feelings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267C560-7DF6-8240-B171-7FE0104F3625}"/>
              </a:ext>
            </a:extLst>
          </p:cNvPr>
          <p:cNvSpPr txBox="1"/>
          <p:nvPr/>
        </p:nvSpPr>
        <p:spPr>
          <a:xfrm>
            <a:off x="3152586" y="5786664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Revision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DAB681C-872C-034C-A7C0-54968743A1CC}"/>
              </a:ext>
            </a:extLst>
          </p:cNvPr>
          <p:cNvSpPr txBox="1"/>
          <p:nvPr/>
        </p:nvSpPr>
        <p:spPr>
          <a:xfrm>
            <a:off x="4698136" y="5809858"/>
            <a:ext cx="1517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Design Task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704BB8C-CA29-4A41-952B-968807CD8755}"/>
              </a:ext>
            </a:extLst>
          </p:cNvPr>
          <p:cNvSpPr txBox="1"/>
          <p:nvPr/>
        </p:nvSpPr>
        <p:spPr>
          <a:xfrm>
            <a:off x="6247169" y="5525054"/>
            <a:ext cx="1517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Copy </a:t>
            </a:r>
          </a:p>
          <a:p>
            <a:pPr algn="ctr"/>
            <a:r>
              <a:rPr lang="en-GB" sz="1400" dirty="0"/>
              <a:t>information</a:t>
            </a:r>
          </a:p>
        </p:txBody>
      </p:sp>
    </p:spTree>
    <p:extLst>
      <p:ext uri="{BB962C8B-B14F-4D97-AF65-F5344CB8AC3E}">
        <p14:creationId xmlns:p14="http://schemas.microsoft.com/office/powerpoint/2010/main" val="2034059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AutoShape 3"/>
          <p:cNvSpPr>
            <a:spLocks noChangeArrowheads="1"/>
          </p:cNvSpPr>
          <p:nvPr/>
        </p:nvSpPr>
        <p:spPr bwMode="auto">
          <a:xfrm>
            <a:off x="3383327" y="333375"/>
            <a:ext cx="2736851" cy="1008063"/>
          </a:xfrm>
          <a:prstGeom prst="roundRect">
            <a:avLst>
              <a:gd name="adj" fmla="val 16667"/>
            </a:avLst>
          </a:prstGeom>
          <a:solidFill>
            <a:srgbClr val="94FF3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solidFill>
                  <a:srgbClr val="FF0000"/>
                </a:solidFill>
                <a:cs typeface="Arial" charset="0"/>
              </a:rPr>
              <a:t>I know if I need further </a:t>
            </a:r>
          </a:p>
          <a:p>
            <a:pPr algn="ctr" eaLnBrk="1" hangingPunct="1"/>
            <a:r>
              <a:rPr lang="en-GB" dirty="0">
                <a:solidFill>
                  <a:srgbClr val="FF0000"/>
                </a:solidFill>
                <a:cs typeface="Arial" charset="0"/>
              </a:rPr>
              <a:t>support or help I could </a:t>
            </a:r>
          </a:p>
          <a:p>
            <a:pPr algn="ctr" eaLnBrk="1" hangingPunct="1"/>
            <a:r>
              <a:rPr lang="en-GB" dirty="0">
                <a:solidFill>
                  <a:srgbClr val="FF0000"/>
                </a:solidFill>
                <a:cs typeface="Arial" charset="0"/>
              </a:rPr>
              <a:t>speak to…. or contact…</a:t>
            </a:r>
          </a:p>
        </p:txBody>
      </p:sp>
      <p:sp>
        <p:nvSpPr>
          <p:cNvPr id="49154" name="AutoShape 4"/>
          <p:cNvSpPr>
            <a:spLocks noChangeArrowheads="1"/>
          </p:cNvSpPr>
          <p:nvPr/>
        </p:nvSpPr>
        <p:spPr bwMode="auto">
          <a:xfrm>
            <a:off x="3150655" y="1557338"/>
            <a:ext cx="2376488" cy="720725"/>
          </a:xfrm>
          <a:prstGeom prst="roundRect">
            <a:avLst>
              <a:gd name="adj" fmla="val 16667"/>
            </a:avLst>
          </a:prstGeom>
          <a:solidFill>
            <a:srgbClr val="E6CD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solidFill>
                  <a:srgbClr val="0070C0"/>
                </a:solidFill>
                <a:cs typeface="Arial" charset="0"/>
              </a:rPr>
              <a:t>I supported others by…</a:t>
            </a:r>
          </a:p>
        </p:txBody>
      </p:sp>
      <p:sp>
        <p:nvSpPr>
          <p:cNvPr id="49155" name="AutoShape 5"/>
          <p:cNvSpPr>
            <a:spLocks noChangeArrowheads="1"/>
          </p:cNvSpPr>
          <p:nvPr/>
        </p:nvSpPr>
        <p:spPr bwMode="auto">
          <a:xfrm>
            <a:off x="6207974" y="260350"/>
            <a:ext cx="2665095" cy="1152525"/>
          </a:xfrm>
          <a:prstGeom prst="roundRect">
            <a:avLst>
              <a:gd name="adj" fmla="val 16667"/>
            </a:avLst>
          </a:prstGeom>
          <a:solidFill>
            <a:srgbClr val="4FD1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dirty="0">
                <a:cs typeface="Arial" charset="0"/>
              </a:rPr>
              <a:t>Before I could/would say </a:t>
            </a:r>
          </a:p>
          <a:p>
            <a:pPr algn="ctr"/>
            <a:r>
              <a:rPr lang="en-GB" dirty="0">
                <a:cs typeface="Arial" charset="0"/>
              </a:rPr>
              <a:t>and do ... but now I feel I </a:t>
            </a:r>
          </a:p>
          <a:p>
            <a:pPr algn="ctr"/>
            <a:r>
              <a:rPr lang="en-GB" dirty="0">
                <a:cs typeface="Arial" charset="0"/>
              </a:rPr>
              <a:t>am able to say</a:t>
            </a:r>
          </a:p>
        </p:txBody>
      </p:sp>
      <p:sp>
        <p:nvSpPr>
          <p:cNvPr id="49156" name="AutoShape 6"/>
          <p:cNvSpPr>
            <a:spLocks noChangeArrowheads="1"/>
          </p:cNvSpPr>
          <p:nvPr/>
        </p:nvSpPr>
        <p:spPr bwMode="auto">
          <a:xfrm>
            <a:off x="5527143" y="2492375"/>
            <a:ext cx="3276600" cy="1152525"/>
          </a:xfrm>
          <a:prstGeom prst="roundRect">
            <a:avLst>
              <a:gd name="adj" fmla="val 16667"/>
            </a:avLst>
          </a:prstGeom>
          <a:solidFill>
            <a:srgbClr val="94FF3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solidFill>
                  <a:srgbClr val="FF0000"/>
                </a:solidFill>
                <a:cs typeface="Arial" charset="0"/>
              </a:rPr>
              <a:t>The most important thing I </a:t>
            </a:r>
          </a:p>
          <a:p>
            <a:pPr algn="ctr" eaLnBrk="1" hangingPunct="1"/>
            <a:r>
              <a:rPr lang="en-GB" dirty="0">
                <a:solidFill>
                  <a:srgbClr val="FF0000"/>
                </a:solidFill>
                <a:cs typeface="Arial" charset="0"/>
              </a:rPr>
              <a:t>have learnt today is…</a:t>
            </a:r>
          </a:p>
        </p:txBody>
      </p:sp>
      <p:sp>
        <p:nvSpPr>
          <p:cNvPr id="49157" name="AutoShape 7"/>
          <p:cNvSpPr>
            <a:spLocks noChangeArrowheads="1"/>
          </p:cNvSpPr>
          <p:nvPr/>
        </p:nvSpPr>
        <p:spPr bwMode="auto">
          <a:xfrm>
            <a:off x="4606049" y="4022657"/>
            <a:ext cx="2305051" cy="1046808"/>
          </a:xfrm>
          <a:prstGeom prst="roundRect">
            <a:avLst>
              <a:gd name="adj" fmla="val 16667"/>
            </a:avLst>
          </a:prstGeom>
          <a:solidFill>
            <a:srgbClr val="4FD1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dirty="0">
                <a:cs typeface="Arial" charset="0"/>
              </a:rPr>
              <a:t>Before I thought that ...</a:t>
            </a:r>
          </a:p>
          <a:p>
            <a:pPr algn="ctr"/>
            <a:r>
              <a:rPr lang="en-GB" dirty="0">
                <a:cs typeface="Arial" charset="0"/>
              </a:rPr>
              <a:t> but now I realise..</a:t>
            </a:r>
          </a:p>
        </p:txBody>
      </p:sp>
      <p:sp>
        <p:nvSpPr>
          <p:cNvPr id="49158" name="AutoShape 8"/>
          <p:cNvSpPr>
            <a:spLocks noChangeArrowheads="1"/>
          </p:cNvSpPr>
          <p:nvPr/>
        </p:nvSpPr>
        <p:spPr bwMode="auto">
          <a:xfrm>
            <a:off x="229512" y="4521429"/>
            <a:ext cx="2376488" cy="454979"/>
          </a:xfrm>
          <a:prstGeom prst="roundRect">
            <a:avLst>
              <a:gd name="adj" fmla="val 16667"/>
            </a:avLst>
          </a:prstGeom>
          <a:solidFill>
            <a:srgbClr val="E6CD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Today I have tried to…</a:t>
            </a:r>
          </a:p>
        </p:txBody>
      </p:sp>
      <p:sp>
        <p:nvSpPr>
          <p:cNvPr id="49159" name="AutoShape 9"/>
          <p:cNvSpPr>
            <a:spLocks noChangeArrowheads="1"/>
          </p:cNvSpPr>
          <p:nvPr/>
        </p:nvSpPr>
        <p:spPr bwMode="auto">
          <a:xfrm>
            <a:off x="5798428" y="1557338"/>
            <a:ext cx="3113265" cy="719137"/>
          </a:xfrm>
          <a:prstGeom prst="roundRect">
            <a:avLst>
              <a:gd name="adj" fmla="val 16667"/>
            </a:avLst>
          </a:prstGeom>
          <a:solidFill>
            <a:srgbClr val="FFF2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cs typeface="Arial" charset="0"/>
              </a:rPr>
              <a:t>One thing I didn’t </a:t>
            </a:r>
          </a:p>
          <a:p>
            <a:pPr algn="ctr" eaLnBrk="1" hangingPunct="1"/>
            <a:r>
              <a:rPr lang="en-GB" dirty="0">
                <a:cs typeface="Arial" charset="0"/>
              </a:rPr>
              <a:t>realise was… now I know that…</a:t>
            </a:r>
          </a:p>
        </p:txBody>
      </p:sp>
      <p:sp>
        <p:nvSpPr>
          <p:cNvPr id="49160" name="AutoShape 10"/>
          <p:cNvSpPr>
            <a:spLocks noChangeArrowheads="1"/>
          </p:cNvSpPr>
          <p:nvPr/>
        </p:nvSpPr>
        <p:spPr bwMode="auto">
          <a:xfrm>
            <a:off x="2683931" y="3309851"/>
            <a:ext cx="2735262" cy="574675"/>
          </a:xfrm>
          <a:prstGeom prst="roundRect">
            <a:avLst>
              <a:gd name="adj" fmla="val 16667"/>
            </a:avLst>
          </a:prstGeom>
          <a:solidFill>
            <a:srgbClr val="FD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dirty="0">
                <a:cs typeface="Arial" charset="0"/>
              </a:rPr>
              <a:t>I used to feel ... </a:t>
            </a:r>
          </a:p>
          <a:p>
            <a:pPr algn="ctr"/>
            <a:r>
              <a:rPr lang="en-GB" dirty="0">
                <a:cs typeface="Arial" charset="0"/>
              </a:rPr>
              <a:t>but I now feel ..</a:t>
            </a:r>
          </a:p>
        </p:txBody>
      </p:sp>
      <p:sp>
        <p:nvSpPr>
          <p:cNvPr id="49161" name="AutoShape 11"/>
          <p:cNvSpPr>
            <a:spLocks noChangeArrowheads="1"/>
          </p:cNvSpPr>
          <p:nvPr/>
        </p:nvSpPr>
        <p:spPr bwMode="auto">
          <a:xfrm>
            <a:off x="3493378" y="5158661"/>
            <a:ext cx="2735262" cy="647700"/>
          </a:xfrm>
          <a:prstGeom prst="roundRect">
            <a:avLst>
              <a:gd name="adj" fmla="val 16667"/>
            </a:avLst>
          </a:prstGeom>
          <a:solidFill>
            <a:srgbClr val="FFF2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cs typeface="Arial" charset="0"/>
              </a:rPr>
              <a:t>Before I would have done…</a:t>
            </a:r>
          </a:p>
          <a:p>
            <a:pPr algn="ctr" eaLnBrk="1" hangingPunct="1"/>
            <a:r>
              <a:rPr lang="en-GB" dirty="0">
                <a:cs typeface="Arial" charset="0"/>
              </a:rPr>
              <a:t>Now I will …</a:t>
            </a:r>
          </a:p>
        </p:txBody>
      </p:sp>
      <p:sp>
        <p:nvSpPr>
          <p:cNvPr id="49162" name="AutoShape 12"/>
          <p:cNvSpPr>
            <a:spLocks noChangeArrowheads="1"/>
          </p:cNvSpPr>
          <p:nvPr/>
        </p:nvSpPr>
        <p:spPr bwMode="auto">
          <a:xfrm>
            <a:off x="2406118" y="2420938"/>
            <a:ext cx="2976562" cy="720725"/>
          </a:xfrm>
          <a:prstGeom prst="roundRect">
            <a:avLst>
              <a:gd name="adj" fmla="val 16667"/>
            </a:avLst>
          </a:prstGeom>
          <a:solidFill>
            <a:srgbClr val="FCB0A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dirty="0">
                <a:cs typeface="Arial" charset="0"/>
              </a:rPr>
              <a:t>I always knew ... but now</a:t>
            </a:r>
          </a:p>
          <a:p>
            <a:pPr algn="ctr"/>
            <a:r>
              <a:rPr lang="en-GB" dirty="0">
                <a:cs typeface="Arial" charset="0"/>
              </a:rPr>
              <a:t> I can see how it connects to… </a:t>
            </a:r>
          </a:p>
        </p:txBody>
      </p:sp>
      <p:sp>
        <p:nvSpPr>
          <p:cNvPr id="49163" name="AutoShape 13"/>
          <p:cNvSpPr>
            <a:spLocks noChangeArrowheads="1"/>
          </p:cNvSpPr>
          <p:nvPr/>
        </p:nvSpPr>
        <p:spPr bwMode="auto">
          <a:xfrm>
            <a:off x="7040574" y="3793801"/>
            <a:ext cx="1869007" cy="1293423"/>
          </a:xfrm>
          <a:prstGeom prst="roundRect">
            <a:avLst>
              <a:gd name="adj" fmla="val 16667"/>
            </a:avLst>
          </a:prstGeom>
          <a:solidFill>
            <a:srgbClr val="FCB0A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cs typeface="Arial" charset="0"/>
              </a:rPr>
              <a:t>One assumption of </a:t>
            </a:r>
          </a:p>
          <a:p>
            <a:pPr algn="ctr" eaLnBrk="1" hangingPunct="1"/>
            <a:r>
              <a:rPr lang="en-GB" dirty="0">
                <a:cs typeface="Arial" charset="0"/>
              </a:rPr>
              <a:t>mine that was </a:t>
            </a:r>
          </a:p>
          <a:p>
            <a:pPr algn="ctr" eaLnBrk="1" hangingPunct="1"/>
            <a:r>
              <a:rPr lang="en-GB" dirty="0">
                <a:cs typeface="Arial" charset="0"/>
              </a:rPr>
              <a:t>challenged was…</a:t>
            </a:r>
          </a:p>
        </p:txBody>
      </p:sp>
      <p:sp>
        <p:nvSpPr>
          <p:cNvPr id="49164" name="AutoShape 14"/>
          <p:cNvSpPr>
            <a:spLocks noChangeArrowheads="1"/>
          </p:cNvSpPr>
          <p:nvPr/>
        </p:nvSpPr>
        <p:spPr bwMode="auto">
          <a:xfrm>
            <a:off x="229513" y="1412875"/>
            <a:ext cx="2735262" cy="719138"/>
          </a:xfrm>
          <a:prstGeom prst="roundRect">
            <a:avLst>
              <a:gd name="adj" fmla="val 16667"/>
            </a:avLst>
          </a:prstGeom>
          <a:solidFill>
            <a:srgbClr val="4FD1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dirty="0">
                <a:cs typeface="Arial" charset="0"/>
              </a:rPr>
              <a:t>Before I only knew ... </a:t>
            </a:r>
          </a:p>
          <a:p>
            <a:pPr algn="ctr"/>
            <a:r>
              <a:rPr lang="en-GB" dirty="0">
                <a:cs typeface="Arial" charset="0"/>
              </a:rPr>
              <a:t>now I also know ... </a:t>
            </a:r>
          </a:p>
        </p:txBody>
      </p:sp>
      <p:sp>
        <p:nvSpPr>
          <p:cNvPr id="49165" name="AutoShape 15"/>
          <p:cNvSpPr>
            <a:spLocks noChangeArrowheads="1"/>
          </p:cNvSpPr>
          <p:nvPr/>
        </p:nvSpPr>
        <p:spPr bwMode="auto">
          <a:xfrm>
            <a:off x="234418" y="4052714"/>
            <a:ext cx="2305050" cy="357899"/>
          </a:xfrm>
          <a:prstGeom prst="roundRect">
            <a:avLst>
              <a:gd name="adj" fmla="val 16667"/>
            </a:avLst>
          </a:prstGeom>
          <a:solidFill>
            <a:srgbClr val="94FF3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solidFill>
                  <a:srgbClr val="FF0000"/>
                </a:solidFill>
                <a:cs typeface="Arial" charset="0"/>
              </a:rPr>
              <a:t>I would like to learn…</a:t>
            </a:r>
          </a:p>
        </p:txBody>
      </p:sp>
      <p:sp>
        <p:nvSpPr>
          <p:cNvPr id="49166" name="AutoShape 16"/>
          <p:cNvSpPr>
            <a:spLocks noChangeArrowheads="1"/>
          </p:cNvSpPr>
          <p:nvPr/>
        </p:nvSpPr>
        <p:spPr bwMode="auto">
          <a:xfrm>
            <a:off x="388072" y="5087224"/>
            <a:ext cx="2817967" cy="647700"/>
          </a:xfrm>
          <a:prstGeom prst="roundRect">
            <a:avLst>
              <a:gd name="adj" fmla="val 16667"/>
            </a:avLst>
          </a:prstGeom>
          <a:solidFill>
            <a:srgbClr val="FCB0A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cs typeface="Arial" charset="0"/>
              </a:rPr>
              <a:t>Next lesson I would like to..</a:t>
            </a:r>
          </a:p>
        </p:txBody>
      </p:sp>
      <p:sp>
        <p:nvSpPr>
          <p:cNvPr id="49167" name="AutoShape 17"/>
          <p:cNvSpPr>
            <a:spLocks noChangeArrowheads="1"/>
          </p:cNvSpPr>
          <p:nvPr/>
        </p:nvSpPr>
        <p:spPr bwMode="auto">
          <a:xfrm>
            <a:off x="174093" y="5950824"/>
            <a:ext cx="2887485" cy="649287"/>
          </a:xfrm>
          <a:prstGeom prst="roundRect">
            <a:avLst>
              <a:gd name="adj" fmla="val 16667"/>
            </a:avLst>
          </a:prstGeom>
          <a:solidFill>
            <a:srgbClr val="FFF2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dirty="0">
                <a:cs typeface="Arial" charset="0"/>
              </a:rPr>
              <a:t>Before I would have </a:t>
            </a:r>
          </a:p>
          <a:p>
            <a:pPr algn="ctr"/>
            <a:r>
              <a:rPr lang="en-GB" dirty="0">
                <a:cs typeface="Arial" charset="0"/>
              </a:rPr>
              <a:t>said ... but now I will say… </a:t>
            </a:r>
          </a:p>
        </p:txBody>
      </p:sp>
      <p:sp>
        <p:nvSpPr>
          <p:cNvPr id="49168" name="AutoShape 18"/>
          <p:cNvSpPr>
            <a:spLocks noChangeArrowheads="1"/>
          </p:cNvSpPr>
          <p:nvPr/>
        </p:nvSpPr>
        <p:spPr bwMode="auto">
          <a:xfrm>
            <a:off x="2691234" y="4077574"/>
            <a:ext cx="1800225" cy="914400"/>
          </a:xfrm>
          <a:prstGeom prst="roundRect">
            <a:avLst>
              <a:gd name="adj" fmla="val 16667"/>
            </a:avLst>
          </a:prstGeom>
          <a:solidFill>
            <a:srgbClr val="E6CD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A question I </a:t>
            </a:r>
          </a:p>
          <a:p>
            <a:pPr algn="ctr" eaLnBrk="1" hangingPunct="1"/>
            <a:r>
              <a:rPr lang="en-GB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would like to</a:t>
            </a:r>
          </a:p>
          <a:p>
            <a:pPr algn="ctr" eaLnBrk="1" hangingPunct="1"/>
            <a:r>
              <a:rPr lang="en-GB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ask is…</a:t>
            </a:r>
          </a:p>
        </p:txBody>
      </p:sp>
      <p:sp>
        <p:nvSpPr>
          <p:cNvPr id="49169" name="AutoShape 19"/>
          <p:cNvSpPr>
            <a:spLocks noChangeArrowheads="1"/>
          </p:cNvSpPr>
          <p:nvPr/>
        </p:nvSpPr>
        <p:spPr bwMode="auto">
          <a:xfrm>
            <a:off x="3277478" y="6022261"/>
            <a:ext cx="2520950" cy="576263"/>
          </a:xfrm>
          <a:prstGeom prst="roundRect">
            <a:avLst>
              <a:gd name="adj" fmla="val 16667"/>
            </a:avLst>
          </a:prstGeom>
          <a:solidFill>
            <a:srgbClr val="E6CD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A problem I overcame</a:t>
            </a:r>
          </a:p>
          <a:p>
            <a:pPr algn="ctr" eaLnBrk="1" hangingPunct="1"/>
            <a:r>
              <a:rPr lang="en-GB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today was…</a:t>
            </a:r>
          </a:p>
        </p:txBody>
      </p:sp>
      <p:sp>
        <p:nvSpPr>
          <p:cNvPr id="49170" name="AutoShape 20"/>
          <p:cNvSpPr>
            <a:spLocks noChangeArrowheads="1"/>
          </p:cNvSpPr>
          <p:nvPr/>
        </p:nvSpPr>
        <p:spPr bwMode="auto">
          <a:xfrm>
            <a:off x="405712" y="3213100"/>
            <a:ext cx="2133756" cy="720725"/>
          </a:xfrm>
          <a:prstGeom prst="roundRect">
            <a:avLst>
              <a:gd name="adj" fmla="val 16667"/>
            </a:avLst>
          </a:prstGeom>
          <a:solidFill>
            <a:srgbClr val="4FD1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cs typeface="Arial" charset="0"/>
              </a:rPr>
              <a:t>I’m really proud of the </a:t>
            </a:r>
          </a:p>
          <a:p>
            <a:pPr algn="ctr" eaLnBrk="1" hangingPunct="1"/>
            <a:r>
              <a:rPr lang="en-GB" dirty="0">
                <a:cs typeface="Arial" charset="0"/>
              </a:rPr>
              <a:t>way I have…</a:t>
            </a:r>
          </a:p>
        </p:txBody>
      </p:sp>
      <p:sp>
        <p:nvSpPr>
          <p:cNvPr id="49171" name="AutoShape 21"/>
          <p:cNvSpPr>
            <a:spLocks noChangeArrowheads="1"/>
          </p:cNvSpPr>
          <p:nvPr/>
        </p:nvSpPr>
        <p:spPr bwMode="auto">
          <a:xfrm>
            <a:off x="174094" y="2349500"/>
            <a:ext cx="2087562" cy="719138"/>
          </a:xfrm>
          <a:prstGeom prst="roundRect">
            <a:avLst>
              <a:gd name="adj" fmla="val 16667"/>
            </a:avLst>
          </a:prstGeom>
          <a:solidFill>
            <a:srgbClr val="FFF2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GB" dirty="0">
                <a:cs typeface="Arial" charset="0"/>
              </a:rPr>
              <a:t>The key words for</a:t>
            </a:r>
          </a:p>
          <a:p>
            <a:pPr algn="ctr" eaLnBrk="1" hangingPunct="1"/>
            <a:r>
              <a:rPr lang="en-GB" dirty="0">
                <a:cs typeface="Arial" charset="0"/>
              </a:rPr>
              <a:t>this lesson are…</a:t>
            </a:r>
          </a:p>
        </p:txBody>
      </p:sp>
      <p:pic>
        <p:nvPicPr>
          <p:cNvPr id="23" name="Picture 11">
            <a:extLst>
              <a:ext uri="{FF2B5EF4-FFF2-40B4-BE49-F238E27FC236}">
                <a16:creationId xmlns:a16="http://schemas.microsoft.com/office/drawing/2014/main" id="{F1FBDB76-236A-4746-996B-A802A00D8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512" y="208028"/>
            <a:ext cx="2987653" cy="915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7">
            <a:extLst>
              <a:ext uri="{FF2B5EF4-FFF2-40B4-BE49-F238E27FC236}">
                <a16:creationId xmlns:a16="http://schemas.microsoft.com/office/drawing/2014/main" id="{9BE5A342-0205-C14D-9E59-53DF047C5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1004" y="4776427"/>
            <a:ext cx="1592739" cy="1916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30F3AAC7-2CC6-784E-A9D3-72C86E93E7FC}"/>
              </a:ext>
            </a:extLst>
          </p:cNvPr>
          <p:cNvSpPr/>
          <p:nvPr/>
        </p:nvSpPr>
        <p:spPr>
          <a:xfrm>
            <a:off x="6557444" y="5814112"/>
            <a:ext cx="1307119" cy="649287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omic Sans MS" panose="030F0902030302020204" pitchFamily="66" charset="0"/>
              </a:rPr>
              <a:t>2 Minutes</a:t>
            </a:r>
          </a:p>
        </p:txBody>
      </p:sp>
    </p:spTree>
    <p:extLst>
      <p:ext uri="{BB962C8B-B14F-4D97-AF65-F5344CB8AC3E}">
        <p14:creationId xmlns:p14="http://schemas.microsoft.com/office/powerpoint/2010/main" val="3171479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3FFDA2A-B8FF-B346-82F4-E70F1F0CF1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83" y="106327"/>
            <a:ext cx="8936182" cy="664682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62885" y="202765"/>
            <a:ext cx="3371660" cy="715251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28575">
            <a:solidFill>
              <a:schemeClr val="tx1"/>
            </a:solidFill>
          </a:ln>
        </p:spPr>
        <p:txBody>
          <a:bodyPr wrap="square" lIns="91440" tIns="45720" rIns="91440" bIns="45720" anchor="ctr">
            <a:noAutofit/>
          </a:bodyPr>
          <a:lstStyle/>
          <a:p>
            <a:pPr algn="ctr"/>
            <a:r>
              <a:rPr lang="en-GB" sz="60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</a:rPr>
              <a:t>PSHE</a:t>
            </a:r>
            <a:endParaRPr lang="en-GB" sz="60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7F0757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064047" y="2615462"/>
            <a:ext cx="2969336" cy="2187861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b="1" dirty="0">
              <a:solidFill>
                <a:schemeClr val="dk1"/>
              </a:solidFill>
              <a:ea typeface="+mn-ea"/>
              <a:cs typeface="Calibri"/>
            </a:endParaRPr>
          </a:p>
          <a:p>
            <a:pPr algn="ctr" eaLnBrk="1" hangingPunct="1">
              <a:defRPr/>
            </a:pPr>
            <a:r>
              <a:rPr lang="en-GB" b="1" i="1" dirty="0">
                <a:solidFill>
                  <a:srgbClr val="0070C0"/>
                </a:solidFill>
                <a:ea typeface="+mn-ea"/>
                <a:cs typeface="Calibri"/>
              </a:rPr>
              <a:t>PSHE CLASSROOM RULES </a:t>
            </a:r>
          </a:p>
          <a:p>
            <a:pPr algn="ctr" eaLnBrk="1" hangingPunct="1">
              <a:defRPr/>
            </a:pPr>
            <a:r>
              <a:rPr lang="en-GB" b="1" dirty="0">
                <a:solidFill>
                  <a:schemeClr val="dk1"/>
                </a:solidFill>
                <a:ea typeface="+mn-ea"/>
                <a:cs typeface="Calibri"/>
              </a:rPr>
              <a:t>DEALING WITH SENSITIVE TOPICS</a:t>
            </a:r>
            <a:endParaRPr lang="en-GB" b="1" dirty="0">
              <a:solidFill>
                <a:srgbClr val="FF0000"/>
              </a:solidFill>
              <a:cs typeface="Calibri"/>
            </a:endParaRPr>
          </a:p>
          <a:p>
            <a:pPr algn="ctr" eaLnBrk="1" hangingPunct="1">
              <a:defRPr/>
            </a:pPr>
            <a:endParaRPr lang="en-GB" b="1" dirty="0">
              <a:solidFill>
                <a:srgbClr val="FF0000"/>
              </a:solidFill>
              <a:cs typeface="Calibri"/>
            </a:endParaRPr>
          </a:p>
          <a:p>
            <a:pPr algn="ctr" eaLnBrk="1" hangingPunct="1">
              <a:defRPr/>
            </a:pPr>
            <a:r>
              <a:rPr lang="en-GB" b="1" dirty="0">
                <a:solidFill>
                  <a:srgbClr val="FF0000"/>
                </a:solidFill>
                <a:cs typeface="Calibri"/>
              </a:rPr>
              <a:t>SAFEGUARDING YOUR WELFARE &amp; HAVING YOUR INTERESTS AT HEART</a:t>
            </a:r>
          </a:p>
          <a:p>
            <a:pPr algn="ctr" eaLnBrk="1" hangingPunct="1">
              <a:defRPr/>
            </a:pPr>
            <a:endParaRPr lang="en-GB" b="1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299" y="5097661"/>
            <a:ext cx="2133600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/>
              <a:t>Enjoy the lesson, Challenge your perceptions and </a:t>
            </a:r>
            <a:r>
              <a:rPr lang="en-GB" sz="1600" b="1" dirty="0"/>
              <a:t>understand how to seek further advice and support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69332" y="1054825"/>
            <a:ext cx="2131388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dirty="0">
                <a:ea typeface="+mn-ea"/>
                <a:cs typeface="+mn-cs"/>
              </a:rPr>
              <a:t>Don’t make assumptions </a:t>
            </a:r>
            <a:r>
              <a:rPr lang="en-GB" sz="1600" dirty="0">
                <a:ea typeface="+mn-ea"/>
                <a:cs typeface="+mn-cs"/>
              </a:rPr>
              <a:t>about people’s values, attitudes, behaviours, life experiences or feelings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67120" y="5644807"/>
            <a:ext cx="2133600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dirty="0">
                <a:ea typeface="+mn-ea"/>
                <a:cs typeface="+mn-cs"/>
              </a:rPr>
              <a:t>Conversations stay in the room unless it is a </a:t>
            </a:r>
            <a:r>
              <a:rPr lang="en-GB" sz="1600" b="1" dirty="0">
                <a:ea typeface="+mn-ea"/>
                <a:cs typeface="+mn-cs"/>
              </a:rPr>
              <a:t>safeguarding issue</a:t>
            </a:r>
          </a:p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endParaRPr lang="en-GB" sz="800" b="1" dirty="0"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1299" y="4013164"/>
            <a:ext cx="2133600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dirty="0">
                <a:ea typeface="+mn-ea"/>
                <a:cs typeface="+mn-cs"/>
              </a:rPr>
              <a:t>It’s OK to get things wrong</a:t>
            </a:r>
          </a:p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endParaRPr lang="en-GB" sz="1600" dirty="0"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67120" y="3974192"/>
            <a:ext cx="2133600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dirty="0">
                <a:ea typeface="+mn-ea"/>
                <a:cs typeface="+mn-cs"/>
              </a:rPr>
              <a:t>Have a </a:t>
            </a:r>
            <a:r>
              <a:rPr lang="en-GB" sz="1600" b="1" dirty="0">
                <a:ea typeface="+mn-ea"/>
                <a:cs typeface="+mn-cs"/>
              </a:rPr>
              <a:t>non-judgemental approach</a:t>
            </a:r>
            <a:r>
              <a:rPr lang="en-GB" sz="1600" dirty="0">
                <a:ea typeface="+mn-ea"/>
                <a:cs typeface="+mn-cs"/>
              </a:rPr>
              <a:t>. No put downs and challenge the opinion not the person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1299" y="2818860"/>
            <a:ext cx="213360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dirty="0">
                <a:ea typeface="+mn-ea"/>
                <a:cs typeface="+mn-cs"/>
              </a:rPr>
              <a:t>You don’t have to say things about yourself if you don’t want to (</a:t>
            </a:r>
            <a:r>
              <a:rPr lang="en-GB" sz="1600" b="1" dirty="0">
                <a:ea typeface="+mn-ea"/>
                <a:cs typeface="+mn-cs"/>
              </a:rPr>
              <a:t>You have the right to pass</a:t>
            </a:r>
            <a:r>
              <a:rPr lang="en-GB" sz="1600" dirty="0">
                <a:ea typeface="+mn-ea"/>
                <a:cs typeface="+mn-cs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1299" y="1001076"/>
            <a:ext cx="2133600" cy="16927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dirty="0">
                <a:ea typeface="+mn-ea"/>
                <a:cs typeface="+mn-cs"/>
              </a:rPr>
              <a:t>Show respect </a:t>
            </a:r>
          </a:p>
          <a:p>
            <a:pPr eaLnBrk="0" fontAlgn="auto" hangingPunct="0">
              <a:spcBef>
                <a:spcPct val="5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600" dirty="0">
                <a:ea typeface="+mn-ea"/>
                <a:cs typeface="+mn-cs"/>
              </a:rPr>
              <a:t>By listening</a:t>
            </a:r>
          </a:p>
          <a:p>
            <a:pPr eaLnBrk="0" fontAlgn="auto" hangingPunct="0">
              <a:spcBef>
                <a:spcPct val="5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600" dirty="0">
                <a:ea typeface="+mn-ea"/>
                <a:cs typeface="+mn-cs"/>
              </a:rPr>
              <a:t>Not interrupting</a:t>
            </a:r>
          </a:p>
          <a:p>
            <a:pPr eaLnBrk="0" fontAlgn="auto" hangingPunct="0">
              <a:spcBef>
                <a:spcPct val="5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600" dirty="0">
                <a:ea typeface="+mn-ea"/>
                <a:cs typeface="+mn-cs"/>
              </a:rPr>
              <a:t>Only 1 person talking at a time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7120" y="2763491"/>
            <a:ext cx="213360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dirty="0">
                <a:ea typeface="+mn-ea"/>
                <a:cs typeface="+mn-cs"/>
              </a:rPr>
              <a:t>There are </a:t>
            </a:r>
            <a:r>
              <a:rPr lang="en-GB" sz="1600" b="1" dirty="0">
                <a:ea typeface="+mn-ea"/>
                <a:cs typeface="+mn-cs"/>
              </a:rPr>
              <a:t>no stupid questions</a:t>
            </a:r>
            <a:r>
              <a:rPr lang="en-GB" sz="1600" dirty="0">
                <a:ea typeface="+mn-ea"/>
                <a:cs typeface="+mn-cs"/>
              </a:rPr>
              <a:t>. A question box for anonymous Questions 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88005" y="1054825"/>
            <a:ext cx="3968220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1600" dirty="0">
                <a:latin typeface="+mn-lt"/>
              </a:rPr>
              <a:t>Be open and honest but </a:t>
            </a:r>
            <a:r>
              <a:rPr lang="en-GB" sz="1600" b="1" dirty="0">
                <a:latin typeface="+mn-lt"/>
              </a:rPr>
              <a:t>no personal comments – </a:t>
            </a:r>
            <a:r>
              <a:rPr lang="en-GB" sz="1600" dirty="0">
                <a:latin typeface="+mn-lt"/>
              </a:rPr>
              <a:t>Discussions will be about ‘</a:t>
            </a:r>
            <a:r>
              <a:rPr lang="en-GB" sz="1600" b="1" dirty="0">
                <a:latin typeface="+mn-lt"/>
              </a:rPr>
              <a:t>general situations</a:t>
            </a:r>
            <a:r>
              <a:rPr lang="en-GB" sz="1600" dirty="0">
                <a:latin typeface="+mn-lt"/>
              </a:rPr>
              <a:t>’</a:t>
            </a:r>
          </a:p>
          <a:p>
            <a:pPr algn="ctr" eaLnBrk="1" hangingPunct="1"/>
            <a:endParaRPr lang="en-GB" sz="1600" b="1" dirty="0">
              <a:latin typeface="+mn-lt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482106" y="5843988"/>
            <a:ext cx="4212444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1600" dirty="0">
                <a:latin typeface="+mn-lt"/>
              </a:rPr>
              <a:t>Don’t show the fact you are </a:t>
            </a:r>
            <a:r>
              <a:rPr lang="en-GB" altLang="ja-JP" sz="1600" dirty="0">
                <a:latin typeface="+mn-lt"/>
              </a:rPr>
              <a:t>embarrassed through silliness</a:t>
            </a:r>
          </a:p>
          <a:p>
            <a:pPr algn="ctr" eaLnBrk="1" hangingPunct="1"/>
            <a:r>
              <a:rPr lang="en-GB" altLang="ja-JP" sz="1600" b="1" dirty="0">
                <a:latin typeface="+mn-lt"/>
              </a:rPr>
              <a:t> </a:t>
            </a:r>
            <a:endParaRPr lang="en-GB" sz="1600" b="1" dirty="0">
              <a:latin typeface="+mn-lt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482106" y="5138726"/>
            <a:ext cx="4212444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1600" dirty="0">
                <a:latin typeface="+mn-lt"/>
              </a:rPr>
              <a:t>Use the agreed appropriate Language </a:t>
            </a:r>
            <a:r>
              <a:rPr lang="en-GB" sz="1600" b="1" dirty="0">
                <a:latin typeface="+mn-lt"/>
              </a:rPr>
              <a:t>(Avoid slang terms) </a:t>
            </a:r>
          </a:p>
        </p:txBody>
      </p:sp>
      <p:pic>
        <p:nvPicPr>
          <p:cNvPr id="16" name="Picture 13">
            <a:extLst>
              <a:ext uri="{FF2B5EF4-FFF2-40B4-BE49-F238E27FC236}">
                <a16:creationId xmlns:a16="http://schemas.microsoft.com/office/drawing/2014/main" id="{FA21BAA1-728D-784D-90CF-BD8F7C30B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444" y="177217"/>
            <a:ext cx="2520000" cy="7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3">
            <a:extLst>
              <a:ext uri="{FF2B5EF4-FFF2-40B4-BE49-F238E27FC236}">
                <a16:creationId xmlns:a16="http://schemas.microsoft.com/office/drawing/2014/main" id="{BF94AB88-89D8-0941-B905-E9DE6D6ED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61859" y="202765"/>
            <a:ext cx="2520000" cy="7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C67DE6CD-3009-4440-BFBB-BD3CB57A5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9384" y="175055"/>
            <a:ext cx="824205" cy="237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1821ADD7-A86B-8745-A8E8-EA0E8377C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57654" y="200099"/>
            <a:ext cx="824205" cy="237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45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284ED8-FF6A-4B44-BE1E-595093BE9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1" y="60180"/>
            <a:ext cx="8969634" cy="6727225"/>
          </a:xfrm>
          <a:prstGeom prst="rect">
            <a:avLst/>
          </a:prstGeom>
        </p:spPr>
      </p:pic>
      <p:pic>
        <p:nvPicPr>
          <p:cNvPr id="4" name="Picture 8" descr="C:\Users\Optic Group111\Desktop\Self Assessment.png">
            <a:extLst>
              <a:ext uri="{FF2B5EF4-FFF2-40B4-BE49-F238E27FC236}">
                <a16:creationId xmlns:a16="http://schemas.microsoft.com/office/drawing/2014/main" id="{97D3D810-4A36-3849-B7C9-01DA5620E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212" y="135435"/>
            <a:ext cx="932083" cy="93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A53EABDB-7118-4E42-8D8B-07C7018D4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304" y="705372"/>
            <a:ext cx="932084" cy="28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8B20B22-2D93-ED4F-B14A-D8B5C2EB7818}"/>
              </a:ext>
            </a:extLst>
          </p:cNvPr>
          <p:cNvSpPr/>
          <p:nvPr/>
        </p:nvSpPr>
        <p:spPr>
          <a:xfrm>
            <a:off x="1198266" y="190226"/>
            <a:ext cx="6722218" cy="873469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28575">
            <a:solidFill>
              <a:schemeClr val="tx1"/>
            </a:solidFill>
          </a:ln>
        </p:spPr>
        <p:txBody>
          <a:bodyPr wrap="square" lIns="91440" tIns="45720" rIns="91440" bIns="45720" anchor="ctr">
            <a:noAutofit/>
          </a:bodyPr>
          <a:lstStyle/>
          <a:p>
            <a:pPr algn="ctr"/>
            <a:r>
              <a:rPr lang="en-GB" sz="2400" b="1" dirty="0">
                <a:latin typeface="Comic Sans MS" charset="0"/>
                <a:ea typeface="MS PGothic" charset="0"/>
              </a:rPr>
              <a:t>Banking and Personal Finance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184BEE1-06F6-2E44-A39B-A627C635B3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79300">
            <a:off x="6210691" y="3255925"/>
            <a:ext cx="1560004" cy="207654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B0322AA-FAD8-224D-AEFB-5ED97EDDE2B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91205">
            <a:off x="6384862" y="4270538"/>
            <a:ext cx="1148988" cy="1276424"/>
          </a:xfrm>
          <a:prstGeom prst="rect">
            <a:avLst/>
          </a:prstGeom>
        </p:spPr>
      </p:pic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E7E00ACE-9738-D34B-9295-86F026AEE263}"/>
              </a:ext>
            </a:extLst>
          </p:cNvPr>
          <p:cNvSpPr/>
          <p:nvPr/>
        </p:nvSpPr>
        <p:spPr>
          <a:xfrm>
            <a:off x="1207406" y="4502418"/>
            <a:ext cx="4633189" cy="1044608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C1EB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Complete a baseline assessment of where you think you are at for this lesson 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(Discussion or complete sheet)</a:t>
            </a:r>
          </a:p>
        </p:txBody>
      </p:sp>
      <p:pic>
        <p:nvPicPr>
          <p:cNvPr id="23" name="Picture 18" descr="C:\Users\Optic Group111\Desktop\Task.png">
            <a:extLst>
              <a:ext uri="{FF2B5EF4-FFF2-40B4-BE49-F238E27FC236}">
                <a16:creationId xmlns:a16="http://schemas.microsoft.com/office/drawing/2014/main" id="{221F2B09-2D9E-3A4E-B9B6-11037A2D0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229" y="4540304"/>
            <a:ext cx="920595" cy="92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 descr="traffic-lights-2147790_960_720.png">
            <a:extLst>
              <a:ext uri="{FF2B5EF4-FFF2-40B4-BE49-F238E27FC236}">
                <a16:creationId xmlns:a16="http://schemas.microsoft.com/office/drawing/2014/main" id="{D40C4861-85D8-9B4C-ACA9-B168B1132F5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6721" y="5943998"/>
            <a:ext cx="419196" cy="838753"/>
          </a:xfrm>
          <a:prstGeom prst="rect">
            <a:avLst/>
          </a:prstGeom>
        </p:spPr>
      </p:pic>
      <p:pic>
        <p:nvPicPr>
          <p:cNvPr id="47" name="Picture 46" descr="traffic-lights-2147790_960_720.png">
            <a:extLst>
              <a:ext uri="{FF2B5EF4-FFF2-40B4-BE49-F238E27FC236}">
                <a16:creationId xmlns:a16="http://schemas.microsoft.com/office/drawing/2014/main" id="{F9A2C0BC-D58F-C946-B4F1-571B33DB6B1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623" y="5942244"/>
            <a:ext cx="419196" cy="838753"/>
          </a:xfrm>
          <a:prstGeom prst="rect">
            <a:avLst/>
          </a:prstGeom>
        </p:spPr>
      </p:pic>
      <p:pic>
        <p:nvPicPr>
          <p:cNvPr id="48" name="Picture 47" descr="traffic-lights-2147790_960_720.png">
            <a:extLst>
              <a:ext uri="{FF2B5EF4-FFF2-40B4-BE49-F238E27FC236}">
                <a16:creationId xmlns:a16="http://schemas.microsoft.com/office/drawing/2014/main" id="{C1931C2C-0A05-4D49-9D74-3443D136602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4127" y="6022635"/>
            <a:ext cx="419196" cy="838753"/>
          </a:xfrm>
          <a:prstGeom prst="rect">
            <a:avLst/>
          </a:prstGeom>
        </p:spPr>
      </p:pic>
      <p:pic>
        <p:nvPicPr>
          <p:cNvPr id="49" name="Picture 48" descr="traffic-lights-2147790_960_720.png">
            <a:extLst>
              <a:ext uri="{FF2B5EF4-FFF2-40B4-BE49-F238E27FC236}">
                <a16:creationId xmlns:a16="http://schemas.microsoft.com/office/drawing/2014/main" id="{7C76C3A3-1CF9-D040-B0D2-D3C2E234A7E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6829" y="5942244"/>
            <a:ext cx="419196" cy="838753"/>
          </a:xfrm>
          <a:prstGeom prst="rect">
            <a:avLst/>
          </a:prstGeom>
        </p:spPr>
      </p:pic>
      <p:pic>
        <p:nvPicPr>
          <p:cNvPr id="50" name="Picture 49" descr="traffic-lights-2147790_960_720.png">
            <a:extLst>
              <a:ext uri="{FF2B5EF4-FFF2-40B4-BE49-F238E27FC236}">
                <a16:creationId xmlns:a16="http://schemas.microsoft.com/office/drawing/2014/main" id="{19CCB5AB-F194-7F4F-BDE3-9448FE827B39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8110" y="5942244"/>
            <a:ext cx="419196" cy="838753"/>
          </a:xfrm>
          <a:prstGeom prst="rect">
            <a:avLst/>
          </a:prstGeom>
        </p:spPr>
      </p:pic>
      <p:sp>
        <p:nvSpPr>
          <p:cNvPr id="51" name="Rectangle 3">
            <a:extLst>
              <a:ext uri="{FF2B5EF4-FFF2-40B4-BE49-F238E27FC236}">
                <a16:creationId xmlns:a16="http://schemas.microsoft.com/office/drawing/2014/main" id="{071D94F2-5F6C-C84B-8E4F-115B1C231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449" y="6044326"/>
            <a:ext cx="1296000" cy="612000"/>
          </a:xfrm>
          <a:prstGeom prst="rect">
            <a:avLst/>
          </a:prstGeom>
          <a:gradFill rotWithShape="1">
            <a:gsLst>
              <a:gs pos="0">
                <a:schemeClr val="accent3">
                  <a:lumMod val="20000"/>
                  <a:lumOff val="80000"/>
                </a:schemeClr>
              </a:gs>
              <a:gs pos="35001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</a:gra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sz="1200" dirty="0">
                <a:latin typeface="Comic Sans MS"/>
                <a:cs typeface="Comic Sans MS"/>
              </a:rPr>
              <a:t>Super</a:t>
            </a:r>
          </a:p>
          <a:p>
            <a:pPr algn="ctr">
              <a:defRPr/>
            </a:pPr>
            <a:r>
              <a:rPr lang="en-GB" sz="1200" dirty="0">
                <a:latin typeface="Comic Sans MS"/>
                <a:cs typeface="Comic Sans MS"/>
              </a:rPr>
              <a:t>confident</a:t>
            </a:r>
          </a:p>
        </p:txBody>
      </p:sp>
      <p:sp>
        <p:nvSpPr>
          <p:cNvPr id="52" name="Rectangle 3">
            <a:extLst>
              <a:ext uri="{FF2B5EF4-FFF2-40B4-BE49-F238E27FC236}">
                <a16:creationId xmlns:a16="http://schemas.microsoft.com/office/drawing/2014/main" id="{A672EFBC-34F6-A84E-9B97-73BBCA29F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7780" y="6042572"/>
            <a:ext cx="1296000" cy="612000"/>
          </a:xfrm>
          <a:prstGeom prst="rect">
            <a:avLst/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16200000" scaled="1"/>
          </a:gra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sz="1200" dirty="0">
                <a:latin typeface="Comic Sans MS"/>
                <a:cs typeface="Comic Sans MS"/>
              </a:rPr>
              <a:t>Very </a:t>
            </a:r>
          </a:p>
          <a:p>
            <a:pPr algn="ctr">
              <a:defRPr/>
            </a:pPr>
            <a:r>
              <a:rPr lang="en-GB" sz="1200" dirty="0">
                <a:latin typeface="Comic Sans MS"/>
                <a:cs typeface="Comic Sans MS"/>
              </a:rPr>
              <a:t>confident</a:t>
            </a:r>
          </a:p>
        </p:txBody>
      </p:sp>
      <p:sp>
        <p:nvSpPr>
          <p:cNvPr id="53" name="Rectangle 4">
            <a:extLst>
              <a:ext uri="{FF2B5EF4-FFF2-40B4-BE49-F238E27FC236}">
                <a16:creationId xmlns:a16="http://schemas.microsoft.com/office/drawing/2014/main" id="{3FF01156-0B0B-E14F-9379-28409C654F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189" y="6042572"/>
            <a:ext cx="1296000" cy="612000"/>
          </a:xfrm>
          <a:prstGeom prst="rect">
            <a:avLst/>
          </a:prstGeom>
          <a:gradFill rotWithShape="1">
            <a:gsLst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</a:gra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0"/>
              </a:spcBef>
              <a:defRPr/>
            </a:pPr>
            <a:r>
              <a:rPr lang="en-GB" altLang="en-US" sz="1200" dirty="0">
                <a:solidFill>
                  <a:schemeClr val="tx1"/>
                </a:solidFill>
                <a:latin typeface="Comic Sans MS"/>
                <a:cs typeface="Comic Sans MS"/>
              </a:rPr>
              <a:t>Confident</a:t>
            </a:r>
          </a:p>
        </p:txBody>
      </p:sp>
      <p:sp>
        <p:nvSpPr>
          <p:cNvPr id="54" name="TextBox 3">
            <a:extLst>
              <a:ext uri="{FF2B5EF4-FFF2-40B4-BE49-F238E27FC236}">
                <a16:creationId xmlns:a16="http://schemas.microsoft.com/office/drawing/2014/main" id="{E0556C79-9AD3-9E4A-9297-23469AEBD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177" y="6087689"/>
            <a:ext cx="1296000" cy="612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</a:gradFill>
          <a:ln w="28575">
            <a:solidFill>
              <a:srgbClr val="002060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wrap="square" anchor="ctr">
            <a:noAutofit/>
          </a:bodyPr>
          <a:lstStyle/>
          <a:p>
            <a:pPr algn="ctr">
              <a:defRPr/>
            </a:pPr>
            <a:r>
              <a:rPr lang="en-GB" sz="1200" dirty="0">
                <a:solidFill>
                  <a:schemeClr val="dk1"/>
                </a:solidFill>
                <a:latin typeface="Comic Sans MS"/>
                <a:cs typeface="Comic Sans MS"/>
              </a:rPr>
              <a:t>I’m getting more confidence</a:t>
            </a:r>
          </a:p>
        </p:txBody>
      </p:sp>
      <p:sp>
        <p:nvSpPr>
          <p:cNvPr id="55" name="Rectangle 4">
            <a:extLst>
              <a:ext uri="{FF2B5EF4-FFF2-40B4-BE49-F238E27FC236}">
                <a16:creationId xmlns:a16="http://schemas.microsoft.com/office/drawing/2014/main" id="{00B6E2FE-8269-A64F-9ADD-EFC72E669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614" y="6042572"/>
            <a:ext cx="1296000" cy="612000"/>
          </a:xfrm>
          <a:prstGeom prst="rect">
            <a:avLst/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</a:gradFill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</p:spPr>
        <p:txBody>
          <a:bodyPr anchor="ctr">
            <a:noAutofit/>
          </a:bodyPr>
          <a:lstStyle>
            <a:lvl1pPr defTabSz="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buFont typeface="Arial" charset="0"/>
              <a:buNone/>
              <a:defRPr/>
            </a:pPr>
            <a:r>
              <a:rPr lang="en-GB" sz="1200" dirty="0">
                <a:latin typeface="Comic Sans MS"/>
                <a:cs typeface="Comic Sans MS"/>
              </a:rPr>
              <a:t>I’m not confident at all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1D663A6-C7F3-C846-985F-0B44D0A3A5CD}"/>
              </a:ext>
            </a:extLst>
          </p:cNvPr>
          <p:cNvCxnSpPr>
            <a:cxnSpLocks/>
          </p:cNvCxnSpPr>
          <p:nvPr/>
        </p:nvCxnSpPr>
        <p:spPr>
          <a:xfrm flipH="1">
            <a:off x="151248" y="5909036"/>
            <a:ext cx="8849201" cy="0"/>
          </a:xfrm>
          <a:prstGeom prst="straightConnector1">
            <a:avLst/>
          </a:prstGeom>
          <a:ln w="38100">
            <a:gradFill flip="none" rotWithShape="1">
              <a:gsLst>
                <a:gs pos="0">
                  <a:schemeClr val="accent3">
                    <a:lumMod val="60000"/>
                    <a:lumOff val="4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  <a:tileRect/>
            </a:gra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" name="Picture 17">
            <a:extLst>
              <a:ext uri="{FF2B5EF4-FFF2-40B4-BE49-F238E27FC236}">
                <a16:creationId xmlns:a16="http://schemas.microsoft.com/office/drawing/2014/main" id="{C5EC99AB-1044-F548-9952-6548D7DA9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77857" y="4440080"/>
            <a:ext cx="1035888" cy="1246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E606F270-8237-9B44-B6E7-ABD7DFF2F5F8}"/>
              </a:ext>
            </a:extLst>
          </p:cNvPr>
          <p:cNvSpPr/>
          <p:nvPr/>
        </p:nvSpPr>
        <p:spPr>
          <a:xfrm>
            <a:off x="7356157" y="5321867"/>
            <a:ext cx="1307119" cy="364990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omic Sans MS" panose="030F0902030302020204" pitchFamily="66" charset="0"/>
              </a:rPr>
              <a:t>2 Minutes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0129A933-6B0D-E64D-9BDD-C18C710E3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566480"/>
              </p:ext>
            </p:extLst>
          </p:nvPr>
        </p:nvGraphicFramePr>
        <p:xfrm>
          <a:off x="13183" y="1193740"/>
          <a:ext cx="9139674" cy="31614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1334">
                  <a:extLst>
                    <a:ext uri="{9D8B030D-6E8A-4147-A177-3AD203B41FA5}">
                      <a16:colId xmlns:a16="http://schemas.microsoft.com/office/drawing/2014/main" val="2469962901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302987413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3629241431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2725264235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3690037511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2101932133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1982562568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722453729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2933027247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1512976713"/>
                    </a:ext>
                  </a:extLst>
                </a:gridCol>
                <a:gridCol w="652834">
                  <a:extLst>
                    <a:ext uri="{9D8B030D-6E8A-4147-A177-3AD203B41FA5}">
                      <a16:colId xmlns:a16="http://schemas.microsoft.com/office/drawing/2014/main" val="2900132583"/>
                    </a:ext>
                  </a:extLst>
                </a:gridCol>
              </a:tblGrid>
              <a:tr h="442889">
                <a:tc gridSpan="11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BASELINE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CONFIDENCE CHECKER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970905"/>
                  </a:ext>
                </a:extLst>
              </a:tr>
              <a:tr h="737328">
                <a:tc>
                  <a:txBody>
                    <a:bodyPr/>
                    <a:lstStyle/>
                    <a:p>
                      <a:pPr marL="0" marR="0" lvl="0" indent="0" algn="l" defTabSz="6399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BEFORE THE LEARNING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136491"/>
                  </a:ext>
                </a:extLst>
              </a:tr>
              <a:tr h="433849"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 understand the various characteristics of money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89329"/>
                  </a:ext>
                </a:extLst>
              </a:tr>
              <a:tr h="55763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 can evaluate different banking options for mobile and traditional banking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292860"/>
                  </a:ext>
                </a:extLst>
              </a:tr>
              <a:tr h="43384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 understand the range and purpose of different types of bank accounts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484043"/>
                  </a:ext>
                </a:extLst>
              </a:tr>
            </a:tbl>
          </a:graphicData>
        </a:graphic>
      </p:graphicFrame>
      <p:pic>
        <p:nvPicPr>
          <p:cNvPr id="26" name="Picture 25">
            <a:extLst>
              <a:ext uri="{FF2B5EF4-FFF2-40B4-BE49-F238E27FC236}">
                <a16:creationId xmlns:a16="http://schemas.microsoft.com/office/drawing/2014/main" id="{36CF7C78-BF8B-4541-AA3B-AC5490A6A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7838" y="1882392"/>
            <a:ext cx="1445832" cy="440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009763D-EDAB-5741-A135-F1A0655FD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4693" y="1879126"/>
            <a:ext cx="1445832" cy="44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52B36CF-FEA8-2C43-A9C8-8CD538B83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2430" y="1882392"/>
            <a:ext cx="1445832" cy="438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4">
            <a:extLst>
              <a:ext uri="{FF2B5EF4-FFF2-40B4-BE49-F238E27FC236}">
                <a16:creationId xmlns:a16="http://schemas.microsoft.com/office/drawing/2014/main" id="{1C041C49-9653-BD42-B1D3-8136E2540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04" y="1193740"/>
            <a:ext cx="1470944" cy="44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3EC7444-A929-4240-A234-8936D4A53F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72133" y="1237796"/>
            <a:ext cx="442412" cy="325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B2B3E6F-BB4D-7641-B903-4A98B335E241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109774" y="2188436"/>
            <a:ext cx="354018" cy="39543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E1659CF-AE0A-8243-86B0-8E1C6312B723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0693" y="2220007"/>
            <a:ext cx="361331" cy="33174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25067B1-A24E-E543-A040-C7BBA60387C0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5912" y="2227033"/>
            <a:ext cx="320574" cy="33174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CB94B27-A7D7-1441-88A7-50CF712B1854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7790" y="2227882"/>
            <a:ext cx="327785" cy="32618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948EA41-49B8-374F-A7DE-5EA825571ED0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0300" y="2320576"/>
            <a:ext cx="360212" cy="22588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76D9A3E-56C4-614A-A014-1D8B91C6183D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529" y="130531"/>
            <a:ext cx="988543" cy="98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16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9B0CB411-B864-DC44-87D0-16445DC41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3" y="15875"/>
            <a:ext cx="9167813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Callout 2">
            <a:extLst>
              <a:ext uri="{FF2B5EF4-FFF2-40B4-BE49-F238E27FC236}">
                <a16:creationId xmlns:a16="http://schemas.microsoft.com/office/drawing/2014/main" id="{447A210C-EB99-B347-90AB-0FD814FB075F}"/>
              </a:ext>
            </a:extLst>
          </p:cNvPr>
          <p:cNvSpPr/>
          <p:nvPr/>
        </p:nvSpPr>
        <p:spPr>
          <a:xfrm>
            <a:off x="4932363" y="981075"/>
            <a:ext cx="3168650" cy="1511300"/>
          </a:xfrm>
          <a:prstGeom prst="wedgeEllipseCallout">
            <a:avLst>
              <a:gd name="adj1" fmla="val -72988"/>
              <a:gd name="adj2" fmla="val 15069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/>
              <a:t>How can you keep your money safe?</a:t>
            </a:r>
          </a:p>
        </p:txBody>
      </p:sp>
    </p:spTree>
    <p:extLst>
      <p:ext uri="{BB962C8B-B14F-4D97-AF65-F5344CB8AC3E}">
        <p14:creationId xmlns:p14="http://schemas.microsoft.com/office/powerpoint/2010/main" val="3481360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FEC42BD-68AD-6F4D-BBFE-44391F01912A}"/>
              </a:ext>
            </a:extLst>
          </p:cNvPr>
          <p:cNvSpPr/>
          <p:nvPr/>
        </p:nvSpPr>
        <p:spPr>
          <a:xfrm>
            <a:off x="372275" y="313062"/>
            <a:ext cx="8478962" cy="62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What are the characteristics of money/currency?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607379-DD07-5543-8D8F-A4295A4D96B4}"/>
              </a:ext>
            </a:extLst>
          </p:cNvPr>
          <p:cNvSpPr/>
          <p:nvPr/>
        </p:nvSpPr>
        <p:spPr>
          <a:xfrm>
            <a:off x="6063132" y="1178383"/>
            <a:ext cx="2267208" cy="10140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Easily recognisable by all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A0A7C0-AB54-C940-8FC2-CA1AA0316D2F}"/>
              </a:ext>
            </a:extLst>
          </p:cNvPr>
          <p:cNvSpPr/>
          <p:nvPr/>
        </p:nvSpPr>
        <p:spPr>
          <a:xfrm>
            <a:off x="3523111" y="3640125"/>
            <a:ext cx="2267208" cy="10140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Accepted by people and shops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2725BD-0EF0-424F-B47E-8F030C7BE7AB}"/>
              </a:ext>
            </a:extLst>
          </p:cNvPr>
          <p:cNvSpPr/>
          <p:nvPr/>
        </p:nvSpPr>
        <p:spPr>
          <a:xfrm>
            <a:off x="6072328" y="2434791"/>
            <a:ext cx="2267208" cy="10140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</a:t>
            </a:r>
            <a:r>
              <a:rPr lang="en-GB" b="1" dirty="0">
                <a:solidFill>
                  <a:schemeClr val="tx1"/>
                </a:solidFill>
              </a:rPr>
              <a:t>asy to carry around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9760F1-C44A-3645-86C0-B4B7A1CCF7EA}"/>
              </a:ext>
            </a:extLst>
          </p:cNvPr>
          <p:cNvSpPr/>
          <p:nvPr/>
        </p:nvSpPr>
        <p:spPr>
          <a:xfrm>
            <a:off x="3523111" y="2393009"/>
            <a:ext cx="2267208" cy="10140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Available in different amounts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5D45D3-DB48-124B-9DE7-40996097598A}"/>
              </a:ext>
            </a:extLst>
          </p:cNvPr>
          <p:cNvSpPr/>
          <p:nvPr/>
        </p:nvSpPr>
        <p:spPr>
          <a:xfrm>
            <a:off x="3523111" y="1178383"/>
            <a:ext cx="2267208" cy="10140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Hard wearing so it lasts a long time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14F358-08FB-D740-B679-E7E5F457FCBB}"/>
              </a:ext>
            </a:extLst>
          </p:cNvPr>
          <p:cNvSpPr/>
          <p:nvPr/>
        </p:nvSpPr>
        <p:spPr>
          <a:xfrm>
            <a:off x="983090" y="3640125"/>
            <a:ext cx="2267208" cy="10140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</a:t>
            </a:r>
            <a:r>
              <a:rPr lang="en-GB" b="1" dirty="0">
                <a:solidFill>
                  <a:schemeClr val="tx1"/>
                </a:solidFill>
              </a:rPr>
              <a:t>lways worth the same amount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6F97B2-0630-2544-8AA0-B863BC521B15}"/>
              </a:ext>
            </a:extLst>
          </p:cNvPr>
          <p:cNvSpPr/>
          <p:nvPr/>
        </p:nvSpPr>
        <p:spPr>
          <a:xfrm>
            <a:off x="983090" y="2393011"/>
            <a:ext cx="2267208" cy="10140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Metallic strip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F0DE9E-E006-D243-AD73-7814450785E4}"/>
              </a:ext>
            </a:extLst>
          </p:cNvPr>
          <p:cNvSpPr/>
          <p:nvPr/>
        </p:nvSpPr>
        <p:spPr>
          <a:xfrm>
            <a:off x="983090" y="1178384"/>
            <a:ext cx="2267208" cy="10140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Signatures, watermarks and security features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71CC34-B52E-0B4B-BF4A-F46F5BC4E6BD}"/>
              </a:ext>
            </a:extLst>
          </p:cNvPr>
          <p:cNvSpPr/>
          <p:nvPr/>
        </p:nvSpPr>
        <p:spPr>
          <a:xfrm>
            <a:off x="6063132" y="3640125"/>
            <a:ext cx="2267208" cy="10140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Come up with another?</a:t>
            </a:r>
          </a:p>
          <a:p>
            <a:pPr algn="ctr"/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13" name="Picture 18" descr="C:\Users\Optic Group111\Desktop\Task.png">
            <a:extLst>
              <a:ext uri="{FF2B5EF4-FFF2-40B4-BE49-F238E27FC236}">
                <a16:creationId xmlns:a16="http://schemas.microsoft.com/office/drawing/2014/main" id="{B9F56A09-234C-4743-B227-B5501BC85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309" y="5507676"/>
            <a:ext cx="920595" cy="92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BB91CB7-4671-9646-B275-95CA60EFC803}"/>
              </a:ext>
            </a:extLst>
          </p:cNvPr>
          <p:cNvSpPr txBox="1"/>
          <p:nvPr/>
        </p:nvSpPr>
        <p:spPr>
          <a:xfrm>
            <a:off x="232464" y="6083389"/>
            <a:ext cx="594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Tasks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520820C-4236-E54D-8BD0-60396A10473C}"/>
              </a:ext>
            </a:extLst>
          </p:cNvPr>
          <p:cNvSpPr/>
          <p:nvPr/>
        </p:nvSpPr>
        <p:spPr>
          <a:xfrm>
            <a:off x="1357626" y="5077857"/>
            <a:ext cx="7633424" cy="146708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D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What gives money its value?</a:t>
            </a:r>
          </a:p>
          <a:p>
            <a:endParaRPr lang="en-US" sz="12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What happened to the value of German currency during hyper-inflation when the German government kept printing more and more money?</a:t>
            </a:r>
          </a:p>
        </p:txBody>
      </p:sp>
    </p:spTree>
    <p:extLst>
      <p:ext uri="{BB962C8B-B14F-4D97-AF65-F5344CB8AC3E}">
        <p14:creationId xmlns:p14="http://schemas.microsoft.com/office/powerpoint/2010/main" val="94474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73EFEB7-A6AD-4740-91D0-FCD0E09461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793139"/>
              </p:ext>
            </p:extLst>
          </p:nvPr>
        </p:nvGraphicFramePr>
        <p:xfrm>
          <a:off x="266826" y="772487"/>
          <a:ext cx="6630930" cy="4197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0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0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0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9303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Where to store money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BB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Advantages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BB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Disadvantages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B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5794">
                <a:tc>
                  <a:txBody>
                    <a:bodyPr/>
                    <a:lstStyle/>
                    <a:p>
                      <a:r>
                        <a:rPr lang="en-US" sz="1400" dirty="0"/>
                        <a:t>Under the bed / hidden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In a drawer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Purse or wallet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With your parents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Bank account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National Savings and investment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Buy</a:t>
                      </a:r>
                      <a:r>
                        <a:rPr lang="en-US" sz="1400" baseline="0" dirty="0"/>
                        <a:t> a property</a:t>
                      </a:r>
                      <a:endParaRPr lang="en-US" sz="1400" dirty="0"/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Long term investment</a:t>
                      </a:r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  <a:p>
                      <a:endParaRPr lang="en-US" sz="1200" dirty="0"/>
                    </a:p>
                    <a:p>
                      <a:endParaRPr lang="en-US" sz="1200" dirty="0"/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8FBE671-70FC-1A44-B65D-252763D9EABB}"/>
              </a:ext>
            </a:extLst>
          </p:cNvPr>
          <p:cNvSpPr/>
          <p:nvPr/>
        </p:nvSpPr>
        <p:spPr>
          <a:xfrm>
            <a:off x="7148915" y="4086438"/>
            <a:ext cx="1771577" cy="41477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dirty="0">
                <a:solidFill>
                  <a:sysClr val="windowText" lastClr="000000"/>
                </a:solidFill>
              </a:rPr>
              <a:t>Safe</a:t>
            </a:r>
            <a:endParaRPr lang="en-GB" b="1" dirty="0">
              <a:solidFill>
                <a:sysClr val="windowText" lastClr="00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3AF3E3-0B4C-C94F-B065-5868478B2A7C}"/>
              </a:ext>
            </a:extLst>
          </p:cNvPr>
          <p:cNvSpPr/>
          <p:nvPr/>
        </p:nvSpPr>
        <p:spPr>
          <a:xfrm>
            <a:off x="7148915" y="3515292"/>
            <a:ext cx="1771577" cy="41477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b="1" dirty="0">
                <a:solidFill>
                  <a:sysClr val="windowText" lastClr="000000"/>
                </a:solidFill>
              </a:rPr>
              <a:t>Keep track</a:t>
            </a:r>
            <a:endParaRPr lang="en-GB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B8572F-E2F5-BD46-83DA-4E05CA9480FE}"/>
              </a:ext>
            </a:extLst>
          </p:cNvPr>
          <p:cNvSpPr/>
          <p:nvPr/>
        </p:nvSpPr>
        <p:spPr>
          <a:xfrm>
            <a:off x="7148915" y="2944146"/>
            <a:ext cx="1771577" cy="41477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b="1" dirty="0">
                <a:solidFill>
                  <a:sysClr val="windowText" lastClr="000000"/>
                </a:solidFill>
              </a:rPr>
              <a:t>Theft</a:t>
            </a:r>
            <a:endParaRPr lang="en-GB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707C6-A408-2B40-8793-EE8ED235B31A}"/>
              </a:ext>
            </a:extLst>
          </p:cNvPr>
          <p:cNvSpPr/>
          <p:nvPr/>
        </p:nvSpPr>
        <p:spPr>
          <a:xfrm>
            <a:off x="7152564" y="2373000"/>
            <a:ext cx="1771577" cy="41477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b="1" dirty="0">
                <a:solidFill>
                  <a:sysClr val="windowText" lastClr="000000"/>
                </a:solidFill>
              </a:rPr>
              <a:t>Lose it misplace it</a:t>
            </a:r>
            <a:endParaRPr lang="en-GB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9915C9-1FF6-F842-BD80-C12643600941}"/>
              </a:ext>
            </a:extLst>
          </p:cNvPr>
          <p:cNvSpPr/>
          <p:nvPr/>
        </p:nvSpPr>
        <p:spPr>
          <a:xfrm>
            <a:off x="7148915" y="5705698"/>
            <a:ext cx="1771577" cy="3429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b="1" dirty="0">
                <a:solidFill>
                  <a:sysClr val="windowText" lastClr="000000"/>
                </a:solidFill>
              </a:rPr>
              <a:t>Interest</a:t>
            </a:r>
            <a:endParaRPr lang="en-GB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8E8824-787A-2D46-860C-772BBEC39073}"/>
              </a:ext>
            </a:extLst>
          </p:cNvPr>
          <p:cNvSpPr/>
          <p:nvPr/>
        </p:nvSpPr>
        <p:spPr>
          <a:xfrm>
            <a:off x="7148915" y="5181641"/>
            <a:ext cx="1771577" cy="3676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b="1" dirty="0">
                <a:solidFill>
                  <a:sysClr val="windowText" lastClr="000000"/>
                </a:solidFill>
              </a:rPr>
              <a:t>Access</a:t>
            </a:r>
            <a:endParaRPr lang="en-GB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E318D6-FE98-0B44-917A-14222967BD92}"/>
              </a:ext>
            </a:extLst>
          </p:cNvPr>
          <p:cNvSpPr/>
          <p:nvPr/>
        </p:nvSpPr>
        <p:spPr>
          <a:xfrm>
            <a:off x="7148915" y="6205027"/>
            <a:ext cx="1771577" cy="3676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b="1" dirty="0">
                <a:solidFill>
                  <a:sysClr val="windowText" lastClr="000000"/>
                </a:solidFill>
              </a:rPr>
              <a:t>Trust</a:t>
            </a:r>
            <a:endParaRPr lang="en-GB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0CC75E-BEA6-BF4B-8465-38B24D30B415}"/>
              </a:ext>
            </a:extLst>
          </p:cNvPr>
          <p:cNvSpPr/>
          <p:nvPr/>
        </p:nvSpPr>
        <p:spPr>
          <a:xfrm>
            <a:off x="7148915" y="4657584"/>
            <a:ext cx="1771577" cy="3676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b="1" dirty="0">
                <a:solidFill>
                  <a:sysClr val="windowText" lastClr="000000"/>
                </a:solidFill>
              </a:rPr>
              <a:t>Risk</a:t>
            </a:r>
            <a:endParaRPr lang="en-GB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06AFB02A-F352-5643-8F68-2B5E1BEE8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826" y="4831346"/>
            <a:ext cx="6630930" cy="1810614"/>
          </a:xfrm>
          <a:prstGeom prst="rect">
            <a:avLst/>
          </a:prstGeom>
          <a:solidFill>
            <a:srgbClr val="CCFFCC"/>
          </a:solidFill>
          <a:ln w="38100">
            <a:solidFill>
              <a:srgbClr val="7F0757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defRPr/>
            </a:pPr>
            <a:r>
              <a:rPr lang="en-GB" sz="1400" dirty="0"/>
              <a:t>What is a safe amount of cash to carry on you at any one time?</a:t>
            </a:r>
          </a:p>
          <a:p>
            <a:pPr algn="l">
              <a:lnSpc>
                <a:spcPct val="150000"/>
              </a:lnSpc>
              <a:defRPr/>
            </a:pPr>
            <a:r>
              <a:rPr lang="en-GB" sz="1400" dirty="0"/>
              <a:t>Do you have a bank account?</a:t>
            </a:r>
          </a:p>
          <a:p>
            <a:pPr algn="l">
              <a:lnSpc>
                <a:spcPct val="150000"/>
              </a:lnSpc>
              <a:defRPr/>
            </a:pPr>
            <a:r>
              <a:rPr lang="en-GB" sz="1400" dirty="0"/>
              <a:t>What benefits does your bank account give you?</a:t>
            </a:r>
          </a:p>
          <a:p>
            <a:pPr algn="l">
              <a:lnSpc>
                <a:spcPct val="150000"/>
              </a:lnSpc>
              <a:defRPr/>
            </a:pPr>
            <a:r>
              <a:rPr lang="en-GB" sz="1400" dirty="0"/>
              <a:t>Where does the money come from that you pay into your account?</a:t>
            </a:r>
          </a:p>
          <a:p>
            <a:pPr algn="l">
              <a:lnSpc>
                <a:spcPct val="150000"/>
              </a:lnSpc>
              <a:defRPr/>
            </a:pPr>
            <a:r>
              <a:rPr lang="en-GB" sz="1400" dirty="0"/>
              <a:t>How can you access your money?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E03CA8E-6995-0D41-9978-FE2C849697E3}"/>
              </a:ext>
            </a:extLst>
          </p:cNvPr>
          <p:cNvSpPr/>
          <p:nvPr/>
        </p:nvSpPr>
        <p:spPr>
          <a:xfrm>
            <a:off x="266826" y="203788"/>
            <a:ext cx="8610348" cy="412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How and where can you store money?</a:t>
            </a:r>
          </a:p>
        </p:txBody>
      </p:sp>
      <p:pic>
        <p:nvPicPr>
          <p:cNvPr id="16" name="Picture 5">
            <a:extLst>
              <a:ext uri="{FF2B5EF4-FFF2-40B4-BE49-F238E27FC236}">
                <a16:creationId xmlns:a16="http://schemas.microsoft.com/office/drawing/2014/main" id="{0392870B-AA3A-CF41-A6CA-250AAEC5D4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8915" y="828606"/>
            <a:ext cx="1719070" cy="129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2765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9512" y="912445"/>
            <a:ext cx="8620928" cy="576064"/>
          </a:xfrm>
          <a:prstGeom prst="roundRect">
            <a:avLst/>
          </a:prstGeom>
          <a:solidFill>
            <a:srgbClr val="FFFFFF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536325" y="960437"/>
            <a:ext cx="86076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baseline="0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28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NAME THAT BANK BRANCH</a:t>
            </a:r>
            <a:endParaRPr lang="en-GB" sz="2400" dirty="0">
              <a:ln w="12700">
                <a:solidFill>
                  <a:schemeClr val="bg1"/>
                </a:solidFill>
              </a:ln>
              <a:effectLst>
                <a:glow rad="228600">
                  <a:srgbClr val="7030A0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9" descr="Screen Shot 2017-05-31 at 13.54.15.png">
            <a:extLst>
              <a:ext uri="{FF2B5EF4-FFF2-40B4-BE49-F238E27FC236}">
                <a16:creationId xmlns:a16="http://schemas.microsoft.com/office/drawing/2014/main" id="{66CACFFC-C586-7E40-BF97-5E6A7EFE32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4294336"/>
            <a:ext cx="2880320" cy="230301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1" name="Picture 20" descr="Screen Shot 2017-05-31 at 13.54.41.png">
            <a:extLst>
              <a:ext uri="{FF2B5EF4-FFF2-40B4-BE49-F238E27FC236}">
                <a16:creationId xmlns:a16="http://schemas.microsoft.com/office/drawing/2014/main" id="{5DBB9FC8-8A2C-0849-8178-4FCC9554DB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1700808"/>
            <a:ext cx="2736304" cy="230425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2" name="Picture 21" descr="Screen Shot 2017-05-31 at 13.54.27.png">
            <a:extLst>
              <a:ext uri="{FF2B5EF4-FFF2-40B4-BE49-F238E27FC236}">
                <a16:creationId xmlns:a16="http://schemas.microsoft.com/office/drawing/2014/main" id="{545D9CF8-1977-4B4F-A658-533D7C3DE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8242" y="4293096"/>
            <a:ext cx="2835758" cy="223224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3" name="Picture 22" descr="Screen Shot 2017-05-31 at 13.54.52.png">
            <a:extLst>
              <a:ext uri="{FF2B5EF4-FFF2-40B4-BE49-F238E27FC236}">
                <a16:creationId xmlns:a16="http://schemas.microsoft.com/office/drawing/2014/main" id="{690E0E45-F0A3-AF43-928F-DB64E59C0D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1772816"/>
            <a:ext cx="2908300" cy="223224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4" name="Picture 23" descr="Screen Shot 2017-05-31 at 13.55.08.png">
            <a:extLst>
              <a:ext uri="{FF2B5EF4-FFF2-40B4-BE49-F238E27FC236}">
                <a16:creationId xmlns:a16="http://schemas.microsoft.com/office/drawing/2014/main" id="{60293C5C-5A16-884B-9598-D71A924961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4221088"/>
            <a:ext cx="2806700" cy="23114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5" name="Picture 24" descr="Screen Shot 2017-05-31 at 13.56.05.png">
            <a:extLst>
              <a:ext uri="{FF2B5EF4-FFF2-40B4-BE49-F238E27FC236}">
                <a16:creationId xmlns:a16="http://schemas.microsoft.com/office/drawing/2014/main" id="{1AE862C6-2E3F-E543-B3CE-E37185267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216" y="1700808"/>
            <a:ext cx="2768600" cy="2304256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1C2E958-31E3-4945-8FD5-D5C36E356241}"/>
              </a:ext>
            </a:extLst>
          </p:cNvPr>
          <p:cNvSpPr txBox="1"/>
          <p:nvPr/>
        </p:nvSpPr>
        <p:spPr>
          <a:xfrm>
            <a:off x="107504" y="1700809"/>
            <a:ext cx="504056" cy="461665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372D32-D8FB-774B-8B8E-BE056E12C11B}"/>
              </a:ext>
            </a:extLst>
          </p:cNvPr>
          <p:cNvSpPr txBox="1"/>
          <p:nvPr/>
        </p:nvSpPr>
        <p:spPr>
          <a:xfrm>
            <a:off x="3197103" y="1725899"/>
            <a:ext cx="467846" cy="461665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0D89A3E-8A9C-F549-AD72-A67A9F14F768}"/>
              </a:ext>
            </a:extLst>
          </p:cNvPr>
          <p:cNvSpPr txBox="1"/>
          <p:nvPr/>
        </p:nvSpPr>
        <p:spPr>
          <a:xfrm>
            <a:off x="6287324" y="1700808"/>
            <a:ext cx="504056" cy="461665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49332B4-CE3F-9E44-B813-11B3DABB4191}"/>
              </a:ext>
            </a:extLst>
          </p:cNvPr>
          <p:cNvSpPr txBox="1"/>
          <p:nvPr/>
        </p:nvSpPr>
        <p:spPr>
          <a:xfrm>
            <a:off x="179512" y="4244126"/>
            <a:ext cx="504056" cy="461665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</a:rPr>
              <a:t>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E8E6553-BC32-7144-A272-AA3CCDE76040}"/>
              </a:ext>
            </a:extLst>
          </p:cNvPr>
          <p:cNvSpPr txBox="1"/>
          <p:nvPr/>
        </p:nvSpPr>
        <p:spPr>
          <a:xfrm>
            <a:off x="3203848" y="4263479"/>
            <a:ext cx="504056" cy="461665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</a:rPr>
              <a:t>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4BF919-C00B-3847-88B6-2409E8BA0684}"/>
              </a:ext>
            </a:extLst>
          </p:cNvPr>
          <p:cNvSpPr txBox="1"/>
          <p:nvPr/>
        </p:nvSpPr>
        <p:spPr>
          <a:xfrm>
            <a:off x="6300192" y="4293096"/>
            <a:ext cx="509227" cy="461665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</a:rPr>
              <a:t>F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4FD97A1-56EC-7640-BB6D-4B8D7440C695}"/>
              </a:ext>
            </a:extLst>
          </p:cNvPr>
          <p:cNvSpPr txBox="1"/>
          <p:nvPr/>
        </p:nvSpPr>
        <p:spPr>
          <a:xfrm rot="175056">
            <a:off x="7010201" y="4303613"/>
            <a:ext cx="1440160" cy="43237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GB" sz="1600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F37BCF2-A2BF-754B-97CB-B3DFACCACE59}"/>
              </a:ext>
            </a:extLst>
          </p:cNvPr>
          <p:cNvSpPr txBox="1"/>
          <p:nvPr/>
        </p:nvSpPr>
        <p:spPr>
          <a:xfrm>
            <a:off x="899592" y="3501008"/>
            <a:ext cx="432048" cy="432376"/>
          </a:xfrm>
          <a:prstGeom prst="rect">
            <a:avLst/>
          </a:prstGeom>
          <a:solidFill>
            <a:schemeClr val="bg1">
              <a:lumMod val="75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GB" sz="1600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DA71738-973B-D542-88F9-EAA754864F4D}"/>
              </a:ext>
            </a:extLst>
          </p:cNvPr>
          <p:cNvSpPr txBox="1"/>
          <p:nvPr/>
        </p:nvSpPr>
        <p:spPr>
          <a:xfrm>
            <a:off x="2051720" y="3501008"/>
            <a:ext cx="432048" cy="432376"/>
          </a:xfrm>
          <a:prstGeom prst="rect">
            <a:avLst/>
          </a:prstGeom>
          <a:solidFill>
            <a:schemeClr val="bg1">
              <a:lumMod val="75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GB" sz="1600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ABFD655-9831-D446-A3E5-7E5174C0677E}"/>
              </a:ext>
            </a:extLst>
          </p:cNvPr>
          <p:cNvSpPr txBox="1"/>
          <p:nvPr/>
        </p:nvSpPr>
        <p:spPr>
          <a:xfrm rot="21085832">
            <a:off x="6526286" y="2025212"/>
            <a:ext cx="1440160" cy="432376"/>
          </a:xfrm>
          <a:prstGeom prst="rect">
            <a:avLst/>
          </a:prstGeom>
          <a:solidFill>
            <a:srgbClr val="FF00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GB" sz="1600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F0137D4-6061-324F-9665-EB901C9FE9BB}"/>
              </a:ext>
            </a:extLst>
          </p:cNvPr>
          <p:cNvSpPr txBox="1"/>
          <p:nvPr/>
        </p:nvSpPr>
        <p:spPr>
          <a:xfrm rot="752435">
            <a:off x="4673770" y="4444290"/>
            <a:ext cx="1440160" cy="43237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GB" sz="1600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4D495E9-5A9D-4B44-9020-CBCE7F27D66B}"/>
              </a:ext>
            </a:extLst>
          </p:cNvPr>
          <p:cNvSpPr txBox="1"/>
          <p:nvPr/>
        </p:nvSpPr>
        <p:spPr>
          <a:xfrm rot="20443860">
            <a:off x="3391037" y="2153761"/>
            <a:ext cx="2539982" cy="246221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GB" sz="500" dirty="0">
              <a:solidFill>
                <a:prstClr val="black"/>
              </a:solidFill>
              <a:latin typeface="Comic Sans MS"/>
              <a:cs typeface="Comic Sans MS"/>
            </a:endParaRPr>
          </a:p>
          <a:p>
            <a:pPr algn="ctr"/>
            <a:endParaRPr lang="en-GB" sz="500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023396F-8429-844A-880E-4817E2A07168}"/>
              </a:ext>
            </a:extLst>
          </p:cNvPr>
          <p:cNvSpPr txBox="1"/>
          <p:nvPr/>
        </p:nvSpPr>
        <p:spPr>
          <a:xfrm>
            <a:off x="785336" y="4293096"/>
            <a:ext cx="2058471" cy="432376"/>
          </a:xfrm>
          <a:prstGeom prst="rect">
            <a:avLst/>
          </a:prstGeom>
          <a:solidFill>
            <a:srgbClr val="CCFFCC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GB" sz="1600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F2E207-973A-284F-A216-A1F88BA91FC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904" y="2482186"/>
            <a:ext cx="1749611" cy="87480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B7D1EB9-40CD-764F-903C-4F1F07ABB8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447" y="2888940"/>
            <a:ext cx="1749611" cy="87480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7711E63-732C-7548-B6B7-B255228AD1C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1315" y="2888940"/>
            <a:ext cx="1749611" cy="87480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65DEB7F-DD30-5B4F-84DB-65D49BFA971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5382242"/>
            <a:ext cx="1749611" cy="87480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EB29B5A-61AF-644A-93ED-444715680A7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8578" y="4878489"/>
            <a:ext cx="1749611" cy="87480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6CE39B9-49CB-5947-855E-7FA2ABDA277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1538" y="5306333"/>
            <a:ext cx="1749611" cy="87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482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creen Shot 2017-05-31 at 13.54.15.png">
            <a:extLst>
              <a:ext uri="{FF2B5EF4-FFF2-40B4-BE49-F238E27FC236}">
                <a16:creationId xmlns:a16="http://schemas.microsoft.com/office/drawing/2014/main" id="{66CACFFC-C586-7E40-BF97-5E6A7EFE32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4294336"/>
            <a:ext cx="2880320" cy="230301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1" name="Picture 20" descr="Screen Shot 2017-05-31 at 13.54.41.png">
            <a:extLst>
              <a:ext uri="{FF2B5EF4-FFF2-40B4-BE49-F238E27FC236}">
                <a16:creationId xmlns:a16="http://schemas.microsoft.com/office/drawing/2014/main" id="{5DBB9FC8-8A2C-0849-8178-4FCC9554DB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1700808"/>
            <a:ext cx="2736304" cy="230425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2" name="Picture 21" descr="Screen Shot 2017-05-31 at 13.54.27.png">
            <a:extLst>
              <a:ext uri="{FF2B5EF4-FFF2-40B4-BE49-F238E27FC236}">
                <a16:creationId xmlns:a16="http://schemas.microsoft.com/office/drawing/2014/main" id="{545D9CF8-1977-4B4F-A658-533D7C3DE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8242" y="4293096"/>
            <a:ext cx="2835758" cy="223224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3" name="Picture 22" descr="Screen Shot 2017-05-31 at 13.54.52.png">
            <a:extLst>
              <a:ext uri="{FF2B5EF4-FFF2-40B4-BE49-F238E27FC236}">
                <a16:creationId xmlns:a16="http://schemas.microsoft.com/office/drawing/2014/main" id="{690E0E45-F0A3-AF43-928F-DB64E59C0D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1772816"/>
            <a:ext cx="2908300" cy="223224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4" name="Picture 23" descr="Screen Shot 2017-05-31 at 13.55.08.png">
            <a:extLst>
              <a:ext uri="{FF2B5EF4-FFF2-40B4-BE49-F238E27FC236}">
                <a16:creationId xmlns:a16="http://schemas.microsoft.com/office/drawing/2014/main" id="{60293C5C-5A16-884B-9598-D71A924961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4221088"/>
            <a:ext cx="2806700" cy="23114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5" name="Picture 24" descr="Screen Shot 2017-05-31 at 13.56.05.png">
            <a:extLst>
              <a:ext uri="{FF2B5EF4-FFF2-40B4-BE49-F238E27FC236}">
                <a16:creationId xmlns:a16="http://schemas.microsoft.com/office/drawing/2014/main" id="{1AE862C6-2E3F-E543-B3CE-E37185267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216" y="1700808"/>
            <a:ext cx="2768600" cy="2304256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1C2E958-31E3-4945-8FD5-D5C36E356241}"/>
              </a:ext>
            </a:extLst>
          </p:cNvPr>
          <p:cNvSpPr txBox="1"/>
          <p:nvPr/>
        </p:nvSpPr>
        <p:spPr>
          <a:xfrm>
            <a:off x="107504" y="1700809"/>
            <a:ext cx="504056" cy="461665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372D32-D8FB-774B-8B8E-BE056E12C11B}"/>
              </a:ext>
            </a:extLst>
          </p:cNvPr>
          <p:cNvSpPr txBox="1"/>
          <p:nvPr/>
        </p:nvSpPr>
        <p:spPr>
          <a:xfrm>
            <a:off x="3197103" y="1725899"/>
            <a:ext cx="467846" cy="461665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0D89A3E-8A9C-F549-AD72-A67A9F14F768}"/>
              </a:ext>
            </a:extLst>
          </p:cNvPr>
          <p:cNvSpPr txBox="1"/>
          <p:nvPr/>
        </p:nvSpPr>
        <p:spPr>
          <a:xfrm>
            <a:off x="6287324" y="1700808"/>
            <a:ext cx="504056" cy="461665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49332B4-CE3F-9E44-B813-11B3DABB4191}"/>
              </a:ext>
            </a:extLst>
          </p:cNvPr>
          <p:cNvSpPr txBox="1"/>
          <p:nvPr/>
        </p:nvSpPr>
        <p:spPr>
          <a:xfrm>
            <a:off x="179512" y="4244126"/>
            <a:ext cx="504056" cy="461665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</a:rPr>
              <a:t>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E8E6553-BC32-7144-A272-AA3CCDE76040}"/>
              </a:ext>
            </a:extLst>
          </p:cNvPr>
          <p:cNvSpPr txBox="1"/>
          <p:nvPr/>
        </p:nvSpPr>
        <p:spPr>
          <a:xfrm>
            <a:off x="3203848" y="4263479"/>
            <a:ext cx="504056" cy="461665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</a:rPr>
              <a:t>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4BF919-C00B-3847-88B6-2409E8BA0684}"/>
              </a:ext>
            </a:extLst>
          </p:cNvPr>
          <p:cNvSpPr txBox="1"/>
          <p:nvPr/>
        </p:nvSpPr>
        <p:spPr>
          <a:xfrm>
            <a:off x="6300192" y="4293096"/>
            <a:ext cx="509227" cy="461665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</a:rPr>
              <a:t>F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6A379FA-CA90-CF46-8C5F-814CE5509434}"/>
              </a:ext>
            </a:extLst>
          </p:cNvPr>
          <p:cNvSpPr txBox="1"/>
          <p:nvPr/>
        </p:nvSpPr>
        <p:spPr>
          <a:xfrm rot="19497947">
            <a:off x="313161" y="2506391"/>
            <a:ext cx="2567553" cy="46166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FFC000"/>
              </a:gs>
            </a:gsLst>
            <a:lin ang="5400000" scaled="0"/>
          </a:gra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Metro Bank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F258743-C971-E04A-A57F-6B8281A5B933}"/>
              </a:ext>
            </a:extLst>
          </p:cNvPr>
          <p:cNvSpPr txBox="1"/>
          <p:nvPr/>
        </p:nvSpPr>
        <p:spPr>
          <a:xfrm rot="19272697">
            <a:off x="3354309" y="5096372"/>
            <a:ext cx="2160240" cy="46166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FFC000"/>
              </a:gs>
            </a:gsLst>
            <a:lin ang="5400000" scaled="0"/>
          </a:gra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HSBC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02B8D91-3366-0044-90EA-FEB26FF00118}"/>
              </a:ext>
            </a:extLst>
          </p:cNvPr>
          <p:cNvSpPr txBox="1"/>
          <p:nvPr/>
        </p:nvSpPr>
        <p:spPr>
          <a:xfrm rot="19316081">
            <a:off x="516816" y="5087505"/>
            <a:ext cx="2160240" cy="46166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FFC000"/>
              </a:gs>
            </a:gsLst>
            <a:lin ang="5400000" scaled="0"/>
          </a:gra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Lloyds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AEC30A4-AE12-4947-A4C0-CD23FC6EF2C8}"/>
              </a:ext>
            </a:extLst>
          </p:cNvPr>
          <p:cNvSpPr txBox="1"/>
          <p:nvPr/>
        </p:nvSpPr>
        <p:spPr>
          <a:xfrm rot="19141997">
            <a:off x="3383532" y="2625574"/>
            <a:ext cx="2160240" cy="46166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FFC000"/>
              </a:gs>
            </a:gsLst>
            <a:lin ang="5400000" scaled="0"/>
          </a:gra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Nationwide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9127C2A-DE39-AF4D-B8CB-A4B72F7AB1D6}"/>
              </a:ext>
            </a:extLst>
          </p:cNvPr>
          <p:cNvSpPr txBox="1"/>
          <p:nvPr/>
        </p:nvSpPr>
        <p:spPr>
          <a:xfrm rot="19151461">
            <a:off x="6228090" y="2506392"/>
            <a:ext cx="2160240" cy="46166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FFC000"/>
              </a:gs>
            </a:gsLst>
            <a:lin ang="5400000" scaled="0"/>
          </a:gra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Santander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DCE500B-992E-2F42-9D29-A310FB2EF245}"/>
              </a:ext>
            </a:extLst>
          </p:cNvPr>
          <p:cNvSpPr txBox="1"/>
          <p:nvPr/>
        </p:nvSpPr>
        <p:spPr>
          <a:xfrm rot="19066326">
            <a:off x="5792619" y="4963400"/>
            <a:ext cx="3031180" cy="46166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FFC000"/>
              </a:gs>
            </a:gsLst>
            <a:lin ang="5400000" scaled="0"/>
          </a:gra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Barclays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F9EA4360-87AC-554D-9864-3E530CD5BA5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7919" y="5722546"/>
            <a:ext cx="1749611" cy="87480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27E094DF-9394-9742-AF2D-489FAE94B09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209" y="3063493"/>
            <a:ext cx="1749611" cy="874806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EC941EF7-7D10-744C-80E9-B777E9BD66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7590" y="3129425"/>
            <a:ext cx="1749611" cy="87480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7E8776AD-1DAC-F046-97E2-336C7AA1508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2537" y="3133678"/>
            <a:ext cx="1749611" cy="87480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7D17E62B-8028-E144-B63E-EB91AB47F61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0994" y="5657682"/>
            <a:ext cx="1749611" cy="87480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27024FA9-CDA7-BC49-BD26-E7AD554297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227" y="5722546"/>
            <a:ext cx="1749611" cy="874806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179512" y="912445"/>
            <a:ext cx="8620928" cy="576064"/>
          </a:xfrm>
          <a:prstGeom prst="roundRect">
            <a:avLst/>
          </a:prstGeom>
          <a:solidFill>
            <a:srgbClr val="FFFFFF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/>
          <p:cNvSpPr/>
          <p:nvPr/>
        </p:nvSpPr>
        <p:spPr>
          <a:xfrm>
            <a:off x="536325" y="960437"/>
            <a:ext cx="86076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baseline="0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28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NAME THAT BANK BRANCH</a:t>
            </a:r>
            <a:endParaRPr lang="en-GB" sz="2400" dirty="0">
              <a:ln w="12700">
                <a:solidFill>
                  <a:schemeClr val="bg1"/>
                </a:solidFill>
              </a:ln>
              <a:effectLst>
                <a:glow rad="228600">
                  <a:srgbClr val="7030A0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76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2506</Words>
  <Application>Microsoft Office PowerPoint</Application>
  <PresentationFormat>On-screen Show (4:3)</PresentationFormat>
  <Paragraphs>457</Paragraphs>
  <Slides>20</Slides>
  <Notes>15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Arial Black</vt:lpstr>
      <vt:lpstr>Basic sans fc</vt:lpstr>
      <vt:lpstr>Calibri</vt:lpstr>
      <vt:lpstr>Comic Sans MS</vt:lpstr>
      <vt:lpstr>Lato Heavy</vt:lpstr>
      <vt:lpstr>Levenim MT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FOR MORE INFORMATION ABOUT THE TOPICS COVERED IN THIS UNIT  WE WOULD ADVISE ONE OF THE BELOW:                   SPEAK TO YOUR PARENTS/GUARDIANS OR HEAD OF YEAR, TRUSTED ADULT OR FRIEND IF YOU HAVE ANY CONCERNS ABOUT  YOURSELF OR SOMEONE YOU KNOW – IT IS ALWAYS IMPORTANT TO TELL SOMEONE!    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Voting and political participation</dc:title>
  <dc:creator>admin</dc:creator>
  <cp:lastModifiedBy>Shez Coe</cp:lastModifiedBy>
  <cp:revision>196</cp:revision>
  <dcterms:created xsi:type="dcterms:W3CDTF">2018-05-07T08:18:36Z</dcterms:created>
  <dcterms:modified xsi:type="dcterms:W3CDTF">2023-06-28T12:27:02Z</dcterms:modified>
</cp:coreProperties>
</file>