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59" r:id="rId3"/>
    <p:sldId id="385" r:id="rId4"/>
    <p:sldId id="436" r:id="rId5"/>
    <p:sldId id="391" r:id="rId6"/>
    <p:sldId id="451" r:id="rId7"/>
    <p:sldId id="454" r:id="rId8"/>
    <p:sldId id="441" r:id="rId9"/>
    <p:sldId id="448" r:id="rId10"/>
    <p:sldId id="439" r:id="rId11"/>
    <p:sldId id="476" r:id="rId12"/>
    <p:sldId id="456" r:id="rId13"/>
    <p:sldId id="452" r:id="rId14"/>
    <p:sldId id="438" r:id="rId15"/>
    <p:sldId id="453" r:id="rId16"/>
    <p:sldId id="477" r:id="rId17"/>
    <p:sldId id="390" r:id="rId18"/>
    <p:sldId id="258" r:id="rId19"/>
    <p:sldId id="455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01"/>
    <a:srgbClr val="C1EBBA"/>
    <a:srgbClr val="FFF200"/>
    <a:srgbClr val="FCB0A3"/>
    <a:srgbClr val="008000"/>
    <a:srgbClr val="4FD1FF"/>
    <a:srgbClr val="94FF34"/>
    <a:srgbClr val="FDC000"/>
    <a:srgbClr val="E6CDFF"/>
    <a:srgbClr val="EBA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73302"/>
  </p:normalViewPr>
  <p:slideViewPr>
    <p:cSldViewPr snapToGrid="0" snapToObjects="1">
      <p:cViewPr varScale="1">
        <p:scale>
          <a:sx n="49" d="100"/>
          <a:sy n="49" d="100"/>
        </p:scale>
        <p:origin x="16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0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z Coe" userId="33dce8b0-20b7-4564-ba3f-2d1de026c56c" providerId="ADAL" clId="{47544432-C3D7-435D-9936-869B25A14045}"/>
    <pc:docChg chg="undo custSel delSld modSld">
      <pc:chgData name="Shez Coe" userId="33dce8b0-20b7-4564-ba3f-2d1de026c56c" providerId="ADAL" clId="{47544432-C3D7-435D-9936-869B25A14045}" dt="2023-06-28T12:27:00.898" v="4" actId="2696"/>
      <pc:docMkLst>
        <pc:docMk/>
      </pc:docMkLst>
      <pc:sldChg chg="modSp mod">
        <pc:chgData name="Shez Coe" userId="33dce8b0-20b7-4564-ba3f-2d1de026c56c" providerId="ADAL" clId="{47544432-C3D7-435D-9936-869B25A14045}" dt="2023-06-28T12:26:45.349" v="3" actId="20577"/>
        <pc:sldMkLst>
          <pc:docMk/>
          <pc:sldMk cId="1282455320" sldId="385"/>
        </pc:sldMkLst>
        <pc:spChg chg="mod">
          <ac:chgData name="Shez Coe" userId="33dce8b0-20b7-4564-ba3f-2d1de026c56c" providerId="ADAL" clId="{47544432-C3D7-435D-9936-869B25A14045}" dt="2023-06-28T12:26:45.349" v="3" actId="20577"/>
          <ac:spMkLst>
            <pc:docMk/>
            <pc:sldMk cId="1282455320" sldId="385"/>
            <ac:spMk id="2" creationId="{00000000-0000-0000-0000-000000000000}"/>
          </ac:spMkLst>
        </pc:spChg>
      </pc:sldChg>
      <pc:sldChg chg="del">
        <pc:chgData name="Shez Coe" userId="33dce8b0-20b7-4564-ba3f-2d1de026c56c" providerId="ADAL" clId="{47544432-C3D7-435D-9936-869B25A14045}" dt="2023-06-28T12:27:00.898" v="4" actId="2696"/>
        <pc:sldMkLst>
          <pc:docMk/>
          <pc:sldMk cId="2628548784" sldId="4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9E7B-BA22-4FCA-8019-5F24B39629EE}" type="datetimeFigureOut">
              <a:rPr lang="en-GB" smtClean="0"/>
              <a:t>28/06/2023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EAC4-DC2F-4837-AC26-716609D0AD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5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7926-6CFF-AA4E-9C58-BD96517F89CB}" type="datetimeFigureOut">
              <a:rPr lang="en-US" smtClean="0"/>
              <a:t>6/28/2023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A7AA-C25B-AD44-A8F3-01733925C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9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TEACHER NOTES &amp; IDEAS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Remind students of the learning journey (What theme you are doing – Possibly recap what they can remember from last lesson.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Answer - Frankfurt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ATTRIBUTION AND COPYRIGHT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 – All icons and logos for Cre8tive Curriculum are created Inhouse by Michael Gillman ©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All images are sourced correctly – mainly through the following sites </a:t>
            </a:r>
          </a:p>
          <a:p>
            <a:r>
              <a:rPr lang="en-GB" dirty="0"/>
              <a:t>either Premium licence at https://www.freepik.com/ or www.Pixabay.com or https://www.pixelscrapper.com/help</a:t>
            </a:r>
          </a:p>
          <a:p>
            <a:r>
              <a:rPr lang="en-GB" dirty="0"/>
              <a:t>Some image have purchased also. </a:t>
            </a:r>
          </a:p>
          <a:p>
            <a:endParaRPr lang="en-GB" dirty="0"/>
          </a:p>
          <a:p>
            <a:r>
              <a:rPr lang="en-GB" dirty="0"/>
              <a:t>Factual information is not copyrighted. </a:t>
            </a:r>
          </a:p>
          <a:p>
            <a:endParaRPr lang="en-GB" dirty="0"/>
          </a:p>
          <a:p>
            <a:r>
              <a:rPr lang="en-GB" dirty="0"/>
              <a:t>Where information has been taken from reliable 3</a:t>
            </a:r>
            <a:r>
              <a:rPr lang="en-GB" baseline="30000" dirty="0"/>
              <a:t>rd</a:t>
            </a:r>
            <a:r>
              <a:rPr lang="en-GB" dirty="0"/>
              <a:t> party websites – it is done so for analytical purposes in small pieces of text and for educational purposes.</a:t>
            </a:r>
          </a:p>
          <a:p>
            <a:endParaRPr lang="en-GB" dirty="0"/>
          </a:p>
          <a:p>
            <a:r>
              <a:rPr lang="en-GB" dirty="0"/>
              <a:t>Always check the content of any lesson and videos linked before teaching to ensure suitability for your classroom and your school</a:t>
            </a:r>
          </a:p>
          <a:p>
            <a:endParaRPr lang="en-GB" dirty="0"/>
          </a:p>
          <a:p>
            <a:r>
              <a:rPr lang="en-GB" dirty="0"/>
              <a:t>Further Terms and Condition regarding Copyright and our terms of use  can be found on our website here https://cre8tiveresources.com/terms-of-use/ 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1667DBA-0B7E-DD48-B1FF-18AE4A13C2D4}" type="slidenum">
              <a:rPr lang="en-GB" sz="1200"/>
              <a:pPr/>
              <a:t>1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53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Ask students what they think of this image (collection of images) </a:t>
            </a:r>
          </a:p>
          <a:p>
            <a:r>
              <a:rPr lang="en-US" dirty="0"/>
              <a:t>Reveal the talking points after some discussion time</a:t>
            </a:r>
          </a:p>
          <a:p>
            <a:r>
              <a:rPr lang="en-US" dirty="0"/>
              <a:t>To provoke discussion with a quiet class – play devils advocate</a:t>
            </a:r>
          </a:p>
          <a:p>
            <a:r>
              <a:rPr lang="en-US" dirty="0"/>
              <a:t>Challenge a student to a debate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77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TEACHER NOTES &amp;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could be done by writing a number down in the books – Compare to the start of the lesson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of fingers in the air or use Red Amber Green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Partner Discussion &amp; reflect on before the lesson and progress made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off the Assessment Opportunity Sheet – Fill in the Confidence Checker / Compare with the baseline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Author Attribution :https://pixabay.com/en/traffic-lights-traffic-light-phases-2147790/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9577EE6-0B49-F740-9DF8-8E8B8EC39867}" type="slidenum">
              <a:rPr lang="en-GB" sz="1200">
                <a:latin typeface="Calibri" charset="0"/>
              </a:rPr>
              <a:pPr/>
              <a:t>18</a:t>
            </a:fld>
            <a:endParaRPr lang="en-GB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Teachers should add in specific local signposting to charities, careers organisations / Connections or Careers officer at school. If RSE topics the local NHS services in their area</a:t>
            </a:r>
          </a:p>
          <a:p>
            <a:r>
              <a:rPr lang="en-US" dirty="0"/>
              <a:t>Add / adapt or remove any suggested sites. </a:t>
            </a:r>
          </a:p>
          <a:p>
            <a:r>
              <a:rPr lang="en-US" dirty="0"/>
              <a:t>Print this slide and leave on door notice board after the lesson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23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: Have students pick either 1/2/3 tickets depending on their ability and tell a partner </a:t>
            </a:r>
          </a:p>
          <a:p>
            <a:r>
              <a:rPr lang="en-US" dirty="0"/>
              <a:t>Pick a few students at random to feedback to the class</a:t>
            </a:r>
          </a:p>
          <a:p>
            <a:r>
              <a:rPr lang="en-US" dirty="0"/>
              <a:t>As students leave the room have them tell you their reflection on the way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1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This is a teacher reference slide -   Icons will be used throughout Cre8tive Curriculum lessons to denote what students can do.</a:t>
            </a:r>
          </a:p>
          <a:p>
            <a:r>
              <a:rPr lang="en-US" dirty="0"/>
              <a:t>Could be printed and laminated on A3 and stuck up in the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1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Reinforce ground rules at the start of every new topic / new term </a:t>
            </a:r>
          </a:p>
          <a:p>
            <a:r>
              <a:rPr lang="en-US" dirty="0"/>
              <a:t>Adapt this set of rules to suit your classroom and your teaching. </a:t>
            </a:r>
          </a:p>
          <a:p>
            <a:r>
              <a:rPr lang="en-US" dirty="0"/>
              <a:t>Display your agreed PSHE classroom rules in a prominent place so students have a constant reminder and when/if  a student breaks a rule you can use as a prompt to get them back on track. </a:t>
            </a:r>
          </a:p>
          <a:p>
            <a:r>
              <a:rPr lang="en-US" dirty="0"/>
              <a:t>If behavior is an issue revisit the ground rules – Use raffle tickets , positive behavior management (look for the good behavior)</a:t>
            </a:r>
          </a:p>
          <a:p>
            <a:r>
              <a:rPr lang="en-US" dirty="0"/>
              <a:t>Reward the behavior you want to see, be consistent and fair with students. </a:t>
            </a:r>
          </a:p>
          <a:p>
            <a:r>
              <a:rPr lang="en-US" dirty="0"/>
              <a:t>Create a classroom charter with the students 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94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could be done by writing a number down in the books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of fingers in the air. /Red amber Green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Partner Discussion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off the Assessment Opportunity Sheet – Fill in the Baseline Confidence Checker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0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88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>
                <a:solidFill>
                  <a:schemeClr val="tx1"/>
                </a:solidFill>
              </a:rPr>
              <a:t>A = NO ATTRIBUTION REQUIRED </a:t>
            </a:r>
            <a:endParaRPr lang="en-GB" sz="1200" u="none" baseline="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B=Free for Commercial use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C= Free under Creative Commons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D=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E=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F=</a:t>
            </a: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82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>
                <a:solidFill>
                  <a:schemeClr val="tx1"/>
                </a:solidFill>
              </a:rPr>
              <a:t>A = NO ATTRIBUTION REQUIRED </a:t>
            </a:r>
            <a:endParaRPr lang="en-GB" sz="1200" u="none" baseline="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B=Free for Commercial use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C= Free under Creative Commons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D=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E=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>
                <a:solidFill>
                  <a:schemeClr val="tx1"/>
                </a:solidFill>
              </a:rPr>
              <a:t>F=</a:t>
            </a: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>
                <a:hlinkClick r:id="rId3"/>
              </a:rPr>
              <a:t>https://creativecommons.org/licenses/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87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78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 bwMode="auto">
          <a:xfrm>
            <a:off x="5893095" y="246976"/>
            <a:ext cx="2157601" cy="4800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D80BAAEA-C947-BF45-AB1F-465E73554441}" type="datetime2">
              <a:rPr lang="en-GB" sz="1600" u="sng">
                <a:latin typeface="+mj-lt"/>
                <a:cs typeface="Levenim MT" pitchFamily="2" charset="-79"/>
              </a:rPr>
              <a:pPr algn="ctr" eaLnBrk="1" hangingPunct="1"/>
              <a:t>Wednesday, 28 June 2023</a:t>
            </a:fld>
            <a:endParaRPr lang="en-GB" sz="1200" u="sng" dirty="0">
              <a:latin typeface="+mj-lt"/>
              <a:cs typeface="Levenim M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09C9A-5FCC-7344-9EDE-9C5D056DA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32" y="246976"/>
            <a:ext cx="1573764" cy="4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40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74C-D92B-8B42-ABDE-585D56F04AE7}" type="datetimeFigureOut">
              <a:rPr lang="en-US" smtClean="0"/>
              <a:t>6/28/2023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B54E-DC30-4046-B843-17AFCA2372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2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2A0397AE-EF4C-FD42-AC97-AAD06A3B84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6597" y="196305"/>
            <a:ext cx="6172613" cy="618939"/>
          </a:xfrm>
          <a:prstGeom prst="rect">
            <a:avLst/>
          </a:prstGeom>
          <a:gradFill flip="none" rotWithShape="1">
            <a:gsLst>
              <a:gs pos="3333">
                <a:schemeClr val="bg1"/>
              </a:gs>
              <a:gs pos="24000">
                <a:srgbClr val="FFFF99"/>
              </a:gs>
              <a:gs pos="47000">
                <a:schemeClr val="bg1"/>
              </a:gs>
              <a:gs pos="100000">
                <a:schemeClr val="bg1"/>
              </a:gs>
              <a:gs pos="64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9" name="Picture 8" descr="Screen Shot 2017-04-28 at 13.44.23.png">
            <a:extLst>
              <a:ext uri="{FF2B5EF4-FFF2-40B4-BE49-F238E27FC236}">
                <a16:creationId xmlns:a16="http://schemas.microsoft.com/office/drawing/2014/main" id="{7CC296E6-C02F-A545-970E-D4EB93415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92" y="149104"/>
            <a:ext cx="1430717" cy="7007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8668A9-7065-0247-AE58-DEEC1761F57F}"/>
              </a:ext>
            </a:extLst>
          </p:cNvPr>
          <p:cNvSpPr/>
          <p:nvPr userDrawn="1"/>
        </p:nvSpPr>
        <p:spPr>
          <a:xfrm>
            <a:off x="1505374" y="197914"/>
            <a:ext cx="50544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Finance &amp; Careers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5" name="Picture 5" descr="C:\Users\Optic Group111\Desktop\CORE THEME 6.png">
            <a:extLst>
              <a:ext uri="{FF2B5EF4-FFF2-40B4-BE49-F238E27FC236}">
                <a16:creationId xmlns:a16="http://schemas.microsoft.com/office/drawing/2014/main" id="{39DBF62D-27A6-F14D-8F44-B10A422472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6860" y="215023"/>
            <a:ext cx="573717" cy="5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Optic Group111\Desktop\CORE THEME 6.png">
            <a:extLst>
              <a:ext uri="{FF2B5EF4-FFF2-40B4-BE49-F238E27FC236}">
                <a16:creationId xmlns:a16="http://schemas.microsoft.com/office/drawing/2014/main" id="{B23EB018-ABA6-124C-A95D-27B7A5291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002" y="215022"/>
            <a:ext cx="573717" cy="5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Optic Group111\Desktop\CORE THEME 6.png">
            <a:extLst>
              <a:ext uri="{FF2B5EF4-FFF2-40B4-BE49-F238E27FC236}">
                <a16:creationId xmlns:a16="http://schemas.microsoft.com/office/drawing/2014/main" id="{D77517EF-0267-AE4D-AD5B-D9F5C3C1E3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81" y="196306"/>
            <a:ext cx="573717" cy="5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Optic Group111\Desktop\CORE THEME 6.png">
            <a:extLst>
              <a:ext uri="{FF2B5EF4-FFF2-40B4-BE49-F238E27FC236}">
                <a16:creationId xmlns:a16="http://schemas.microsoft.com/office/drawing/2014/main" id="{5430F1CD-2D50-AE47-8FE0-319AC0F97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23" y="196305"/>
            <a:ext cx="573717" cy="5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9DC5-3849-B74A-8AD8-E192C17F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9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00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ORD DOC IMAG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302937" y="233358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8" y="233359"/>
            <a:ext cx="1949449" cy="59056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p14="http://schemas.microsoft.com/office/powerpoint/2010/main" val="41744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enary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3">
            <a:extLst>
              <a:ext uri="{FF2B5EF4-FFF2-40B4-BE49-F238E27FC236}">
                <a16:creationId xmlns:a16="http://schemas.microsoft.com/office/drawing/2014/main" id="{BBB451EA-48C9-224E-BA91-0F9ABC482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4" y="221659"/>
            <a:ext cx="2520000" cy="7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8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083141" y="201084"/>
            <a:ext cx="5845705" cy="806616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 dirty="0">
                <a:solidFill>
                  <a:schemeClr val="dk1"/>
                </a:solidFill>
                <a:latin typeface="+mj-lt"/>
                <a:ea typeface="+mn-ea"/>
              </a:rPr>
              <a:t>STOP</a:t>
            </a:r>
            <a:r>
              <a:rPr lang="en-GB" sz="4000" dirty="0">
                <a:solidFill>
                  <a:schemeClr val="dk1"/>
                </a:solidFill>
                <a:latin typeface="+mj-lt"/>
                <a:ea typeface="+mn-ea"/>
              </a:rPr>
              <a:t>!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210402" y="1116014"/>
            <a:ext cx="6495518" cy="669654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Let us review our learning outcomes for this lesson</a:t>
            </a:r>
          </a:p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Knowledge, Skills &amp; Actions</a:t>
            </a:r>
            <a:endParaRPr lang="en-GB" sz="2400" b="1" u="sng" kern="12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301698AC-A957-C644-9387-8B36DA6E3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1" y="196919"/>
            <a:ext cx="2709714" cy="8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393AF1-CA27-4F4A-BF9A-06A4CAB5A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020" y="1130066"/>
            <a:ext cx="2128826" cy="6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traffic-lights-2147790_960_720.png">
            <a:extLst>
              <a:ext uri="{FF2B5EF4-FFF2-40B4-BE49-F238E27FC236}">
                <a16:creationId xmlns:a16="http://schemas.microsoft.com/office/drawing/2014/main" id="{10D3CD41-7FA7-CD4F-9900-A0F8A54E4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884364"/>
            <a:ext cx="419196" cy="838753"/>
          </a:xfrm>
          <a:prstGeom prst="rect">
            <a:avLst/>
          </a:prstGeom>
        </p:spPr>
      </p:pic>
      <p:pic>
        <p:nvPicPr>
          <p:cNvPr id="29" name="Picture 28" descr="traffic-lights-2147790_960_720.png">
            <a:extLst>
              <a:ext uri="{FF2B5EF4-FFF2-40B4-BE49-F238E27FC236}">
                <a16:creationId xmlns:a16="http://schemas.microsoft.com/office/drawing/2014/main" id="{9388A061-6A32-B242-8265-932FD086D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882610"/>
            <a:ext cx="419196" cy="838753"/>
          </a:xfrm>
          <a:prstGeom prst="rect">
            <a:avLst/>
          </a:prstGeom>
        </p:spPr>
      </p:pic>
      <p:pic>
        <p:nvPicPr>
          <p:cNvPr id="30" name="Picture 29" descr="traffic-lights-2147790_960_720.png">
            <a:extLst>
              <a:ext uri="{FF2B5EF4-FFF2-40B4-BE49-F238E27FC236}">
                <a16:creationId xmlns:a16="http://schemas.microsoft.com/office/drawing/2014/main" id="{49340769-AE97-9D41-BF00-0BC47DE25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5963001"/>
            <a:ext cx="419196" cy="838753"/>
          </a:xfrm>
          <a:prstGeom prst="rect">
            <a:avLst/>
          </a:prstGeom>
        </p:spPr>
      </p:pic>
      <p:pic>
        <p:nvPicPr>
          <p:cNvPr id="31" name="Picture 30" descr="traffic-lights-2147790_960_720.png">
            <a:extLst>
              <a:ext uri="{FF2B5EF4-FFF2-40B4-BE49-F238E27FC236}">
                <a16:creationId xmlns:a16="http://schemas.microsoft.com/office/drawing/2014/main" id="{522BC2B0-7A6F-C94E-979D-0F4C45479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882610"/>
            <a:ext cx="419196" cy="838753"/>
          </a:xfrm>
          <a:prstGeom prst="rect">
            <a:avLst/>
          </a:prstGeom>
        </p:spPr>
      </p:pic>
      <p:pic>
        <p:nvPicPr>
          <p:cNvPr id="32" name="Picture 31" descr="traffic-lights-2147790_960_720.png">
            <a:extLst>
              <a:ext uri="{FF2B5EF4-FFF2-40B4-BE49-F238E27FC236}">
                <a16:creationId xmlns:a16="http://schemas.microsoft.com/office/drawing/2014/main" id="{9D51B256-89C8-1642-94AA-2381F37B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882610"/>
            <a:ext cx="419196" cy="838753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7D60BE79-61A6-DF49-B70C-406E50130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4449" y="598469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C7CE549B-67AB-7545-9F32-66B5740458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07780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D8B3FCE5-1BB1-EE47-BBF6-F748E5920C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1189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B7065746-1458-494A-A172-2BAB04603E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3177" y="6028055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115961CB-48FA-FA4A-937E-2B8DA153F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614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49742A-441E-5949-88CD-6E236FD117B7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248" y="5730133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5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3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2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5" r:id="rId5"/>
    <p:sldLayoutId id="2147483652" r:id="rId6"/>
    <p:sldLayoutId id="2147483653" r:id="rId7"/>
    <p:sldLayoutId id="2147483654" r:id="rId8"/>
    <p:sldLayoutId id="2147483658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XtgoqMT9HA0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svg"/><Relationship Id="rId9" Type="http://schemas.openxmlformats.org/officeDocument/2006/relationships/image" Target="../media/image86.png"/><Relationship Id="rId14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94.png"/><Relationship Id="rId5" Type="http://schemas.openxmlformats.org/officeDocument/2006/relationships/image" Target="../media/image59.png"/><Relationship Id="rId10" Type="http://schemas.openxmlformats.org/officeDocument/2006/relationships/image" Target="../media/image19.png"/><Relationship Id="rId4" Type="http://schemas.openxmlformats.org/officeDocument/2006/relationships/image" Target="../media/image58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9.png"/><Relationship Id="rId18" Type="http://schemas.openxmlformats.org/officeDocument/2006/relationships/hyperlink" Target="https://www.startprofile.com/" TargetMode="External"/><Relationship Id="rId3" Type="http://schemas.openxmlformats.org/officeDocument/2006/relationships/image" Target="../media/image95.png"/><Relationship Id="rId21" Type="http://schemas.openxmlformats.org/officeDocument/2006/relationships/image" Target="../media/image24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hyperlink" Target="https://nationalcareersservice.direct.gov.uk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ncsyes.co.uk/" TargetMode="External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5" Type="http://schemas.openxmlformats.org/officeDocument/2006/relationships/hyperlink" Target="https://vinspired.com/" TargetMode="External"/><Relationship Id="rId10" Type="http://schemas.openxmlformats.org/officeDocument/2006/relationships/image" Target="../media/image100.png"/><Relationship Id="rId19" Type="http://schemas.openxmlformats.org/officeDocument/2006/relationships/image" Target="../media/image103.png"/><Relationship Id="rId4" Type="http://schemas.microsoft.com/office/2007/relationships/hdphoto" Target="../media/hdphoto2.wdp"/><Relationship Id="rId9" Type="http://schemas.openxmlformats.org/officeDocument/2006/relationships/image" Target="../media/image99.png"/><Relationship Id="rId14" Type="http://schemas.openxmlformats.org/officeDocument/2006/relationships/hyperlink" Target="https://www.citizensadvice.org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18" Type="http://schemas.openxmlformats.org/officeDocument/2006/relationships/image" Target="../media/image60.png"/><Relationship Id="rId3" Type="http://schemas.openxmlformats.org/officeDocument/2006/relationships/image" Target="../media/image52.jpg"/><Relationship Id="rId21" Type="http://schemas.openxmlformats.org/officeDocument/2006/relationships/image" Target="../media/image63.png"/><Relationship Id="rId7" Type="http://schemas.openxmlformats.org/officeDocument/2006/relationships/image" Target="../media/image56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11" Type="http://schemas.openxmlformats.org/officeDocument/2006/relationships/image" Target="../media/image9.png"/><Relationship Id="rId24" Type="http://schemas.openxmlformats.org/officeDocument/2006/relationships/image" Target="../media/image66.pn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8.png"/><Relationship Id="rId19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Relationship Id="rId22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UENTIN-SERENA-SAM-SARAH.png">
            <a:extLst>
              <a:ext uri="{FF2B5EF4-FFF2-40B4-BE49-F238E27FC236}">
                <a16:creationId xmlns:a16="http://schemas.microsoft.com/office/drawing/2014/main" id="{F7935F27-5098-3E48-8B48-B023E90D9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951" y="128141"/>
            <a:ext cx="982480" cy="798513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2A12F84-7DF4-3C49-87C7-494DBEAE6521}"/>
              </a:ext>
            </a:extLst>
          </p:cNvPr>
          <p:cNvSpPr txBox="1">
            <a:spLocks/>
          </p:cNvSpPr>
          <p:nvPr/>
        </p:nvSpPr>
        <p:spPr>
          <a:xfrm>
            <a:off x="264678" y="3031068"/>
            <a:ext cx="2255021" cy="24045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dirty="0">
                <a:latin typeface="+mj-lt"/>
              </a:rPr>
              <a:t>To understand the different types of bank account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Understand the range of mobile banking only services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Be able to evaluate which account would be most suitable for different situations</a:t>
            </a:r>
          </a:p>
          <a:p>
            <a:endParaRPr lang="en-GB" sz="16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819496"/>
            <a:ext cx="6604000" cy="8559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Comic Sans MS" charset="0"/>
                <a:ea typeface="MS PGothic" charset="0"/>
              </a:rPr>
              <a:t>Careers and financial education</a:t>
            </a:r>
          </a:p>
          <a:p>
            <a:r>
              <a:rPr lang="en-GB" sz="2800" b="1" dirty="0">
                <a:latin typeface="Comic Sans MS" charset="0"/>
                <a:ea typeface="MS PGothic" charset="0"/>
              </a:rPr>
              <a:t>Banking and Personal Finance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4678" y="1818798"/>
            <a:ext cx="2255021" cy="121227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b="1" dirty="0">
              <a:latin typeface="+mj-lt"/>
            </a:endParaRPr>
          </a:p>
          <a:p>
            <a:endParaRPr lang="en-GB" sz="1800" b="1" dirty="0">
              <a:latin typeface="+mj-lt"/>
            </a:endParaRPr>
          </a:p>
          <a:p>
            <a:r>
              <a:rPr lang="en-GB" sz="1800" b="1" u="sng" dirty="0">
                <a:latin typeface="+mj-lt"/>
              </a:rPr>
              <a:t>Knowledge, Skills &amp; Actions</a:t>
            </a:r>
            <a:endParaRPr lang="en-GB" sz="1300" b="1" u="sng" dirty="0">
              <a:latin typeface="+mj-lt"/>
            </a:endParaRPr>
          </a:p>
          <a:p>
            <a:endParaRPr lang="en-GB" sz="1300" b="1" u="sng" dirty="0">
              <a:latin typeface="+mj-l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640023" y="1818797"/>
            <a:ext cx="6260695" cy="31134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dirty="0">
              <a:latin typeface="Basic sans fc"/>
              <a:cs typeface="Basic sans fc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8787DC2-00D1-0C42-B2FE-580F0676430E}"/>
              </a:ext>
            </a:extLst>
          </p:cNvPr>
          <p:cNvSpPr txBox="1">
            <a:spLocks/>
          </p:cNvSpPr>
          <p:nvPr/>
        </p:nvSpPr>
        <p:spPr>
          <a:xfrm>
            <a:off x="241777" y="5604341"/>
            <a:ext cx="2277922" cy="10011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</a:rPr>
              <a:t>New Vocabulary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dirty="0">
                <a:latin typeface="+mj-lt"/>
                <a:cs typeface="Basic sans fc"/>
              </a:rPr>
              <a:t>Mobile banking, saving, interest, bank branch, AER, overdraft, credit card, monetary value, hyper inflation </a:t>
            </a:r>
            <a:endParaRPr lang="en-GB" sz="1500" dirty="0">
              <a:latin typeface="+mj-lt"/>
              <a:cs typeface="Basic sans fc"/>
            </a:endParaRPr>
          </a:p>
        </p:txBody>
      </p:sp>
      <p:pic>
        <p:nvPicPr>
          <p:cNvPr id="36" name="Picture 11" descr="C:\Users\Optic Group111\Desktop\Discussion.png">
            <a:extLst>
              <a:ext uri="{FF2B5EF4-FFF2-40B4-BE49-F238E27FC236}">
                <a16:creationId xmlns:a16="http://schemas.microsoft.com/office/drawing/2014/main" id="{5D03B985-7984-4E45-8CEC-3651B372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27" y="5403354"/>
            <a:ext cx="368648" cy="3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DF830DE7-8BB6-7447-A77F-957E3795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7" y="1875924"/>
            <a:ext cx="1492550" cy="45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hevron 37">
            <a:extLst>
              <a:ext uri="{FF2B5EF4-FFF2-40B4-BE49-F238E27FC236}">
                <a16:creationId xmlns:a16="http://schemas.microsoft.com/office/drawing/2014/main" id="{5D69240A-C47E-D44E-9206-5B3F2C95CD9E}"/>
              </a:ext>
            </a:extLst>
          </p:cNvPr>
          <p:cNvSpPr/>
          <p:nvPr/>
        </p:nvSpPr>
        <p:spPr>
          <a:xfrm>
            <a:off x="1855299" y="1932101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Chevron 38">
            <a:extLst>
              <a:ext uri="{FF2B5EF4-FFF2-40B4-BE49-F238E27FC236}">
                <a16:creationId xmlns:a16="http://schemas.microsoft.com/office/drawing/2014/main" id="{223C0C00-45CC-1C4A-9C14-AD4125C06680}"/>
              </a:ext>
            </a:extLst>
          </p:cNvPr>
          <p:cNvSpPr/>
          <p:nvPr/>
        </p:nvSpPr>
        <p:spPr>
          <a:xfrm>
            <a:off x="2231876" y="1974851"/>
            <a:ext cx="230396" cy="251815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D82C7E2-A729-8D4C-9995-217D20530B88}"/>
              </a:ext>
            </a:extLst>
          </p:cNvPr>
          <p:cNvSpPr/>
          <p:nvPr/>
        </p:nvSpPr>
        <p:spPr>
          <a:xfrm>
            <a:off x="4267528" y="5064013"/>
            <a:ext cx="4633189" cy="14812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Which city is this? </a:t>
            </a:r>
          </a:p>
          <a:p>
            <a:r>
              <a:rPr lang="en-US" dirty="0">
                <a:solidFill>
                  <a:schemeClr val="tx1"/>
                </a:solidFill>
              </a:rPr>
              <a:t>Clue: Begins with an F and is in Europe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is the purpose of banks in society? </a:t>
            </a:r>
          </a:p>
        </p:txBody>
      </p:sp>
      <p:pic>
        <p:nvPicPr>
          <p:cNvPr id="40" name="Picture 18" descr="C:\Users\Optic Group111\Desktop\Task.png">
            <a:extLst>
              <a:ext uri="{FF2B5EF4-FFF2-40B4-BE49-F238E27FC236}">
                <a16:creationId xmlns:a16="http://schemas.microsoft.com/office/drawing/2014/main" id="{283DF4A0-2E76-184A-8BCE-59CA85C4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610" y="5075558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A0BE0020-C9D5-854B-A89A-FE0018A1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313" y="6102548"/>
            <a:ext cx="1534892" cy="4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89BA7208-70C9-7940-BBAA-49AC1FD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434" y="3550679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1F59942-6796-944F-B563-88AF6638B5E7}"/>
              </a:ext>
            </a:extLst>
          </p:cNvPr>
          <p:cNvSpPr/>
          <p:nvPr/>
        </p:nvSpPr>
        <p:spPr>
          <a:xfrm>
            <a:off x="7221734" y="4432466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3 Minutes</a:t>
            </a:r>
          </a:p>
        </p:txBody>
      </p:sp>
      <p:pic>
        <p:nvPicPr>
          <p:cNvPr id="24" name="Picture 5" descr="C:\Users\Optic Group111\Desktop\Writing Act.png">
            <a:extLst>
              <a:ext uri="{FF2B5EF4-FFF2-40B4-BE49-F238E27FC236}">
                <a16:creationId xmlns:a16="http://schemas.microsoft.com/office/drawing/2014/main" id="{633BC800-53B4-0443-9CF8-CEC93105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506" y="786666"/>
            <a:ext cx="959845" cy="9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95969E-BDE6-1044-8A1D-4BF545B68578}"/>
              </a:ext>
            </a:extLst>
          </p:cNvPr>
          <p:cNvSpPr txBox="1"/>
          <p:nvPr/>
        </p:nvSpPr>
        <p:spPr>
          <a:xfrm>
            <a:off x="8317439" y="1227598"/>
            <a:ext cx="7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</a:t>
            </a:r>
          </a:p>
          <a:p>
            <a:pPr algn="ctr"/>
            <a:r>
              <a:rPr lang="en-GB" sz="1400" dirty="0"/>
              <a:t>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1A67C5-AC53-B54F-A9CC-4B97B6D19431}"/>
              </a:ext>
            </a:extLst>
          </p:cNvPr>
          <p:cNvSpPr txBox="1"/>
          <p:nvPr/>
        </p:nvSpPr>
        <p:spPr>
          <a:xfrm>
            <a:off x="3140765" y="5651271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4B30463-DE09-B341-9956-2C343532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975" y="519958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761AE5-EAE5-9E42-BA81-2521250F0D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49" y="775518"/>
            <a:ext cx="988543" cy="988543"/>
          </a:xfrm>
          <a:prstGeom prst="rect">
            <a:avLst/>
          </a:prstGeom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DEB2C1FB-1041-E748-A891-40935A741C3C}"/>
              </a:ext>
            </a:extLst>
          </p:cNvPr>
          <p:cNvSpPr/>
          <p:nvPr/>
        </p:nvSpPr>
        <p:spPr>
          <a:xfrm rot="5400000">
            <a:off x="131027" y="664974"/>
            <a:ext cx="406384" cy="139083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65922D7-977B-E641-B750-2C67AACA8203}"/>
              </a:ext>
            </a:extLst>
          </p:cNvPr>
          <p:cNvSpPr/>
          <p:nvPr/>
        </p:nvSpPr>
        <p:spPr>
          <a:xfrm>
            <a:off x="1850649" y="330144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35A9DC2-0E8E-4146-8085-7BC52449806B}"/>
              </a:ext>
            </a:extLst>
          </p:cNvPr>
          <p:cNvSpPr/>
          <p:nvPr/>
        </p:nvSpPr>
        <p:spPr>
          <a:xfrm>
            <a:off x="3851381" y="323649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CD0E3EE-CD61-CE49-87C6-1838636728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350" y="230528"/>
            <a:ext cx="1609782" cy="4876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24DAA99-2BAB-4C41-813E-D6C49A8837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441" y="239150"/>
            <a:ext cx="1702026" cy="487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7D8D73-1634-3D4E-808A-C3FE30E93D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1"/>
          <a:stretch/>
        </p:blipFill>
        <p:spPr>
          <a:xfrm>
            <a:off x="2700551" y="1823104"/>
            <a:ext cx="6216924" cy="30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A8373-AE86-0D4B-B843-6DEB33905F00}"/>
              </a:ext>
            </a:extLst>
          </p:cNvPr>
          <p:cNvSpPr/>
          <p:nvPr/>
        </p:nvSpPr>
        <p:spPr>
          <a:xfrm>
            <a:off x="4733848" y="127191"/>
            <a:ext cx="3315345" cy="414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ysClr val="windowText" lastClr="000000"/>
                </a:solidFill>
              </a:rPr>
              <a:t>Saving money</a:t>
            </a:r>
            <a:r>
              <a:rPr lang="en-GB" sz="28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C4FC7C1-747D-E84C-B415-43A6B5BEDDD2}"/>
              </a:ext>
            </a:extLst>
          </p:cNvPr>
          <p:cNvSpPr/>
          <p:nvPr/>
        </p:nvSpPr>
        <p:spPr>
          <a:xfrm>
            <a:off x="3414310" y="2837224"/>
            <a:ext cx="1962816" cy="841270"/>
          </a:xfrm>
          <a:prstGeom prst="wedgeRoundRectCallout">
            <a:avLst>
              <a:gd name="adj1" fmla="val -46883"/>
              <a:gd name="adj2" fmla="val 103676"/>
              <a:gd name="adj3" fmla="val 16667"/>
            </a:avLst>
          </a:prstGeom>
          <a:solidFill>
            <a:srgbClr val="A5FFF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Reasons to save money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01B270-1D3E-EB4B-B381-5F6B9AEA85B0}"/>
              </a:ext>
            </a:extLst>
          </p:cNvPr>
          <p:cNvSpPr/>
          <p:nvPr/>
        </p:nvSpPr>
        <p:spPr>
          <a:xfrm>
            <a:off x="6828620" y="5245566"/>
            <a:ext cx="2315380" cy="161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1 – 5     More needed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5- 7    Not bad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8-10   OK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11 -13  Good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14+      Outstanding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E915C-D9E5-A64B-A43D-0C22F37FB8C3}"/>
              </a:ext>
            </a:extLst>
          </p:cNvPr>
          <p:cNvSpPr/>
          <p:nvPr/>
        </p:nvSpPr>
        <p:spPr>
          <a:xfrm>
            <a:off x="7290459" y="5063498"/>
            <a:ext cx="1385229" cy="3641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0000"/>
                </a:solidFill>
              </a:rPr>
              <a:t>SCORES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E7802-002C-384E-A2DE-81024A5B13F7}"/>
              </a:ext>
            </a:extLst>
          </p:cNvPr>
          <p:cNvSpPr txBox="1"/>
          <p:nvPr/>
        </p:nvSpPr>
        <p:spPr>
          <a:xfrm>
            <a:off x="6350286" y="1765017"/>
            <a:ext cx="18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Save up for a holiday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0998-319A-4047-9AC8-859741E86059}"/>
              </a:ext>
            </a:extLst>
          </p:cNvPr>
          <p:cNvSpPr txBox="1"/>
          <p:nvPr/>
        </p:nvSpPr>
        <p:spPr>
          <a:xfrm>
            <a:off x="1175043" y="5427634"/>
            <a:ext cx="1863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Put money in to your pension for when you are older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8374079-A56F-E74C-9AA1-BDBA6F25653B}"/>
              </a:ext>
            </a:extLst>
          </p:cNvPr>
          <p:cNvSpPr/>
          <p:nvPr/>
        </p:nvSpPr>
        <p:spPr>
          <a:xfrm rot="19783618">
            <a:off x="5004166" y="2754746"/>
            <a:ext cx="1913333" cy="164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04F8CA4-770A-3345-B27B-FF32288A16CB}"/>
              </a:ext>
            </a:extLst>
          </p:cNvPr>
          <p:cNvSpPr/>
          <p:nvPr/>
        </p:nvSpPr>
        <p:spPr>
          <a:xfrm rot="7802750">
            <a:off x="2336050" y="4559733"/>
            <a:ext cx="1913333" cy="164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E9432E-B4E0-5C47-8115-DCBBE4AF8302}"/>
              </a:ext>
            </a:extLst>
          </p:cNvPr>
          <p:cNvSpPr/>
          <p:nvPr/>
        </p:nvSpPr>
        <p:spPr>
          <a:xfrm>
            <a:off x="281354" y="204655"/>
            <a:ext cx="8563672" cy="4976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Mobile only banks – the new banking for millennials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C3B407-B886-E742-973B-7C3F6DD2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597" y="901405"/>
            <a:ext cx="6866805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FAA3C-E8F9-D243-AF35-13B26F47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787" y="2157807"/>
            <a:ext cx="4779908" cy="69222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What is the best mobile banking service?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1A5361B-BA1E-6344-9518-747A5B3B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102" y="991471"/>
            <a:ext cx="2731952" cy="11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7266113A-7D44-A741-A25A-65F9FEEB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907" y="1301041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D0B883C-B552-8745-BDD2-C4F605D332EE}"/>
              </a:ext>
            </a:extLst>
          </p:cNvPr>
          <p:cNvSpPr/>
          <p:nvPr/>
        </p:nvSpPr>
        <p:spPr>
          <a:xfrm>
            <a:off x="6704141" y="1660716"/>
            <a:ext cx="1169554" cy="38109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11 Minutes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98E8597-89A1-5D43-B794-61D885EC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012" y="3103360"/>
            <a:ext cx="1675934" cy="1117600"/>
          </a:xfrm>
          <a:prstGeom prst="rect">
            <a:avLst/>
          </a:prstGeom>
          <a:solidFill>
            <a:srgbClr val="FD8C7A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How do I feel about this? What don</a:t>
            </a:r>
            <a:r>
              <a:rPr lang="mr-IN" sz="1400" b="1" dirty="0"/>
              <a:t>’</a:t>
            </a:r>
            <a:r>
              <a:rPr lang="en-GB" sz="1400" b="1" dirty="0"/>
              <a:t>t </a:t>
            </a:r>
            <a:r>
              <a:rPr lang="en-US" sz="1400" b="1" dirty="0"/>
              <a:t>I</a:t>
            </a:r>
            <a:r>
              <a:rPr lang="en-GB" sz="1400" b="1" dirty="0"/>
              <a:t> like about this? What do I like about this?</a:t>
            </a:r>
            <a:endParaRPr lang="en-GB" sz="1100" b="1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A5255CA-42B1-4C4E-BD41-26B14640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07" y="3124528"/>
            <a:ext cx="1675934" cy="1117600"/>
          </a:xfrm>
          <a:prstGeom prst="rect">
            <a:avLst/>
          </a:prstGeom>
          <a:solidFill>
            <a:schemeClr val="bg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What facts do I know? What else do </a:t>
            </a:r>
            <a:r>
              <a:rPr lang="en-US" sz="1400" b="1" dirty="0"/>
              <a:t>I</a:t>
            </a:r>
            <a:r>
              <a:rPr lang="en-GB" sz="1400" b="1" dirty="0"/>
              <a:t> need to know? What do I want to know?</a:t>
            </a:r>
            <a:endParaRPr lang="en-GB" sz="11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A8C290-52EE-F14E-81B5-8D8A28C5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" y="4357497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C83F8-704C-B241-85EA-CB16DABE3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011" y="4357497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FEELINGS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0D00E4C9-B074-AD4C-9839-D7469ABD2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957" y="3093057"/>
            <a:ext cx="1675934" cy="1117600"/>
          </a:xfrm>
          <a:prstGeom prst="rect">
            <a:avLst/>
          </a:prstGeom>
          <a:solidFill>
            <a:srgbClr val="CCFFCC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Can something be done? New ideas?</a:t>
            </a:r>
          </a:p>
          <a:p>
            <a:pPr algn="l">
              <a:defRPr/>
            </a:pPr>
            <a:r>
              <a:rPr lang="en-GB" sz="1400" b="1" dirty="0"/>
              <a:t>What are the solutions/ suggestions?</a:t>
            </a:r>
            <a:endParaRPr lang="en-GB" sz="11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733DA-ACC1-6A47-BB81-6852DF0A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56" y="4347194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CREATIVITY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1EF27023-9D2A-0F47-85BE-9DA2FEBF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097" y="3093057"/>
            <a:ext cx="1675934" cy="1117600"/>
          </a:xfrm>
          <a:prstGeom prst="rect">
            <a:avLst/>
          </a:prstGeom>
          <a:solidFill>
            <a:schemeClr val="tx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schemeClr val="bg1"/>
                </a:solidFill>
              </a:rPr>
              <a:t>What is wrong? Is it safe? Can it be done?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E53E38-B310-8841-85E6-612F01784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096" y="4347194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JUDGEMENT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09FF13FE-82CC-D04B-9D6B-E0B279DE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824" y="3098986"/>
            <a:ext cx="1757056" cy="11431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/>
              <a:t>What thinking is needed? Next steps? Where are we now?</a:t>
            </a:r>
            <a:endParaRPr lang="en-GB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53BACE-F133-5849-936C-9E293DAD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823" y="435312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THINKING</a:t>
            </a:r>
          </a:p>
        </p:txBody>
      </p:sp>
      <p:pic>
        <p:nvPicPr>
          <p:cNvPr id="31" name="Picture 18" descr="C:\Users\Optic Group111\Desktop\Task.png">
            <a:extLst>
              <a:ext uri="{FF2B5EF4-FFF2-40B4-BE49-F238E27FC236}">
                <a16:creationId xmlns:a16="http://schemas.microsoft.com/office/drawing/2014/main" id="{C47FF4F9-6E9C-5046-8E4C-A26B57728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52" y="5627103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685604-D801-2046-975A-ED051BD08351}"/>
              </a:ext>
            </a:extLst>
          </p:cNvPr>
          <p:cNvSpPr txBox="1"/>
          <p:nvPr/>
        </p:nvSpPr>
        <p:spPr>
          <a:xfrm>
            <a:off x="192707" y="6202816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8D176-757D-B740-88DB-BAC10C30CDCD}"/>
              </a:ext>
            </a:extLst>
          </p:cNvPr>
          <p:cNvSpPr/>
          <p:nvPr/>
        </p:nvSpPr>
        <p:spPr>
          <a:xfrm>
            <a:off x="1317869" y="5197284"/>
            <a:ext cx="7633424" cy="1467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Watch the video and complete the table provided on the next slide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did this video make you think about?</a:t>
            </a:r>
          </a:p>
          <a:p>
            <a:r>
              <a:rPr lang="en-US" dirty="0">
                <a:solidFill>
                  <a:schemeClr val="tx1"/>
                </a:solidFill>
              </a:rPr>
              <a:t>Did you learn anything new?</a:t>
            </a:r>
          </a:p>
        </p:txBody>
      </p:sp>
      <p:pic>
        <p:nvPicPr>
          <p:cNvPr id="26" name="Picture 13" descr="C:\Users\Optic Group111\Desktop\Play Video.png">
            <a:hlinkClick r:id="rId6"/>
            <a:extLst>
              <a:ext uri="{FF2B5EF4-FFF2-40B4-BE49-F238E27FC236}">
                <a16:creationId xmlns:a16="http://schemas.microsoft.com/office/drawing/2014/main" id="{74367472-B29B-5F45-ADF5-57CA0614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873" y="1039399"/>
            <a:ext cx="1822505" cy="18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0A29A7-BE6E-3C47-8870-AC55FD0055A2}"/>
              </a:ext>
            </a:extLst>
          </p:cNvPr>
          <p:cNvSpPr txBox="1"/>
          <p:nvPr/>
        </p:nvSpPr>
        <p:spPr>
          <a:xfrm>
            <a:off x="1317869" y="254225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</p:spTree>
    <p:extLst>
      <p:ext uri="{BB962C8B-B14F-4D97-AF65-F5344CB8AC3E}">
        <p14:creationId xmlns:p14="http://schemas.microsoft.com/office/powerpoint/2010/main" val="92178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1B5ED1-09D2-574B-9CF4-7F4ADC92D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59195"/>
              </p:ext>
            </p:extLst>
          </p:nvPr>
        </p:nvGraphicFramePr>
        <p:xfrm>
          <a:off x="181469" y="228599"/>
          <a:ext cx="7368985" cy="630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97">
                  <a:extLst>
                    <a:ext uri="{9D8B030D-6E8A-4147-A177-3AD203B41FA5}">
                      <a16:colId xmlns:a16="http://schemas.microsoft.com/office/drawing/2014/main" val="2154909534"/>
                    </a:ext>
                  </a:extLst>
                </a:gridCol>
                <a:gridCol w="1473797">
                  <a:extLst>
                    <a:ext uri="{9D8B030D-6E8A-4147-A177-3AD203B41FA5}">
                      <a16:colId xmlns:a16="http://schemas.microsoft.com/office/drawing/2014/main" val="743307549"/>
                    </a:ext>
                  </a:extLst>
                </a:gridCol>
                <a:gridCol w="1473797">
                  <a:extLst>
                    <a:ext uri="{9D8B030D-6E8A-4147-A177-3AD203B41FA5}">
                      <a16:colId xmlns:a16="http://schemas.microsoft.com/office/drawing/2014/main" val="894145378"/>
                    </a:ext>
                  </a:extLst>
                </a:gridCol>
                <a:gridCol w="1473797">
                  <a:extLst>
                    <a:ext uri="{9D8B030D-6E8A-4147-A177-3AD203B41FA5}">
                      <a16:colId xmlns:a16="http://schemas.microsoft.com/office/drawing/2014/main" val="335821758"/>
                    </a:ext>
                  </a:extLst>
                </a:gridCol>
                <a:gridCol w="1473797">
                  <a:extLst>
                    <a:ext uri="{9D8B030D-6E8A-4147-A177-3AD203B41FA5}">
                      <a16:colId xmlns:a16="http://schemas.microsoft.com/office/drawing/2014/main" val="63839780"/>
                    </a:ext>
                  </a:extLst>
                </a:gridCol>
              </a:tblGrid>
              <a:tr h="497626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COMPARING THE BEST MOBILE BANKS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51151"/>
                  </a:ext>
                </a:extLst>
              </a:tr>
              <a:tr h="42775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 of Bank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Monzo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Revolut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Starling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86472"/>
                  </a:ext>
                </a:extLst>
              </a:tr>
              <a:tr h="126648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8318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Disadvantages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87260"/>
                  </a:ext>
                </a:extLst>
              </a:tr>
              <a:tr h="144617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Costs  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&amp; Extra features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909348"/>
                  </a:ext>
                </a:extLst>
              </a:tr>
              <a:tr h="144617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Usability of the App &amp; Customer Service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69492"/>
                  </a:ext>
                </a:extLst>
              </a:tr>
            </a:tbl>
          </a:graphicData>
        </a:graphic>
      </p:graphicFrame>
      <p:pic>
        <p:nvPicPr>
          <p:cNvPr id="3" name="Picture 2" descr="PHONE.png">
            <a:extLst>
              <a:ext uri="{FF2B5EF4-FFF2-40B4-BE49-F238E27FC236}">
                <a16:creationId xmlns:a16="http://schemas.microsoft.com/office/drawing/2014/main" id="{B909B2BD-7F6A-0046-A3ED-5EEC8BB10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789" y="192741"/>
            <a:ext cx="888592" cy="1567153"/>
          </a:xfrm>
          <a:prstGeom prst="rect">
            <a:avLst/>
          </a:prstGeom>
        </p:spPr>
      </p:pic>
      <p:pic>
        <p:nvPicPr>
          <p:cNvPr id="4" name="Picture 3" descr="PHONE.png">
            <a:extLst>
              <a:ext uri="{FF2B5EF4-FFF2-40B4-BE49-F238E27FC236}">
                <a16:creationId xmlns:a16="http://schemas.microsoft.com/office/drawing/2014/main" id="{A8AA60F9-6E32-B547-B13B-F439D5A55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939" y="930658"/>
            <a:ext cx="888592" cy="1567153"/>
          </a:xfrm>
          <a:prstGeom prst="rect">
            <a:avLst/>
          </a:prstGeom>
        </p:spPr>
      </p:pic>
      <p:pic>
        <p:nvPicPr>
          <p:cNvPr id="5" name="Picture 4" descr="PHONE.png">
            <a:extLst>
              <a:ext uri="{FF2B5EF4-FFF2-40B4-BE49-F238E27FC236}">
                <a16:creationId xmlns:a16="http://schemas.microsoft.com/office/drawing/2014/main" id="{672B95C4-3D0A-5343-ABB2-AD5229C94F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789" y="2497811"/>
            <a:ext cx="888592" cy="1567153"/>
          </a:xfrm>
          <a:prstGeom prst="rect">
            <a:avLst/>
          </a:prstGeom>
        </p:spPr>
      </p:pic>
      <p:pic>
        <p:nvPicPr>
          <p:cNvPr id="6" name="Picture 5" descr="PHONE.png">
            <a:extLst>
              <a:ext uri="{FF2B5EF4-FFF2-40B4-BE49-F238E27FC236}">
                <a16:creationId xmlns:a16="http://schemas.microsoft.com/office/drawing/2014/main" id="{CABFEBCC-506C-5540-9D86-F02CA928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939" y="3235728"/>
            <a:ext cx="888592" cy="1567153"/>
          </a:xfrm>
          <a:prstGeom prst="rect">
            <a:avLst/>
          </a:prstGeom>
        </p:spPr>
      </p:pic>
      <p:pic>
        <p:nvPicPr>
          <p:cNvPr id="7" name="Picture 6" descr="PHONE.png">
            <a:extLst>
              <a:ext uri="{FF2B5EF4-FFF2-40B4-BE49-F238E27FC236}">
                <a16:creationId xmlns:a16="http://schemas.microsoft.com/office/drawing/2014/main" id="{6E0CA624-6C9B-5F41-865E-70E8AFE48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643" y="4360189"/>
            <a:ext cx="888592" cy="1567153"/>
          </a:xfrm>
          <a:prstGeom prst="rect">
            <a:avLst/>
          </a:prstGeom>
        </p:spPr>
      </p:pic>
      <p:pic>
        <p:nvPicPr>
          <p:cNvPr id="8" name="Picture 7" descr="PHONE.png">
            <a:extLst>
              <a:ext uri="{FF2B5EF4-FFF2-40B4-BE49-F238E27FC236}">
                <a16:creationId xmlns:a16="http://schemas.microsoft.com/office/drawing/2014/main" id="{9DCE590C-B39D-FE44-B03B-D58EF96D0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793" y="5098106"/>
            <a:ext cx="888592" cy="15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E02EE-2C1A-B14D-81B2-31422DEDDC8E}"/>
              </a:ext>
            </a:extLst>
          </p:cNvPr>
          <p:cNvSpPr/>
          <p:nvPr/>
        </p:nvSpPr>
        <p:spPr>
          <a:xfrm>
            <a:off x="107950" y="188913"/>
            <a:ext cx="8928100" cy="6364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5DFCC50-A64E-6B4A-8A7E-CF635E4D5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332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 u="sng" dirty="0">
                <a:latin typeface="Comic Sans MS" charset="0"/>
              </a:rPr>
              <a:t>Different B</a:t>
            </a:r>
            <a:r>
              <a:rPr lang="en-US" sz="3200" b="1" u="sng" dirty="0">
                <a:latin typeface="Comic Sans MS" charset="0"/>
              </a:rPr>
              <a:t>a</a:t>
            </a:r>
            <a:r>
              <a:rPr lang="en-GB" sz="3200" b="1" u="sng" dirty="0" err="1">
                <a:latin typeface="Comic Sans MS" charset="0"/>
              </a:rPr>
              <a:t>nk</a:t>
            </a:r>
            <a:r>
              <a:rPr lang="en-GB" sz="3200" b="1" u="sng" dirty="0">
                <a:latin typeface="Comic Sans MS" charset="0"/>
              </a:rPr>
              <a:t> Accounts</a:t>
            </a:r>
            <a:endParaRPr lang="en-GB" sz="2600" dirty="0">
              <a:latin typeface="Comic Sans M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D25B5-CC61-BE49-AD63-ED8A998CA8FC}"/>
              </a:ext>
            </a:extLst>
          </p:cNvPr>
          <p:cNvSpPr/>
          <p:nvPr/>
        </p:nvSpPr>
        <p:spPr>
          <a:xfrm>
            <a:off x="250825" y="692150"/>
            <a:ext cx="201771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Current account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5669-CA61-184B-94FE-FCE3E955C499}"/>
              </a:ext>
            </a:extLst>
          </p:cNvPr>
          <p:cNvSpPr/>
          <p:nvPr/>
        </p:nvSpPr>
        <p:spPr>
          <a:xfrm>
            <a:off x="2339975" y="692150"/>
            <a:ext cx="2160588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Savings account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FA1D7-C79A-704D-91E0-D4041AAE5292}"/>
              </a:ext>
            </a:extLst>
          </p:cNvPr>
          <p:cNvSpPr/>
          <p:nvPr/>
        </p:nvSpPr>
        <p:spPr>
          <a:xfrm>
            <a:off x="4643438" y="692150"/>
            <a:ext cx="201612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Notice accounts (savings)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654CB-3744-EE42-80D0-32087CA13695}"/>
              </a:ext>
            </a:extLst>
          </p:cNvPr>
          <p:cNvSpPr/>
          <p:nvPr/>
        </p:nvSpPr>
        <p:spPr>
          <a:xfrm>
            <a:off x="6732588" y="692150"/>
            <a:ext cx="2160587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Regular savings account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BBBD8-6DD8-FE4C-BD8C-094FC5966439}"/>
              </a:ext>
            </a:extLst>
          </p:cNvPr>
          <p:cNvSpPr/>
          <p:nvPr/>
        </p:nvSpPr>
        <p:spPr>
          <a:xfrm>
            <a:off x="250825" y="1412875"/>
            <a:ext cx="201771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Packaged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46217-6685-9B41-8A6E-5D8D0201D9D9}"/>
              </a:ext>
            </a:extLst>
          </p:cNvPr>
          <p:cNvSpPr/>
          <p:nvPr/>
        </p:nvSpPr>
        <p:spPr>
          <a:xfrm>
            <a:off x="2339975" y="1412875"/>
            <a:ext cx="2160588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Instant access accounts</a:t>
            </a:r>
          </a:p>
          <a:p>
            <a:pPr algn="ctr">
              <a:defRPr/>
            </a:pPr>
            <a:r>
              <a:rPr lang="en-US" sz="1400" b="1" dirty="0"/>
              <a:t>(savings)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485BB0-85E6-F340-956C-0F80927363FF}"/>
              </a:ext>
            </a:extLst>
          </p:cNvPr>
          <p:cNvSpPr/>
          <p:nvPr/>
        </p:nvSpPr>
        <p:spPr>
          <a:xfrm>
            <a:off x="4643438" y="1412875"/>
            <a:ext cx="201612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ISA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AE8BF-B484-4044-B6B3-4D99CDBF5F73}"/>
              </a:ext>
            </a:extLst>
          </p:cNvPr>
          <p:cNvSpPr/>
          <p:nvPr/>
        </p:nvSpPr>
        <p:spPr>
          <a:xfrm>
            <a:off x="6732588" y="1412875"/>
            <a:ext cx="2160587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b="1" dirty="0"/>
              <a:t>Child Trust Fund / Junior ISA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B296CF-3BFE-A34A-AC5B-2B7CE196BBCC}"/>
              </a:ext>
            </a:extLst>
          </p:cNvPr>
          <p:cNvSpPr/>
          <p:nvPr/>
        </p:nvSpPr>
        <p:spPr>
          <a:xfrm>
            <a:off x="250825" y="2492375"/>
            <a:ext cx="2017713" cy="108108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dirty="0"/>
              <a:t>You must tell the bank or building society before you want to take money out. You will earn more interest though.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3AFD9-2EDB-BB4E-BF74-5CF15387AD9D}"/>
              </a:ext>
            </a:extLst>
          </p:cNvPr>
          <p:cNvSpPr/>
          <p:nvPr/>
        </p:nvSpPr>
        <p:spPr>
          <a:xfrm>
            <a:off x="107950" y="3933825"/>
            <a:ext cx="2160588" cy="1223963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dirty="0"/>
              <a:t>Most common type of bank account and suitable for everyday needs. Income / salary will be paid in and bills will come 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47857-8D6E-2648-8F61-E8CA3F0098BA}"/>
              </a:ext>
            </a:extLst>
          </p:cNvPr>
          <p:cNvSpPr/>
          <p:nvPr/>
        </p:nvSpPr>
        <p:spPr>
          <a:xfrm>
            <a:off x="2411413" y="3933825"/>
            <a:ext cx="2089150" cy="12954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dirty="0"/>
              <a:t>An account that you put money away in that you don</a:t>
            </a:r>
            <a:r>
              <a:rPr lang="fr-FR" sz="1200" dirty="0"/>
              <a:t>’</a:t>
            </a:r>
            <a:r>
              <a:rPr lang="en-US" sz="1200" dirty="0"/>
              <a:t>t need in the short term and it can earn interest.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DA4B6E-36B4-8B4B-A4C6-08BB2B7ABBAA}"/>
              </a:ext>
            </a:extLst>
          </p:cNvPr>
          <p:cNvSpPr/>
          <p:nvPr/>
        </p:nvSpPr>
        <p:spPr>
          <a:xfrm>
            <a:off x="6732588" y="3933825"/>
            <a:ext cx="2160587" cy="12954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100" dirty="0"/>
              <a:t>A long-term, tax-free savings account for children, but only children born between 1 September 2002 and 2 January 2011. IF you are born after you can have a junior ISA instead.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C083D9-56D1-D745-BEF0-C9AEE2B95338}"/>
              </a:ext>
            </a:extLst>
          </p:cNvPr>
          <p:cNvSpPr/>
          <p:nvPr/>
        </p:nvSpPr>
        <p:spPr>
          <a:xfrm>
            <a:off x="2381531" y="2492375"/>
            <a:ext cx="2016125" cy="108108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dirty="0"/>
              <a:t>Allows you to remove your money when ever you want it.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C5D4EA-0116-054A-B020-722CF70A996E}"/>
              </a:ext>
            </a:extLst>
          </p:cNvPr>
          <p:cNvSpPr/>
          <p:nvPr/>
        </p:nvSpPr>
        <p:spPr>
          <a:xfrm>
            <a:off x="4500563" y="2492375"/>
            <a:ext cx="2159000" cy="108108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dirty="0"/>
              <a:t>A current account that will offer extra benefits (breakdown, mobile and travel insurance) in return for a monthly fee.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3707F-DF7C-D443-A69D-3C945795436C}"/>
              </a:ext>
            </a:extLst>
          </p:cNvPr>
          <p:cNvSpPr/>
          <p:nvPr/>
        </p:nvSpPr>
        <p:spPr>
          <a:xfrm>
            <a:off x="4643438" y="3933825"/>
            <a:ext cx="2016125" cy="12954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b="1" dirty="0"/>
              <a:t>Individual Savings Account</a:t>
            </a:r>
            <a:r>
              <a:rPr lang="en-US" sz="1200" dirty="0"/>
              <a:t>- When your savings earn interest you will not be taxed on it unlike most other savings accounts.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82EA4B-DF01-3842-9DC9-7B81B6687145}"/>
              </a:ext>
            </a:extLst>
          </p:cNvPr>
          <p:cNvSpPr/>
          <p:nvPr/>
        </p:nvSpPr>
        <p:spPr>
          <a:xfrm>
            <a:off x="6732588" y="2492375"/>
            <a:ext cx="2160587" cy="108108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200" dirty="0"/>
              <a:t>Put money away on a regular basis usually away standing order from your current account..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73C6DA-2A1D-054A-BBA2-C0E9F8C3E273}"/>
              </a:ext>
            </a:extLst>
          </p:cNvPr>
          <p:cNvSpPr/>
          <p:nvPr/>
        </p:nvSpPr>
        <p:spPr>
          <a:xfrm>
            <a:off x="250825" y="5372894"/>
            <a:ext cx="8442325" cy="1296988"/>
          </a:xfrm>
          <a:prstGeom prst="rect">
            <a:avLst/>
          </a:prstGeom>
          <a:solidFill>
            <a:srgbClr val="F4FD8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US" sz="1400" dirty="0"/>
              <a:t>TASKS</a:t>
            </a:r>
          </a:p>
          <a:p>
            <a:pPr>
              <a:defRPr/>
            </a:pPr>
            <a:r>
              <a:rPr lang="en-US" sz="1400" dirty="0"/>
              <a:t>1. Match up the Bank account to the definition</a:t>
            </a:r>
          </a:p>
          <a:p>
            <a:pPr>
              <a:defRPr/>
            </a:pPr>
            <a:r>
              <a:rPr lang="en-US" sz="1400" dirty="0"/>
              <a:t>2. Copy them into your books</a:t>
            </a:r>
          </a:p>
          <a:p>
            <a:pPr>
              <a:defRPr/>
            </a:pPr>
            <a:r>
              <a:rPr lang="en-US" sz="1400" dirty="0"/>
              <a:t>3. Explain the advantages of the current account / packaged account and the savings account.</a:t>
            </a:r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90FF77B2-E0FD-A64F-8E0F-10575A358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556" y="5843588"/>
            <a:ext cx="5032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1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BDDD7E-68DF-DE4F-9E54-2380F0DBC0BB}"/>
              </a:ext>
            </a:extLst>
          </p:cNvPr>
          <p:cNvSpPr/>
          <p:nvPr/>
        </p:nvSpPr>
        <p:spPr>
          <a:xfrm>
            <a:off x="4443427" y="231833"/>
            <a:ext cx="4500287" cy="50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Advantages of having a bank account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9983F890-124D-8046-9CC8-078354465018}"/>
              </a:ext>
            </a:extLst>
          </p:cNvPr>
          <p:cNvSpPr/>
          <p:nvPr/>
        </p:nvSpPr>
        <p:spPr>
          <a:xfrm>
            <a:off x="3414310" y="2837224"/>
            <a:ext cx="1962816" cy="841270"/>
          </a:xfrm>
          <a:prstGeom prst="wedgeRoundRectCallout">
            <a:avLst>
              <a:gd name="adj1" fmla="val -46883"/>
              <a:gd name="adj2" fmla="val 103676"/>
              <a:gd name="adj3" fmla="val 16667"/>
            </a:avLst>
          </a:prstGeom>
          <a:solidFill>
            <a:srgbClr val="A5FFF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Bank account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646C7-C03A-BF45-BCE2-5BC945C91CF4}"/>
              </a:ext>
            </a:extLst>
          </p:cNvPr>
          <p:cNvSpPr txBox="1"/>
          <p:nvPr/>
        </p:nvSpPr>
        <p:spPr>
          <a:xfrm>
            <a:off x="1175043" y="5427634"/>
            <a:ext cx="1863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You can earn interest on your money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9779DD5-BBB6-724A-AEF0-97E116FA1F0C}"/>
              </a:ext>
            </a:extLst>
          </p:cNvPr>
          <p:cNvSpPr/>
          <p:nvPr/>
        </p:nvSpPr>
        <p:spPr>
          <a:xfrm rot="19783618">
            <a:off x="5004166" y="2754746"/>
            <a:ext cx="1913333" cy="164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036FF98-28A8-D64D-B072-640F656ECCB7}"/>
              </a:ext>
            </a:extLst>
          </p:cNvPr>
          <p:cNvSpPr/>
          <p:nvPr/>
        </p:nvSpPr>
        <p:spPr>
          <a:xfrm rot="7802750">
            <a:off x="2336050" y="4559733"/>
            <a:ext cx="1913333" cy="164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CCB5B-C78A-CA48-B672-14F8BC5B2CC3}"/>
              </a:ext>
            </a:extLst>
          </p:cNvPr>
          <p:cNvSpPr txBox="1"/>
          <p:nvPr/>
        </p:nvSpPr>
        <p:spPr>
          <a:xfrm>
            <a:off x="6579557" y="1735950"/>
            <a:ext cx="18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You receive a debit card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9DAEAF7-6271-A944-8609-D35AFADF18DB}"/>
              </a:ext>
            </a:extLst>
          </p:cNvPr>
          <p:cNvSpPr/>
          <p:nvPr/>
        </p:nvSpPr>
        <p:spPr>
          <a:xfrm rot="1884709">
            <a:off x="2620704" y="6050663"/>
            <a:ext cx="731752" cy="2312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E4991-9A14-6F46-A0EC-E32E77217D3A}"/>
              </a:ext>
            </a:extLst>
          </p:cNvPr>
          <p:cNvSpPr txBox="1"/>
          <p:nvPr/>
        </p:nvSpPr>
        <p:spPr>
          <a:xfrm>
            <a:off x="3359102" y="5949366"/>
            <a:ext cx="186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Have more money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7E41A-69FD-1A43-83D0-EB89A0DA1ECE}"/>
              </a:ext>
            </a:extLst>
          </p:cNvPr>
          <p:cNvSpPr txBox="1"/>
          <p:nvPr/>
        </p:nvSpPr>
        <p:spPr>
          <a:xfrm>
            <a:off x="563325" y="541964"/>
            <a:ext cx="18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Financial advice &amp;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0A175-FAF2-B04B-AF64-8C4CF81A12D6}"/>
              </a:ext>
            </a:extLst>
          </p:cNvPr>
          <p:cNvSpPr txBox="1"/>
          <p:nvPr/>
        </p:nvSpPr>
        <p:spPr>
          <a:xfrm>
            <a:off x="2579576" y="738539"/>
            <a:ext cx="186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Cheque book</a:t>
            </a:r>
          </a:p>
        </p:txBody>
      </p:sp>
    </p:spTree>
    <p:extLst>
      <p:ext uri="{BB962C8B-B14F-4D97-AF65-F5344CB8AC3E}">
        <p14:creationId xmlns:p14="http://schemas.microsoft.com/office/powerpoint/2010/main" val="384659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C69CBDC-E645-FA45-8F17-1D711AC3D013}"/>
              </a:ext>
            </a:extLst>
          </p:cNvPr>
          <p:cNvSpPr txBox="1">
            <a:spLocks/>
          </p:cNvSpPr>
          <p:nvPr/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742950" indent="-285750" algn="l" defTabSz="4572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FF0066"/>
                </a:solidFill>
              </a:rPr>
              <a:t>BANKING</a:t>
            </a:r>
          </a:p>
        </p:txBody>
      </p:sp>
      <p:sp>
        <p:nvSpPr>
          <p:cNvPr id="4" name="Text Box 1026">
            <a:extLst>
              <a:ext uri="{FF2B5EF4-FFF2-40B4-BE49-F238E27FC236}">
                <a16:creationId xmlns:a16="http://schemas.microsoft.com/office/drawing/2014/main" id="{8B0BB941-D4ED-1747-B459-6234789C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2" y="408889"/>
            <a:ext cx="851195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dirty="0"/>
              <a:t>Joint Accounts</a:t>
            </a:r>
          </a:p>
          <a:p>
            <a:pPr eaLnBrk="1" hangingPunct="1"/>
            <a:r>
              <a:rPr lang="en-GB" dirty="0"/>
              <a:t>You can open a bank account in your name only or open a joint account with one or more people.</a:t>
            </a:r>
          </a:p>
          <a:p>
            <a:pPr eaLnBrk="1" hangingPunct="1"/>
            <a:r>
              <a:rPr lang="en-GB" dirty="0"/>
              <a:t>This can apply to either Current or Savings accounts.</a:t>
            </a:r>
          </a:p>
          <a:p>
            <a:pPr eaLnBrk="1" hangingPunct="1"/>
            <a:r>
              <a:rPr lang="en-GB" dirty="0"/>
              <a:t>Some couples decide to do this and agree to have equal access to the funds, regardless of whether they pay in different amounts. Other couples choose to have separate accounts. </a:t>
            </a:r>
          </a:p>
          <a:p>
            <a:pPr eaLnBrk="1" hangingPunct="1"/>
            <a:r>
              <a:rPr lang="en-GB" dirty="0"/>
              <a:t>You could set up a joint account from which bills are paid by direct debit or standing order. Both of you can pay into the account.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C186B7DB-FD8E-844E-92A0-FDFFDF99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19600"/>
            <a:ext cx="2819400" cy="15906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400" dirty="0"/>
              <a:t>£££</a:t>
            </a:r>
          </a:p>
          <a:p>
            <a:pPr algn="ctr" eaLnBrk="1" hangingPunct="1"/>
            <a:r>
              <a:rPr lang="en-GB" sz="2400" dirty="0"/>
              <a:t>JOINT ACCOUNT</a:t>
            </a:r>
          </a:p>
          <a:p>
            <a:pPr algn="ctr" eaLnBrk="1" hangingPunct="1"/>
            <a:r>
              <a:rPr lang="en-GB" sz="2400" dirty="0"/>
              <a:t>£££</a:t>
            </a:r>
          </a:p>
        </p:txBody>
      </p:sp>
      <p:sp>
        <p:nvSpPr>
          <p:cNvPr id="6" name="Text Box 1029">
            <a:extLst>
              <a:ext uri="{FF2B5EF4-FFF2-40B4-BE49-F238E27FC236}">
                <a16:creationId xmlns:a16="http://schemas.microsoft.com/office/drawing/2014/main" id="{59B0CA40-9D02-944F-9878-26B607BB2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rgbClr val="66FFFF"/>
                </a:solidFill>
              </a:rPr>
              <a:t>Me</a:t>
            </a:r>
          </a:p>
        </p:txBody>
      </p:sp>
      <p:sp>
        <p:nvSpPr>
          <p:cNvPr id="7" name="Text Box 1030">
            <a:extLst>
              <a:ext uri="{FF2B5EF4-FFF2-40B4-BE49-F238E27FC236}">
                <a16:creationId xmlns:a16="http://schemas.microsoft.com/office/drawing/2014/main" id="{D6455C0C-BF7D-5D4E-B4B7-F07A497C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rgbClr val="66FFFF"/>
                </a:solidFill>
              </a:rPr>
              <a:t>You</a:t>
            </a:r>
          </a:p>
        </p:txBody>
      </p:sp>
      <p:sp>
        <p:nvSpPr>
          <p:cNvPr id="8" name="AutoShape 1034">
            <a:extLst>
              <a:ext uri="{FF2B5EF4-FFF2-40B4-BE49-F238E27FC236}">
                <a16:creationId xmlns:a16="http://schemas.microsoft.com/office/drawing/2014/main" id="{0F06DFBF-061C-2C41-89C6-96F1648B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4196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rgbClr val="66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/>
              <a:t>Direct Debit</a:t>
            </a:r>
          </a:p>
        </p:txBody>
      </p:sp>
      <p:sp>
        <p:nvSpPr>
          <p:cNvPr id="9" name="AutoShape 1035">
            <a:extLst>
              <a:ext uri="{FF2B5EF4-FFF2-40B4-BE49-F238E27FC236}">
                <a16:creationId xmlns:a16="http://schemas.microsoft.com/office/drawing/2014/main" id="{9C6BE0DF-7C36-1342-A441-EAF46D3E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340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rgbClr val="66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Standing Order</a:t>
            </a:r>
          </a:p>
        </p:txBody>
      </p:sp>
      <p:sp>
        <p:nvSpPr>
          <p:cNvPr id="10" name="AutoShape 1036">
            <a:extLst>
              <a:ext uri="{FF2B5EF4-FFF2-40B4-BE49-F238E27FC236}">
                <a16:creationId xmlns:a16="http://schemas.microsoft.com/office/drawing/2014/main" id="{DBB62CFB-DECC-B843-9375-BDA166331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24400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solidFill>
            <a:srgbClr val="66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/>
              <a:t>Direct Debit</a:t>
            </a:r>
          </a:p>
        </p:txBody>
      </p:sp>
      <p:sp>
        <p:nvSpPr>
          <p:cNvPr id="11" name="WordArt 1038">
            <a:extLst>
              <a:ext uri="{FF2B5EF4-FFF2-40B4-BE49-F238E27FC236}">
                <a16:creationId xmlns:a16="http://schemas.microsoft.com/office/drawing/2014/main" id="{C1B576AA-47FE-5F47-9402-5589D5D0D6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4724400"/>
            <a:ext cx="121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BILLS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AFD524-E2BF-6E45-9E2C-30E2E642590A}"/>
              </a:ext>
            </a:extLst>
          </p:cNvPr>
          <p:cNvSpPr txBox="1">
            <a:spLocks/>
          </p:cNvSpPr>
          <p:nvPr/>
        </p:nvSpPr>
        <p:spPr>
          <a:xfrm>
            <a:off x="5535275" y="281711"/>
            <a:ext cx="3292703" cy="4446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/>
              <a:t>Joint Accounts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66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A33037-F655-0E42-B850-39AE77103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30102"/>
              </p:ext>
            </p:extLst>
          </p:nvPr>
        </p:nvGraphicFramePr>
        <p:xfrm>
          <a:off x="200065" y="258418"/>
          <a:ext cx="8743870" cy="640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74">
                  <a:extLst>
                    <a:ext uri="{9D8B030D-6E8A-4147-A177-3AD203B41FA5}">
                      <a16:colId xmlns:a16="http://schemas.microsoft.com/office/drawing/2014/main" val="2154909534"/>
                    </a:ext>
                  </a:extLst>
                </a:gridCol>
                <a:gridCol w="1748774">
                  <a:extLst>
                    <a:ext uri="{9D8B030D-6E8A-4147-A177-3AD203B41FA5}">
                      <a16:colId xmlns:a16="http://schemas.microsoft.com/office/drawing/2014/main" val="743307549"/>
                    </a:ext>
                  </a:extLst>
                </a:gridCol>
                <a:gridCol w="1748774">
                  <a:extLst>
                    <a:ext uri="{9D8B030D-6E8A-4147-A177-3AD203B41FA5}">
                      <a16:colId xmlns:a16="http://schemas.microsoft.com/office/drawing/2014/main" val="894145378"/>
                    </a:ext>
                  </a:extLst>
                </a:gridCol>
                <a:gridCol w="1748774">
                  <a:extLst>
                    <a:ext uri="{9D8B030D-6E8A-4147-A177-3AD203B41FA5}">
                      <a16:colId xmlns:a16="http://schemas.microsoft.com/office/drawing/2014/main" val="335821758"/>
                    </a:ext>
                  </a:extLst>
                </a:gridCol>
                <a:gridCol w="1748774">
                  <a:extLst>
                    <a:ext uri="{9D8B030D-6E8A-4147-A177-3AD203B41FA5}">
                      <a16:colId xmlns:a16="http://schemas.microsoft.com/office/drawing/2014/main" val="63839780"/>
                    </a:ext>
                  </a:extLst>
                </a:gridCol>
              </a:tblGrid>
              <a:tr h="522766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COMPARING TRADITIONAL BANK 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51151"/>
                  </a:ext>
                </a:extLst>
              </a:tr>
              <a:tr h="44936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 of Bank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NatWest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Barclays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i="1" dirty="0">
                          <a:solidFill>
                            <a:schemeClr val="tx1"/>
                          </a:solidFill>
                        </a:rPr>
                        <a:t>Your choice: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Santander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86472"/>
                  </a:ext>
                </a:extLst>
              </a:tr>
              <a:tr h="91231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accounts do they offer?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83188"/>
                  </a:ext>
                </a:extLst>
              </a:tr>
              <a:tr h="128079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are the features of the current account?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87260"/>
                  </a:ext>
                </a:extLst>
              </a:tr>
              <a:tr h="532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is the AER interest rate?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97704"/>
                  </a:ext>
                </a:extLst>
              </a:tr>
              <a:tr h="6779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is the overdraft rate?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6661"/>
                  </a:ext>
                </a:extLst>
              </a:tr>
              <a:tr h="6779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Do they offer mobile banking?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909348"/>
                  </a:ext>
                </a:extLst>
              </a:tr>
              <a:tr h="4729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Costs involved and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69492"/>
                  </a:ext>
                </a:extLst>
              </a:tr>
              <a:tr h="87379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9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71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8B34B4D-622C-AB4D-9ED0-3034DB2E06AF}"/>
              </a:ext>
            </a:extLst>
          </p:cNvPr>
          <p:cNvSpPr/>
          <p:nvPr/>
        </p:nvSpPr>
        <p:spPr>
          <a:xfrm>
            <a:off x="203615" y="4817353"/>
            <a:ext cx="8751275" cy="18394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en-GB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3" name="Graphic 2" descr="Add">
            <a:extLst>
              <a:ext uri="{FF2B5EF4-FFF2-40B4-BE49-F238E27FC236}">
                <a16:creationId xmlns:a16="http://schemas.microsoft.com/office/drawing/2014/main" id="{4AF381FB-8EE3-F247-AEF9-A50D409F2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1804" y="5074369"/>
            <a:ext cx="844414" cy="84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983B1-7CBA-4740-81D4-143185BE633E}"/>
              </a:ext>
            </a:extLst>
          </p:cNvPr>
          <p:cNvSpPr txBox="1"/>
          <p:nvPr/>
        </p:nvSpPr>
        <p:spPr>
          <a:xfrm>
            <a:off x="6102642" y="4817353"/>
            <a:ext cx="5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58760-F185-984C-99AE-8C06BA255FFF}"/>
              </a:ext>
            </a:extLst>
          </p:cNvPr>
          <p:cNvSpPr txBox="1"/>
          <p:nvPr/>
        </p:nvSpPr>
        <p:spPr>
          <a:xfrm>
            <a:off x="2089649" y="6005761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E85B7-56F1-FD4D-B3A3-642537F57636}"/>
              </a:ext>
            </a:extLst>
          </p:cNvPr>
          <p:cNvSpPr txBox="1"/>
          <p:nvPr/>
        </p:nvSpPr>
        <p:spPr>
          <a:xfrm>
            <a:off x="3889799" y="6080432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Develop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63B18-FA59-954C-AEF3-A23661DE4197}"/>
              </a:ext>
            </a:extLst>
          </p:cNvPr>
          <p:cNvSpPr txBox="1"/>
          <p:nvPr/>
        </p:nvSpPr>
        <p:spPr>
          <a:xfrm>
            <a:off x="5598593" y="6046944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EFC0D-15D8-494E-8F7C-56DCC2021C68}"/>
              </a:ext>
            </a:extLst>
          </p:cNvPr>
          <p:cNvSpPr txBox="1"/>
          <p:nvPr/>
        </p:nvSpPr>
        <p:spPr>
          <a:xfrm>
            <a:off x="7041013" y="5976791"/>
            <a:ext cx="1828800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Alternative</a:t>
            </a:r>
          </a:p>
          <a:p>
            <a:pPr algn="ctr">
              <a:lnSpc>
                <a:spcPts val="1760"/>
              </a:lnSpc>
            </a:pPr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Idea/option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F886F3-2802-7F4A-8E0E-D5F9D920636A}"/>
              </a:ext>
            </a:extLst>
          </p:cNvPr>
          <p:cNvGrpSpPr/>
          <p:nvPr/>
        </p:nvGrpSpPr>
        <p:grpSpPr>
          <a:xfrm>
            <a:off x="439153" y="5008793"/>
            <a:ext cx="1440000" cy="1440000"/>
            <a:chOff x="-1925593" y="1809416"/>
            <a:chExt cx="1440000" cy="1440000"/>
          </a:xfrm>
        </p:grpSpPr>
        <p:pic>
          <p:nvPicPr>
            <p:cNvPr id="13" name="Picture 21" descr="C:\Users\Optic Group111\Desktop\Agree.png">
              <a:extLst>
                <a:ext uri="{FF2B5EF4-FFF2-40B4-BE49-F238E27FC236}">
                  <a16:creationId xmlns:a16="http://schemas.microsoft.com/office/drawing/2014/main" id="{A376776C-7EDC-8640-9F75-5B171BAE2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5593" y="1809416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3DEE4A-DCE9-2D4B-9CDB-489F5251927B}"/>
                </a:ext>
              </a:extLst>
            </p:cNvPr>
            <p:cNvSpPr txBox="1"/>
            <p:nvPr/>
          </p:nvSpPr>
          <p:spPr>
            <a:xfrm>
              <a:off x="-1908720" y="1896289"/>
              <a:ext cx="83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AGREE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DB5E0-97F1-054E-A9A0-EF56F7BD915D}"/>
              </a:ext>
            </a:extLst>
          </p:cNvPr>
          <p:cNvGrpSpPr/>
          <p:nvPr/>
        </p:nvGrpSpPr>
        <p:grpSpPr>
          <a:xfrm>
            <a:off x="2039522" y="5008793"/>
            <a:ext cx="1570746" cy="1440000"/>
            <a:chOff x="-2039466" y="184750"/>
            <a:chExt cx="1570746" cy="1440000"/>
          </a:xfrm>
        </p:grpSpPr>
        <p:pic>
          <p:nvPicPr>
            <p:cNvPr id="11" name="Picture 2" descr="C:\Users\Optic Group111\Desktop\Disagree.png">
              <a:extLst>
                <a:ext uri="{FF2B5EF4-FFF2-40B4-BE49-F238E27FC236}">
                  <a16:creationId xmlns:a16="http://schemas.microsoft.com/office/drawing/2014/main" id="{20AC9639-BC7B-D749-B93F-79BCD422A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720" y="18475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CDA1-9C0F-7B48-A1F5-F96B54903B9E}"/>
                </a:ext>
              </a:extLst>
            </p:cNvPr>
            <p:cNvSpPr txBox="1"/>
            <p:nvPr/>
          </p:nvSpPr>
          <p:spPr>
            <a:xfrm>
              <a:off x="-2039466" y="1253461"/>
              <a:ext cx="1517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DISAGREE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1D9BB00-4540-E94B-BDA8-02B6A9A46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784" y="4990267"/>
            <a:ext cx="1655787" cy="1559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C22484-5240-E64E-A6F3-597BA70D2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921" y="4990267"/>
            <a:ext cx="1655787" cy="1559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E157B5-FBF7-4E44-A5FE-CC852179D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522" y="4967290"/>
            <a:ext cx="1655787" cy="15594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A9523F-2D19-A349-9E90-BA7DC62A9C11}"/>
              </a:ext>
            </a:extLst>
          </p:cNvPr>
          <p:cNvSpPr txBox="1"/>
          <p:nvPr/>
        </p:nvSpPr>
        <p:spPr>
          <a:xfrm>
            <a:off x="4248091" y="5294406"/>
            <a:ext cx="113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DEVELOP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4A75A-15D0-204F-A1CB-3EBF28C58682}"/>
              </a:ext>
            </a:extLst>
          </p:cNvPr>
          <p:cNvSpPr txBox="1"/>
          <p:nvPr/>
        </p:nvSpPr>
        <p:spPr>
          <a:xfrm>
            <a:off x="5576677" y="6062707"/>
            <a:ext cx="13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1318A3-5968-E643-A8C0-28287E9B2FC2}"/>
              </a:ext>
            </a:extLst>
          </p:cNvPr>
          <p:cNvSpPr txBox="1"/>
          <p:nvPr/>
        </p:nvSpPr>
        <p:spPr>
          <a:xfrm>
            <a:off x="7314415" y="5074369"/>
            <a:ext cx="13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ALTERNATE IDEA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1F2FFA-BEC4-8C4A-A7F9-ADD462FE67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19" y="5406873"/>
            <a:ext cx="1124248" cy="9944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A1DE5E-5810-7343-B151-A19D800996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075" y="5179187"/>
            <a:ext cx="907386" cy="9022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716A21-D368-5044-8E36-E8095BE10D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040" y="5162405"/>
            <a:ext cx="1059791" cy="126963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84EBACB-B9E9-9446-96B6-4E37B86E8BEE}"/>
              </a:ext>
            </a:extLst>
          </p:cNvPr>
          <p:cNvSpPr/>
          <p:nvPr/>
        </p:nvSpPr>
        <p:spPr>
          <a:xfrm>
            <a:off x="187110" y="213709"/>
            <a:ext cx="7813890" cy="78641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   WHAT DO YOU THINK?</a:t>
            </a:r>
            <a:endParaRPr lang="en-GB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2EB6AA15-3477-1940-9553-98CABBFE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17" y="326086"/>
            <a:ext cx="1706268" cy="51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AA44CAE-D121-8344-AE93-E78171AB48B8}"/>
              </a:ext>
            </a:extLst>
          </p:cNvPr>
          <p:cNvSpPr/>
          <p:nvPr/>
        </p:nvSpPr>
        <p:spPr>
          <a:xfrm>
            <a:off x="6424895" y="1089907"/>
            <a:ext cx="2475822" cy="3518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Talking points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think that 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don’t think… is right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My opinion is…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would argue the same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disagree with… because</a:t>
            </a:r>
          </a:p>
          <a:p>
            <a:r>
              <a:rPr lang="en-US" sz="1400" dirty="0">
                <a:solidFill>
                  <a:schemeClr val="tx1"/>
                </a:solidFill>
              </a:rPr>
              <a:t>Building on what ….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An alternate way of looking at this is…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sort of agree, however….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 my view…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would challenge what… said because …</a:t>
            </a:r>
          </a:p>
        </p:txBody>
      </p:sp>
      <p:pic>
        <p:nvPicPr>
          <p:cNvPr id="31" name="Picture 5" descr="C:\Users\Optic Group111\Desktop\CORE THEME 6.png">
            <a:extLst>
              <a:ext uri="{FF2B5EF4-FFF2-40B4-BE49-F238E27FC236}">
                <a16:creationId xmlns:a16="http://schemas.microsoft.com/office/drawing/2014/main" id="{2A540C94-1B0B-1A40-846C-D6EC4298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634" y="193909"/>
            <a:ext cx="821029" cy="8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6A93FE-96E5-F047-908B-5B302C9FB8B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3615" y="1132696"/>
            <a:ext cx="2918818" cy="3674816"/>
          </a:xfrm>
          <a:prstGeom prst="rect">
            <a:avLst/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20DAF2CA-DB75-7A4D-8AAA-5D11310235E4}"/>
              </a:ext>
            </a:extLst>
          </p:cNvPr>
          <p:cNvSpPr/>
          <p:nvPr/>
        </p:nvSpPr>
        <p:spPr>
          <a:xfrm>
            <a:off x="2719106" y="1199306"/>
            <a:ext cx="3562780" cy="2738089"/>
          </a:xfrm>
          <a:prstGeom prst="wedgeRectCallout">
            <a:avLst>
              <a:gd name="adj1" fmla="val -64959"/>
              <a:gd name="adj2" fmla="val 23062"/>
            </a:avLst>
          </a:prstGeom>
          <a:gradFill flip="none" rotWithShape="1">
            <a:gsLst>
              <a:gs pos="0">
                <a:srgbClr val="4FD1FF">
                  <a:tint val="66000"/>
                  <a:satMod val="160000"/>
                </a:srgbClr>
              </a:gs>
              <a:gs pos="50000">
                <a:srgbClr val="4FD1FF">
                  <a:tint val="44500"/>
                  <a:satMod val="160000"/>
                </a:srgbClr>
              </a:gs>
              <a:gs pos="100000">
                <a:srgbClr val="4FD1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34AD03-F24E-1F40-AA36-3B19F6350633}"/>
              </a:ext>
            </a:extLst>
          </p:cNvPr>
          <p:cNvSpPr/>
          <p:nvPr/>
        </p:nvSpPr>
        <p:spPr>
          <a:xfrm>
            <a:off x="2784928" y="1485172"/>
            <a:ext cx="3562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12529"/>
                </a:solidFill>
                <a:latin typeface="Comic Sans MS" panose="030F0902030302020204" pitchFamily="66" charset="0"/>
              </a:rPr>
              <a:t>“Ultimately schools are the most responsible for ensuring their children have good personal finance skills”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E4E7F8-7A19-4941-9BFA-C8A44B6E2DCA}"/>
              </a:ext>
            </a:extLst>
          </p:cNvPr>
          <p:cNvSpPr/>
          <p:nvPr/>
        </p:nvSpPr>
        <p:spPr>
          <a:xfrm>
            <a:off x="1552040" y="4069968"/>
            <a:ext cx="1132110" cy="62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Media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56485A-4E12-B74F-8248-9AAA6BBF59C9}"/>
              </a:ext>
            </a:extLst>
          </p:cNvPr>
          <p:cNvSpPr/>
          <p:nvPr/>
        </p:nvSpPr>
        <p:spPr>
          <a:xfrm>
            <a:off x="3950531" y="4069969"/>
            <a:ext cx="1132110" cy="62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Calibri"/>
                <a:cs typeface="Calibri"/>
              </a:rPr>
              <a:t>Parents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79654E-94B7-9740-9076-2BDC111FC4DC}"/>
              </a:ext>
            </a:extLst>
          </p:cNvPr>
          <p:cNvSpPr/>
          <p:nvPr/>
        </p:nvSpPr>
        <p:spPr>
          <a:xfrm>
            <a:off x="5149776" y="4069968"/>
            <a:ext cx="1132110" cy="62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Businesses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2F880B-C96A-9E42-8F8C-1E5980E459C4}"/>
              </a:ext>
            </a:extLst>
          </p:cNvPr>
          <p:cNvSpPr/>
          <p:nvPr/>
        </p:nvSpPr>
        <p:spPr>
          <a:xfrm>
            <a:off x="352795" y="4069968"/>
            <a:ext cx="1132110" cy="62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Ourselves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E7903B-2EA6-3F45-98DF-A1C98FE69F00}"/>
              </a:ext>
            </a:extLst>
          </p:cNvPr>
          <p:cNvSpPr/>
          <p:nvPr/>
        </p:nvSpPr>
        <p:spPr>
          <a:xfrm>
            <a:off x="2751285" y="4069968"/>
            <a:ext cx="1132111" cy="62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1400" b="1" dirty="0">
                <a:latin typeface="Calibri"/>
                <a:cs typeface="Calibri"/>
              </a:rPr>
              <a:t>Government </a:t>
            </a:r>
            <a:endParaRPr lang="en-GB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84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1330447" y="1915067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75481" y="1933759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20515" y="1936637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1721DC49-BA5C-AA4C-8BB7-ADFB44ABDBF5}"/>
              </a:ext>
            </a:extLst>
          </p:cNvPr>
          <p:cNvSpPr/>
          <p:nvPr/>
        </p:nvSpPr>
        <p:spPr>
          <a:xfrm>
            <a:off x="1330447" y="3161976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28434556-985D-1D48-9BD5-DC74C71D59C4}"/>
              </a:ext>
            </a:extLst>
          </p:cNvPr>
          <p:cNvSpPr/>
          <p:nvPr/>
        </p:nvSpPr>
        <p:spPr>
          <a:xfrm>
            <a:off x="775481" y="3180668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E026A799-35F7-B94A-AE99-9C0A16A906C7}"/>
              </a:ext>
            </a:extLst>
          </p:cNvPr>
          <p:cNvSpPr/>
          <p:nvPr/>
        </p:nvSpPr>
        <p:spPr>
          <a:xfrm>
            <a:off x="220515" y="3183546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B9D4BD-E233-BD4B-8911-0C53CF71A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19372"/>
              </p:ext>
            </p:extLst>
          </p:nvPr>
        </p:nvGraphicFramePr>
        <p:xfrm>
          <a:off x="4326" y="1878771"/>
          <a:ext cx="9139674" cy="316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34">
                  <a:extLst>
                    <a:ext uri="{9D8B030D-6E8A-4147-A177-3AD203B41FA5}">
                      <a16:colId xmlns:a16="http://schemas.microsoft.com/office/drawing/2014/main" val="246996290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029874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2924143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725264235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9003751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10193213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982562568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722453729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33027247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5129767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Confidence Checker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AFTER THE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understand the various characteristics of money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9329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can evaluate different banking options for mobile and traditional banking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understand the range and purpose of different types of bank 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84043"/>
                  </a:ext>
                </a:extLst>
              </a:tr>
            </a:tbl>
          </a:graphicData>
        </a:graphic>
      </p:graphicFrame>
      <p:pic>
        <p:nvPicPr>
          <p:cNvPr id="22" name="Picture 10">
            <a:extLst>
              <a:ext uri="{FF2B5EF4-FFF2-40B4-BE49-F238E27FC236}">
                <a16:creationId xmlns:a16="http://schemas.microsoft.com/office/drawing/2014/main" id="{012B0609-7DCD-294A-BC82-24174D20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981" y="2567423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86CDB9BF-C342-0245-9541-5951E9D6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836" y="2564157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EB247A3C-C1CE-984C-AA5F-0CE72789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573" y="2567423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9E5FA0E-E21F-AB42-9EE5-3E81D59E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7" y="1878771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F1EB5C-5C65-674D-8FEA-CA13F698B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3276" y="1922827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15946B-B4D8-5D4B-AB22-046C004FA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9005" y="1936076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hevron 16">
            <a:extLst>
              <a:ext uri="{FF2B5EF4-FFF2-40B4-BE49-F238E27FC236}">
                <a16:creationId xmlns:a16="http://schemas.microsoft.com/office/drawing/2014/main" id="{073BDF6F-D49C-2444-A173-81B063E04B3C}"/>
              </a:ext>
            </a:extLst>
          </p:cNvPr>
          <p:cNvSpPr/>
          <p:nvPr/>
        </p:nvSpPr>
        <p:spPr>
          <a:xfrm>
            <a:off x="8179005" y="349555"/>
            <a:ext cx="633593" cy="48303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CD51B096-DC18-4F4F-9A61-69FD561C064D}"/>
              </a:ext>
            </a:extLst>
          </p:cNvPr>
          <p:cNvSpPr/>
          <p:nvPr/>
        </p:nvSpPr>
        <p:spPr>
          <a:xfrm>
            <a:off x="7624039" y="368247"/>
            <a:ext cx="633593" cy="48303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EA1B3BC0-3B47-B54E-8C36-30AF70CB2875}"/>
              </a:ext>
            </a:extLst>
          </p:cNvPr>
          <p:cNvSpPr/>
          <p:nvPr/>
        </p:nvSpPr>
        <p:spPr>
          <a:xfrm>
            <a:off x="7069073" y="371125"/>
            <a:ext cx="633593" cy="48303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0C74B5A-6ECD-C248-95EA-908C7FAF9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5064" y="5034216"/>
            <a:ext cx="854463" cy="6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BD244F5-CA6D-F642-82C0-0EB5C3283914}"/>
              </a:ext>
            </a:extLst>
          </p:cNvPr>
          <p:cNvSpPr/>
          <p:nvPr/>
        </p:nvSpPr>
        <p:spPr>
          <a:xfrm>
            <a:off x="927881" y="5034216"/>
            <a:ext cx="5472919" cy="628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the confidence checker of where you think you are at for this lesson </a:t>
            </a:r>
            <a:r>
              <a:rPr lang="en-US" sz="1200" dirty="0">
                <a:solidFill>
                  <a:schemeClr val="tx1"/>
                </a:solidFill>
              </a:rPr>
              <a:t>(Discussion or complete sheet)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18" descr="C:\Users\Optic Group111\Desktop\Task.png">
            <a:extLst>
              <a:ext uri="{FF2B5EF4-FFF2-40B4-BE49-F238E27FC236}">
                <a16:creationId xmlns:a16="http://schemas.microsoft.com/office/drawing/2014/main" id="{3CF579CE-68B2-A14A-929C-8C2CDBC5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15" y="5010906"/>
            <a:ext cx="623102" cy="6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82234F0E-0BE4-7043-BD14-49EAC490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665EEC5-24FF-834B-A760-A5B84645884B}"/>
              </a:ext>
            </a:extLst>
          </p:cNvPr>
          <p:cNvSpPr/>
          <p:nvPr/>
        </p:nvSpPr>
        <p:spPr>
          <a:xfrm>
            <a:off x="7356157" y="5202598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3 Minutes</a:t>
            </a:r>
          </a:p>
        </p:txBody>
      </p:sp>
      <p:pic>
        <p:nvPicPr>
          <p:cNvPr id="30" name="Picture 5" descr="C:\Users\Optic Group111\Desktop\CORE THEME 6.png">
            <a:extLst>
              <a:ext uri="{FF2B5EF4-FFF2-40B4-BE49-F238E27FC236}">
                <a16:creationId xmlns:a16="http://schemas.microsoft.com/office/drawing/2014/main" id="{CFFC37C1-DEEB-7149-BAC7-C7D7F447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991" y="286613"/>
            <a:ext cx="633593" cy="6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9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1j31PFz_400x400.jpg">
            <a:extLst>
              <a:ext uri="{FF2B5EF4-FFF2-40B4-BE49-F238E27FC236}">
                <a16:creationId xmlns:a16="http://schemas.microsoft.com/office/drawing/2014/main" id="{2101FF0C-0487-2C4F-8E9D-867365E0D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0000" l="10000" r="90000">
                        <a14:foregroundMark x1="51000" y1="73250" x2="51000" y2="73250"/>
                        <a14:backgroundMark x1="42500" y1="20750" x2="42500" y2="20750"/>
                        <a14:backgroundMark x1="40500" y1="29750" x2="40500" y2="29750"/>
                        <a14:backgroundMark x1="48250" y1="74500" x2="48250" y2="7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672" r="22881" b="25495"/>
          <a:stretch/>
        </p:blipFill>
        <p:spPr>
          <a:xfrm>
            <a:off x="8003507" y="1245313"/>
            <a:ext cx="1023804" cy="1482663"/>
          </a:xfrm>
          <a:prstGeom prst="rect">
            <a:avLst/>
          </a:prstGeom>
        </p:spPr>
      </p:pic>
      <p:pic>
        <p:nvPicPr>
          <p:cNvPr id="6" name="Picture 5" descr="large-TWITTER ROUND SARAH LGBT.png">
            <a:extLst>
              <a:ext uri="{FF2B5EF4-FFF2-40B4-BE49-F238E27FC236}">
                <a16:creationId xmlns:a16="http://schemas.microsoft.com/office/drawing/2014/main" id="{983A4FF6-0423-A747-8112-20E8CA77D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100000" l="0" r="100000">
                        <a14:foregroundMark x1="55125" y1="85695" x2="55125" y2="85695"/>
                        <a14:backgroundMark x1="38781" y1="37567" x2="38781" y2="37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89" y="1227068"/>
            <a:ext cx="714503" cy="148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9AD3-BB1D-E24F-BF0D-C0FB42FE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1" y="1659483"/>
            <a:ext cx="8583989" cy="4090154"/>
          </a:xfrm>
          <a:custGeom>
            <a:avLst/>
            <a:gdLst>
              <a:gd name="connsiteX0" fmla="*/ 0 w 8569475"/>
              <a:gd name="connsiteY0" fmla="*/ 826522 h 4959031"/>
              <a:gd name="connsiteX1" fmla="*/ 826522 w 8569475"/>
              <a:gd name="connsiteY1" fmla="*/ 0 h 4959031"/>
              <a:gd name="connsiteX2" fmla="*/ 7742953 w 8569475"/>
              <a:gd name="connsiteY2" fmla="*/ 0 h 4959031"/>
              <a:gd name="connsiteX3" fmla="*/ 8569475 w 8569475"/>
              <a:gd name="connsiteY3" fmla="*/ 826522 h 4959031"/>
              <a:gd name="connsiteX4" fmla="*/ 8569475 w 8569475"/>
              <a:gd name="connsiteY4" fmla="*/ 4132509 h 4959031"/>
              <a:gd name="connsiteX5" fmla="*/ 7742953 w 8569475"/>
              <a:gd name="connsiteY5" fmla="*/ 4959031 h 4959031"/>
              <a:gd name="connsiteX6" fmla="*/ 826522 w 8569475"/>
              <a:gd name="connsiteY6" fmla="*/ 4959031 h 4959031"/>
              <a:gd name="connsiteX7" fmla="*/ 0 w 8569475"/>
              <a:gd name="connsiteY7" fmla="*/ 4132509 h 4959031"/>
              <a:gd name="connsiteX8" fmla="*/ 0 w 8569475"/>
              <a:gd name="connsiteY8" fmla="*/ 826522 h 4959031"/>
              <a:gd name="connsiteX0" fmla="*/ 0 w 8583989"/>
              <a:gd name="connsiteY0" fmla="*/ 1218408 h 4959031"/>
              <a:gd name="connsiteX1" fmla="*/ 841036 w 8583989"/>
              <a:gd name="connsiteY1" fmla="*/ 0 h 4959031"/>
              <a:gd name="connsiteX2" fmla="*/ 7757467 w 8583989"/>
              <a:gd name="connsiteY2" fmla="*/ 0 h 4959031"/>
              <a:gd name="connsiteX3" fmla="*/ 8583989 w 8583989"/>
              <a:gd name="connsiteY3" fmla="*/ 826522 h 4959031"/>
              <a:gd name="connsiteX4" fmla="*/ 8583989 w 8583989"/>
              <a:gd name="connsiteY4" fmla="*/ 4132509 h 4959031"/>
              <a:gd name="connsiteX5" fmla="*/ 7757467 w 8583989"/>
              <a:gd name="connsiteY5" fmla="*/ 4959031 h 4959031"/>
              <a:gd name="connsiteX6" fmla="*/ 841036 w 8583989"/>
              <a:gd name="connsiteY6" fmla="*/ 4959031 h 4959031"/>
              <a:gd name="connsiteX7" fmla="*/ 14514 w 8583989"/>
              <a:gd name="connsiteY7" fmla="*/ 4132509 h 4959031"/>
              <a:gd name="connsiteX8" fmla="*/ 0 w 8583989"/>
              <a:gd name="connsiteY8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826522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3989" h="4959031">
                <a:moveTo>
                  <a:pt x="0" y="1218408"/>
                </a:moveTo>
                <a:cubicBezTo>
                  <a:pt x="38824" y="589324"/>
                  <a:pt x="992656" y="1199700"/>
                  <a:pt x="1132829" y="996632"/>
                </a:cubicBezTo>
                <a:cubicBezTo>
                  <a:pt x="1273002" y="793564"/>
                  <a:pt x="-410632" y="59667"/>
                  <a:pt x="841036" y="0"/>
                </a:cubicBezTo>
                <a:lnTo>
                  <a:pt x="7757467" y="0"/>
                </a:lnTo>
                <a:cubicBezTo>
                  <a:pt x="8213942" y="0"/>
                  <a:pt x="6392332" y="1342504"/>
                  <a:pt x="8583989" y="1116808"/>
                </a:cubicBezTo>
                <a:lnTo>
                  <a:pt x="8583989" y="4132509"/>
                </a:lnTo>
                <a:cubicBezTo>
                  <a:pt x="8583989" y="4588984"/>
                  <a:pt x="8213942" y="4959031"/>
                  <a:pt x="7757467" y="4959031"/>
                </a:cubicBezTo>
                <a:lnTo>
                  <a:pt x="841036" y="4959031"/>
                </a:lnTo>
                <a:cubicBezTo>
                  <a:pt x="384561" y="4959031"/>
                  <a:pt x="14514" y="4588984"/>
                  <a:pt x="14514" y="4132509"/>
                </a:cubicBezTo>
                <a:cubicBezTo>
                  <a:pt x="14514" y="3030513"/>
                  <a:pt x="0" y="2320404"/>
                  <a:pt x="0" y="1218408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200" dirty="0"/>
              <a:t>                   </a:t>
            </a:r>
            <a:br>
              <a:rPr lang="en-US" sz="1200" dirty="0"/>
            </a:br>
            <a:r>
              <a:rPr lang="en-US" sz="1200" dirty="0">
                <a:latin typeface="Comic Sans MS" panose="030F0902030302020204" pitchFamily="66" charset="0"/>
              </a:rPr>
              <a:t>FOR MORE INFORMATION ABOUT THE TOPICS COVERED IN THIS UNIT </a:t>
            </a:r>
            <a:br>
              <a:rPr lang="en-US" sz="1200" dirty="0">
                <a:latin typeface="Comic Sans MS" panose="030F0902030302020204" pitchFamily="66" charset="0"/>
              </a:rPr>
            </a:br>
            <a:r>
              <a:rPr lang="en-US" sz="1200" dirty="0">
                <a:latin typeface="Comic Sans MS" panose="030F0902030302020204" pitchFamily="66" charset="0"/>
              </a:rPr>
              <a:t>WE WOULD ADVISE ONE OF THE BELOW:</a:t>
            </a: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r>
              <a:rPr lang="en-US" sz="1200" dirty="0">
                <a:latin typeface="Comic Sans MS" panose="030F0902030302020204" pitchFamily="66" charset="0"/>
              </a:rPr>
              <a:t>                 SPEAK TO YOUR PARENTS/GUARDIANS OR HEAD OF YEAR,</a:t>
            </a:r>
            <a:br>
              <a:rPr lang="en-US" sz="1200" dirty="0">
                <a:latin typeface="Comic Sans MS" panose="030F0902030302020204" pitchFamily="66" charset="0"/>
              </a:rPr>
            </a:br>
            <a:r>
              <a:rPr lang="en-US" sz="1200" dirty="0">
                <a:latin typeface="Comic Sans MS" panose="030F0902030302020204" pitchFamily="66" charset="0"/>
              </a:rPr>
              <a:t>TRUSTED ADULT </a:t>
            </a:r>
            <a:r>
              <a:rPr lang="en-US" sz="1000" dirty="0">
                <a:latin typeface="Comic Sans MS" panose="030F0902030302020204" pitchFamily="66" charset="0"/>
              </a:rPr>
              <a:t>OR FRIEND </a:t>
            </a:r>
            <a:r>
              <a:rPr lang="en-US" sz="1200" dirty="0">
                <a:latin typeface="Comic Sans MS" panose="030F0902030302020204" pitchFamily="66" charset="0"/>
              </a:rPr>
              <a:t>IF YOU HAVE ANY CONCERNS ABOUT </a:t>
            </a:r>
            <a:br>
              <a:rPr lang="en-US" sz="1200" dirty="0">
                <a:latin typeface="Comic Sans MS" panose="030F0902030302020204" pitchFamily="66" charset="0"/>
              </a:rPr>
            </a:br>
            <a:r>
              <a:rPr lang="en-US" sz="1200" dirty="0">
                <a:latin typeface="Comic Sans MS" panose="030F0902030302020204" pitchFamily="66" charset="0"/>
              </a:rPr>
              <a:t>YOURSELF OR SOMEONE YOU KNOW – IT IS ALWAYS IMPORTANT TO TELL SOMEONE!</a:t>
            </a: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/>
            </a:b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  <p:pic>
        <p:nvPicPr>
          <p:cNvPr id="4" name="Picture 3" descr="note-42883_960_720.png">
            <a:extLst>
              <a:ext uri="{FF2B5EF4-FFF2-40B4-BE49-F238E27FC236}">
                <a16:creationId xmlns:a16="http://schemas.microsoft.com/office/drawing/2014/main" id="{5B2A3549-9382-D743-BF48-5E1C117D3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8" y="29152"/>
            <a:ext cx="1293919" cy="1370032"/>
          </a:xfrm>
          <a:prstGeom prst="rect">
            <a:avLst/>
          </a:prstGeom>
        </p:spPr>
      </p:pic>
      <p:pic>
        <p:nvPicPr>
          <p:cNvPr id="5" name="Picture 4" descr="IMPORTANT INFORMATION.jpg">
            <a:extLst>
              <a:ext uri="{FF2B5EF4-FFF2-40B4-BE49-F238E27FC236}">
                <a16:creationId xmlns:a16="http://schemas.microsoft.com/office/drawing/2014/main" id="{DFAFD1F2-4CC7-DD4F-A544-015E6D582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6372">
            <a:off x="331053" y="753176"/>
            <a:ext cx="1207180" cy="365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ote-42883_960_720.png">
            <a:extLst>
              <a:ext uri="{FF2B5EF4-FFF2-40B4-BE49-F238E27FC236}">
                <a16:creationId xmlns:a16="http://schemas.microsoft.com/office/drawing/2014/main" id="{29B8378C-FCB5-B34F-9056-22F0ED5EF5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641" y="76256"/>
            <a:ext cx="1293919" cy="1370032"/>
          </a:xfrm>
          <a:prstGeom prst="rect">
            <a:avLst/>
          </a:prstGeom>
        </p:spPr>
      </p:pic>
      <p:pic>
        <p:nvPicPr>
          <p:cNvPr id="8" name="Picture 7" descr="IMPORTANT INFORMATION.jpg">
            <a:extLst>
              <a:ext uri="{FF2B5EF4-FFF2-40B4-BE49-F238E27FC236}">
                <a16:creationId xmlns:a16="http://schemas.microsoft.com/office/drawing/2014/main" id="{F5422CB5-462F-0E4D-92C8-1940E81A66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6372">
            <a:off x="7793623" y="616862"/>
            <a:ext cx="1207180" cy="365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C394B5-6F60-464E-9934-F00E9B43405C}"/>
              </a:ext>
            </a:extLst>
          </p:cNvPr>
          <p:cNvSpPr txBox="1"/>
          <p:nvPr/>
        </p:nvSpPr>
        <p:spPr>
          <a:xfrm>
            <a:off x="4998951" y="264825"/>
            <a:ext cx="2519114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Enjoy the lesson, Challenge your perceptions and </a:t>
            </a:r>
            <a:r>
              <a:rPr lang="en-GB" sz="1400" b="1" dirty="0"/>
              <a:t>understand how to seek further advice and support 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77F6DEEE-A9A9-754D-ACD5-7D460D9A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996" y="237114"/>
            <a:ext cx="3249984" cy="9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1D35A694-FB52-CC43-9DA4-9C126104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00" y="5887961"/>
            <a:ext cx="2520000" cy="7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73877CA-206E-EA40-8589-484FFC15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834" y="5890070"/>
            <a:ext cx="2520000" cy="7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6BB2EB3-8674-3C44-A94A-8BD444A7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468" y="5887961"/>
            <a:ext cx="2520000" cy="7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D0C9FBE8-03DF-0F4A-BC49-E55EC08E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279" y="5386547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2443F5-3BB8-4B4A-8A67-FC5512E6BB1E}"/>
              </a:ext>
            </a:extLst>
          </p:cNvPr>
          <p:cNvSpPr/>
          <p:nvPr/>
        </p:nvSpPr>
        <p:spPr>
          <a:xfrm>
            <a:off x="7265860" y="5384647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803149-F702-2D4A-8DAD-E92766504FCB}"/>
              </a:ext>
            </a:extLst>
          </p:cNvPr>
          <p:cNvSpPr/>
          <p:nvPr/>
        </p:nvSpPr>
        <p:spPr>
          <a:xfrm>
            <a:off x="470244" y="3138869"/>
            <a:ext cx="6217034" cy="24114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SPECIFIC FURTHER INFORMATION ON THIS TOPIC CAN BE FOUND HERE:</a:t>
            </a:r>
          </a:p>
          <a:p>
            <a:endParaRPr lang="en-US" sz="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400" dirty="0">
                <a:solidFill>
                  <a:schemeClr val="tx1"/>
                </a:solidFill>
                <a:latin typeface="Comic Sans MS" panose="030F0902030302020204" pitchFamily="66" charset="0"/>
                <a:hlinkClick r:id="rId14"/>
              </a:rPr>
              <a:t>https://www.citizensadvice.org.uk</a:t>
            </a:r>
            <a:r>
              <a:rPr lang="en-US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mic Sans MS" panose="030F0902030302020204" pitchFamily="66" charset="0"/>
                <a:hlinkClick r:id="rId15"/>
              </a:rPr>
              <a:t>https://vinspired.com</a:t>
            </a:r>
            <a:r>
              <a:rPr lang="en-US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 – young peoples volunteering charity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mic Sans MS" panose="030F0902030302020204" pitchFamily="66" charset="0"/>
                <a:hlinkClick r:id="rId16"/>
              </a:rPr>
              <a:t>https://www.ncsyes.co.uk</a:t>
            </a:r>
            <a:r>
              <a:rPr lang="en-US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 15-17 Year olds National Citizen Service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GB" sz="1400" dirty="0">
                <a:solidFill>
                  <a:srgbClr val="00B0F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https://nationalcareersservice.direct.gov.uk/</a:t>
            </a:r>
            <a:r>
              <a:rPr lang="en-GB" sz="1400" dirty="0">
                <a:solidFill>
                  <a:srgbClr val="00B0F0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Explore career opportunities 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GB" sz="1400" dirty="0">
                <a:solidFill>
                  <a:srgbClr val="00B0F0"/>
                </a:solidFill>
              </a:rPr>
              <a:t> </a:t>
            </a:r>
            <a:r>
              <a:rPr lang="en-GB" sz="1400" dirty="0">
                <a:solidFill>
                  <a:srgbClr val="00B0F0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https://www.startprofile.com/</a:t>
            </a:r>
            <a:r>
              <a:rPr lang="en-GB" sz="1400" dirty="0">
                <a:solidFill>
                  <a:srgbClr val="00B0F0"/>
                </a:solidFill>
              </a:rPr>
              <a:t>  </a:t>
            </a:r>
            <a:r>
              <a:rPr lang="en-GB" sz="1400" dirty="0">
                <a:solidFill>
                  <a:schemeClr val="tx1"/>
                </a:solidFill>
              </a:rPr>
              <a:t>- Explore your dream Job!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id="{318669A2-004E-4042-B2A7-9452CDD0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985" y="5242586"/>
            <a:ext cx="1505548" cy="4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C50626-9552-464D-B9D1-7F7164A6B3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951" y="3194602"/>
            <a:ext cx="1800629" cy="1800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94F094-5F43-6049-8AC8-567CDF6D88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02" y="4808284"/>
            <a:ext cx="1702026" cy="4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ptic Group111\Desktop\Further Resear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831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tic Group111\Desktop\Home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834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ptic Group111\Desktop\Writing A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968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ptic Group111\Desktop\Design Ac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965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ptic Group111\Desktop\Revision Ac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962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ptic Group111\Desktop\Self Assessm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56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ptic Group111\Desktop\Thought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828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ptic Group111\Desktop\Feeling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959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Optic Group111\Desktop\Warn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972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Optic Group111\Desktop\Play Vide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50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Optic Group111\Desktop\Teamwork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336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Optic Group111\Desktop\Challen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838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Optic Group111\Desktop\La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728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Optic Group111\Desktop\Extensi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825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Optic Group111\Desktop\Task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82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Optic Group111\Desktop\Actio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44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Optic Group111\Desktop\New Vocab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120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6738" y="202207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NEW </a:t>
            </a:r>
          </a:p>
          <a:p>
            <a:pPr algn="ctr"/>
            <a:r>
              <a:rPr lang="en-GB" sz="1400" dirty="0"/>
              <a:t>VOCABULARY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54116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THE LAW </a:t>
            </a:r>
          </a:p>
          <a:p>
            <a:pPr algn="ctr"/>
            <a:r>
              <a:rPr lang="en-GB" sz="1400" dirty="0"/>
              <a:t>EXPLAINED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2805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TEAMWORK</a:t>
            </a:r>
            <a:r>
              <a:rPr lang="en-GB" sz="1400" dirty="0"/>
              <a:t> </a:t>
            </a:r>
            <a:r>
              <a:rPr lang="en-GB" sz="1400" i="1" dirty="0"/>
              <a:t>TASK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1494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PROJECT </a:t>
            </a:r>
          </a:p>
          <a:p>
            <a:pPr algn="ctr"/>
            <a:r>
              <a:rPr lang="en-GB" sz="1400" dirty="0"/>
              <a:t>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0183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</a:t>
            </a:r>
          </a:p>
          <a:p>
            <a:pPr algn="ctr"/>
            <a:r>
              <a:rPr lang="en-GB" sz="1400" dirty="0"/>
              <a:t>VIDEO</a:t>
            </a:r>
          </a:p>
        </p:txBody>
      </p:sp>
      <p:pic>
        <p:nvPicPr>
          <p:cNvPr id="50" name="Picture 11" descr="C:\Users\Optic Group111\Desktop\Discussion.png">
            <a:extLst>
              <a:ext uri="{FF2B5EF4-FFF2-40B4-BE49-F238E27FC236}">
                <a16:creationId xmlns:a16="http://schemas.microsoft.com/office/drawing/2014/main" id="{70A64A65-BCC1-1D49-B2A9-9213C8F4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6335DC7-262F-BE4A-B7CB-315A5236C294}"/>
              </a:ext>
            </a:extLst>
          </p:cNvPr>
          <p:cNvSpPr txBox="1"/>
          <p:nvPr/>
        </p:nvSpPr>
        <p:spPr>
          <a:xfrm>
            <a:off x="1685427" y="201510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DISCUSSION</a:t>
            </a:r>
            <a:r>
              <a:rPr lang="en-GB" sz="1400" dirty="0"/>
              <a:t> </a:t>
            </a:r>
            <a:r>
              <a:rPr lang="en-GB" sz="1400" i="1" dirty="0"/>
              <a:t>TASK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F5A5F5-9519-AC48-9935-3C4E1F1FC9D3}"/>
              </a:ext>
            </a:extLst>
          </p:cNvPr>
          <p:cNvSpPr txBox="1"/>
          <p:nvPr/>
        </p:nvSpPr>
        <p:spPr>
          <a:xfrm>
            <a:off x="1683897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EXTENSION</a:t>
            </a:r>
            <a:r>
              <a:rPr lang="en-GB" sz="1400" dirty="0"/>
              <a:t> </a:t>
            </a:r>
          </a:p>
          <a:p>
            <a:pPr algn="ctr"/>
            <a:r>
              <a:rPr lang="en-GB" sz="1400" i="1" dirty="0"/>
              <a:t>TASK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1E2E76-B1C4-6B4C-A18E-6C0CE6C76384}"/>
              </a:ext>
            </a:extLst>
          </p:cNvPr>
          <p:cNvSpPr txBox="1"/>
          <p:nvPr/>
        </p:nvSpPr>
        <p:spPr>
          <a:xfrm>
            <a:off x="3152586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THOUGHTS</a:t>
            </a:r>
          </a:p>
          <a:p>
            <a:pPr algn="ctr"/>
            <a:endParaRPr lang="en-GB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EA673D-708B-4F45-814C-78B914B8AA84}"/>
              </a:ext>
            </a:extLst>
          </p:cNvPr>
          <p:cNvSpPr txBox="1"/>
          <p:nvPr/>
        </p:nvSpPr>
        <p:spPr>
          <a:xfrm>
            <a:off x="4621275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FURTHER RESEARCH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351391-7A15-3B4C-B6F0-3493C5424F37}"/>
              </a:ext>
            </a:extLst>
          </p:cNvPr>
          <p:cNvSpPr txBox="1"/>
          <p:nvPr/>
        </p:nvSpPr>
        <p:spPr>
          <a:xfrm>
            <a:off x="6089964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HOMEWORK</a:t>
            </a:r>
          </a:p>
          <a:p>
            <a:pPr algn="ctr"/>
            <a:endParaRPr lang="en-GB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B446FF-3D8D-0941-8D2A-866A81E0D54B}"/>
              </a:ext>
            </a:extLst>
          </p:cNvPr>
          <p:cNvSpPr txBox="1"/>
          <p:nvPr/>
        </p:nvSpPr>
        <p:spPr>
          <a:xfrm>
            <a:off x="7558653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PROBLEM SOLVING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1257B4-C716-9246-B93B-97A05D8A56D6}"/>
              </a:ext>
            </a:extLst>
          </p:cNvPr>
          <p:cNvSpPr txBox="1"/>
          <p:nvPr/>
        </p:nvSpPr>
        <p:spPr>
          <a:xfrm>
            <a:off x="215208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  <a:p>
            <a:pPr algn="ctr"/>
            <a:endParaRPr lang="en-GB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5CC9A1-C5EE-7842-BB86-BBB18DC80C06}"/>
              </a:ext>
            </a:extLst>
          </p:cNvPr>
          <p:cNvSpPr txBox="1"/>
          <p:nvPr/>
        </p:nvSpPr>
        <p:spPr>
          <a:xfrm>
            <a:off x="1720209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FEELINGS</a:t>
            </a:r>
          </a:p>
          <a:p>
            <a:pPr algn="ctr"/>
            <a:endParaRPr lang="en-GB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1F759C-A339-1C4D-83F6-F1ABDA8A1D79}"/>
              </a:ext>
            </a:extLst>
          </p:cNvPr>
          <p:cNvSpPr txBox="1"/>
          <p:nvPr/>
        </p:nvSpPr>
        <p:spPr>
          <a:xfrm>
            <a:off x="3188898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REVISION</a:t>
            </a:r>
            <a:r>
              <a:rPr lang="en-GB" sz="1400" dirty="0"/>
              <a:t> </a:t>
            </a:r>
          </a:p>
          <a:p>
            <a:pPr algn="ctr"/>
            <a:r>
              <a:rPr lang="en-GB" sz="1400" dirty="0"/>
              <a:t>TASK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B7E956-585C-1D46-BEDD-F427F41D6EA8}"/>
              </a:ext>
            </a:extLst>
          </p:cNvPr>
          <p:cNvSpPr txBox="1"/>
          <p:nvPr/>
        </p:nvSpPr>
        <p:spPr>
          <a:xfrm>
            <a:off x="4657587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DESIGN </a:t>
            </a:r>
          </a:p>
          <a:p>
            <a:pPr algn="ctr"/>
            <a:r>
              <a:rPr lang="en-GB" sz="1400" i="1" dirty="0"/>
              <a:t>TASK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1C8269-B091-634A-8700-D0F3F67503F6}"/>
              </a:ext>
            </a:extLst>
          </p:cNvPr>
          <p:cNvSpPr txBox="1"/>
          <p:nvPr/>
        </p:nvSpPr>
        <p:spPr>
          <a:xfrm>
            <a:off x="6126276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DE84F6-B2BE-454E-BA38-4AFE4314B5B0}"/>
              </a:ext>
            </a:extLst>
          </p:cNvPr>
          <p:cNvSpPr txBox="1"/>
          <p:nvPr/>
        </p:nvSpPr>
        <p:spPr>
          <a:xfrm>
            <a:off x="7594965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SENSITIVE ISSUE</a:t>
            </a:r>
          </a:p>
          <a:p>
            <a:pPr algn="ctr"/>
            <a:r>
              <a:rPr lang="en-GB" sz="1400" dirty="0"/>
              <a:t>WARNING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C07E65-2BE8-654A-8F3E-AC4D02B576C5}"/>
              </a:ext>
            </a:extLst>
          </p:cNvPr>
          <p:cNvSpPr txBox="1"/>
          <p:nvPr/>
        </p:nvSpPr>
        <p:spPr>
          <a:xfrm>
            <a:off x="251520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ASSESSMENT OPPORTUNITY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AB0BA1-6E60-A54B-B135-2C6B5BDBD65E}"/>
              </a:ext>
            </a:extLst>
          </p:cNvPr>
          <p:cNvSpPr/>
          <p:nvPr/>
        </p:nvSpPr>
        <p:spPr>
          <a:xfrm>
            <a:off x="1691347" y="184750"/>
            <a:ext cx="7316491" cy="2939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REFERENCE SLIDE </a:t>
            </a:r>
            <a:endParaRPr lang="en-GB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65" name="Picture 13">
            <a:extLst>
              <a:ext uri="{FF2B5EF4-FFF2-40B4-BE49-F238E27FC236}">
                <a16:creationId xmlns:a16="http://schemas.microsoft.com/office/drawing/2014/main" id="{F2DF13EA-E2EE-904A-9D52-BA37342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04" y="-14293"/>
            <a:ext cx="1621060" cy="49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5">
            <a:extLst>
              <a:ext uri="{FF2B5EF4-FFF2-40B4-BE49-F238E27FC236}">
                <a16:creationId xmlns:a16="http://schemas.microsoft.com/office/drawing/2014/main" id="{658ADDF6-BB22-164B-A2E9-A300E5E8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799" y="4741407"/>
            <a:ext cx="1186077" cy="3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5539CE96-D3DC-2D49-A9A3-A19CD97B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28" y="3569882"/>
            <a:ext cx="1211812" cy="36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22B0A2D-ABE1-5342-A93A-9BDB8214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804" y="1530376"/>
            <a:ext cx="1240491" cy="37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>
            <a:extLst>
              <a:ext uri="{FF2B5EF4-FFF2-40B4-BE49-F238E27FC236}">
                <a16:creationId xmlns:a16="http://schemas.microsoft.com/office/drawing/2014/main" id="{0A1B654D-FF8E-2D4E-834F-576BEA8E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876" y="1559088"/>
            <a:ext cx="1224136" cy="3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BA52AF98-852F-7043-B496-BDEEDEB5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20" y="5589240"/>
            <a:ext cx="1307044" cy="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66D1AC-89C3-3E49-905C-3FEF38660C46}"/>
              </a:ext>
            </a:extLst>
          </p:cNvPr>
          <p:cNvSpPr txBox="1"/>
          <p:nvPr/>
        </p:nvSpPr>
        <p:spPr>
          <a:xfrm>
            <a:off x="185012" y="171862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New Vocab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76A54F-EFB4-6043-8F8D-1366C852919B}"/>
              </a:ext>
            </a:extLst>
          </p:cNvPr>
          <p:cNvSpPr txBox="1"/>
          <p:nvPr/>
        </p:nvSpPr>
        <p:spPr>
          <a:xfrm>
            <a:off x="1657444" y="1690040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Discussion task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53AAB2-5369-7846-A16D-C0946BECE948}"/>
              </a:ext>
            </a:extLst>
          </p:cNvPr>
          <p:cNvSpPr txBox="1"/>
          <p:nvPr/>
        </p:nvSpPr>
        <p:spPr>
          <a:xfrm rot="16200000">
            <a:off x="4018341" y="1079591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Teamwork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D8849D-33EC-2D46-A598-47834956F981}"/>
              </a:ext>
            </a:extLst>
          </p:cNvPr>
          <p:cNvSpPr txBox="1"/>
          <p:nvPr/>
        </p:nvSpPr>
        <p:spPr>
          <a:xfrm>
            <a:off x="7626074" y="1676945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110261-3997-BD46-9C83-88ACBB64DC2D}"/>
              </a:ext>
            </a:extLst>
          </p:cNvPr>
          <p:cNvSpPr txBox="1"/>
          <p:nvPr/>
        </p:nvSpPr>
        <p:spPr>
          <a:xfrm>
            <a:off x="-180528" y="3709241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1DB71F-08E6-4B4B-BE15-3E7048F4969E}"/>
              </a:ext>
            </a:extLst>
          </p:cNvPr>
          <p:cNvSpPr txBox="1"/>
          <p:nvPr/>
        </p:nvSpPr>
        <p:spPr>
          <a:xfrm>
            <a:off x="1326258" y="3518534"/>
            <a:ext cx="151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Extension </a:t>
            </a:r>
          </a:p>
          <a:p>
            <a:pPr algn="ctr"/>
            <a:r>
              <a:rPr lang="en-GB" sz="1400" dirty="0"/>
              <a:t>task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570324-04A7-1545-83C7-34455E0BCAF4}"/>
              </a:ext>
            </a:extLst>
          </p:cNvPr>
          <p:cNvSpPr txBox="1"/>
          <p:nvPr/>
        </p:nvSpPr>
        <p:spPr>
          <a:xfrm>
            <a:off x="8075484" y="3692495"/>
            <a:ext cx="1068516" cy="40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80"/>
              </a:lnSpc>
            </a:pPr>
            <a:r>
              <a:rPr lang="en-GB" sz="1400" dirty="0"/>
              <a:t>Problem </a:t>
            </a:r>
          </a:p>
          <a:p>
            <a:pPr algn="ctr">
              <a:lnSpc>
                <a:spcPts val="1180"/>
              </a:lnSpc>
            </a:pPr>
            <a:r>
              <a:rPr lang="en-GB" sz="1400" dirty="0"/>
              <a:t>solving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49A6EB-A62E-4E4A-8CEB-2628369F354F}"/>
              </a:ext>
            </a:extLst>
          </p:cNvPr>
          <p:cNvSpPr txBox="1"/>
          <p:nvPr/>
        </p:nvSpPr>
        <p:spPr>
          <a:xfrm rot="18810684">
            <a:off x="2939880" y="2718975"/>
            <a:ext cx="93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Thoughts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FAC4E9-C142-C64A-9C5E-48BE61390343}"/>
              </a:ext>
            </a:extLst>
          </p:cNvPr>
          <p:cNvSpPr txBox="1"/>
          <p:nvPr/>
        </p:nvSpPr>
        <p:spPr>
          <a:xfrm rot="2003082">
            <a:off x="4762712" y="3199239"/>
            <a:ext cx="93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Research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B8BE87-7631-3446-9DF6-010C8886E9A3}"/>
              </a:ext>
            </a:extLst>
          </p:cNvPr>
          <p:cNvSpPr txBox="1"/>
          <p:nvPr/>
        </p:nvSpPr>
        <p:spPr>
          <a:xfrm>
            <a:off x="1585667" y="5467352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Feelings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267C560-7DF6-8240-B171-7FE0104F3625}"/>
              </a:ext>
            </a:extLst>
          </p:cNvPr>
          <p:cNvSpPr txBox="1"/>
          <p:nvPr/>
        </p:nvSpPr>
        <p:spPr>
          <a:xfrm>
            <a:off x="3152586" y="5786664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Revision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AB681C-872C-034C-A7C0-54968743A1CC}"/>
              </a:ext>
            </a:extLst>
          </p:cNvPr>
          <p:cNvSpPr txBox="1"/>
          <p:nvPr/>
        </p:nvSpPr>
        <p:spPr>
          <a:xfrm>
            <a:off x="4698136" y="5809858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Design Task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704BB8C-CA29-4A41-952B-968807CD8755}"/>
              </a:ext>
            </a:extLst>
          </p:cNvPr>
          <p:cNvSpPr txBox="1"/>
          <p:nvPr/>
        </p:nvSpPr>
        <p:spPr>
          <a:xfrm>
            <a:off x="6247169" y="5525054"/>
            <a:ext cx="151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</a:t>
            </a:r>
          </a:p>
          <a:p>
            <a:pPr algn="ctr"/>
            <a:r>
              <a:rPr lang="en-GB" sz="1400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03405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3"/>
          <p:cNvSpPr>
            <a:spLocks noChangeArrowheads="1"/>
          </p:cNvSpPr>
          <p:nvPr/>
        </p:nvSpPr>
        <p:spPr bwMode="auto">
          <a:xfrm>
            <a:off x="3383327" y="333375"/>
            <a:ext cx="2736851" cy="1008063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know if I need further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support or help I could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speak to…. or contact…</a:t>
            </a:r>
          </a:p>
        </p:txBody>
      </p:sp>
      <p:sp>
        <p:nvSpPr>
          <p:cNvPr id="49154" name="AutoShape 4"/>
          <p:cNvSpPr>
            <a:spLocks noChangeArrowheads="1"/>
          </p:cNvSpPr>
          <p:nvPr/>
        </p:nvSpPr>
        <p:spPr bwMode="auto">
          <a:xfrm>
            <a:off x="3150655" y="1557338"/>
            <a:ext cx="2376488" cy="720725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0070C0"/>
                </a:solidFill>
                <a:cs typeface="Arial" charset="0"/>
              </a:rPr>
              <a:t>I supported others by…</a:t>
            </a:r>
          </a:p>
        </p:txBody>
      </p:sp>
      <p:sp>
        <p:nvSpPr>
          <p:cNvPr id="49155" name="AutoShape 5"/>
          <p:cNvSpPr>
            <a:spLocks noChangeArrowheads="1"/>
          </p:cNvSpPr>
          <p:nvPr/>
        </p:nvSpPr>
        <p:spPr bwMode="auto">
          <a:xfrm>
            <a:off x="6207974" y="260350"/>
            <a:ext cx="2665095" cy="11525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could/would say </a:t>
            </a:r>
          </a:p>
          <a:p>
            <a:pPr algn="ctr"/>
            <a:r>
              <a:rPr lang="en-GB" dirty="0">
                <a:cs typeface="Arial" charset="0"/>
              </a:rPr>
              <a:t>and do ... but now I feel I </a:t>
            </a:r>
          </a:p>
          <a:p>
            <a:pPr algn="ctr"/>
            <a:r>
              <a:rPr lang="en-GB" dirty="0">
                <a:cs typeface="Arial" charset="0"/>
              </a:rPr>
              <a:t>am able to say</a:t>
            </a: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5527143" y="2492375"/>
            <a:ext cx="3276600" cy="1152525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The most important thing I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have learnt today is…</a:t>
            </a:r>
          </a:p>
        </p:txBody>
      </p:sp>
      <p:sp>
        <p:nvSpPr>
          <p:cNvPr id="49157" name="AutoShape 7"/>
          <p:cNvSpPr>
            <a:spLocks noChangeArrowheads="1"/>
          </p:cNvSpPr>
          <p:nvPr/>
        </p:nvSpPr>
        <p:spPr bwMode="auto">
          <a:xfrm>
            <a:off x="4606049" y="4022657"/>
            <a:ext cx="2305051" cy="104680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thought that ...</a:t>
            </a:r>
          </a:p>
          <a:p>
            <a:pPr algn="ctr"/>
            <a:r>
              <a:rPr lang="en-GB" dirty="0">
                <a:cs typeface="Arial" charset="0"/>
              </a:rPr>
              <a:t> but now I realise..</a:t>
            </a:r>
          </a:p>
        </p:txBody>
      </p:sp>
      <p:sp>
        <p:nvSpPr>
          <p:cNvPr id="49158" name="AutoShape 8"/>
          <p:cNvSpPr>
            <a:spLocks noChangeArrowheads="1"/>
          </p:cNvSpPr>
          <p:nvPr/>
        </p:nvSpPr>
        <p:spPr bwMode="auto">
          <a:xfrm>
            <a:off x="229512" y="4521429"/>
            <a:ext cx="2376488" cy="454979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I have tried to…</a:t>
            </a:r>
          </a:p>
        </p:txBody>
      </p:sp>
      <p:sp>
        <p:nvSpPr>
          <p:cNvPr id="49159" name="AutoShape 9"/>
          <p:cNvSpPr>
            <a:spLocks noChangeArrowheads="1"/>
          </p:cNvSpPr>
          <p:nvPr/>
        </p:nvSpPr>
        <p:spPr bwMode="auto">
          <a:xfrm>
            <a:off x="5798428" y="1557338"/>
            <a:ext cx="3113265" cy="71913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thing I didn’t </a:t>
            </a:r>
          </a:p>
          <a:p>
            <a:pPr algn="ctr" eaLnBrk="1" hangingPunct="1"/>
            <a:r>
              <a:rPr lang="en-GB" dirty="0">
                <a:cs typeface="Arial" charset="0"/>
              </a:rPr>
              <a:t>realise was… now I know that…</a:t>
            </a:r>
          </a:p>
        </p:txBody>
      </p:sp>
      <p:sp>
        <p:nvSpPr>
          <p:cNvPr id="49160" name="AutoShape 10"/>
          <p:cNvSpPr>
            <a:spLocks noChangeArrowheads="1"/>
          </p:cNvSpPr>
          <p:nvPr/>
        </p:nvSpPr>
        <p:spPr bwMode="auto">
          <a:xfrm>
            <a:off x="2683931" y="3309851"/>
            <a:ext cx="2735262" cy="574675"/>
          </a:xfrm>
          <a:prstGeom prst="roundRect">
            <a:avLst>
              <a:gd name="adj" fmla="val 16667"/>
            </a:avLst>
          </a:prstGeom>
          <a:solidFill>
            <a:srgbClr val="FD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used to feel ... </a:t>
            </a:r>
          </a:p>
          <a:p>
            <a:pPr algn="ctr"/>
            <a:r>
              <a:rPr lang="en-GB" dirty="0">
                <a:cs typeface="Arial" charset="0"/>
              </a:rPr>
              <a:t>but I now feel ..</a:t>
            </a:r>
          </a:p>
        </p:txBody>
      </p:sp>
      <p:sp>
        <p:nvSpPr>
          <p:cNvPr id="49161" name="AutoShape 11"/>
          <p:cNvSpPr>
            <a:spLocks noChangeArrowheads="1"/>
          </p:cNvSpPr>
          <p:nvPr/>
        </p:nvSpPr>
        <p:spPr bwMode="auto">
          <a:xfrm>
            <a:off x="3493378" y="5158661"/>
            <a:ext cx="2735262" cy="647700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Before I would have done…</a:t>
            </a:r>
          </a:p>
          <a:p>
            <a:pPr algn="ctr" eaLnBrk="1" hangingPunct="1"/>
            <a:r>
              <a:rPr lang="en-GB" dirty="0">
                <a:cs typeface="Arial" charset="0"/>
              </a:rPr>
              <a:t>Now I will …</a:t>
            </a:r>
          </a:p>
        </p:txBody>
      </p:sp>
      <p:sp>
        <p:nvSpPr>
          <p:cNvPr id="49162" name="AutoShape 12"/>
          <p:cNvSpPr>
            <a:spLocks noChangeArrowheads="1"/>
          </p:cNvSpPr>
          <p:nvPr/>
        </p:nvSpPr>
        <p:spPr bwMode="auto">
          <a:xfrm>
            <a:off x="2406118" y="2420938"/>
            <a:ext cx="2976562" cy="720725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always knew ... but now</a:t>
            </a:r>
          </a:p>
          <a:p>
            <a:pPr algn="ctr"/>
            <a:r>
              <a:rPr lang="en-GB" dirty="0">
                <a:cs typeface="Arial" charset="0"/>
              </a:rPr>
              <a:t> I can see how it connects to… </a:t>
            </a:r>
          </a:p>
        </p:txBody>
      </p:sp>
      <p:sp>
        <p:nvSpPr>
          <p:cNvPr id="49163" name="AutoShape 13"/>
          <p:cNvSpPr>
            <a:spLocks noChangeArrowheads="1"/>
          </p:cNvSpPr>
          <p:nvPr/>
        </p:nvSpPr>
        <p:spPr bwMode="auto">
          <a:xfrm>
            <a:off x="7040574" y="3793801"/>
            <a:ext cx="1869007" cy="1293423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assumption of </a:t>
            </a:r>
          </a:p>
          <a:p>
            <a:pPr algn="ctr" eaLnBrk="1" hangingPunct="1"/>
            <a:r>
              <a:rPr lang="en-GB" dirty="0">
                <a:cs typeface="Arial" charset="0"/>
              </a:rPr>
              <a:t>mine that was </a:t>
            </a:r>
          </a:p>
          <a:p>
            <a:pPr algn="ctr" eaLnBrk="1" hangingPunct="1"/>
            <a:r>
              <a:rPr lang="en-GB" dirty="0">
                <a:cs typeface="Arial" charset="0"/>
              </a:rPr>
              <a:t>challenged was…</a:t>
            </a:r>
          </a:p>
        </p:txBody>
      </p:sp>
      <p:sp>
        <p:nvSpPr>
          <p:cNvPr id="49164" name="AutoShape 14"/>
          <p:cNvSpPr>
            <a:spLocks noChangeArrowheads="1"/>
          </p:cNvSpPr>
          <p:nvPr/>
        </p:nvSpPr>
        <p:spPr bwMode="auto">
          <a:xfrm>
            <a:off x="229513" y="1412875"/>
            <a:ext cx="2735262" cy="71913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only knew ... </a:t>
            </a:r>
          </a:p>
          <a:p>
            <a:pPr algn="ctr"/>
            <a:r>
              <a:rPr lang="en-GB" dirty="0">
                <a:cs typeface="Arial" charset="0"/>
              </a:rPr>
              <a:t>now I also know ... </a:t>
            </a:r>
          </a:p>
        </p:txBody>
      </p:sp>
      <p:sp>
        <p:nvSpPr>
          <p:cNvPr id="49165" name="AutoShape 15"/>
          <p:cNvSpPr>
            <a:spLocks noChangeArrowheads="1"/>
          </p:cNvSpPr>
          <p:nvPr/>
        </p:nvSpPr>
        <p:spPr bwMode="auto">
          <a:xfrm>
            <a:off x="234418" y="4052714"/>
            <a:ext cx="2305050" cy="357899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would like to learn…</a:t>
            </a:r>
          </a:p>
        </p:txBody>
      </p:sp>
      <p:sp>
        <p:nvSpPr>
          <p:cNvPr id="49166" name="AutoShape 16"/>
          <p:cNvSpPr>
            <a:spLocks noChangeArrowheads="1"/>
          </p:cNvSpPr>
          <p:nvPr/>
        </p:nvSpPr>
        <p:spPr bwMode="auto">
          <a:xfrm>
            <a:off x="388072" y="5087224"/>
            <a:ext cx="2817967" cy="647700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Next lesson I would like to..</a:t>
            </a:r>
          </a:p>
        </p:txBody>
      </p:sp>
      <p:sp>
        <p:nvSpPr>
          <p:cNvPr id="49167" name="AutoShape 17"/>
          <p:cNvSpPr>
            <a:spLocks noChangeArrowheads="1"/>
          </p:cNvSpPr>
          <p:nvPr/>
        </p:nvSpPr>
        <p:spPr bwMode="auto">
          <a:xfrm>
            <a:off x="174093" y="5950824"/>
            <a:ext cx="2887485" cy="64928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would have </a:t>
            </a:r>
          </a:p>
          <a:p>
            <a:pPr algn="ctr"/>
            <a:r>
              <a:rPr lang="en-GB" dirty="0">
                <a:cs typeface="Arial" charset="0"/>
              </a:rPr>
              <a:t>said ... but now I will say… </a:t>
            </a:r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2691234" y="4077574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question I 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would like to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ask is…</a:t>
            </a:r>
          </a:p>
        </p:txBody>
      </p:sp>
      <p:sp>
        <p:nvSpPr>
          <p:cNvPr id="49169" name="AutoShape 19"/>
          <p:cNvSpPr>
            <a:spLocks noChangeArrowheads="1"/>
          </p:cNvSpPr>
          <p:nvPr/>
        </p:nvSpPr>
        <p:spPr bwMode="auto">
          <a:xfrm>
            <a:off x="3277478" y="6022261"/>
            <a:ext cx="2520950" cy="576263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problem I overcame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was…</a:t>
            </a:r>
          </a:p>
        </p:txBody>
      </p:sp>
      <p:sp>
        <p:nvSpPr>
          <p:cNvPr id="49170" name="AutoShape 20"/>
          <p:cNvSpPr>
            <a:spLocks noChangeArrowheads="1"/>
          </p:cNvSpPr>
          <p:nvPr/>
        </p:nvSpPr>
        <p:spPr bwMode="auto">
          <a:xfrm>
            <a:off x="405712" y="3213100"/>
            <a:ext cx="2133756" cy="7207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I’m really proud of the </a:t>
            </a:r>
          </a:p>
          <a:p>
            <a:pPr algn="ctr" eaLnBrk="1" hangingPunct="1"/>
            <a:r>
              <a:rPr lang="en-GB" dirty="0">
                <a:cs typeface="Arial" charset="0"/>
              </a:rPr>
              <a:t>way I have…</a:t>
            </a:r>
          </a:p>
        </p:txBody>
      </p:sp>
      <p:sp>
        <p:nvSpPr>
          <p:cNvPr id="49171" name="AutoShape 21"/>
          <p:cNvSpPr>
            <a:spLocks noChangeArrowheads="1"/>
          </p:cNvSpPr>
          <p:nvPr/>
        </p:nvSpPr>
        <p:spPr bwMode="auto">
          <a:xfrm>
            <a:off x="174094" y="2349500"/>
            <a:ext cx="2087562" cy="719138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The key words for</a:t>
            </a:r>
          </a:p>
          <a:p>
            <a:pPr algn="ctr" eaLnBrk="1" hangingPunct="1"/>
            <a:r>
              <a:rPr lang="en-GB" dirty="0">
                <a:cs typeface="Arial" charset="0"/>
              </a:rPr>
              <a:t>this lesson are…</a:t>
            </a: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F1FBDB76-236A-4746-996B-A802A00D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2" y="208028"/>
            <a:ext cx="2987653" cy="9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BE5A342-0205-C14D-9E59-53DF047C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004" y="4776427"/>
            <a:ext cx="1592739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0F3AAC7-2CC6-784E-A9D3-72C86E93E7FC}"/>
              </a:ext>
            </a:extLst>
          </p:cNvPr>
          <p:cNvSpPr/>
          <p:nvPr/>
        </p:nvSpPr>
        <p:spPr>
          <a:xfrm>
            <a:off x="6557444" y="5814112"/>
            <a:ext cx="1307119" cy="64928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17147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3FFDA2A-B8FF-B346-82F4-E70F1F0CF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83" y="106327"/>
            <a:ext cx="8936182" cy="66468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2885" y="202765"/>
            <a:ext cx="3371660" cy="71525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6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PSHE</a:t>
            </a:r>
            <a:endParaRPr lang="en-GB" sz="6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64047" y="2615462"/>
            <a:ext cx="2969336" cy="218786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 dirty="0">
              <a:solidFill>
                <a:schemeClr val="dk1"/>
              </a:solidFill>
              <a:ea typeface="+mn-ea"/>
              <a:cs typeface="Calibri"/>
            </a:endParaRPr>
          </a:p>
          <a:p>
            <a:pPr algn="ctr" eaLnBrk="1" hangingPunct="1">
              <a:defRPr/>
            </a:pPr>
            <a:r>
              <a:rPr lang="en-GB" b="1" i="1" dirty="0">
                <a:solidFill>
                  <a:srgbClr val="0070C0"/>
                </a:solidFill>
                <a:ea typeface="+mn-ea"/>
                <a:cs typeface="Calibri"/>
              </a:rPr>
              <a:t>PSHE CLASSROOM RULES </a:t>
            </a:r>
          </a:p>
          <a:p>
            <a:pPr algn="ctr" eaLnBrk="1" hangingPunct="1">
              <a:defRPr/>
            </a:pPr>
            <a:r>
              <a:rPr lang="en-GB" b="1" dirty="0">
                <a:solidFill>
                  <a:schemeClr val="dk1"/>
                </a:solidFill>
                <a:ea typeface="+mn-ea"/>
                <a:cs typeface="Calibri"/>
              </a:rPr>
              <a:t>DEALING WITH SENSITIVE TOPICS</a:t>
            </a:r>
            <a:endParaRPr lang="en-GB" b="1" dirty="0">
              <a:solidFill>
                <a:srgbClr val="FF0000"/>
              </a:solidFill>
              <a:cs typeface="Calibri"/>
            </a:endParaRPr>
          </a:p>
          <a:p>
            <a:pPr algn="ctr" eaLnBrk="1" hangingPunct="1">
              <a:defRPr/>
            </a:pPr>
            <a:endParaRPr lang="en-GB" b="1" dirty="0">
              <a:solidFill>
                <a:srgbClr val="FF0000"/>
              </a:solidFill>
              <a:cs typeface="Calibri"/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FF0000"/>
                </a:solidFill>
                <a:cs typeface="Calibri"/>
              </a:rPr>
              <a:t>SAFEGUARDING YOUR WELFARE &amp; HAVING YOUR INTERESTS AT HEART</a:t>
            </a:r>
          </a:p>
          <a:p>
            <a:pPr algn="ctr" eaLnBrk="1" hangingPunct="1">
              <a:defRPr/>
            </a:pPr>
            <a:endParaRPr lang="en-GB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99" y="5097661"/>
            <a:ext cx="21336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Enjoy the lesson, Challenge your perceptions and </a:t>
            </a:r>
            <a:r>
              <a:rPr lang="en-GB" sz="1600" b="1" dirty="0"/>
              <a:t>understand how to seek further advice and support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9332" y="1054825"/>
            <a:ext cx="213138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ea typeface="+mn-ea"/>
                <a:cs typeface="+mn-cs"/>
              </a:rPr>
              <a:t>Don’t make assumptions </a:t>
            </a:r>
            <a:r>
              <a:rPr lang="en-GB" sz="1600" dirty="0">
                <a:ea typeface="+mn-ea"/>
                <a:cs typeface="+mn-cs"/>
              </a:rPr>
              <a:t>about people’s values, attitudes, behaviours, life experiences or feelings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7120" y="5644807"/>
            <a:ext cx="2133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Conversations stay in the room unless it is a </a:t>
            </a:r>
            <a:r>
              <a:rPr lang="en-GB" sz="1600" b="1" dirty="0">
                <a:ea typeface="+mn-ea"/>
                <a:cs typeface="+mn-cs"/>
              </a:rPr>
              <a:t>safeguarding issue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800" b="1" dirty="0"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99" y="4013164"/>
            <a:ext cx="2133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It’s OK to get things wrong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00" dirty="0"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7120" y="3974192"/>
            <a:ext cx="2133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Have a </a:t>
            </a:r>
            <a:r>
              <a:rPr lang="en-GB" sz="1600" b="1" dirty="0">
                <a:ea typeface="+mn-ea"/>
                <a:cs typeface="+mn-cs"/>
              </a:rPr>
              <a:t>non-judgemental approach</a:t>
            </a:r>
            <a:r>
              <a:rPr lang="en-GB" sz="1600" dirty="0">
                <a:ea typeface="+mn-ea"/>
                <a:cs typeface="+mn-cs"/>
              </a:rPr>
              <a:t>. No put downs and challenge the opinion not the person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299" y="2818860"/>
            <a:ext cx="2133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You don’t have to say things about yourself if you don’t want to (</a:t>
            </a:r>
            <a:r>
              <a:rPr lang="en-GB" sz="1600" b="1" dirty="0">
                <a:ea typeface="+mn-ea"/>
                <a:cs typeface="+mn-cs"/>
              </a:rPr>
              <a:t>You have the right to pass</a:t>
            </a:r>
            <a:r>
              <a:rPr lang="en-GB" sz="1600" dirty="0">
                <a:ea typeface="+mn-ea"/>
                <a:cs typeface="+mn-c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99" y="1001076"/>
            <a:ext cx="213360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ea typeface="+mn-ea"/>
                <a:cs typeface="+mn-cs"/>
              </a:rPr>
              <a:t>Show respect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ea typeface="+mn-ea"/>
                <a:cs typeface="+mn-cs"/>
              </a:rPr>
              <a:t>By listening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ea typeface="+mn-ea"/>
                <a:cs typeface="+mn-cs"/>
              </a:rPr>
              <a:t>Not interrupting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ea typeface="+mn-ea"/>
                <a:cs typeface="+mn-cs"/>
              </a:rPr>
              <a:t>Only 1 person talking at a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7120" y="2763491"/>
            <a:ext cx="2133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There are </a:t>
            </a:r>
            <a:r>
              <a:rPr lang="en-GB" sz="1600" b="1" dirty="0">
                <a:ea typeface="+mn-ea"/>
                <a:cs typeface="+mn-cs"/>
              </a:rPr>
              <a:t>no stupid questions</a:t>
            </a:r>
            <a:r>
              <a:rPr lang="en-GB" sz="1600" dirty="0">
                <a:ea typeface="+mn-ea"/>
                <a:cs typeface="+mn-cs"/>
              </a:rPr>
              <a:t>. A question box for anonymous Questions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88005" y="1054825"/>
            <a:ext cx="39682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+mn-lt"/>
              </a:rPr>
              <a:t>Be open and honest but </a:t>
            </a:r>
            <a:r>
              <a:rPr lang="en-GB" sz="1600" b="1" dirty="0">
                <a:latin typeface="+mn-lt"/>
              </a:rPr>
              <a:t>no personal comments – </a:t>
            </a:r>
            <a:r>
              <a:rPr lang="en-GB" sz="1600" dirty="0">
                <a:latin typeface="+mn-lt"/>
              </a:rPr>
              <a:t>Discussions will be about ‘</a:t>
            </a:r>
            <a:r>
              <a:rPr lang="en-GB" sz="1600" b="1" dirty="0">
                <a:latin typeface="+mn-lt"/>
              </a:rPr>
              <a:t>general situations</a:t>
            </a:r>
            <a:r>
              <a:rPr lang="en-GB" sz="1600" dirty="0">
                <a:latin typeface="+mn-lt"/>
              </a:rPr>
              <a:t>’</a:t>
            </a:r>
          </a:p>
          <a:p>
            <a:pPr algn="ctr" eaLnBrk="1" hangingPunct="1"/>
            <a:endParaRPr lang="en-GB" sz="1600" b="1" dirty="0"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82106" y="5843988"/>
            <a:ext cx="42124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+mn-lt"/>
              </a:rPr>
              <a:t>Don’t show the fact you are </a:t>
            </a:r>
            <a:r>
              <a:rPr lang="en-GB" altLang="ja-JP" sz="1600" dirty="0">
                <a:latin typeface="+mn-lt"/>
              </a:rPr>
              <a:t>embarrassed through silliness</a:t>
            </a:r>
          </a:p>
          <a:p>
            <a:pPr algn="ctr" eaLnBrk="1" hangingPunct="1"/>
            <a:r>
              <a:rPr lang="en-GB" altLang="ja-JP" sz="1600" b="1" dirty="0">
                <a:latin typeface="+mn-lt"/>
              </a:rPr>
              <a:t> </a:t>
            </a:r>
            <a:endParaRPr lang="en-GB" sz="1600" b="1" dirty="0"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82106" y="5138726"/>
            <a:ext cx="421244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+mn-lt"/>
              </a:rPr>
              <a:t>Use the agreed appropriate Language </a:t>
            </a:r>
            <a:r>
              <a:rPr lang="en-GB" sz="1600" b="1" dirty="0">
                <a:latin typeface="+mn-lt"/>
              </a:rPr>
              <a:t>(Avoid slang terms) 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FA21BAA1-728D-784D-90CF-BD8F7C30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44" y="177217"/>
            <a:ext cx="2520000" cy="7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BF94AB88-89D8-0941-B905-E9DE6D6E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859" y="202765"/>
            <a:ext cx="2520000" cy="7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67DE6CD-3009-4440-BFBB-BD3CB57A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384" y="175055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821ADD7-A86B-8745-A8E8-EA0E8377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654" y="200099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84ED8-FF6A-4B44-BE1E-595093BE9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1" y="60180"/>
            <a:ext cx="8969634" cy="6727225"/>
          </a:xfrm>
          <a:prstGeom prst="rect">
            <a:avLst/>
          </a:prstGeom>
        </p:spPr>
      </p:pic>
      <p:pic>
        <p:nvPicPr>
          <p:cNvPr id="4" name="Picture 8" descr="C:\Users\Optic Group111\Desktop\Self Assessment.png">
            <a:extLst>
              <a:ext uri="{FF2B5EF4-FFF2-40B4-BE49-F238E27FC236}">
                <a16:creationId xmlns:a16="http://schemas.microsoft.com/office/drawing/2014/main" id="{97D3D810-4A36-3849-B7C9-01DA5620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12" y="135435"/>
            <a:ext cx="932083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3EABDB-7118-4E42-8D8B-07C7018D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04" y="705372"/>
            <a:ext cx="932084" cy="2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B20B22-2D93-ED4F-B14A-D8B5C2EB7818}"/>
              </a:ext>
            </a:extLst>
          </p:cNvPr>
          <p:cNvSpPr/>
          <p:nvPr/>
        </p:nvSpPr>
        <p:spPr>
          <a:xfrm>
            <a:off x="1198266" y="190226"/>
            <a:ext cx="6722218" cy="8734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400" b="1" dirty="0">
                <a:latin typeface="Comic Sans MS" charset="0"/>
                <a:ea typeface="MS PGothic" charset="0"/>
              </a:rPr>
              <a:t>Banking and Personal Finance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84BEE1-06F6-2E44-A39B-A627C635B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300">
            <a:off x="6210691" y="3255925"/>
            <a:ext cx="1560004" cy="20765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0322AA-FAD8-224D-AEFB-5ED97EDDE2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1205">
            <a:off x="6384862" y="4270538"/>
            <a:ext cx="1148988" cy="127642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E00ACE-9738-D34B-9295-86F026AEE263}"/>
              </a:ext>
            </a:extLst>
          </p:cNvPr>
          <p:cNvSpPr/>
          <p:nvPr/>
        </p:nvSpPr>
        <p:spPr>
          <a:xfrm>
            <a:off x="1207406" y="4502418"/>
            <a:ext cx="4633189" cy="10446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a baseline assessment of where you think you are at for this lesson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(Discussion or complete sheet)</a:t>
            </a:r>
          </a:p>
        </p:txBody>
      </p:sp>
      <p:pic>
        <p:nvPicPr>
          <p:cNvPr id="23" name="Picture 18" descr="C:\Users\Optic Group111\Desktop\Task.png">
            <a:extLst>
              <a:ext uri="{FF2B5EF4-FFF2-40B4-BE49-F238E27FC236}">
                <a16:creationId xmlns:a16="http://schemas.microsoft.com/office/drawing/2014/main" id="{221F2B09-2D9E-3A4E-B9B6-11037A2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29" y="4540304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traffic-lights-2147790_960_720.png">
            <a:extLst>
              <a:ext uri="{FF2B5EF4-FFF2-40B4-BE49-F238E27FC236}">
                <a16:creationId xmlns:a16="http://schemas.microsoft.com/office/drawing/2014/main" id="{D40C4861-85D8-9B4C-ACA9-B168B1132F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943998"/>
            <a:ext cx="419196" cy="838753"/>
          </a:xfrm>
          <a:prstGeom prst="rect">
            <a:avLst/>
          </a:prstGeom>
        </p:spPr>
      </p:pic>
      <p:pic>
        <p:nvPicPr>
          <p:cNvPr id="47" name="Picture 46" descr="traffic-lights-2147790_960_720.png">
            <a:extLst>
              <a:ext uri="{FF2B5EF4-FFF2-40B4-BE49-F238E27FC236}">
                <a16:creationId xmlns:a16="http://schemas.microsoft.com/office/drawing/2014/main" id="{F9A2C0BC-D58F-C946-B4F1-571B33DB6B1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942244"/>
            <a:ext cx="419196" cy="838753"/>
          </a:xfrm>
          <a:prstGeom prst="rect">
            <a:avLst/>
          </a:prstGeom>
        </p:spPr>
      </p:pic>
      <p:pic>
        <p:nvPicPr>
          <p:cNvPr id="48" name="Picture 47" descr="traffic-lights-2147790_960_720.png">
            <a:extLst>
              <a:ext uri="{FF2B5EF4-FFF2-40B4-BE49-F238E27FC236}">
                <a16:creationId xmlns:a16="http://schemas.microsoft.com/office/drawing/2014/main" id="{C1931C2C-0A05-4D49-9D74-3443D13660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6022635"/>
            <a:ext cx="419196" cy="838753"/>
          </a:xfrm>
          <a:prstGeom prst="rect">
            <a:avLst/>
          </a:prstGeom>
        </p:spPr>
      </p:pic>
      <p:pic>
        <p:nvPicPr>
          <p:cNvPr id="49" name="Picture 48" descr="traffic-lights-2147790_960_720.png">
            <a:extLst>
              <a:ext uri="{FF2B5EF4-FFF2-40B4-BE49-F238E27FC236}">
                <a16:creationId xmlns:a16="http://schemas.microsoft.com/office/drawing/2014/main" id="{7C76C3A3-1CF9-D040-B0D2-D3C2E234A7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942244"/>
            <a:ext cx="419196" cy="838753"/>
          </a:xfrm>
          <a:prstGeom prst="rect">
            <a:avLst/>
          </a:prstGeom>
        </p:spPr>
      </p:pic>
      <p:pic>
        <p:nvPicPr>
          <p:cNvPr id="50" name="Picture 49" descr="traffic-lights-2147790_960_720.png">
            <a:extLst>
              <a:ext uri="{FF2B5EF4-FFF2-40B4-BE49-F238E27FC236}">
                <a16:creationId xmlns:a16="http://schemas.microsoft.com/office/drawing/2014/main" id="{19CCB5AB-F194-7F4F-BDE3-9448FE827B3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942244"/>
            <a:ext cx="419196" cy="838753"/>
          </a:xfrm>
          <a:prstGeom prst="rect">
            <a:avLst/>
          </a:prstGeom>
        </p:spPr>
      </p:pic>
      <p:sp>
        <p:nvSpPr>
          <p:cNvPr id="51" name="Rectangle 3">
            <a:extLst>
              <a:ext uri="{FF2B5EF4-FFF2-40B4-BE49-F238E27FC236}">
                <a16:creationId xmlns:a16="http://schemas.microsoft.com/office/drawing/2014/main" id="{071D94F2-5F6C-C84B-8E4F-115B1C23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449" y="6044326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A672EFBC-34F6-A84E-9B97-73BBCA29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780" y="604257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3FF01156-0B0B-E14F-9379-28409C6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89" y="604257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E0556C79-9AD3-9E4A-9297-23469AEB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177" y="6087689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0B6E2FE-8269-A64F-9ADD-EFC72E66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14" y="604257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D663A6-C7F3-C846-985F-0B44D0A3A5CD}"/>
              </a:ext>
            </a:extLst>
          </p:cNvPr>
          <p:cNvCxnSpPr>
            <a:cxnSpLocks/>
          </p:cNvCxnSpPr>
          <p:nvPr/>
        </p:nvCxnSpPr>
        <p:spPr>
          <a:xfrm flipH="1">
            <a:off x="151248" y="5909036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17">
            <a:extLst>
              <a:ext uri="{FF2B5EF4-FFF2-40B4-BE49-F238E27FC236}">
                <a16:creationId xmlns:a16="http://schemas.microsoft.com/office/drawing/2014/main" id="{C5EC99AB-1044-F548-9952-6548D7DA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857" y="4440080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606F270-8237-9B44-B6E7-ABD7DFF2F5F8}"/>
              </a:ext>
            </a:extLst>
          </p:cNvPr>
          <p:cNvSpPr/>
          <p:nvPr/>
        </p:nvSpPr>
        <p:spPr>
          <a:xfrm>
            <a:off x="7356157" y="5321867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129A933-6B0D-E64D-9BDD-C18C710E3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66480"/>
              </p:ext>
            </p:extLst>
          </p:nvPr>
        </p:nvGraphicFramePr>
        <p:xfrm>
          <a:off x="13183" y="1193740"/>
          <a:ext cx="9139674" cy="316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34">
                  <a:extLst>
                    <a:ext uri="{9D8B030D-6E8A-4147-A177-3AD203B41FA5}">
                      <a16:colId xmlns:a16="http://schemas.microsoft.com/office/drawing/2014/main" val="246996290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029874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2924143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725264235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9003751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10193213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982562568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722453729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33027247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5129767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CONFIDENCE CHECKER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BEFORE THE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understand the various characteristics of money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9329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can evaluate different banking options for mobile and traditional banking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understand the range and purpose of different types of bank 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84043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36CF7C78-BF8B-4541-AA3B-AC5490A6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838" y="1882392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09763D-EDAB-5741-A135-F1A0655F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693" y="1879126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2B36CF-FEA8-2C43-A9C8-8CD538B8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430" y="1882392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1C041C49-9653-BD42-B1D3-8136E254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4" y="1193740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EC7444-A929-4240-A234-8936D4A53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2133" y="1237796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2B3E6F-BB4D-7641-B903-4A98B335E24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09774" y="2188436"/>
            <a:ext cx="354018" cy="3954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1659CF-AE0A-8243-86B0-8E1C6312B72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693" y="2220007"/>
            <a:ext cx="361331" cy="3317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067B1-A24E-E543-A040-C7BBA60387C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912" y="2227033"/>
            <a:ext cx="320574" cy="3317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CB94B27-A7D7-1441-88A7-50CF712B185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790" y="2227882"/>
            <a:ext cx="327785" cy="3261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48EA41-49B8-374F-A7DE-5EA825571ED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300" y="2320576"/>
            <a:ext cx="360212" cy="225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6D9A3E-56C4-614A-A014-1D8B91C6183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29" y="130531"/>
            <a:ext cx="988543" cy="9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B0CB411-B864-DC44-87D0-16445DC4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5875"/>
            <a:ext cx="91678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447A210C-EB99-B347-90AB-0FD814FB075F}"/>
              </a:ext>
            </a:extLst>
          </p:cNvPr>
          <p:cNvSpPr/>
          <p:nvPr/>
        </p:nvSpPr>
        <p:spPr>
          <a:xfrm>
            <a:off x="4932363" y="981075"/>
            <a:ext cx="3168650" cy="1511300"/>
          </a:xfrm>
          <a:prstGeom prst="wedgeEllipseCallout">
            <a:avLst>
              <a:gd name="adj1" fmla="val -72988"/>
              <a:gd name="adj2" fmla="val 1506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How can you keep your money safe?</a:t>
            </a:r>
          </a:p>
        </p:txBody>
      </p:sp>
    </p:spTree>
    <p:extLst>
      <p:ext uri="{BB962C8B-B14F-4D97-AF65-F5344CB8AC3E}">
        <p14:creationId xmlns:p14="http://schemas.microsoft.com/office/powerpoint/2010/main" val="348136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EC42BD-68AD-6F4D-BBFE-44391F01912A}"/>
              </a:ext>
            </a:extLst>
          </p:cNvPr>
          <p:cNvSpPr/>
          <p:nvPr/>
        </p:nvSpPr>
        <p:spPr>
          <a:xfrm>
            <a:off x="372275" y="313062"/>
            <a:ext cx="8478962" cy="62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What are the characteristics of money/currency?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07379-DD07-5543-8D8F-A4295A4D96B4}"/>
              </a:ext>
            </a:extLst>
          </p:cNvPr>
          <p:cNvSpPr/>
          <p:nvPr/>
        </p:nvSpPr>
        <p:spPr>
          <a:xfrm>
            <a:off x="6063132" y="1178383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Easily recognisable by 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0A7C0-AB54-C940-8FC2-CA1AA0316D2F}"/>
              </a:ext>
            </a:extLst>
          </p:cNvPr>
          <p:cNvSpPr/>
          <p:nvPr/>
        </p:nvSpPr>
        <p:spPr>
          <a:xfrm>
            <a:off x="3523111" y="3640125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Accepted by people and shops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2725BD-0EF0-424F-B47E-8F030C7BE7AB}"/>
              </a:ext>
            </a:extLst>
          </p:cNvPr>
          <p:cNvSpPr/>
          <p:nvPr/>
        </p:nvSpPr>
        <p:spPr>
          <a:xfrm>
            <a:off x="6072328" y="2434791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GB" b="1" dirty="0">
                <a:solidFill>
                  <a:schemeClr val="tx1"/>
                </a:solidFill>
              </a:rPr>
              <a:t>asy to carry around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760F1-C44A-3645-86C0-B4B7A1CCF7EA}"/>
              </a:ext>
            </a:extLst>
          </p:cNvPr>
          <p:cNvSpPr/>
          <p:nvPr/>
        </p:nvSpPr>
        <p:spPr>
          <a:xfrm>
            <a:off x="3523111" y="2393009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Available in different amounts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D45D3-DB48-124B-9DE7-40996097598A}"/>
              </a:ext>
            </a:extLst>
          </p:cNvPr>
          <p:cNvSpPr/>
          <p:nvPr/>
        </p:nvSpPr>
        <p:spPr>
          <a:xfrm>
            <a:off x="3523111" y="1178383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Hard wearing so it lasts a long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4F358-08FB-D740-B679-E7E5F457FCBB}"/>
              </a:ext>
            </a:extLst>
          </p:cNvPr>
          <p:cNvSpPr/>
          <p:nvPr/>
        </p:nvSpPr>
        <p:spPr>
          <a:xfrm>
            <a:off x="983090" y="3640125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GB" b="1" dirty="0">
                <a:solidFill>
                  <a:schemeClr val="tx1"/>
                </a:solidFill>
              </a:rPr>
              <a:t>lways worth the same amount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6F97B2-0630-2544-8AA0-B863BC521B15}"/>
              </a:ext>
            </a:extLst>
          </p:cNvPr>
          <p:cNvSpPr/>
          <p:nvPr/>
        </p:nvSpPr>
        <p:spPr>
          <a:xfrm>
            <a:off x="983090" y="2393011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Metallic strip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0DE9E-E006-D243-AD73-7814450785E4}"/>
              </a:ext>
            </a:extLst>
          </p:cNvPr>
          <p:cNvSpPr/>
          <p:nvPr/>
        </p:nvSpPr>
        <p:spPr>
          <a:xfrm>
            <a:off x="983090" y="1178384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Signatures, watermarks and security features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1CC34-B52E-0B4B-BF4A-F46F5BC4E6BD}"/>
              </a:ext>
            </a:extLst>
          </p:cNvPr>
          <p:cNvSpPr/>
          <p:nvPr/>
        </p:nvSpPr>
        <p:spPr>
          <a:xfrm>
            <a:off x="6063132" y="3640125"/>
            <a:ext cx="2267208" cy="101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Come up with another?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3" name="Picture 18" descr="C:\Users\Optic Group111\Desktop\Task.png">
            <a:extLst>
              <a:ext uri="{FF2B5EF4-FFF2-40B4-BE49-F238E27FC236}">
                <a16:creationId xmlns:a16="http://schemas.microsoft.com/office/drawing/2014/main" id="{B9F56A09-234C-4743-B227-B5501BC8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09" y="5507676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91CB7-4671-9646-B275-95CA60EFC803}"/>
              </a:ext>
            </a:extLst>
          </p:cNvPr>
          <p:cNvSpPr txBox="1"/>
          <p:nvPr/>
        </p:nvSpPr>
        <p:spPr>
          <a:xfrm>
            <a:off x="232464" y="6083389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520820C-4236-E54D-8BD0-60396A10473C}"/>
              </a:ext>
            </a:extLst>
          </p:cNvPr>
          <p:cNvSpPr/>
          <p:nvPr/>
        </p:nvSpPr>
        <p:spPr>
          <a:xfrm>
            <a:off x="1357626" y="5077857"/>
            <a:ext cx="7633424" cy="1467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What gives money its value?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happened to the value of German currency during hyper-inflation when the German government kept printing more and more money?</a:t>
            </a:r>
          </a:p>
        </p:txBody>
      </p:sp>
    </p:spTree>
    <p:extLst>
      <p:ext uri="{BB962C8B-B14F-4D97-AF65-F5344CB8AC3E}">
        <p14:creationId xmlns:p14="http://schemas.microsoft.com/office/powerpoint/2010/main" val="9447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3EFEB7-A6AD-4740-91D0-FCD0E0946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93139"/>
              </p:ext>
            </p:extLst>
          </p:nvPr>
        </p:nvGraphicFramePr>
        <p:xfrm>
          <a:off x="266826" y="772487"/>
          <a:ext cx="6630930" cy="419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30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Where to store money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794">
                <a:tc>
                  <a:txBody>
                    <a:bodyPr/>
                    <a:lstStyle/>
                    <a:p>
                      <a:r>
                        <a:rPr lang="en-US" sz="1400" dirty="0"/>
                        <a:t>Under the bed / hidden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In a drawer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Purse or wallet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With your parents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Bank account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National Savings and investment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Buy</a:t>
                      </a:r>
                      <a:r>
                        <a:rPr lang="en-US" sz="1400" baseline="0" dirty="0"/>
                        <a:t> a property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Long term investment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8FBE671-70FC-1A44-B65D-252763D9EABB}"/>
              </a:ext>
            </a:extLst>
          </p:cNvPr>
          <p:cNvSpPr/>
          <p:nvPr/>
        </p:nvSpPr>
        <p:spPr>
          <a:xfrm>
            <a:off x="7148915" y="4086438"/>
            <a:ext cx="1771577" cy="414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Safe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AF3E3-0B4C-C94F-B065-5868478B2A7C}"/>
              </a:ext>
            </a:extLst>
          </p:cNvPr>
          <p:cNvSpPr/>
          <p:nvPr/>
        </p:nvSpPr>
        <p:spPr>
          <a:xfrm>
            <a:off x="7148915" y="3515292"/>
            <a:ext cx="1771577" cy="414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Keep track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B8572F-E2F5-BD46-83DA-4E05CA9480FE}"/>
              </a:ext>
            </a:extLst>
          </p:cNvPr>
          <p:cNvSpPr/>
          <p:nvPr/>
        </p:nvSpPr>
        <p:spPr>
          <a:xfrm>
            <a:off x="7148915" y="2944146"/>
            <a:ext cx="1771577" cy="414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Theft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707C6-A408-2B40-8793-EE8ED235B31A}"/>
              </a:ext>
            </a:extLst>
          </p:cNvPr>
          <p:cNvSpPr/>
          <p:nvPr/>
        </p:nvSpPr>
        <p:spPr>
          <a:xfrm>
            <a:off x="7152564" y="2373000"/>
            <a:ext cx="1771577" cy="414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Lose it misplace it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915C9-1FF6-F842-BD80-C12643600941}"/>
              </a:ext>
            </a:extLst>
          </p:cNvPr>
          <p:cNvSpPr/>
          <p:nvPr/>
        </p:nvSpPr>
        <p:spPr>
          <a:xfrm>
            <a:off x="7148915" y="5705698"/>
            <a:ext cx="1771577" cy="34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Interest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E8824-787A-2D46-860C-772BBEC39073}"/>
              </a:ext>
            </a:extLst>
          </p:cNvPr>
          <p:cNvSpPr/>
          <p:nvPr/>
        </p:nvSpPr>
        <p:spPr>
          <a:xfrm>
            <a:off x="7148915" y="5181641"/>
            <a:ext cx="1771577" cy="36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Access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E318D6-FE98-0B44-917A-14222967BD92}"/>
              </a:ext>
            </a:extLst>
          </p:cNvPr>
          <p:cNvSpPr/>
          <p:nvPr/>
        </p:nvSpPr>
        <p:spPr>
          <a:xfrm>
            <a:off x="7148915" y="6205027"/>
            <a:ext cx="1771577" cy="36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Trust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0CC75E-BEA6-BF4B-8465-38B24D30B415}"/>
              </a:ext>
            </a:extLst>
          </p:cNvPr>
          <p:cNvSpPr/>
          <p:nvPr/>
        </p:nvSpPr>
        <p:spPr>
          <a:xfrm>
            <a:off x="7148915" y="4657584"/>
            <a:ext cx="1771577" cy="36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ysClr val="windowText" lastClr="000000"/>
                </a:solidFill>
              </a:rPr>
              <a:t>Risk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6AFB02A-F352-5643-8F68-2B5E1BEE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26" y="4831346"/>
            <a:ext cx="6630930" cy="1810614"/>
          </a:xfrm>
          <a:prstGeom prst="rect">
            <a:avLst/>
          </a:prstGeom>
          <a:solidFill>
            <a:srgbClr val="CCFFCC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GB" sz="1400" dirty="0"/>
              <a:t>What is a safe amount of cash to carry on you at any one time?</a:t>
            </a:r>
          </a:p>
          <a:p>
            <a:pPr algn="l">
              <a:lnSpc>
                <a:spcPct val="150000"/>
              </a:lnSpc>
              <a:defRPr/>
            </a:pPr>
            <a:r>
              <a:rPr lang="en-GB" sz="1400" dirty="0"/>
              <a:t>Do you have a bank account?</a:t>
            </a:r>
          </a:p>
          <a:p>
            <a:pPr algn="l">
              <a:lnSpc>
                <a:spcPct val="150000"/>
              </a:lnSpc>
              <a:defRPr/>
            </a:pPr>
            <a:r>
              <a:rPr lang="en-GB" sz="1400" dirty="0"/>
              <a:t>What benefits does your bank account give you?</a:t>
            </a:r>
          </a:p>
          <a:p>
            <a:pPr algn="l">
              <a:lnSpc>
                <a:spcPct val="150000"/>
              </a:lnSpc>
              <a:defRPr/>
            </a:pPr>
            <a:r>
              <a:rPr lang="en-GB" sz="1400" dirty="0"/>
              <a:t>Where does the money come from that you pay into your account?</a:t>
            </a:r>
          </a:p>
          <a:p>
            <a:pPr algn="l">
              <a:lnSpc>
                <a:spcPct val="150000"/>
              </a:lnSpc>
              <a:defRPr/>
            </a:pPr>
            <a:r>
              <a:rPr lang="en-GB" sz="1400" dirty="0"/>
              <a:t>How can you access your money?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03CA8E-6995-0D41-9978-FE2C849697E3}"/>
              </a:ext>
            </a:extLst>
          </p:cNvPr>
          <p:cNvSpPr/>
          <p:nvPr/>
        </p:nvSpPr>
        <p:spPr>
          <a:xfrm>
            <a:off x="266826" y="203788"/>
            <a:ext cx="8610348" cy="412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How and where can you store money?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392870B-AA3A-CF41-A6CA-250AAEC5D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915" y="828606"/>
            <a:ext cx="1719070" cy="12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6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9512" y="912445"/>
            <a:ext cx="8620928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6325" y="960437"/>
            <a:ext cx="860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NAME THAT BANK BRANCH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Screen Shot 2017-05-31 at 13.54.15.png">
            <a:extLst>
              <a:ext uri="{FF2B5EF4-FFF2-40B4-BE49-F238E27FC236}">
                <a16:creationId xmlns:a16="http://schemas.microsoft.com/office/drawing/2014/main" id="{66CACFFC-C586-7E40-BF97-5E6A7EFE3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294336"/>
            <a:ext cx="2880320" cy="23030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Screen Shot 2017-05-31 at 13.54.41.png">
            <a:extLst>
              <a:ext uri="{FF2B5EF4-FFF2-40B4-BE49-F238E27FC236}">
                <a16:creationId xmlns:a16="http://schemas.microsoft.com/office/drawing/2014/main" id="{5DBB9FC8-8A2C-0849-8178-4FCC9554D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700808"/>
            <a:ext cx="2736304" cy="23042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 descr="Screen Shot 2017-05-31 at 13.54.27.png">
            <a:extLst>
              <a:ext uri="{FF2B5EF4-FFF2-40B4-BE49-F238E27FC236}">
                <a16:creationId xmlns:a16="http://schemas.microsoft.com/office/drawing/2014/main" id="{545D9CF8-1977-4B4F-A658-533D7C3DE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242" y="4293096"/>
            <a:ext cx="2835758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Screen Shot 2017-05-31 at 13.54.52.png">
            <a:extLst>
              <a:ext uri="{FF2B5EF4-FFF2-40B4-BE49-F238E27FC236}">
                <a16:creationId xmlns:a16="http://schemas.microsoft.com/office/drawing/2014/main" id="{690E0E45-F0A3-AF43-928F-DB64E59C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72816"/>
            <a:ext cx="2908300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Picture 23" descr="Screen Shot 2017-05-31 at 13.55.08.png">
            <a:extLst>
              <a:ext uri="{FF2B5EF4-FFF2-40B4-BE49-F238E27FC236}">
                <a16:creationId xmlns:a16="http://schemas.microsoft.com/office/drawing/2014/main" id="{60293C5C-5A16-884B-9598-D71A92496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806700" cy="2311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Picture 24" descr="Screen Shot 2017-05-31 at 13.56.05.png">
            <a:extLst>
              <a:ext uri="{FF2B5EF4-FFF2-40B4-BE49-F238E27FC236}">
                <a16:creationId xmlns:a16="http://schemas.microsoft.com/office/drawing/2014/main" id="{1AE862C6-2E3F-E543-B3CE-E37185267F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16" y="1700808"/>
            <a:ext cx="2768600" cy="23042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C2E958-31E3-4945-8FD5-D5C36E356241}"/>
              </a:ext>
            </a:extLst>
          </p:cNvPr>
          <p:cNvSpPr txBox="1"/>
          <p:nvPr/>
        </p:nvSpPr>
        <p:spPr>
          <a:xfrm>
            <a:off x="107504" y="1700809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72D32-D8FB-774B-8B8E-BE056E12C11B}"/>
              </a:ext>
            </a:extLst>
          </p:cNvPr>
          <p:cNvSpPr txBox="1"/>
          <p:nvPr/>
        </p:nvSpPr>
        <p:spPr>
          <a:xfrm>
            <a:off x="3197103" y="1725899"/>
            <a:ext cx="46784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89A3E-8A9C-F549-AD72-A67A9F14F768}"/>
              </a:ext>
            </a:extLst>
          </p:cNvPr>
          <p:cNvSpPr txBox="1"/>
          <p:nvPr/>
        </p:nvSpPr>
        <p:spPr>
          <a:xfrm>
            <a:off x="6287324" y="1700808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9332B4-CE3F-9E44-B813-11B3DABB4191}"/>
              </a:ext>
            </a:extLst>
          </p:cNvPr>
          <p:cNvSpPr txBox="1"/>
          <p:nvPr/>
        </p:nvSpPr>
        <p:spPr>
          <a:xfrm>
            <a:off x="179512" y="4244126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8E6553-BC32-7144-A272-AA3CCDE76040}"/>
              </a:ext>
            </a:extLst>
          </p:cNvPr>
          <p:cNvSpPr txBox="1"/>
          <p:nvPr/>
        </p:nvSpPr>
        <p:spPr>
          <a:xfrm>
            <a:off x="3203848" y="4263479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4BF919-C00B-3847-88B6-2409E8BA0684}"/>
              </a:ext>
            </a:extLst>
          </p:cNvPr>
          <p:cNvSpPr txBox="1"/>
          <p:nvPr/>
        </p:nvSpPr>
        <p:spPr>
          <a:xfrm>
            <a:off x="6300192" y="4293096"/>
            <a:ext cx="509227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F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D97A1-56EC-7640-BB6D-4B8D7440C695}"/>
              </a:ext>
            </a:extLst>
          </p:cNvPr>
          <p:cNvSpPr txBox="1"/>
          <p:nvPr/>
        </p:nvSpPr>
        <p:spPr>
          <a:xfrm rot="175056">
            <a:off x="7010201" y="4303613"/>
            <a:ext cx="1440160" cy="43237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37BCF2-A2BF-754B-97CB-B3DFACCACE59}"/>
              </a:ext>
            </a:extLst>
          </p:cNvPr>
          <p:cNvSpPr txBox="1"/>
          <p:nvPr/>
        </p:nvSpPr>
        <p:spPr>
          <a:xfrm>
            <a:off x="899592" y="3501008"/>
            <a:ext cx="432048" cy="432376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A71738-973B-D542-88F9-EAA754864F4D}"/>
              </a:ext>
            </a:extLst>
          </p:cNvPr>
          <p:cNvSpPr txBox="1"/>
          <p:nvPr/>
        </p:nvSpPr>
        <p:spPr>
          <a:xfrm>
            <a:off x="2051720" y="3501008"/>
            <a:ext cx="432048" cy="432376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BFD655-9831-D446-A3E5-7E5174C0677E}"/>
              </a:ext>
            </a:extLst>
          </p:cNvPr>
          <p:cNvSpPr txBox="1"/>
          <p:nvPr/>
        </p:nvSpPr>
        <p:spPr>
          <a:xfrm rot="21085832">
            <a:off x="6526286" y="2025212"/>
            <a:ext cx="1440160" cy="432376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0137D4-6061-324F-9665-EB901C9FE9BB}"/>
              </a:ext>
            </a:extLst>
          </p:cNvPr>
          <p:cNvSpPr txBox="1"/>
          <p:nvPr/>
        </p:nvSpPr>
        <p:spPr>
          <a:xfrm rot="752435">
            <a:off x="4673770" y="4444290"/>
            <a:ext cx="1440160" cy="43237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D495E9-5A9D-4B44-9020-CBCE7F27D66B}"/>
              </a:ext>
            </a:extLst>
          </p:cNvPr>
          <p:cNvSpPr txBox="1"/>
          <p:nvPr/>
        </p:nvSpPr>
        <p:spPr>
          <a:xfrm rot="20443860">
            <a:off x="3391037" y="2153761"/>
            <a:ext cx="2539982" cy="24622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5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/>
            <a:endParaRPr lang="en-GB" sz="5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23396F-8429-844A-880E-4817E2A07168}"/>
              </a:ext>
            </a:extLst>
          </p:cNvPr>
          <p:cNvSpPr txBox="1"/>
          <p:nvPr/>
        </p:nvSpPr>
        <p:spPr>
          <a:xfrm>
            <a:off x="785336" y="4293096"/>
            <a:ext cx="2058471" cy="432376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2E207-973A-284F-A216-A1F88BA91F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4" y="2482186"/>
            <a:ext cx="1749611" cy="8748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B7D1EB9-40CD-764F-903C-4F1F07ABB8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447" y="2888940"/>
            <a:ext cx="1749611" cy="8748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7711E63-732C-7548-B6B7-B255228AD1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315" y="2888940"/>
            <a:ext cx="1749611" cy="8748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5DEB7F-DD30-5B4F-84DB-65D49BFA97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82242"/>
            <a:ext cx="1749611" cy="8748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EB29B5A-61AF-644A-93ED-444715680A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578" y="4878489"/>
            <a:ext cx="1749611" cy="8748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6CE39B9-49CB-5947-855E-7FA2ABDA27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538" y="5306333"/>
            <a:ext cx="1749611" cy="8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7-05-31 at 13.54.15.png">
            <a:extLst>
              <a:ext uri="{FF2B5EF4-FFF2-40B4-BE49-F238E27FC236}">
                <a16:creationId xmlns:a16="http://schemas.microsoft.com/office/drawing/2014/main" id="{66CACFFC-C586-7E40-BF97-5E6A7EFE3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294336"/>
            <a:ext cx="2880320" cy="23030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Screen Shot 2017-05-31 at 13.54.41.png">
            <a:extLst>
              <a:ext uri="{FF2B5EF4-FFF2-40B4-BE49-F238E27FC236}">
                <a16:creationId xmlns:a16="http://schemas.microsoft.com/office/drawing/2014/main" id="{5DBB9FC8-8A2C-0849-8178-4FCC9554D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700808"/>
            <a:ext cx="2736304" cy="23042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 descr="Screen Shot 2017-05-31 at 13.54.27.png">
            <a:extLst>
              <a:ext uri="{FF2B5EF4-FFF2-40B4-BE49-F238E27FC236}">
                <a16:creationId xmlns:a16="http://schemas.microsoft.com/office/drawing/2014/main" id="{545D9CF8-1977-4B4F-A658-533D7C3DE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242" y="4293096"/>
            <a:ext cx="2835758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Screen Shot 2017-05-31 at 13.54.52.png">
            <a:extLst>
              <a:ext uri="{FF2B5EF4-FFF2-40B4-BE49-F238E27FC236}">
                <a16:creationId xmlns:a16="http://schemas.microsoft.com/office/drawing/2014/main" id="{690E0E45-F0A3-AF43-928F-DB64E59C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72816"/>
            <a:ext cx="2908300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Picture 23" descr="Screen Shot 2017-05-31 at 13.55.08.png">
            <a:extLst>
              <a:ext uri="{FF2B5EF4-FFF2-40B4-BE49-F238E27FC236}">
                <a16:creationId xmlns:a16="http://schemas.microsoft.com/office/drawing/2014/main" id="{60293C5C-5A16-884B-9598-D71A92496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806700" cy="2311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Picture 24" descr="Screen Shot 2017-05-31 at 13.56.05.png">
            <a:extLst>
              <a:ext uri="{FF2B5EF4-FFF2-40B4-BE49-F238E27FC236}">
                <a16:creationId xmlns:a16="http://schemas.microsoft.com/office/drawing/2014/main" id="{1AE862C6-2E3F-E543-B3CE-E37185267F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16" y="1700808"/>
            <a:ext cx="2768600" cy="23042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C2E958-31E3-4945-8FD5-D5C36E356241}"/>
              </a:ext>
            </a:extLst>
          </p:cNvPr>
          <p:cNvSpPr txBox="1"/>
          <p:nvPr/>
        </p:nvSpPr>
        <p:spPr>
          <a:xfrm>
            <a:off x="107504" y="1700809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72D32-D8FB-774B-8B8E-BE056E12C11B}"/>
              </a:ext>
            </a:extLst>
          </p:cNvPr>
          <p:cNvSpPr txBox="1"/>
          <p:nvPr/>
        </p:nvSpPr>
        <p:spPr>
          <a:xfrm>
            <a:off x="3197103" y="1725899"/>
            <a:ext cx="46784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89A3E-8A9C-F549-AD72-A67A9F14F768}"/>
              </a:ext>
            </a:extLst>
          </p:cNvPr>
          <p:cNvSpPr txBox="1"/>
          <p:nvPr/>
        </p:nvSpPr>
        <p:spPr>
          <a:xfrm>
            <a:off x="6287324" y="1700808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9332B4-CE3F-9E44-B813-11B3DABB4191}"/>
              </a:ext>
            </a:extLst>
          </p:cNvPr>
          <p:cNvSpPr txBox="1"/>
          <p:nvPr/>
        </p:nvSpPr>
        <p:spPr>
          <a:xfrm>
            <a:off x="179512" y="4244126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8E6553-BC32-7144-A272-AA3CCDE76040}"/>
              </a:ext>
            </a:extLst>
          </p:cNvPr>
          <p:cNvSpPr txBox="1"/>
          <p:nvPr/>
        </p:nvSpPr>
        <p:spPr>
          <a:xfrm>
            <a:off x="3203848" y="4263479"/>
            <a:ext cx="50405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4BF919-C00B-3847-88B6-2409E8BA0684}"/>
              </a:ext>
            </a:extLst>
          </p:cNvPr>
          <p:cNvSpPr txBox="1"/>
          <p:nvPr/>
        </p:nvSpPr>
        <p:spPr>
          <a:xfrm>
            <a:off x="6300192" y="4293096"/>
            <a:ext cx="509227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F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A379FA-CA90-CF46-8C5F-814CE5509434}"/>
              </a:ext>
            </a:extLst>
          </p:cNvPr>
          <p:cNvSpPr txBox="1"/>
          <p:nvPr/>
        </p:nvSpPr>
        <p:spPr>
          <a:xfrm rot="19497947">
            <a:off x="313161" y="2506391"/>
            <a:ext cx="2567553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Metro Bank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258743-C971-E04A-A57F-6B8281A5B933}"/>
              </a:ext>
            </a:extLst>
          </p:cNvPr>
          <p:cNvSpPr txBox="1"/>
          <p:nvPr/>
        </p:nvSpPr>
        <p:spPr>
          <a:xfrm rot="19272697">
            <a:off x="3354309" y="5096372"/>
            <a:ext cx="216024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HSBC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B8D91-3366-0044-90EA-FEB26FF00118}"/>
              </a:ext>
            </a:extLst>
          </p:cNvPr>
          <p:cNvSpPr txBox="1"/>
          <p:nvPr/>
        </p:nvSpPr>
        <p:spPr>
          <a:xfrm rot="19316081">
            <a:off x="516816" y="5087505"/>
            <a:ext cx="216024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Lloyds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EC30A4-AE12-4947-A4C0-CD23FC6EF2C8}"/>
              </a:ext>
            </a:extLst>
          </p:cNvPr>
          <p:cNvSpPr txBox="1"/>
          <p:nvPr/>
        </p:nvSpPr>
        <p:spPr>
          <a:xfrm rot="19141997">
            <a:off x="3383532" y="2625574"/>
            <a:ext cx="216024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Nationwide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127C2A-DE39-AF4D-B8CB-A4B72F7AB1D6}"/>
              </a:ext>
            </a:extLst>
          </p:cNvPr>
          <p:cNvSpPr txBox="1"/>
          <p:nvPr/>
        </p:nvSpPr>
        <p:spPr>
          <a:xfrm rot="19151461">
            <a:off x="6228090" y="2506392"/>
            <a:ext cx="216024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Santander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E500B-992E-2F42-9D29-A310FB2EF245}"/>
              </a:ext>
            </a:extLst>
          </p:cNvPr>
          <p:cNvSpPr txBox="1"/>
          <p:nvPr/>
        </p:nvSpPr>
        <p:spPr>
          <a:xfrm rot="19066326">
            <a:off x="5792619" y="4963400"/>
            <a:ext cx="303118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Barclays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9EA4360-87AC-554D-9864-3E530CD5BA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19" y="5722546"/>
            <a:ext cx="1749611" cy="8748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E094DF-9394-9742-AF2D-489FAE94B0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209" y="3063493"/>
            <a:ext cx="1749611" cy="8748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C941EF7-7D10-744C-80E9-B777E9BD66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90" y="3129425"/>
            <a:ext cx="1749611" cy="8748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E8776AD-1DAC-F046-97E2-336C7AA150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537" y="3133678"/>
            <a:ext cx="1749611" cy="8748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D17E62B-8028-E144-B63E-EB91AB47F6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994" y="5657682"/>
            <a:ext cx="1749611" cy="8748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024FA9-CDA7-BC49-BD26-E7AD554297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227" y="5722546"/>
            <a:ext cx="1749611" cy="87480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79512" y="912445"/>
            <a:ext cx="8620928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36325" y="960437"/>
            <a:ext cx="860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NAME THAT BANK BRANCH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2506</Words>
  <Application>Microsoft Office PowerPoint</Application>
  <PresentationFormat>On-screen Show (4:3)</PresentationFormat>
  <Paragraphs>457</Paragraphs>
  <Slides>20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Basic sans fc</vt:lpstr>
      <vt:lpstr>Calibri</vt:lpstr>
      <vt:lpstr>Comic Sans MS</vt:lpstr>
      <vt:lpstr>Lato Heavy</vt:lpstr>
      <vt:lpstr>Levenim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FOR MORE INFORMATION ABOUT THE TOPICS COVERED IN THIS UNIT  WE WOULD ADVISE ONE OF THE BELOW:                   SPEAK TO YOUR PARENTS/GUARDIANS OR HEAD OF YEAR, TRUSTED ADULT OR FRIEND IF YOU HAVE ANY CONCERNS ABOUT  YOURSELF OR SOMEONE YOU KNOW – IT IS ALWAYS IMPORTANT TO TELL SOMEONE!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and political participation</dc:title>
  <dc:creator>admin</dc:creator>
  <cp:lastModifiedBy>Shez Coe</cp:lastModifiedBy>
  <cp:revision>196</cp:revision>
  <dcterms:created xsi:type="dcterms:W3CDTF">2018-05-07T08:18:36Z</dcterms:created>
  <dcterms:modified xsi:type="dcterms:W3CDTF">2023-06-28T12:27:02Z</dcterms:modified>
</cp:coreProperties>
</file>