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86" r:id="rId2"/>
    <p:sldId id="259" r:id="rId3"/>
    <p:sldId id="385" r:id="rId4"/>
    <p:sldId id="436" r:id="rId5"/>
    <p:sldId id="438" r:id="rId6"/>
    <p:sldId id="446" r:id="rId7"/>
    <p:sldId id="452" r:id="rId8"/>
    <p:sldId id="447" r:id="rId9"/>
    <p:sldId id="453" r:id="rId10"/>
    <p:sldId id="448" r:id="rId11"/>
    <p:sldId id="449" r:id="rId12"/>
    <p:sldId id="450" r:id="rId13"/>
    <p:sldId id="451" r:id="rId14"/>
    <p:sldId id="454" r:id="rId15"/>
    <p:sldId id="455" r:id="rId16"/>
    <p:sldId id="314" r:id="rId17"/>
    <p:sldId id="387" r:id="rId18"/>
    <p:sldId id="280" r:id="rId19"/>
    <p:sldId id="258" r:id="rId20"/>
    <p:sldId id="386" r:id="rId21"/>
    <p:sldId id="2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200"/>
    <a:srgbClr val="C1EBBA"/>
    <a:srgbClr val="FCB0A3"/>
    <a:srgbClr val="4FD1FF"/>
    <a:srgbClr val="94FF34"/>
    <a:srgbClr val="FDC000"/>
    <a:srgbClr val="E6CDFF"/>
    <a:srgbClr val="EBA498"/>
    <a:srgbClr val="7F07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32"/>
    <p:restoredTop sz="77617"/>
  </p:normalViewPr>
  <p:slideViewPr>
    <p:cSldViewPr snapToGrid="0" snapToObjects="1">
      <p:cViewPr varScale="1">
        <p:scale>
          <a:sx n="52" d="100"/>
          <a:sy n="52" d="100"/>
        </p:scale>
        <p:origin x="1212"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10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z Coe" userId="33dce8b0-20b7-4564-ba3f-2d1de026c56c" providerId="ADAL" clId="{3BA039BA-FFB2-4673-B9D1-13774CA16DFB}"/>
    <pc:docChg chg="delSld">
      <pc:chgData name="Shez Coe" userId="33dce8b0-20b7-4564-ba3f-2d1de026c56c" providerId="ADAL" clId="{3BA039BA-FFB2-4673-B9D1-13774CA16DFB}" dt="2023-06-28T12:31:47.082" v="0" actId="2696"/>
      <pc:docMkLst>
        <pc:docMk/>
      </pc:docMkLst>
      <pc:sldChg chg="del">
        <pc:chgData name="Shez Coe" userId="33dce8b0-20b7-4564-ba3f-2d1de026c56c" providerId="ADAL" clId="{3BA039BA-FFB2-4673-B9D1-13774CA16DFB}" dt="2023-06-28T12:31:47.082" v="0" actId="2696"/>
        <pc:sldMkLst>
          <pc:docMk/>
          <pc:sldMk cId="2628548784" sldId="4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6E9E7B-BA22-4FCA-8019-5F24B39629EE}" type="datetimeFigureOut">
              <a:rPr lang="en-GB" smtClean="0"/>
              <a:t>28/06/2023</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C9EAC4-DC2F-4837-AC26-716609D0ADA5}" type="slidenum">
              <a:rPr lang="en-GB" smtClean="0"/>
              <a:t>‹#›</a:t>
            </a:fld>
            <a:endParaRPr lang="en-GB" dirty="0"/>
          </a:p>
        </p:txBody>
      </p:sp>
    </p:spTree>
    <p:extLst>
      <p:ext uri="{BB962C8B-B14F-4D97-AF65-F5344CB8AC3E}">
        <p14:creationId xmlns:p14="http://schemas.microsoft.com/office/powerpoint/2010/main" val="12823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217926-6CFF-AA4E-9C58-BD96517F89CB}" type="datetimeFigureOut">
              <a:rPr lang="en-US" smtClean="0"/>
              <a:t>6/28/2023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BA7AA-C25B-AD44-A8F3-01733925CA77}" type="slidenum">
              <a:rPr lang="en-GB" smtClean="0"/>
              <a:t>‹#›</a:t>
            </a:fld>
            <a:endParaRPr lang="en-GB" dirty="0"/>
          </a:p>
        </p:txBody>
      </p:sp>
    </p:spTree>
    <p:extLst>
      <p:ext uri="{BB962C8B-B14F-4D97-AF65-F5344CB8AC3E}">
        <p14:creationId xmlns:p14="http://schemas.microsoft.com/office/powerpoint/2010/main" val="896953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t>TEACHER NOTES &amp; IDEAS</a:t>
            </a:r>
          </a:p>
          <a:p>
            <a:pPr marL="171450" indent="-171450" eaLnBrk="1" hangingPunct="1">
              <a:spcBef>
                <a:spcPct val="0"/>
              </a:spcBef>
              <a:buFontTx/>
              <a:buChar char="-"/>
            </a:pPr>
            <a:r>
              <a:rPr lang="en-US" dirty="0">
                <a:latin typeface="Calibri" charset="0"/>
                <a:ea typeface="MS PGothic" charset="0"/>
              </a:rPr>
              <a:t>Remind students of the learning journey (What theme you are doing – Possibly recap what they can remember from last lesson.</a:t>
            </a:r>
          </a:p>
          <a:p>
            <a:pPr marL="171450" indent="-171450" eaLnBrk="1" hangingPunct="1">
              <a:spcBef>
                <a:spcPct val="0"/>
              </a:spcBef>
              <a:buFontTx/>
              <a:buChar char="-"/>
            </a:pPr>
            <a:endParaRPr lang="en-US" dirty="0">
              <a:latin typeface="Calibri" charset="0"/>
              <a:ea typeface="MS PGothic" charset="0"/>
            </a:endParaRPr>
          </a:p>
          <a:p>
            <a:pPr marL="171450" indent="-171450" eaLnBrk="1" hangingPunct="1">
              <a:spcBef>
                <a:spcPct val="0"/>
              </a:spcBef>
              <a:buFontTx/>
              <a:buChar char="-"/>
            </a:pPr>
            <a:r>
              <a:rPr lang="en-US" dirty="0">
                <a:latin typeface="Calibri" charset="0"/>
                <a:ea typeface="MS PGothic" charset="0"/>
              </a:rPr>
              <a:t>ATTRIBUTION AND COPYRIGHT</a:t>
            </a:r>
          </a:p>
          <a:p>
            <a:pPr eaLnBrk="1" hangingPunct="1">
              <a:spcBef>
                <a:spcPct val="0"/>
              </a:spcBef>
            </a:pPr>
            <a:r>
              <a:rPr lang="en-US" dirty="0">
                <a:latin typeface="Calibri" charset="0"/>
                <a:ea typeface="MS PGothic" charset="0"/>
              </a:rPr>
              <a:t> – All icons and logos for Cre8tive Curriculum are created Inhouse by Michael Gillman ©</a:t>
            </a:r>
          </a:p>
          <a:p>
            <a:pPr eaLnBrk="1" hangingPunct="1">
              <a:spcBef>
                <a:spcPct val="0"/>
              </a:spcBef>
            </a:pPr>
            <a:r>
              <a:rPr lang="en-US" dirty="0">
                <a:latin typeface="Calibri" charset="0"/>
                <a:ea typeface="MS PGothic" charset="0"/>
              </a:rPr>
              <a:t> </a:t>
            </a:r>
          </a:p>
          <a:p>
            <a:pPr eaLnBrk="1" hangingPunct="1">
              <a:spcBef>
                <a:spcPct val="0"/>
              </a:spcBef>
            </a:pPr>
            <a:r>
              <a:rPr lang="en-US" dirty="0">
                <a:latin typeface="Calibri" charset="0"/>
                <a:ea typeface="MS PGothic" charset="0"/>
              </a:rPr>
              <a:t>All images are sourced correctly – mainly through the following sites </a:t>
            </a:r>
          </a:p>
          <a:p>
            <a:r>
              <a:rPr lang="en-GB" dirty="0"/>
              <a:t>either Premium licence at https://www.freepik.com/ or www.Pixabay.com or https://www.pixelscrapper.com/help</a:t>
            </a:r>
          </a:p>
          <a:p>
            <a:r>
              <a:rPr lang="en-GB" dirty="0"/>
              <a:t>Some image have purchased also. </a:t>
            </a:r>
          </a:p>
          <a:p>
            <a:endParaRPr lang="en-GB" dirty="0"/>
          </a:p>
          <a:p>
            <a:r>
              <a:rPr lang="en-GB" dirty="0"/>
              <a:t>Factual information is not copyrighted. </a:t>
            </a:r>
          </a:p>
          <a:p>
            <a:endParaRPr lang="en-GB" dirty="0"/>
          </a:p>
          <a:p>
            <a:r>
              <a:rPr lang="en-GB" dirty="0"/>
              <a:t>Where information has been taken from reliable 3</a:t>
            </a:r>
            <a:r>
              <a:rPr lang="en-GB" baseline="30000" dirty="0"/>
              <a:t>rd</a:t>
            </a:r>
            <a:r>
              <a:rPr lang="en-GB" dirty="0"/>
              <a:t> party websites – it is done so for analytical purposes in small pieces of text and for educational purposes.</a:t>
            </a:r>
          </a:p>
          <a:p>
            <a:endParaRPr lang="en-GB" dirty="0"/>
          </a:p>
          <a:p>
            <a:r>
              <a:rPr lang="en-GB" dirty="0"/>
              <a:t>Always check the content of any lesson and videos linked before teaching to ensure suitability for your classroom and your school</a:t>
            </a:r>
          </a:p>
          <a:p>
            <a:endParaRPr lang="en-GB" dirty="0"/>
          </a:p>
          <a:p>
            <a:r>
              <a:rPr lang="en-GB" dirty="0"/>
              <a:t>Further Terms and Condition regarding Copyright and our terms of use  can be found on our website here https://cre8tiveresources.com/terms-of-use/ </a:t>
            </a:r>
            <a:endParaRPr lang="en-US" dirty="0">
              <a:latin typeface="Calibri" charset="0"/>
              <a:ea typeface="MS PGothic" charset="0"/>
            </a:endParaRP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1667DBA-0B7E-DD48-B1FF-18AE4A13C2D4}" type="slidenum">
              <a:rPr lang="en-GB" sz="1200"/>
              <a:pPr/>
              <a:t>1</a:t>
            </a:fld>
            <a:endParaRPr lang="en-GB"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Teachers should add in specific local signposting to charities, careers organisations / Connections or Careers officer at school. If RSE topics the local NHS services in their area</a:t>
            </a:r>
          </a:p>
          <a:p>
            <a:r>
              <a:rPr lang="en-US" dirty="0"/>
              <a:t>Add / adapt or remove any suggested sites. </a:t>
            </a:r>
          </a:p>
          <a:p>
            <a:r>
              <a:rPr lang="en-US" dirty="0"/>
              <a:t>Print this slide and leave on door notice board after the lesson </a:t>
            </a:r>
          </a:p>
        </p:txBody>
      </p:sp>
      <p:sp>
        <p:nvSpPr>
          <p:cNvPr id="4" name="Slide Number Placeholder 3"/>
          <p:cNvSpPr>
            <a:spLocks noGrp="1"/>
          </p:cNvSpPr>
          <p:nvPr>
            <p:ph type="sldNum" sz="quarter" idx="5"/>
          </p:nvPr>
        </p:nvSpPr>
        <p:spPr/>
        <p:txBody>
          <a:bodyPr/>
          <a:lstStyle/>
          <a:p>
            <a:fld id="{995BA7AA-C25B-AD44-A8F3-01733925CA77}" type="slidenum">
              <a:rPr lang="en-GB" smtClean="0"/>
              <a:t>20</a:t>
            </a:fld>
            <a:endParaRPr lang="en-GB" dirty="0"/>
          </a:p>
        </p:txBody>
      </p:sp>
    </p:spTree>
    <p:extLst>
      <p:ext uri="{BB962C8B-B14F-4D97-AF65-F5344CB8AC3E}">
        <p14:creationId xmlns:p14="http://schemas.microsoft.com/office/powerpoint/2010/main" val="3011860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r>
              <a:rPr lang="en-US" dirty="0"/>
              <a:t>: Have students pick either 1/2/3 tickets depending on their ability and tell a partner </a:t>
            </a:r>
          </a:p>
          <a:p>
            <a:r>
              <a:rPr lang="en-US" dirty="0"/>
              <a:t>Pick a few students at random to feedback to the class</a:t>
            </a:r>
          </a:p>
          <a:p>
            <a:r>
              <a:rPr lang="en-US" dirty="0"/>
              <a:t>As students leave the room have them tell you their reflection on the way out</a:t>
            </a:r>
          </a:p>
        </p:txBody>
      </p:sp>
      <p:sp>
        <p:nvSpPr>
          <p:cNvPr id="4" name="Slide Number Placeholder 3"/>
          <p:cNvSpPr>
            <a:spLocks noGrp="1"/>
          </p:cNvSpPr>
          <p:nvPr>
            <p:ph type="sldNum" sz="quarter" idx="5"/>
          </p:nvPr>
        </p:nvSpPr>
        <p:spPr/>
        <p:txBody>
          <a:bodyPr/>
          <a:lstStyle/>
          <a:p>
            <a:fld id="{995BA7AA-C25B-AD44-A8F3-01733925CA77}" type="slidenum">
              <a:rPr lang="en-GB" smtClean="0"/>
              <a:t>21</a:t>
            </a:fld>
            <a:endParaRPr lang="en-GB" dirty="0"/>
          </a:p>
        </p:txBody>
      </p:sp>
    </p:spTree>
    <p:extLst>
      <p:ext uri="{BB962C8B-B14F-4D97-AF65-F5344CB8AC3E}">
        <p14:creationId xmlns:p14="http://schemas.microsoft.com/office/powerpoint/2010/main" val="121271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This is a teacher reference slide -   Icons will be used throughout Cre8tive Curriculum lessons to denote what students can do.</a:t>
            </a:r>
          </a:p>
          <a:p>
            <a:r>
              <a:rPr lang="en-US" dirty="0"/>
              <a:t>Could be printed and laminated on A3 and stuck up in the classroom</a:t>
            </a:r>
          </a:p>
        </p:txBody>
      </p:sp>
      <p:sp>
        <p:nvSpPr>
          <p:cNvPr id="4" name="Slide Number Placeholder 3"/>
          <p:cNvSpPr>
            <a:spLocks noGrp="1"/>
          </p:cNvSpPr>
          <p:nvPr>
            <p:ph type="sldNum" sz="quarter" idx="5"/>
          </p:nvPr>
        </p:nvSpPr>
        <p:spPr/>
        <p:txBody>
          <a:bodyPr/>
          <a:lstStyle/>
          <a:p>
            <a:fld id="{995BA7AA-C25B-AD44-A8F3-01733925CA77}" type="slidenum">
              <a:rPr lang="en-GB" smtClean="0"/>
              <a:t>2</a:t>
            </a:fld>
            <a:endParaRPr lang="en-GB" dirty="0"/>
          </a:p>
        </p:txBody>
      </p:sp>
    </p:spTree>
    <p:extLst>
      <p:ext uri="{BB962C8B-B14F-4D97-AF65-F5344CB8AC3E}">
        <p14:creationId xmlns:p14="http://schemas.microsoft.com/office/powerpoint/2010/main" val="416881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Reinforce ground rules at the start of every new topic / new term </a:t>
            </a:r>
          </a:p>
          <a:p>
            <a:r>
              <a:rPr lang="en-US" dirty="0"/>
              <a:t>Adapt this set of rules to suit your classroom and your teaching. </a:t>
            </a:r>
          </a:p>
          <a:p>
            <a:r>
              <a:rPr lang="en-US" dirty="0"/>
              <a:t>Display your agreed PSHE classroom rules in a prominent place so students have a constant reminder and when/if  a student breaks a rule you can use as a prompt to get them back on track. </a:t>
            </a:r>
          </a:p>
          <a:p>
            <a:r>
              <a:rPr lang="en-US" dirty="0"/>
              <a:t>If behavior is an issue revisit the ground rules – Use raffle tickets , positive behavior management (look for the good behavior)</a:t>
            </a:r>
          </a:p>
          <a:p>
            <a:r>
              <a:rPr lang="en-US" dirty="0"/>
              <a:t>Reward the behavior you want to see, be consistent and fair with students. </a:t>
            </a:r>
          </a:p>
          <a:p>
            <a:r>
              <a:rPr lang="en-US" dirty="0"/>
              <a:t>Create a classroom charter with the students (optional)</a:t>
            </a:r>
          </a:p>
        </p:txBody>
      </p:sp>
      <p:sp>
        <p:nvSpPr>
          <p:cNvPr id="4" name="Slide Number Placeholder 3"/>
          <p:cNvSpPr>
            <a:spLocks noGrp="1"/>
          </p:cNvSpPr>
          <p:nvPr>
            <p:ph type="sldNum" sz="quarter" idx="5"/>
          </p:nvPr>
        </p:nvSpPr>
        <p:spPr/>
        <p:txBody>
          <a:bodyPr/>
          <a:lstStyle/>
          <a:p>
            <a:fld id="{995BA7AA-C25B-AD44-A8F3-01733925CA77}" type="slidenum">
              <a:rPr lang="en-GB" smtClean="0"/>
              <a:t>3</a:t>
            </a:fld>
            <a:endParaRPr lang="en-GB" dirty="0"/>
          </a:p>
        </p:txBody>
      </p:sp>
    </p:spTree>
    <p:extLst>
      <p:ext uri="{BB962C8B-B14F-4D97-AF65-F5344CB8AC3E}">
        <p14:creationId xmlns:p14="http://schemas.microsoft.com/office/powerpoint/2010/main" val="3518944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pPr marL="171450" indent="-171450">
              <a:buFontTx/>
              <a:buChar char="-"/>
            </a:pPr>
            <a:r>
              <a:rPr lang="en-US" dirty="0"/>
              <a:t>This could be done by writing a number down in the books</a:t>
            </a:r>
          </a:p>
          <a:p>
            <a:pPr marL="171450" indent="-171450">
              <a:buFontTx/>
              <a:buChar char="-"/>
            </a:pPr>
            <a:r>
              <a:rPr lang="en-US" dirty="0"/>
              <a:t>Show of fingers in the air. /Red amber Green Cards </a:t>
            </a:r>
          </a:p>
          <a:p>
            <a:pPr marL="171450" indent="-171450">
              <a:buFontTx/>
              <a:buChar char="-"/>
            </a:pPr>
            <a:r>
              <a:rPr lang="en-US" dirty="0"/>
              <a:t>Quick Partner Discussion</a:t>
            </a:r>
          </a:p>
          <a:p>
            <a:pPr marL="171450" indent="-171450">
              <a:buFontTx/>
              <a:buChar char="-"/>
            </a:pPr>
            <a:r>
              <a:rPr lang="en-US" dirty="0"/>
              <a:t>Print off the Assessment Opportunity Sheet – Fill in the Baseline Confidence Checker </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4</a:t>
            </a:fld>
            <a:endParaRPr lang="en-GB" dirty="0"/>
          </a:p>
        </p:txBody>
      </p:sp>
    </p:spTree>
    <p:extLst>
      <p:ext uri="{BB962C8B-B14F-4D97-AF65-F5344CB8AC3E}">
        <p14:creationId xmlns:p14="http://schemas.microsoft.com/office/powerpoint/2010/main" val="288591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endParaRPr lang="en-US" dirty="0"/>
          </a:p>
        </p:txBody>
      </p:sp>
      <p:sp>
        <p:nvSpPr>
          <p:cNvPr id="4" name="Slide Number Placeholder 3"/>
          <p:cNvSpPr>
            <a:spLocks noGrp="1"/>
          </p:cNvSpPr>
          <p:nvPr>
            <p:ph type="sldNum" sz="quarter" idx="5"/>
          </p:nvPr>
        </p:nvSpPr>
        <p:spPr/>
        <p:txBody>
          <a:bodyPr/>
          <a:lstStyle/>
          <a:p>
            <a:fld id="{995BA7AA-C25B-AD44-A8F3-01733925CA77}" type="slidenum">
              <a:rPr lang="en-GB" smtClean="0"/>
              <a:t>5</a:t>
            </a:fld>
            <a:endParaRPr lang="en-GB" dirty="0"/>
          </a:p>
        </p:txBody>
      </p:sp>
    </p:spTree>
    <p:extLst>
      <p:ext uri="{BB962C8B-B14F-4D97-AF65-F5344CB8AC3E}">
        <p14:creationId xmlns:p14="http://schemas.microsoft.com/office/powerpoint/2010/main" val="1895762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a typeface="MS PGothic"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2247850-4D37-884E-A7BE-F3EA4FB5B0B3}" type="slidenum">
              <a:rPr lang="en-US" sz="1200"/>
              <a:pPr/>
              <a:t>16</a:t>
            </a:fld>
            <a:endParaRPr lang="en-US" sz="1200" dirty="0"/>
          </a:p>
        </p:txBody>
      </p:sp>
    </p:spTree>
    <p:extLst>
      <p:ext uri="{BB962C8B-B14F-4D97-AF65-F5344CB8AC3E}">
        <p14:creationId xmlns:p14="http://schemas.microsoft.com/office/powerpoint/2010/main" val="228756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TEACHER NOTES &amp; IDEAS</a:t>
            </a:r>
          </a:p>
          <a:p>
            <a:r>
              <a:rPr lang="en-US" dirty="0"/>
              <a:t>Always share success criteria with students before you set the task and evaluate the task – Students need to know what you are looking for.</a:t>
            </a:r>
          </a:p>
          <a:p>
            <a:r>
              <a:rPr lang="en-US" dirty="0"/>
              <a:t>If you have done this task before with another class show your new class a WAGOLL (What a good one looks like)</a:t>
            </a:r>
          </a:p>
        </p:txBody>
      </p:sp>
      <p:sp>
        <p:nvSpPr>
          <p:cNvPr id="4" name="Slide Number Placeholder 3"/>
          <p:cNvSpPr>
            <a:spLocks noGrp="1"/>
          </p:cNvSpPr>
          <p:nvPr>
            <p:ph type="sldNum" sz="quarter" idx="5"/>
          </p:nvPr>
        </p:nvSpPr>
        <p:spPr/>
        <p:txBody>
          <a:bodyPr/>
          <a:lstStyle/>
          <a:p>
            <a:fld id="{995BA7AA-C25B-AD44-A8F3-01733925CA77}" type="slidenum">
              <a:rPr lang="en-GB" smtClean="0"/>
              <a:t>17</a:t>
            </a:fld>
            <a:endParaRPr lang="en-GB" dirty="0"/>
          </a:p>
        </p:txBody>
      </p:sp>
    </p:spTree>
    <p:extLst>
      <p:ext uri="{BB962C8B-B14F-4D97-AF65-F5344CB8AC3E}">
        <p14:creationId xmlns:p14="http://schemas.microsoft.com/office/powerpoint/2010/main" val="22188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NOTES &amp; IDEAS</a:t>
            </a:r>
          </a:p>
          <a:p>
            <a:r>
              <a:rPr lang="en-US" dirty="0"/>
              <a:t>Pair student sup and have them use the sentence starter prompts on the board to help them (each colour represents a different set of prompts E.G Challenge, agree, build upon etc.)</a:t>
            </a:r>
          </a:p>
          <a:p>
            <a:r>
              <a:rPr lang="en-US" dirty="0"/>
              <a:t>-Arrange for two confident students (or two pairs of students) to come to the front and have a debate challenge off with a timer</a:t>
            </a:r>
          </a:p>
          <a:p>
            <a:r>
              <a:rPr lang="en-US" dirty="0"/>
              <a:t>-Challenge a student to debate you (allow them to pick whether they will argue for the statement or against it) </a:t>
            </a:r>
          </a:p>
        </p:txBody>
      </p:sp>
      <p:sp>
        <p:nvSpPr>
          <p:cNvPr id="4" name="Slide Number Placeholder 3"/>
          <p:cNvSpPr>
            <a:spLocks noGrp="1"/>
          </p:cNvSpPr>
          <p:nvPr>
            <p:ph type="sldNum" sz="quarter" idx="5"/>
          </p:nvPr>
        </p:nvSpPr>
        <p:spPr/>
        <p:txBody>
          <a:bodyPr/>
          <a:lstStyle/>
          <a:p>
            <a:fld id="{995BA7AA-C25B-AD44-A8F3-01733925CA77}" type="slidenum">
              <a:rPr lang="en-GB" smtClean="0"/>
              <a:t>18</a:t>
            </a:fld>
            <a:endParaRPr lang="en-GB" dirty="0"/>
          </a:p>
        </p:txBody>
      </p:sp>
    </p:spTree>
    <p:extLst>
      <p:ext uri="{BB962C8B-B14F-4D97-AF65-F5344CB8AC3E}">
        <p14:creationId xmlns:p14="http://schemas.microsoft.com/office/powerpoint/2010/main" val="222998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r>
              <a:rPr lang="en-US" dirty="0"/>
              <a:t>TEACHER NOTES &amp; IDEAS</a:t>
            </a:r>
          </a:p>
          <a:p>
            <a:pPr marL="171450" indent="-171450">
              <a:buFontTx/>
              <a:buChar char="-"/>
            </a:pPr>
            <a:r>
              <a:rPr lang="en-US" dirty="0"/>
              <a:t>This could be done by writing a number down in the books – Compare to the start of the lesson </a:t>
            </a:r>
          </a:p>
          <a:p>
            <a:pPr marL="171450" indent="-171450">
              <a:buFontTx/>
              <a:buChar char="-"/>
            </a:pPr>
            <a:r>
              <a:rPr lang="en-US" dirty="0"/>
              <a:t>Show of fingers in the air or use Red Amber Green Cards </a:t>
            </a:r>
          </a:p>
          <a:p>
            <a:pPr marL="171450" indent="-171450">
              <a:buFontTx/>
              <a:buChar char="-"/>
            </a:pPr>
            <a:r>
              <a:rPr lang="en-US" dirty="0"/>
              <a:t>Quick Partner Discussion &amp; reflect on before the lesson and progress made </a:t>
            </a:r>
          </a:p>
          <a:p>
            <a:pPr marL="171450" indent="-171450">
              <a:buFontTx/>
              <a:buChar char="-"/>
            </a:pPr>
            <a:r>
              <a:rPr lang="en-US" dirty="0"/>
              <a:t>Print off the Assessment Opportunity Sheet – Fill in the Confidence Checker / Compare with the baseline </a:t>
            </a:r>
          </a:p>
          <a:p>
            <a:endParaRPr lang="en-US" dirty="0">
              <a:latin typeface="Calibri" charset="0"/>
              <a:ea typeface="MS PGothic" charset="0"/>
            </a:endParaRPr>
          </a:p>
          <a:p>
            <a:r>
              <a:rPr lang="en-US" dirty="0">
                <a:latin typeface="Calibri" charset="0"/>
                <a:ea typeface="MS PGothic" charset="0"/>
              </a:rPr>
              <a:t>Author Attribution :https://pixabay.com/en/traffic-lights-traffic-light-phases-2147790/</a:t>
            </a:r>
          </a:p>
          <a:p>
            <a:endParaRPr lang="en-US" dirty="0">
              <a:latin typeface="Calibri" charset="0"/>
              <a:ea typeface="MS PGothic" charset="0"/>
            </a:endParaRPr>
          </a:p>
        </p:txBody>
      </p:sp>
      <p:sp>
        <p:nvSpPr>
          <p:cNvPr id="2867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9577EE6-0B49-F740-9DF8-8E8B8EC39867}" type="slidenum">
              <a:rPr lang="en-GB" sz="1200">
                <a:latin typeface="Calibri" charset="0"/>
              </a:rPr>
              <a:pPr/>
              <a:t>19</a:t>
            </a:fld>
            <a:endParaRPr lang="en-GB" sz="1200"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Date Placeholder 3"/>
          <p:cNvSpPr txBox="1">
            <a:spLocks/>
          </p:cNvSpPr>
          <p:nvPr userDrawn="1"/>
        </p:nvSpPr>
        <p:spPr bwMode="auto">
          <a:xfrm>
            <a:off x="5893095" y="246976"/>
            <a:ext cx="2157601" cy="48007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fld id="{D80BAAEA-C947-BF45-AB1F-465E73554441}" type="datetime2">
              <a:rPr lang="en-GB" sz="1600" u="sng">
                <a:latin typeface="+mj-lt"/>
                <a:cs typeface="Levenim MT" pitchFamily="2" charset="-79"/>
              </a:rPr>
              <a:pPr algn="ctr" eaLnBrk="1" hangingPunct="1"/>
              <a:t>Wednesday, 28 June 2023</a:t>
            </a:fld>
            <a:endParaRPr lang="en-GB" sz="1200" u="sng" dirty="0">
              <a:latin typeface="+mj-lt"/>
              <a:cs typeface="Levenim MT" pitchFamily="2" charset="-79"/>
            </a:endParaRPr>
          </a:p>
        </p:txBody>
      </p:sp>
      <p:pic>
        <p:nvPicPr>
          <p:cNvPr id="5" name="Picture 4">
            <a:extLst>
              <a:ext uri="{FF2B5EF4-FFF2-40B4-BE49-F238E27FC236}">
                <a16:creationId xmlns:a16="http://schemas.microsoft.com/office/drawing/2014/main" id="{5ED09C9A-5FCC-7344-9EDE-9C5D056DA9F1}"/>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8532" y="246976"/>
            <a:ext cx="1573764" cy="48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409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9772B74C-D92B-8B42-ABDE-585D56F04AE7}" type="datetimeFigureOut">
              <a:rPr lang="en-US" smtClean="0"/>
              <a:t>6/28/2023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252B54E-DC30-4046-B843-17AFCA237295}" type="slidenum">
              <a:rPr lang="en-GB" smtClean="0"/>
              <a:t>‹#›</a:t>
            </a:fld>
            <a:endParaRPr lang="en-GB" dirty="0"/>
          </a:p>
        </p:txBody>
      </p:sp>
    </p:spTree>
    <p:extLst>
      <p:ext uri="{BB962C8B-B14F-4D97-AF65-F5344CB8AC3E}">
        <p14:creationId xmlns:p14="http://schemas.microsoft.com/office/powerpoint/2010/main" val="1887618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39DC5-3849-B74A-8AD8-E192C17F481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898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0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match up">
    <p:spTree>
      <p:nvGrpSpPr>
        <p:cNvPr id="1" name=""/>
        <p:cNvGrpSpPr/>
        <p:nvPr/>
      </p:nvGrpSpPr>
      <p:grpSpPr>
        <a:xfrm>
          <a:off x="0" y="0"/>
          <a:ext cx="0" cy="0"/>
          <a:chOff x="0" y="0"/>
          <a:chExt cx="0" cy="0"/>
        </a:xfrm>
      </p:grpSpPr>
      <p:pic>
        <p:nvPicPr>
          <p:cNvPr id="26" name="Picture 25" descr="WORD DOC IMAGES.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7219" y="5750977"/>
            <a:ext cx="931333" cy="958328"/>
          </a:xfrm>
          <a:prstGeom prst="rect">
            <a:avLst/>
          </a:prstGeom>
        </p:spPr>
      </p:pic>
      <p:sp>
        <p:nvSpPr>
          <p:cNvPr id="27" name="Rectangle 26"/>
          <p:cNvSpPr>
            <a:spLocks noChangeArrowheads="1"/>
          </p:cNvSpPr>
          <p:nvPr userDrawn="1"/>
        </p:nvSpPr>
        <p:spPr bwMode="auto">
          <a:xfrm>
            <a:off x="2302937" y="233358"/>
            <a:ext cx="6605589" cy="590563"/>
          </a:xfrm>
          <a:prstGeom prst="rect">
            <a:avLst/>
          </a:prstGeom>
          <a:gradFill rotWithShape="1">
            <a:gsLst>
              <a:gs pos="0">
                <a:schemeClr val="accent3">
                  <a:lumMod val="60000"/>
                  <a:lumOff val="40000"/>
                </a:schemeClr>
              </a:gs>
              <a:gs pos="35001">
                <a:schemeClr val="accent3">
                  <a:lumMod val="20000"/>
                  <a:lumOff val="80000"/>
                </a:schemeClr>
              </a:gs>
              <a:gs pos="100000">
                <a:schemeClr val="accent3">
                  <a:lumMod val="40000"/>
                  <a:lumOff val="60000"/>
                </a:schemeClr>
              </a:gs>
            </a:gsLst>
            <a:lin ang="162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2000" dirty="0">
                <a:solidFill>
                  <a:schemeClr val="dk1"/>
                </a:solidFill>
                <a:latin typeface="Calibri"/>
                <a:ea typeface="+mn-ea"/>
                <a:cs typeface="Calibri"/>
              </a:rPr>
              <a:t>Match the key word with its correct meaning</a:t>
            </a: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18018" y="233359"/>
            <a:ext cx="1949449" cy="590563"/>
          </a:xfrm>
          <a:prstGeom prst="rect">
            <a:avLst/>
          </a:prstGeom>
          <a:ln w="19050" cmpd="sng">
            <a:solidFill>
              <a:srgbClr val="0C1B24"/>
            </a:solidFill>
          </a:ln>
        </p:spPr>
      </p:pic>
    </p:spTree>
    <p:extLst>
      <p:ext uri="{BB962C8B-B14F-4D97-AF65-F5344CB8AC3E}">
        <p14:creationId xmlns:p14="http://schemas.microsoft.com/office/powerpoint/2010/main" val="417448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lenary Wheel">
    <p:spTree>
      <p:nvGrpSpPr>
        <p:cNvPr id="1" name=""/>
        <p:cNvGrpSpPr/>
        <p:nvPr/>
      </p:nvGrpSpPr>
      <p:grpSpPr>
        <a:xfrm>
          <a:off x="0" y="0"/>
          <a:ext cx="0" cy="0"/>
          <a:chOff x="0" y="0"/>
          <a:chExt cx="0" cy="0"/>
        </a:xfrm>
      </p:grpSpPr>
      <p:pic>
        <p:nvPicPr>
          <p:cNvPr id="43" name="Picture 13">
            <a:extLst>
              <a:ext uri="{FF2B5EF4-FFF2-40B4-BE49-F238E27FC236}">
                <a16:creationId xmlns:a16="http://schemas.microsoft.com/office/drawing/2014/main" id="{BBB451EA-48C9-224E-BA91-0F9ABC48280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23674" y="221659"/>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1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8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Learning objectives">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3083141" y="201084"/>
            <a:ext cx="5845705" cy="806616"/>
          </a:xfrm>
          <a:prstGeom prst="rect">
            <a:avLst/>
          </a:prstGeom>
          <a:gradFill rotWithShape="1">
            <a:gsLst>
              <a:gs pos="0">
                <a:srgbClr val="F0EAF9"/>
              </a:gs>
              <a:gs pos="64999">
                <a:schemeClr val="accent2">
                  <a:lumMod val="40000"/>
                  <a:lumOff val="60000"/>
                </a:schemeClr>
              </a:gs>
              <a:gs pos="100000">
                <a:schemeClr val="accent2">
                  <a:lumMod val="60000"/>
                  <a:lumOff val="40000"/>
                </a:schemeClr>
              </a:gs>
            </a:gsLst>
            <a:lin ang="5400000" scaled="1"/>
          </a:gradFill>
          <a:ln w="38100">
            <a:solidFill>
              <a:srgbClr val="002060"/>
            </a:solidFill>
            <a:miter lim="800000"/>
            <a:headEnd/>
            <a:tailEnd/>
          </a:ln>
          <a:effectLst>
            <a:outerShdw blurRad="40000" dist="20000" dir="5400000" rotWithShape="0">
              <a:srgbClr val="000000">
                <a:alpha val="37999"/>
              </a:srgbClr>
            </a:outerShdw>
          </a:effectLst>
        </p:spPr>
        <p:txBody>
          <a:bodyPr anchor="ctr"/>
          <a:lstStyle/>
          <a:p>
            <a:pPr algn="ctr" eaLnBrk="1" hangingPunct="1">
              <a:defRPr/>
            </a:pPr>
            <a:r>
              <a:rPr lang="en-GB" sz="6000" b="1" dirty="0">
                <a:solidFill>
                  <a:schemeClr val="dk1"/>
                </a:solidFill>
                <a:latin typeface="+mj-lt"/>
                <a:ea typeface="+mn-ea"/>
              </a:rPr>
              <a:t>STOP</a:t>
            </a:r>
            <a:r>
              <a:rPr lang="en-GB" sz="4000" dirty="0">
                <a:solidFill>
                  <a:schemeClr val="dk1"/>
                </a:solidFill>
                <a:latin typeface="+mj-lt"/>
                <a:ea typeface="+mn-ea"/>
              </a:rPr>
              <a:t>!</a:t>
            </a:r>
          </a:p>
        </p:txBody>
      </p:sp>
      <p:sp>
        <p:nvSpPr>
          <p:cNvPr id="11" name="Rectangle 4"/>
          <p:cNvSpPr txBox="1">
            <a:spLocks noChangeArrowheads="1"/>
          </p:cNvSpPr>
          <p:nvPr userDrawn="1"/>
        </p:nvSpPr>
        <p:spPr bwMode="auto">
          <a:xfrm>
            <a:off x="210402" y="1116014"/>
            <a:ext cx="6495518" cy="669654"/>
          </a:xfrm>
          <a:prstGeom prst="rect">
            <a:avLst/>
          </a:prstGeom>
          <a:gradFill rotWithShape="1">
            <a:gsLst>
              <a:gs pos="0">
                <a:srgbClr val="F5FFE6"/>
              </a:gs>
              <a:gs pos="64999">
                <a:srgbClr val="E4FDC2"/>
              </a:gs>
              <a:gs pos="100000">
                <a:srgbClr val="DAFDA7"/>
              </a:gs>
            </a:gsLst>
            <a:lin ang="5400000" scaled="1"/>
          </a:gradFill>
          <a:ln w="38100">
            <a:solidFill>
              <a:srgbClr val="7F0757"/>
            </a:solidFill>
            <a:miter lim="800000"/>
            <a:headEnd/>
            <a:tailEnd/>
          </a:ln>
          <a:effectLst>
            <a:outerShdw blurRad="40000" dist="20000" dir="5400000" rotWithShape="0">
              <a:srgbClr val="000000">
                <a:alpha val="37999"/>
              </a:srgbClr>
            </a:outerShdw>
          </a:effectLst>
        </p:spPr>
        <p:txBody>
          <a:bodyPr anchor="ctr"/>
          <a:lstStyle>
            <a:lvl1pPr defTabSz="457200">
              <a:defRPr sz="3200">
                <a:solidFill>
                  <a:schemeClr val="tx1"/>
                </a:solidFill>
                <a:latin typeface="Arial" charset="0"/>
                <a:ea typeface="MS PGothic" charset="0"/>
                <a:cs typeface="Arial" charset="0"/>
              </a:defRPr>
            </a:lvl1pPr>
            <a:lvl2pPr defTabSz="457200">
              <a:defRPr sz="2800">
                <a:solidFill>
                  <a:schemeClr val="tx1"/>
                </a:solidFill>
                <a:latin typeface="Arial" charset="0"/>
                <a:ea typeface="Arial" charset="0"/>
                <a:cs typeface="Arial" charset="0"/>
              </a:defRPr>
            </a:lvl2pPr>
            <a:lvl3pPr defTabSz="457200">
              <a:defRPr sz="2400">
                <a:solidFill>
                  <a:schemeClr val="tx1"/>
                </a:solidFill>
                <a:latin typeface="Arial" charset="0"/>
                <a:ea typeface="Arial" charset="0"/>
                <a:cs typeface="Arial" charset="0"/>
              </a:defRPr>
            </a:lvl3pPr>
            <a:lvl4pPr defTabSz="457200">
              <a:defRPr sz="2000">
                <a:solidFill>
                  <a:schemeClr val="tx1"/>
                </a:solidFill>
                <a:latin typeface="Arial" charset="0"/>
                <a:ea typeface="Arial" charset="0"/>
                <a:cs typeface="Arial" charset="0"/>
              </a:defRPr>
            </a:lvl4pPr>
            <a:lvl5pPr defTabSz="457200">
              <a:defRPr sz="2000">
                <a:solidFill>
                  <a:schemeClr val="tx1"/>
                </a:solidFill>
                <a:latin typeface="Arial" charset="0"/>
                <a:ea typeface="Arial" charset="0"/>
                <a:cs typeface="Arial" charset="0"/>
              </a:defRPr>
            </a:lvl5pPr>
            <a:lvl6pPr defTabSz="457200" eaLnBrk="0" hangingPunct="0">
              <a:defRPr sz="2000">
                <a:solidFill>
                  <a:schemeClr val="tx1"/>
                </a:solidFill>
                <a:latin typeface="Arial" charset="0"/>
                <a:ea typeface="Arial" charset="0"/>
                <a:cs typeface="Arial" charset="0"/>
              </a:defRPr>
            </a:lvl6pPr>
            <a:lvl7pPr defTabSz="457200" eaLnBrk="0" hangingPunct="0">
              <a:defRPr sz="2000">
                <a:solidFill>
                  <a:schemeClr val="tx1"/>
                </a:solidFill>
                <a:latin typeface="Arial" charset="0"/>
                <a:ea typeface="Arial" charset="0"/>
                <a:cs typeface="Arial" charset="0"/>
              </a:defRPr>
            </a:lvl7pPr>
            <a:lvl8pPr defTabSz="457200" eaLnBrk="0" hangingPunct="0">
              <a:defRPr sz="2000">
                <a:solidFill>
                  <a:schemeClr val="tx1"/>
                </a:solidFill>
                <a:latin typeface="Arial" charset="0"/>
                <a:ea typeface="Arial" charset="0"/>
                <a:cs typeface="Arial" charset="0"/>
              </a:defRPr>
            </a:lvl8pPr>
            <a:lvl9pPr defTabSz="457200" eaLnBrk="0" hangingPunct="0">
              <a:defRPr sz="2000">
                <a:solidFill>
                  <a:schemeClr val="tx1"/>
                </a:solidFill>
                <a:latin typeface="Arial" charset="0"/>
                <a:ea typeface="Arial" charset="0"/>
                <a:cs typeface="Arial" charset="0"/>
              </a:defRPr>
            </a:lvl9pPr>
          </a:lstStyle>
          <a:p>
            <a:r>
              <a:rPr lang="en-GB" sz="2000" b="1" u="sng" kern="1200" dirty="0">
                <a:solidFill>
                  <a:schemeClr val="tx1"/>
                </a:solidFill>
                <a:latin typeface="Arial" charset="0"/>
                <a:ea typeface="MS PGothic" charset="0"/>
                <a:cs typeface="Arial" charset="0"/>
              </a:rPr>
              <a:t>Let us review our learning outcomes for this lesson</a:t>
            </a:r>
          </a:p>
          <a:p>
            <a:r>
              <a:rPr lang="en-GB" sz="2000" b="1" u="sng" kern="1200" dirty="0">
                <a:solidFill>
                  <a:schemeClr val="tx1"/>
                </a:solidFill>
                <a:latin typeface="Arial" charset="0"/>
                <a:ea typeface="MS PGothic" charset="0"/>
                <a:cs typeface="Arial" charset="0"/>
              </a:rPr>
              <a:t>Knowledge, Skills &amp; Actions</a:t>
            </a:r>
            <a:endParaRPr lang="en-GB" sz="2400" b="1" u="sng" kern="1200" dirty="0">
              <a:solidFill>
                <a:schemeClr val="tx1"/>
              </a:solidFill>
              <a:latin typeface="Arial" charset="0"/>
              <a:ea typeface="MS PGothic" charset="0"/>
              <a:cs typeface="Arial" charset="0"/>
            </a:endParaRPr>
          </a:p>
        </p:txBody>
      </p:sp>
      <p:pic>
        <p:nvPicPr>
          <p:cNvPr id="26" name="Picture 18">
            <a:extLst>
              <a:ext uri="{FF2B5EF4-FFF2-40B4-BE49-F238E27FC236}">
                <a16:creationId xmlns:a16="http://schemas.microsoft.com/office/drawing/2014/main" id="{301698AC-A957-C644-9387-8B36DA6E3516}"/>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10401" y="196919"/>
            <a:ext cx="2709714" cy="82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extLst>
              <a:ext uri="{FF2B5EF4-FFF2-40B4-BE49-F238E27FC236}">
                <a16:creationId xmlns:a16="http://schemas.microsoft.com/office/drawing/2014/main" id="{0E393AF1-CA27-4F4A-BF9A-06A4CAB5A89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800020" y="1130066"/>
            <a:ext cx="2128826" cy="64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descr="traffic-lights-2147790_960_720.png">
            <a:extLst>
              <a:ext uri="{FF2B5EF4-FFF2-40B4-BE49-F238E27FC236}">
                <a16:creationId xmlns:a16="http://schemas.microsoft.com/office/drawing/2014/main" id="{10D3CD41-7FA7-CD4F-9900-A0F8A54E4D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316721" y="5884364"/>
            <a:ext cx="419196" cy="838753"/>
          </a:xfrm>
          <a:prstGeom prst="rect">
            <a:avLst/>
          </a:prstGeom>
        </p:spPr>
      </p:pic>
      <p:pic>
        <p:nvPicPr>
          <p:cNvPr id="29" name="Picture 28" descr="traffic-lights-2147790_960_720.png">
            <a:extLst>
              <a:ext uri="{FF2B5EF4-FFF2-40B4-BE49-F238E27FC236}">
                <a16:creationId xmlns:a16="http://schemas.microsoft.com/office/drawing/2014/main" id="{9388A061-6A32-B242-8265-932FD086D6E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99623" y="5882610"/>
            <a:ext cx="419196" cy="838753"/>
          </a:xfrm>
          <a:prstGeom prst="rect">
            <a:avLst/>
          </a:prstGeom>
        </p:spPr>
      </p:pic>
      <p:pic>
        <p:nvPicPr>
          <p:cNvPr id="30" name="Picture 29" descr="traffic-lights-2147790_960_720.png">
            <a:extLst>
              <a:ext uri="{FF2B5EF4-FFF2-40B4-BE49-F238E27FC236}">
                <a16:creationId xmlns:a16="http://schemas.microsoft.com/office/drawing/2014/main" id="{49340769-AE97-9D41-BF00-0BC47DE255B3}"/>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914127" y="5963001"/>
            <a:ext cx="419196" cy="838753"/>
          </a:xfrm>
          <a:prstGeom prst="rect">
            <a:avLst/>
          </a:prstGeom>
        </p:spPr>
      </p:pic>
      <p:pic>
        <p:nvPicPr>
          <p:cNvPr id="31" name="Picture 30" descr="traffic-lights-2147790_960_720.png">
            <a:extLst>
              <a:ext uri="{FF2B5EF4-FFF2-40B4-BE49-F238E27FC236}">
                <a16:creationId xmlns:a16="http://schemas.microsoft.com/office/drawing/2014/main" id="{522BC2B0-7A6F-C94E-979D-0F4C454791C8}"/>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3716829" y="5882610"/>
            <a:ext cx="419196" cy="838753"/>
          </a:xfrm>
          <a:prstGeom prst="rect">
            <a:avLst/>
          </a:prstGeom>
        </p:spPr>
      </p:pic>
      <p:pic>
        <p:nvPicPr>
          <p:cNvPr id="32" name="Picture 31" descr="traffic-lights-2147790_960_720.png">
            <a:extLst>
              <a:ext uri="{FF2B5EF4-FFF2-40B4-BE49-F238E27FC236}">
                <a16:creationId xmlns:a16="http://schemas.microsoft.com/office/drawing/2014/main" id="{9D51B256-89C8-1642-94AA-2381F37B072F}"/>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5508110" y="5882610"/>
            <a:ext cx="419196" cy="838753"/>
          </a:xfrm>
          <a:prstGeom prst="rect">
            <a:avLst/>
          </a:prstGeom>
        </p:spPr>
      </p:pic>
      <p:sp>
        <p:nvSpPr>
          <p:cNvPr id="33" name="Rectangle 3">
            <a:extLst>
              <a:ext uri="{FF2B5EF4-FFF2-40B4-BE49-F238E27FC236}">
                <a16:creationId xmlns:a16="http://schemas.microsoft.com/office/drawing/2014/main" id="{7D60BE79-61A6-DF49-B70C-406E5013038D}"/>
              </a:ext>
            </a:extLst>
          </p:cNvPr>
          <p:cNvSpPr txBox="1">
            <a:spLocks noChangeArrowheads="1"/>
          </p:cNvSpPr>
          <p:nvPr userDrawn="1"/>
        </p:nvSpPr>
        <p:spPr bwMode="auto">
          <a:xfrm>
            <a:off x="7704449" y="5984692"/>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34" name="Rectangle 3">
            <a:extLst>
              <a:ext uri="{FF2B5EF4-FFF2-40B4-BE49-F238E27FC236}">
                <a16:creationId xmlns:a16="http://schemas.microsoft.com/office/drawing/2014/main" id="{C7CE549B-67AB-7545-9F32-66B5740458AD}"/>
              </a:ext>
            </a:extLst>
          </p:cNvPr>
          <p:cNvSpPr txBox="1">
            <a:spLocks noChangeArrowheads="1"/>
          </p:cNvSpPr>
          <p:nvPr userDrawn="1"/>
        </p:nvSpPr>
        <p:spPr bwMode="auto">
          <a:xfrm>
            <a:off x="5907780" y="5982938"/>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35" name="Rectangle 4">
            <a:extLst>
              <a:ext uri="{FF2B5EF4-FFF2-40B4-BE49-F238E27FC236}">
                <a16:creationId xmlns:a16="http://schemas.microsoft.com/office/drawing/2014/main" id="{D8B3FCE5-1BB1-EE47-BBF6-F748E5920C4E}"/>
              </a:ext>
            </a:extLst>
          </p:cNvPr>
          <p:cNvSpPr txBox="1">
            <a:spLocks noChangeArrowheads="1"/>
          </p:cNvSpPr>
          <p:nvPr userDrawn="1"/>
        </p:nvSpPr>
        <p:spPr bwMode="auto">
          <a:xfrm>
            <a:off x="4111189" y="5982938"/>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36" name="TextBox 3">
            <a:extLst>
              <a:ext uri="{FF2B5EF4-FFF2-40B4-BE49-F238E27FC236}">
                <a16:creationId xmlns:a16="http://schemas.microsoft.com/office/drawing/2014/main" id="{B7065746-1458-494A-A172-2BAB04603E46}"/>
              </a:ext>
            </a:extLst>
          </p:cNvPr>
          <p:cNvSpPr>
            <a:spLocks noChangeArrowheads="1"/>
          </p:cNvSpPr>
          <p:nvPr userDrawn="1"/>
        </p:nvSpPr>
        <p:spPr bwMode="auto">
          <a:xfrm>
            <a:off x="2303177" y="6028055"/>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37" name="Rectangle 4">
            <a:extLst>
              <a:ext uri="{FF2B5EF4-FFF2-40B4-BE49-F238E27FC236}">
                <a16:creationId xmlns:a16="http://schemas.microsoft.com/office/drawing/2014/main" id="{115961CB-48FA-FA4A-937E-2B8DA153F7AF}"/>
              </a:ext>
            </a:extLst>
          </p:cNvPr>
          <p:cNvSpPr txBox="1">
            <a:spLocks noChangeArrowheads="1"/>
          </p:cNvSpPr>
          <p:nvPr userDrawn="1"/>
        </p:nvSpPr>
        <p:spPr bwMode="auto">
          <a:xfrm>
            <a:off x="500614" y="5982938"/>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38" name="Straight Arrow Connector 37">
            <a:extLst>
              <a:ext uri="{FF2B5EF4-FFF2-40B4-BE49-F238E27FC236}">
                <a16:creationId xmlns:a16="http://schemas.microsoft.com/office/drawing/2014/main" id="{DA49742A-441E-5949-88CD-6E236FD117B7}"/>
              </a:ext>
            </a:extLst>
          </p:cNvPr>
          <p:cNvCxnSpPr>
            <a:cxnSpLocks/>
          </p:cNvCxnSpPr>
          <p:nvPr userDrawn="1"/>
        </p:nvCxnSpPr>
        <p:spPr>
          <a:xfrm flipH="1">
            <a:off x="151248" y="5730133"/>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815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2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37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107504" y="116632"/>
            <a:ext cx="8928992" cy="662473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858258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5" r:id="rId5"/>
    <p:sldLayoutId id="2147483652" r:id="rId6"/>
    <p:sldLayoutId id="2147483653" r:id="rId7"/>
    <p:sldLayoutId id="2147483654" r:id="rId8"/>
    <p:sldLayoutId id="2147483658" r:id="rId9"/>
    <p:sldLayoutId id="214748366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68.png"/><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67.jpg"/><Relationship Id="rId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7.jpg"/><Relationship Id="rId1" Type="http://schemas.openxmlformats.org/officeDocument/2006/relationships/slideLayout" Target="../slideLayouts/slideLayout6.xml"/><Relationship Id="rId5" Type="http://schemas.openxmlformats.org/officeDocument/2006/relationships/image" Target="../media/image7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8.jp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2.png"/><Relationship Id="rId11" Type="http://schemas.openxmlformats.org/officeDocument/2006/relationships/image" Target="../media/image86.png"/><Relationship Id="rId5" Type="http://schemas.openxmlformats.org/officeDocument/2006/relationships/image" Target="../media/image81.png"/><Relationship Id="rId10" Type="http://schemas.openxmlformats.org/officeDocument/2006/relationships/image" Target="../media/image19.png"/><Relationship Id="rId4" Type="http://schemas.openxmlformats.org/officeDocument/2006/relationships/image" Target="../media/image80.png"/><Relationship Id="rId9" Type="http://schemas.openxmlformats.org/officeDocument/2006/relationships/image" Target="../media/image85.jpg"/></Relationships>
</file>

<file path=ppt/slides/_rels/slide19.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89.png"/><Relationship Id="rId5" Type="http://schemas.openxmlformats.org/officeDocument/2006/relationships/image" Target="../media/image58.png"/><Relationship Id="rId10" Type="http://schemas.openxmlformats.org/officeDocument/2006/relationships/image" Target="../media/image19.png"/><Relationship Id="rId4" Type="http://schemas.openxmlformats.org/officeDocument/2006/relationships/image" Target="../media/image57.png"/><Relationship Id="rId9" Type="http://schemas.openxmlformats.org/officeDocument/2006/relationships/image" Target="../media/image88.pn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20.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19.png"/><Relationship Id="rId18" Type="http://schemas.openxmlformats.org/officeDocument/2006/relationships/hyperlink" Target="https://www.princes-trust.org.uk/help-for-young-people/who-else/employment/careers-advice" TargetMode="External"/><Relationship Id="rId3" Type="http://schemas.openxmlformats.org/officeDocument/2006/relationships/image" Target="../media/image90.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hyperlink" Target="http://www.careersforyoungpeople.co.uk/careersinfo/job-searching/" TargetMode="External"/><Relationship Id="rId2" Type="http://schemas.openxmlformats.org/officeDocument/2006/relationships/notesSlide" Target="../notesSlides/notesSlide10.xml"/><Relationship Id="rId16" Type="http://schemas.openxmlformats.org/officeDocument/2006/relationships/hyperlink" Target="https://www.myworldofwork.co.uk/" TargetMode="External"/><Relationship Id="rId20" Type="http://schemas.openxmlformats.org/officeDocument/2006/relationships/image" Target="../media/image23.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6.png"/><Relationship Id="rId5" Type="http://schemas.openxmlformats.org/officeDocument/2006/relationships/image" Target="../media/image91.png"/><Relationship Id="rId15" Type="http://schemas.openxmlformats.org/officeDocument/2006/relationships/image" Target="../media/image99.png"/><Relationship Id="rId10" Type="http://schemas.openxmlformats.org/officeDocument/2006/relationships/image" Target="../media/image95.png"/><Relationship Id="rId19" Type="http://schemas.openxmlformats.org/officeDocument/2006/relationships/hyperlink" Target="https://www.careerconnect.org.uk/Young-People-i2.html" TargetMode="External"/><Relationship Id="rId4" Type="http://schemas.microsoft.com/office/2007/relationships/hdphoto" Target="../media/hdphoto1.wdp"/><Relationship Id="rId9" Type="http://schemas.openxmlformats.org/officeDocument/2006/relationships/image" Target="../media/image94.png"/><Relationship Id="rId14" Type="http://schemas.openxmlformats.org/officeDocument/2006/relationships/image" Target="../media/image98.png"/></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1.png"/><Relationship Id="rId18" Type="http://schemas.openxmlformats.org/officeDocument/2006/relationships/image" Target="../media/image58.png"/><Relationship Id="rId3" Type="http://schemas.openxmlformats.org/officeDocument/2006/relationships/image" Target="../media/image50.jpg"/><Relationship Id="rId21" Type="http://schemas.openxmlformats.org/officeDocument/2006/relationships/image" Target="../media/image61.png"/><Relationship Id="rId7" Type="http://schemas.openxmlformats.org/officeDocument/2006/relationships/image" Target="../media/image54.png"/><Relationship Id="rId12" Type="http://schemas.openxmlformats.org/officeDocument/2006/relationships/image" Target="../media/image10.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notesSlide" Target="../notesSlides/notesSlide4.xml"/><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10.xml"/><Relationship Id="rId6" Type="http://schemas.openxmlformats.org/officeDocument/2006/relationships/image" Target="../media/image53.png"/><Relationship Id="rId11" Type="http://schemas.openxmlformats.org/officeDocument/2006/relationships/image" Target="../media/image9.png"/><Relationship Id="rId24" Type="http://schemas.openxmlformats.org/officeDocument/2006/relationships/image" Target="../media/image64.png"/><Relationship Id="rId5" Type="http://schemas.openxmlformats.org/officeDocument/2006/relationships/image" Target="../media/image52.png"/><Relationship Id="rId15" Type="http://schemas.openxmlformats.org/officeDocument/2006/relationships/image" Target="../media/image55.png"/><Relationship Id="rId23" Type="http://schemas.openxmlformats.org/officeDocument/2006/relationships/image" Target="../media/image63.png"/><Relationship Id="rId10" Type="http://schemas.openxmlformats.org/officeDocument/2006/relationships/image" Target="../media/image8.png"/><Relationship Id="rId19" Type="http://schemas.openxmlformats.org/officeDocument/2006/relationships/image" Target="../media/image59.png"/><Relationship Id="rId4" Type="http://schemas.openxmlformats.org/officeDocument/2006/relationships/image" Target="../media/image51.png"/><Relationship Id="rId9" Type="http://schemas.openxmlformats.org/officeDocument/2006/relationships/image" Target="../media/image7.png"/><Relationship Id="rId14" Type="http://schemas.openxmlformats.org/officeDocument/2006/relationships/image" Target="../media/image19.png"/><Relationship Id="rId22"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7.jpg"/></Relationships>
</file>

<file path=ppt/slides/_rels/slide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txBox="1">
            <a:spLocks/>
          </p:cNvSpPr>
          <p:nvPr/>
        </p:nvSpPr>
        <p:spPr>
          <a:xfrm>
            <a:off x="2640023" y="1818797"/>
            <a:ext cx="6260695" cy="31134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dirty="0">
              <a:latin typeface="Basic sans fc"/>
              <a:cs typeface="Basic sans fc"/>
            </a:endParaRPr>
          </a:p>
        </p:txBody>
      </p:sp>
      <p:pic>
        <p:nvPicPr>
          <p:cNvPr id="8" name="Picture 7">
            <a:extLst>
              <a:ext uri="{FF2B5EF4-FFF2-40B4-BE49-F238E27FC236}">
                <a16:creationId xmlns:a16="http://schemas.microsoft.com/office/drawing/2014/main" id="{57081D4D-7DA4-624E-A54E-1D42B7AE00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75881" y="1875924"/>
            <a:ext cx="6182700" cy="2921532"/>
          </a:xfrm>
          <a:prstGeom prst="rect">
            <a:avLst/>
          </a:prstGeom>
        </p:spPr>
      </p:pic>
      <p:pic>
        <p:nvPicPr>
          <p:cNvPr id="45" name="Picture 5" descr="C:\Users\Optic Group111\Desktop\CORE THEME 6.png">
            <a:extLst>
              <a:ext uri="{FF2B5EF4-FFF2-40B4-BE49-F238E27FC236}">
                <a16:creationId xmlns:a16="http://schemas.microsoft.com/office/drawing/2014/main" id="{9C8E91F9-7A2E-F947-919E-8E17BE671B9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4390" y="795870"/>
            <a:ext cx="959845" cy="95984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QUENTIN-SERENA-SAM-SARAH.png">
            <a:extLst>
              <a:ext uri="{FF2B5EF4-FFF2-40B4-BE49-F238E27FC236}">
                <a16:creationId xmlns:a16="http://schemas.microsoft.com/office/drawing/2014/main" id="{F7935F27-5098-3E48-8B48-B023E90D978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042951" y="128141"/>
            <a:ext cx="982480" cy="798513"/>
          </a:xfrm>
          <a:prstGeom prst="rect">
            <a:avLst/>
          </a:prstGeom>
        </p:spPr>
      </p:pic>
      <p:sp>
        <p:nvSpPr>
          <p:cNvPr id="20" name="Subtitle 2">
            <a:extLst>
              <a:ext uri="{FF2B5EF4-FFF2-40B4-BE49-F238E27FC236}">
                <a16:creationId xmlns:a16="http://schemas.microsoft.com/office/drawing/2014/main" id="{B2A12F84-7DF4-3C49-87C7-494DBEAE6521}"/>
              </a:ext>
            </a:extLst>
          </p:cNvPr>
          <p:cNvSpPr txBox="1">
            <a:spLocks/>
          </p:cNvSpPr>
          <p:nvPr/>
        </p:nvSpPr>
        <p:spPr>
          <a:xfrm>
            <a:off x="264678" y="3031068"/>
            <a:ext cx="2255021" cy="2404532"/>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r>
              <a:rPr lang="en-GB" sz="1600" dirty="0">
                <a:latin typeface="+mj-lt"/>
              </a:rPr>
              <a:t>To understand what the common features of a payslip are </a:t>
            </a:r>
            <a:endParaRPr lang="en-GB" sz="1600" dirty="0">
              <a:latin typeface="+mj-lt"/>
              <a:cs typeface="Basic sans fc"/>
            </a:endParaRPr>
          </a:p>
          <a:p>
            <a:endParaRPr lang="en-GB" sz="1600" b="1" dirty="0">
              <a:latin typeface="+mj-lt"/>
            </a:endParaRPr>
          </a:p>
          <a:p>
            <a:r>
              <a:rPr lang="en-GB" sz="1600" dirty="0">
                <a:latin typeface="+mj-lt"/>
              </a:rPr>
              <a:t>To be able to work out using calculations Gross Pay and Net Pay on a payslip </a:t>
            </a:r>
            <a:endParaRPr lang="en-GB" sz="1600" dirty="0">
              <a:latin typeface="+mj-lt"/>
              <a:cs typeface="Basic sans fc"/>
            </a:endParaRPr>
          </a:p>
          <a:p>
            <a:endParaRPr lang="en-GB" sz="1400" b="1" dirty="0">
              <a:latin typeface="+mj-lt"/>
            </a:endParaRPr>
          </a:p>
          <a:p>
            <a:r>
              <a:rPr lang="en-GB" sz="1600" dirty="0">
                <a:latin typeface="+mj-lt"/>
                <a:cs typeface="Basic sans fc"/>
              </a:rPr>
              <a:t>To evaluate the importance of paying tax and NI contributions</a:t>
            </a:r>
          </a:p>
        </p:txBody>
      </p:sp>
      <p:sp>
        <p:nvSpPr>
          <p:cNvPr id="6" name="Title 1"/>
          <p:cNvSpPr txBox="1">
            <a:spLocks/>
          </p:cNvSpPr>
          <p:nvPr/>
        </p:nvSpPr>
        <p:spPr>
          <a:xfrm>
            <a:off x="1295400" y="819496"/>
            <a:ext cx="6604000" cy="855961"/>
          </a:xfrm>
          <a:prstGeom prst="rect">
            <a:avLst/>
          </a:prstGeom>
          <a:gradFill>
            <a:gsLst>
              <a:gs pos="0">
                <a:srgbClr val="FFEFD1"/>
              </a:gs>
              <a:gs pos="64999">
                <a:srgbClr val="F0EBD5"/>
              </a:gs>
              <a:gs pos="100000">
                <a:srgbClr val="D1C39F"/>
              </a:gs>
            </a:gsLst>
            <a:lin ang="5400000" scaled="0"/>
          </a:gradFill>
        </p:spPr>
        <p:style>
          <a:lnRef idx="2">
            <a:schemeClr val="accent5"/>
          </a:lnRef>
          <a:fillRef idx="1">
            <a:schemeClr val="lt1"/>
          </a:fillRef>
          <a:effectRef idx="0">
            <a:schemeClr val="accent5"/>
          </a:effectRef>
          <a:fontRef idx="minor">
            <a:schemeClr val="dk1"/>
          </a:fontRef>
        </p:style>
        <p:txBody>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dirty="0">
                <a:latin typeface="Comic Sans MS" charset="0"/>
                <a:ea typeface="MS PGothic" charset="0"/>
              </a:rPr>
              <a:t>Exploring a Payslip</a:t>
            </a:r>
          </a:p>
        </p:txBody>
      </p:sp>
      <p:sp>
        <p:nvSpPr>
          <p:cNvPr id="7" name="Subtitle 2"/>
          <p:cNvSpPr txBox="1">
            <a:spLocks/>
          </p:cNvSpPr>
          <p:nvPr/>
        </p:nvSpPr>
        <p:spPr>
          <a:xfrm>
            <a:off x="264678" y="1818798"/>
            <a:ext cx="2255021" cy="1212270"/>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endParaRPr lang="en-GB" sz="1800" b="1" dirty="0">
              <a:latin typeface="+mj-lt"/>
            </a:endParaRPr>
          </a:p>
          <a:p>
            <a:endParaRPr lang="en-GB" sz="1800" b="1" dirty="0">
              <a:latin typeface="+mj-lt"/>
            </a:endParaRPr>
          </a:p>
          <a:p>
            <a:r>
              <a:rPr lang="en-GB" sz="1800" b="1" u="sng" dirty="0">
                <a:latin typeface="+mj-lt"/>
              </a:rPr>
              <a:t>Knowledge, Skills &amp; Actions</a:t>
            </a:r>
            <a:endParaRPr lang="en-GB" sz="2000" b="1" u="sng" dirty="0">
              <a:latin typeface="+mj-lt"/>
            </a:endParaRPr>
          </a:p>
        </p:txBody>
      </p:sp>
      <p:sp>
        <p:nvSpPr>
          <p:cNvPr id="22" name="Subtitle 2">
            <a:extLst>
              <a:ext uri="{FF2B5EF4-FFF2-40B4-BE49-F238E27FC236}">
                <a16:creationId xmlns:a16="http://schemas.microsoft.com/office/drawing/2014/main" id="{98787DC2-00D1-0C42-B2FE-580F0676430E}"/>
              </a:ext>
            </a:extLst>
          </p:cNvPr>
          <p:cNvSpPr txBox="1">
            <a:spLocks/>
          </p:cNvSpPr>
          <p:nvPr/>
        </p:nvSpPr>
        <p:spPr>
          <a:xfrm>
            <a:off x="241777" y="5604341"/>
            <a:ext cx="2277922" cy="1001121"/>
          </a:xfrm>
          <a:prstGeom prst="rect">
            <a:avLst/>
          </a:prstGeom>
          <a:solidFill>
            <a:schemeClr val="bg1"/>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dirty="0">
                <a:latin typeface="+mj-lt"/>
              </a:rPr>
              <a:t>New Vocabulary</a:t>
            </a:r>
          </a:p>
          <a:p>
            <a:pPr algn="ctr" eaLnBrk="1" hangingPunct="1">
              <a:lnSpc>
                <a:spcPct val="90000"/>
              </a:lnSpc>
              <a:spcBef>
                <a:spcPct val="20000"/>
              </a:spcBef>
              <a:defRPr/>
            </a:pPr>
            <a:r>
              <a:rPr lang="en-GB" sz="1600" dirty="0">
                <a:latin typeface="+mj-lt"/>
                <a:cs typeface="Basic sans fc"/>
              </a:rPr>
              <a:t>BACS, Deductions Payslip, Net Pay, Gross Pay, National Insurance, Salary, Tax, NI, Tax Code, PAYE </a:t>
            </a:r>
            <a:endParaRPr lang="en-GB" sz="1400" dirty="0">
              <a:latin typeface="+mj-lt"/>
              <a:cs typeface="Basic sans fc"/>
            </a:endParaRPr>
          </a:p>
        </p:txBody>
      </p:sp>
      <p:sp>
        <p:nvSpPr>
          <p:cNvPr id="4" name="Right Arrow 3"/>
          <p:cNvSpPr/>
          <p:nvPr/>
        </p:nvSpPr>
        <p:spPr>
          <a:xfrm rot="5400000">
            <a:off x="131027" y="664974"/>
            <a:ext cx="406384" cy="139083"/>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7" name="Right Arrow 26">
            <a:extLst>
              <a:ext uri="{FF2B5EF4-FFF2-40B4-BE49-F238E27FC236}">
                <a16:creationId xmlns:a16="http://schemas.microsoft.com/office/drawing/2014/main" id="{69855A6E-8D5E-A442-BAFE-71C5278293B2}"/>
              </a:ext>
            </a:extLst>
          </p:cNvPr>
          <p:cNvSpPr/>
          <p:nvPr/>
        </p:nvSpPr>
        <p:spPr>
          <a:xfrm>
            <a:off x="1850649" y="330144"/>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4" name="Right Arrow 33">
            <a:extLst>
              <a:ext uri="{FF2B5EF4-FFF2-40B4-BE49-F238E27FC236}">
                <a16:creationId xmlns:a16="http://schemas.microsoft.com/office/drawing/2014/main" id="{77B50BC7-2861-5341-AF8F-C4587BC1665F}"/>
              </a:ext>
            </a:extLst>
          </p:cNvPr>
          <p:cNvSpPr/>
          <p:nvPr/>
        </p:nvSpPr>
        <p:spPr>
          <a:xfrm>
            <a:off x="3851381" y="323649"/>
            <a:ext cx="178677" cy="244887"/>
          </a:xfrm>
          <a:prstGeom prst="rightArrow">
            <a:avLst/>
          </a:prstGeom>
          <a:solidFill>
            <a:srgbClr val="C1EBBA"/>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pic>
        <p:nvPicPr>
          <p:cNvPr id="36" name="Picture 11" descr="C:\Users\Optic Group111\Desktop\Discussion.png">
            <a:extLst>
              <a:ext uri="{FF2B5EF4-FFF2-40B4-BE49-F238E27FC236}">
                <a16:creationId xmlns:a16="http://schemas.microsoft.com/office/drawing/2014/main" id="{5D03B985-7984-4E45-8CEC-3651B37228D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21277" y="5351531"/>
            <a:ext cx="368648" cy="3686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7" name="Picture 18">
            <a:extLst>
              <a:ext uri="{FF2B5EF4-FFF2-40B4-BE49-F238E27FC236}">
                <a16:creationId xmlns:a16="http://schemas.microsoft.com/office/drawing/2014/main" id="{DF830DE7-8BB6-7447-A77F-957E3795CBC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21277" y="1875924"/>
            <a:ext cx="1492550" cy="45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Chevron 37">
            <a:extLst>
              <a:ext uri="{FF2B5EF4-FFF2-40B4-BE49-F238E27FC236}">
                <a16:creationId xmlns:a16="http://schemas.microsoft.com/office/drawing/2014/main" id="{5D69240A-C47E-D44E-9206-5B3F2C95CD9E}"/>
              </a:ext>
            </a:extLst>
          </p:cNvPr>
          <p:cNvSpPr/>
          <p:nvPr/>
        </p:nvSpPr>
        <p:spPr>
          <a:xfrm>
            <a:off x="1855299" y="1932101"/>
            <a:ext cx="382796" cy="32525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9" name="Chevron 38">
            <a:extLst>
              <a:ext uri="{FF2B5EF4-FFF2-40B4-BE49-F238E27FC236}">
                <a16:creationId xmlns:a16="http://schemas.microsoft.com/office/drawing/2014/main" id="{223C0C00-45CC-1C4A-9C14-AD4125C06680}"/>
              </a:ext>
            </a:extLst>
          </p:cNvPr>
          <p:cNvSpPr/>
          <p:nvPr/>
        </p:nvSpPr>
        <p:spPr>
          <a:xfrm>
            <a:off x="2231876" y="1974851"/>
            <a:ext cx="230396" cy="251815"/>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3" name="Rounded Rectangle 2">
            <a:extLst>
              <a:ext uri="{FF2B5EF4-FFF2-40B4-BE49-F238E27FC236}">
                <a16:creationId xmlns:a16="http://schemas.microsoft.com/office/drawing/2014/main" id="{7D82C7E2-A729-8D4C-9995-217D20530B88}"/>
              </a:ext>
            </a:extLst>
          </p:cNvPr>
          <p:cNvSpPr/>
          <p:nvPr/>
        </p:nvSpPr>
        <p:spPr>
          <a:xfrm>
            <a:off x="4267528" y="5064013"/>
            <a:ext cx="4633189" cy="1481295"/>
          </a:xfrm>
          <a:prstGeom prst="roundRect">
            <a:avLst/>
          </a:prstGeom>
          <a:solidFill>
            <a:schemeClr val="bg1"/>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If Mr. Alan works as a teacher and earns £3,000 a month what is his annual salary?</a:t>
            </a:r>
          </a:p>
          <a:p>
            <a:endParaRPr lang="en-US" b="1" dirty="0">
              <a:solidFill>
                <a:schemeClr val="tx1"/>
              </a:solidFill>
            </a:endParaRPr>
          </a:p>
          <a:p>
            <a:r>
              <a:rPr lang="en-US" b="1" dirty="0">
                <a:solidFill>
                  <a:schemeClr val="tx1"/>
                </a:solidFill>
              </a:rPr>
              <a:t>If Mr. Alan is paid £3,000 a Month how much money goes into his bank account?</a:t>
            </a:r>
          </a:p>
        </p:txBody>
      </p:sp>
      <p:pic>
        <p:nvPicPr>
          <p:cNvPr id="40" name="Picture 18" descr="C:\Users\Optic Group111\Desktop\Task.png">
            <a:extLst>
              <a:ext uri="{FF2B5EF4-FFF2-40B4-BE49-F238E27FC236}">
                <a16:creationId xmlns:a16="http://schemas.microsoft.com/office/drawing/2014/main" id="{283DF4A0-2E76-184A-8BCE-59CA85C4F55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226610" y="5075558"/>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a:extLst>
              <a:ext uri="{FF2B5EF4-FFF2-40B4-BE49-F238E27FC236}">
                <a16:creationId xmlns:a16="http://schemas.microsoft.com/office/drawing/2014/main" id="{A0BE0020-C9D5-854B-A89A-FE0018A1BAFB}"/>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612313" y="6102548"/>
            <a:ext cx="1534892" cy="46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7">
            <a:extLst>
              <a:ext uri="{FF2B5EF4-FFF2-40B4-BE49-F238E27FC236}">
                <a16:creationId xmlns:a16="http://schemas.microsoft.com/office/drawing/2014/main" id="{89BA7208-70C9-7940-BBAA-49AC1FD2BB65}"/>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3434" y="3550679"/>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ounded Rectangle 22">
            <a:extLst>
              <a:ext uri="{FF2B5EF4-FFF2-40B4-BE49-F238E27FC236}">
                <a16:creationId xmlns:a16="http://schemas.microsoft.com/office/drawing/2014/main" id="{71F59942-6796-944F-B563-88AF6638B5E7}"/>
              </a:ext>
            </a:extLst>
          </p:cNvPr>
          <p:cNvSpPr/>
          <p:nvPr/>
        </p:nvSpPr>
        <p:spPr>
          <a:xfrm>
            <a:off x="7221734" y="4432466"/>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24" name="Picture 5" descr="C:\Users\Optic Group111\Desktop\Writing Act.png">
            <a:extLst>
              <a:ext uri="{FF2B5EF4-FFF2-40B4-BE49-F238E27FC236}">
                <a16:creationId xmlns:a16="http://schemas.microsoft.com/office/drawing/2014/main" id="{633BC800-53B4-0443-9CF8-CEC93105CFBB}"/>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000506" y="786666"/>
            <a:ext cx="959845" cy="95984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995969E-BDE6-1044-8A1D-4BF545B68578}"/>
              </a:ext>
            </a:extLst>
          </p:cNvPr>
          <p:cNvSpPr txBox="1"/>
          <p:nvPr/>
        </p:nvSpPr>
        <p:spPr>
          <a:xfrm>
            <a:off x="8317439" y="1227598"/>
            <a:ext cx="796323" cy="523220"/>
          </a:xfrm>
          <a:prstGeom prst="rect">
            <a:avLst/>
          </a:prstGeom>
          <a:noFill/>
        </p:spPr>
        <p:txBody>
          <a:bodyPr wrap="square" rtlCol="0">
            <a:spAutoFit/>
          </a:bodyPr>
          <a:lstStyle/>
          <a:p>
            <a:pPr algn="ctr"/>
            <a:r>
              <a:rPr lang="en-GB" sz="1400" dirty="0"/>
              <a:t>Copy </a:t>
            </a:r>
          </a:p>
          <a:p>
            <a:pPr algn="ctr"/>
            <a:r>
              <a:rPr lang="en-GB" sz="1400" dirty="0"/>
              <a:t>title</a:t>
            </a:r>
          </a:p>
        </p:txBody>
      </p:sp>
      <p:sp>
        <p:nvSpPr>
          <p:cNvPr id="28" name="TextBox 27">
            <a:extLst>
              <a:ext uri="{FF2B5EF4-FFF2-40B4-BE49-F238E27FC236}">
                <a16:creationId xmlns:a16="http://schemas.microsoft.com/office/drawing/2014/main" id="{631A67C5-AC53-B54F-A9CC-4B97B6D19431}"/>
              </a:ext>
            </a:extLst>
          </p:cNvPr>
          <p:cNvSpPr txBox="1"/>
          <p:nvPr/>
        </p:nvSpPr>
        <p:spPr>
          <a:xfrm>
            <a:off x="3140765" y="5651271"/>
            <a:ext cx="594367" cy="307777"/>
          </a:xfrm>
          <a:prstGeom prst="rect">
            <a:avLst/>
          </a:prstGeom>
          <a:noFill/>
        </p:spPr>
        <p:txBody>
          <a:bodyPr wrap="square" rtlCol="0">
            <a:spAutoFit/>
          </a:bodyPr>
          <a:lstStyle/>
          <a:p>
            <a:pPr algn="ctr"/>
            <a:r>
              <a:rPr lang="en-GB" sz="1400" dirty="0"/>
              <a:t>Tasks</a:t>
            </a:r>
          </a:p>
        </p:txBody>
      </p:sp>
      <p:pic>
        <p:nvPicPr>
          <p:cNvPr id="31" name="Picture 2">
            <a:extLst>
              <a:ext uri="{FF2B5EF4-FFF2-40B4-BE49-F238E27FC236}">
                <a16:creationId xmlns:a16="http://schemas.microsoft.com/office/drawing/2014/main" id="{44B30463-DE09-B341-9956-2C343532F8B6}"/>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8138975" y="519958"/>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0">
            <a:extLst>
              <a:ext uri="{FF2B5EF4-FFF2-40B4-BE49-F238E27FC236}">
                <a16:creationId xmlns:a16="http://schemas.microsoft.com/office/drawing/2014/main" id="{28E9A3CF-6374-4049-BB7E-5C3EA8FDADEB}"/>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126081" y="216194"/>
            <a:ext cx="1694047" cy="51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8">
            <a:extLst>
              <a:ext uri="{FF2B5EF4-FFF2-40B4-BE49-F238E27FC236}">
                <a16:creationId xmlns:a16="http://schemas.microsoft.com/office/drawing/2014/main" id="{3C532843-6E6B-ED48-A910-FE5AB337F807}"/>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983566" y="163851"/>
            <a:ext cx="1845727" cy="557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66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7F661-FB50-E24A-9E72-514EAB61BADA}"/>
              </a:ext>
            </a:extLst>
          </p:cNvPr>
          <p:cNvPicPr>
            <a:picLocks noChangeAspect="1"/>
          </p:cNvPicPr>
          <p:nvPr/>
        </p:nvPicPr>
        <p:blipFill>
          <a:blip r:embed="rId2"/>
          <a:stretch>
            <a:fillRect/>
          </a:stretch>
        </p:blipFill>
        <p:spPr>
          <a:xfrm>
            <a:off x="232913" y="202820"/>
            <a:ext cx="8678174" cy="6452360"/>
          </a:xfrm>
          <a:prstGeom prst="rect">
            <a:avLst/>
          </a:prstGeom>
        </p:spPr>
      </p:pic>
      <p:sp>
        <p:nvSpPr>
          <p:cNvPr id="7" name="Rectangle 6">
            <a:extLst>
              <a:ext uri="{FF2B5EF4-FFF2-40B4-BE49-F238E27FC236}">
                <a16:creationId xmlns:a16="http://schemas.microsoft.com/office/drawing/2014/main" id="{10F3ED0D-9D8F-BA47-A0B3-7B82AEEF3DFC}"/>
              </a:ext>
            </a:extLst>
          </p:cNvPr>
          <p:cNvSpPr/>
          <p:nvPr/>
        </p:nvSpPr>
        <p:spPr>
          <a:xfrm>
            <a:off x="373128" y="5154391"/>
            <a:ext cx="4082848" cy="569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6FD05527-26DD-9B4F-AF2B-687529DD4BCC}"/>
              </a:ext>
            </a:extLst>
          </p:cNvPr>
          <p:cNvSpPr/>
          <p:nvPr/>
        </p:nvSpPr>
        <p:spPr>
          <a:xfrm>
            <a:off x="4904475" y="5172548"/>
            <a:ext cx="3697499" cy="569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Rectangle 93">
            <a:extLst>
              <a:ext uri="{FF2B5EF4-FFF2-40B4-BE49-F238E27FC236}">
                <a16:creationId xmlns:a16="http://schemas.microsoft.com/office/drawing/2014/main" id="{C0E3A574-8E3D-9242-943E-CD00A5DECA75}"/>
              </a:ext>
            </a:extLst>
          </p:cNvPr>
          <p:cNvSpPr>
            <a:spLocks noChangeArrowheads="1"/>
          </p:cNvSpPr>
          <p:nvPr/>
        </p:nvSpPr>
        <p:spPr bwMode="auto">
          <a:xfrm>
            <a:off x="6096000" y="4169163"/>
            <a:ext cx="2753244" cy="682392"/>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dirty="0"/>
          </a:p>
        </p:txBody>
      </p:sp>
      <p:sp>
        <p:nvSpPr>
          <p:cNvPr id="5" name="Rectangle 4">
            <a:extLst>
              <a:ext uri="{FF2B5EF4-FFF2-40B4-BE49-F238E27FC236}">
                <a16:creationId xmlns:a16="http://schemas.microsoft.com/office/drawing/2014/main" id="{E6997E74-5E79-B940-907E-5C74E3678A0F}"/>
              </a:ext>
            </a:extLst>
          </p:cNvPr>
          <p:cNvSpPr/>
          <p:nvPr/>
        </p:nvSpPr>
        <p:spPr>
          <a:xfrm>
            <a:off x="348595" y="4426456"/>
            <a:ext cx="3842813" cy="2062103"/>
          </a:xfrm>
          <a:prstGeom prst="rect">
            <a:avLst/>
          </a:prstGeom>
          <a:solidFill>
            <a:srgbClr val="FFF200"/>
          </a:solidFill>
          <a:ln>
            <a:solidFill>
              <a:srgbClr val="008000"/>
            </a:solidFill>
          </a:ln>
        </p:spPr>
        <p:txBody>
          <a:bodyPr wrap="square">
            <a:spAutoFit/>
          </a:bodyPr>
          <a:lstStyle/>
          <a:p>
            <a:r>
              <a:rPr lang="en-GB" altLang="en-US" sz="1600" dirty="0"/>
              <a:t>Working out your NET PAY</a:t>
            </a:r>
          </a:p>
          <a:p>
            <a:r>
              <a:rPr lang="en-GB" altLang="en-US" sz="1600" dirty="0"/>
              <a:t>(The money actually paid into your bank account)</a:t>
            </a:r>
          </a:p>
          <a:p>
            <a:endParaRPr lang="en-GB" altLang="en-US" sz="1600" dirty="0"/>
          </a:p>
          <a:p>
            <a:r>
              <a:rPr lang="en-GB" altLang="en-US" sz="1600" b="1" dirty="0"/>
              <a:t>GROSS PAY – DEDUCTIONS = NET PAY</a:t>
            </a:r>
          </a:p>
          <a:p>
            <a:r>
              <a:rPr lang="en-GB" altLang="en-US" sz="1600" b="1" dirty="0"/>
              <a:t>£3947.75     –  £1502.92.    = £2444.83</a:t>
            </a:r>
          </a:p>
          <a:p>
            <a:endParaRPr lang="en-GB" altLang="en-US" sz="1600" b="1" dirty="0"/>
          </a:p>
          <a:p>
            <a:r>
              <a:rPr lang="en-GB" altLang="en-US" sz="1600" dirty="0"/>
              <a:t>This is known as </a:t>
            </a:r>
            <a:r>
              <a:rPr lang="en-GB" altLang="en-US" sz="1600" b="1" dirty="0"/>
              <a:t>NET PAY</a:t>
            </a:r>
          </a:p>
        </p:txBody>
      </p:sp>
      <p:sp>
        <p:nvSpPr>
          <p:cNvPr id="6" name="Right Arrow 5">
            <a:extLst>
              <a:ext uri="{FF2B5EF4-FFF2-40B4-BE49-F238E27FC236}">
                <a16:creationId xmlns:a16="http://schemas.microsoft.com/office/drawing/2014/main" id="{4EC71960-1746-2E4D-80C7-D78F7047CA39}"/>
              </a:ext>
            </a:extLst>
          </p:cNvPr>
          <p:cNvSpPr/>
          <p:nvPr/>
        </p:nvSpPr>
        <p:spPr>
          <a:xfrm rot="21436064">
            <a:off x="3949369" y="4473999"/>
            <a:ext cx="2006449" cy="491317"/>
          </a:xfrm>
          <a:prstGeom prst="rightArrow">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167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7F661-FB50-E24A-9E72-514EAB61BADA}"/>
              </a:ext>
            </a:extLst>
          </p:cNvPr>
          <p:cNvPicPr>
            <a:picLocks noChangeAspect="1"/>
          </p:cNvPicPr>
          <p:nvPr/>
        </p:nvPicPr>
        <p:blipFill>
          <a:blip r:embed="rId2"/>
          <a:stretch>
            <a:fillRect/>
          </a:stretch>
        </p:blipFill>
        <p:spPr>
          <a:xfrm>
            <a:off x="232913" y="202820"/>
            <a:ext cx="8678174" cy="6452360"/>
          </a:xfrm>
          <a:prstGeom prst="rect">
            <a:avLst/>
          </a:prstGeom>
        </p:spPr>
      </p:pic>
      <p:sp>
        <p:nvSpPr>
          <p:cNvPr id="4" name="Rectangle 93">
            <a:extLst>
              <a:ext uri="{FF2B5EF4-FFF2-40B4-BE49-F238E27FC236}">
                <a16:creationId xmlns:a16="http://schemas.microsoft.com/office/drawing/2014/main" id="{ED1EDBE3-6D73-7E4F-8862-AEE3F7F8EADF}"/>
              </a:ext>
            </a:extLst>
          </p:cNvPr>
          <p:cNvSpPr>
            <a:spLocks noChangeArrowheads="1"/>
          </p:cNvSpPr>
          <p:nvPr/>
        </p:nvSpPr>
        <p:spPr bwMode="auto">
          <a:xfrm>
            <a:off x="4836911" y="4614168"/>
            <a:ext cx="4074176" cy="1474341"/>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dirty="0"/>
          </a:p>
        </p:txBody>
      </p:sp>
      <p:sp>
        <p:nvSpPr>
          <p:cNvPr id="5" name="Rectangle 4">
            <a:extLst>
              <a:ext uri="{FF2B5EF4-FFF2-40B4-BE49-F238E27FC236}">
                <a16:creationId xmlns:a16="http://schemas.microsoft.com/office/drawing/2014/main" id="{65526257-3143-2141-93BC-EC22261F6946}"/>
              </a:ext>
            </a:extLst>
          </p:cNvPr>
          <p:cNvSpPr/>
          <p:nvPr/>
        </p:nvSpPr>
        <p:spPr>
          <a:xfrm>
            <a:off x="348595" y="4388355"/>
            <a:ext cx="4372634" cy="2062103"/>
          </a:xfrm>
          <a:prstGeom prst="rect">
            <a:avLst/>
          </a:prstGeom>
          <a:solidFill>
            <a:srgbClr val="FFF200"/>
          </a:solidFill>
          <a:ln>
            <a:solidFill>
              <a:srgbClr val="008000"/>
            </a:solidFill>
          </a:ln>
        </p:spPr>
        <p:txBody>
          <a:bodyPr wrap="square">
            <a:spAutoFit/>
          </a:bodyPr>
          <a:lstStyle/>
          <a:p>
            <a:r>
              <a:rPr lang="en-GB" altLang="en-US" sz="1600" dirty="0"/>
              <a:t>Your employer will have to pay some costs too. This may include Employer’s National Insurance Contributions and any payments contributions your employers pays on your behalf into a pension scheme. Different Employers will pay varying amounts (% of salary). Recently the Government introduced a Workplace pension scheme  with a minimum contribution of 3% </a:t>
            </a:r>
            <a:endParaRPr lang="en-GB" altLang="en-US" sz="1600" b="1" dirty="0"/>
          </a:p>
        </p:txBody>
      </p:sp>
      <p:sp>
        <p:nvSpPr>
          <p:cNvPr id="6" name="Right Arrow 5">
            <a:extLst>
              <a:ext uri="{FF2B5EF4-FFF2-40B4-BE49-F238E27FC236}">
                <a16:creationId xmlns:a16="http://schemas.microsoft.com/office/drawing/2014/main" id="{D80EE450-9D2C-3C46-8E95-00FF6DE82C12}"/>
              </a:ext>
            </a:extLst>
          </p:cNvPr>
          <p:cNvSpPr/>
          <p:nvPr/>
        </p:nvSpPr>
        <p:spPr>
          <a:xfrm rot="21436064">
            <a:off x="3833687" y="2607099"/>
            <a:ext cx="2006449" cy="491317"/>
          </a:xfrm>
          <a:prstGeom prst="rightArrow">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BAEC9155-D230-B94C-A662-8508DAEFDA8B}"/>
              </a:ext>
            </a:extLst>
          </p:cNvPr>
          <p:cNvPicPr>
            <a:picLocks noChangeAspect="1"/>
          </p:cNvPicPr>
          <p:nvPr/>
        </p:nvPicPr>
        <p:blipFill>
          <a:blip r:embed="rId3"/>
          <a:stretch>
            <a:fillRect/>
          </a:stretch>
        </p:blipFill>
        <p:spPr>
          <a:xfrm>
            <a:off x="425450" y="2359060"/>
            <a:ext cx="8293100" cy="1828800"/>
          </a:xfrm>
          <a:prstGeom prst="rect">
            <a:avLst/>
          </a:prstGeom>
        </p:spPr>
        <p:style>
          <a:lnRef idx="2">
            <a:schemeClr val="dk1"/>
          </a:lnRef>
          <a:fillRef idx="1">
            <a:schemeClr val="lt1"/>
          </a:fillRef>
          <a:effectRef idx="0">
            <a:schemeClr val="dk1"/>
          </a:effectRef>
          <a:fontRef idx="minor">
            <a:schemeClr val="dk1"/>
          </a:fontRef>
        </p:style>
      </p:pic>
      <p:sp>
        <p:nvSpPr>
          <p:cNvPr id="8" name="Right Arrow 7">
            <a:extLst>
              <a:ext uri="{FF2B5EF4-FFF2-40B4-BE49-F238E27FC236}">
                <a16:creationId xmlns:a16="http://schemas.microsoft.com/office/drawing/2014/main" id="{5D20D765-5EF2-F541-B62D-91E8CA303512}"/>
              </a:ext>
            </a:extLst>
          </p:cNvPr>
          <p:cNvSpPr/>
          <p:nvPr/>
        </p:nvSpPr>
        <p:spPr>
          <a:xfrm rot="20637327">
            <a:off x="4521921" y="5779666"/>
            <a:ext cx="2006449" cy="491317"/>
          </a:xfrm>
          <a:prstGeom prst="rightArrow">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554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7F661-FB50-E24A-9E72-514EAB61BADA}"/>
              </a:ext>
            </a:extLst>
          </p:cNvPr>
          <p:cNvPicPr>
            <a:picLocks noChangeAspect="1"/>
          </p:cNvPicPr>
          <p:nvPr/>
        </p:nvPicPr>
        <p:blipFill>
          <a:blip r:embed="rId2"/>
          <a:stretch>
            <a:fillRect/>
          </a:stretch>
        </p:blipFill>
        <p:spPr>
          <a:xfrm>
            <a:off x="232913" y="202820"/>
            <a:ext cx="8678174" cy="6452360"/>
          </a:xfrm>
          <a:prstGeom prst="rect">
            <a:avLst/>
          </a:prstGeom>
        </p:spPr>
      </p:pic>
      <p:sp>
        <p:nvSpPr>
          <p:cNvPr id="4" name="Rectangle 93">
            <a:extLst>
              <a:ext uri="{FF2B5EF4-FFF2-40B4-BE49-F238E27FC236}">
                <a16:creationId xmlns:a16="http://schemas.microsoft.com/office/drawing/2014/main" id="{D11B3B6E-E6F2-D243-964F-CF7459712DD7}"/>
              </a:ext>
            </a:extLst>
          </p:cNvPr>
          <p:cNvSpPr>
            <a:spLocks noChangeArrowheads="1"/>
          </p:cNvSpPr>
          <p:nvPr/>
        </p:nvSpPr>
        <p:spPr bwMode="auto">
          <a:xfrm>
            <a:off x="232912" y="4653400"/>
            <a:ext cx="4643887" cy="1474341"/>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dirty="0"/>
          </a:p>
        </p:txBody>
      </p:sp>
      <p:sp>
        <p:nvSpPr>
          <p:cNvPr id="5" name="Rectangle 4">
            <a:extLst>
              <a:ext uri="{FF2B5EF4-FFF2-40B4-BE49-F238E27FC236}">
                <a16:creationId xmlns:a16="http://schemas.microsoft.com/office/drawing/2014/main" id="{CA4B88B2-D787-D14B-804B-B919D923E588}"/>
              </a:ext>
            </a:extLst>
          </p:cNvPr>
          <p:cNvSpPr/>
          <p:nvPr/>
        </p:nvSpPr>
        <p:spPr>
          <a:xfrm>
            <a:off x="339736" y="3216587"/>
            <a:ext cx="4372634" cy="1323439"/>
          </a:xfrm>
          <a:prstGeom prst="rect">
            <a:avLst/>
          </a:prstGeom>
          <a:solidFill>
            <a:srgbClr val="FFF200"/>
          </a:solidFill>
          <a:ln>
            <a:solidFill>
              <a:srgbClr val="008000"/>
            </a:solidFill>
          </a:ln>
        </p:spPr>
        <p:txBody>
          <a:bodyPr wrap="square">
            <a:spAutoFit/>
          </a:bodyPr>
          <a:lstStyle/>
          <a:p>
            <a:r>
              <a:rPr lang="en-GB" altLang="en-US" sz="1600" dirty="0"/>
              <a:t>Y.T.D – Year to Date </a:t>
            </a:r>
          </a:p>
          <a:p>
            <a:r>
              <a:rPr lang="en-GB" altLang="en-US" sz="1600" dirty="0"/>
              <a:t>Often a payslip will give you a summary of how much you have earnt, paid in tax, paid in NI contributions since the start of your employment or start of the current tax year</a:t>
            </a:r>
          </a:p>
        </p:txBody>
      </p:sp>
      <p:sp>
        <p:nvSpPr>
          <p:cNvPr id="6" name="Right Arrow 5">
            <a:extLst>
              <a:ext uri="{FF2B5EF4-FFF2-40B4-BE49-F238E27FC236}">
                <a16:creationId xmlns:a16="http://schemas.microsoft.com/office/drawing/2014/main" id="{2B90D97C-5042-B946-9E92-371923CE4F28}"/>
              </a:ext>
            </a:extLst>
          </p:cNvPr>
          <p:cNvSpPr/>
          <p:nvPr/>
        </p:nvSpPr>
        <p:spPr>
          <a:xfrm rot="7291194">
            <a:off x="3857037" y="4074004"/>
            <a:ext cx="688309" cy="932045"/>
          </a:xfrm>
          <a:prstGeom prst="rightArrow">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22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7F661-FB50-E24A-9E72-514EAB61BADA}"/>
              </a:ext>
            </a:extLst>
          </p:cNvPr>
          <p:cNvPicPr>
            <a:picLocks noChangeAspect="1"/>
          </p:cNvPicPr>
          <p:nvPr/>
        </p:nvPicPr>
        <p:blipFill>
          <a:blip r:embed="rId2"/>
          <a:stretch>
            <a:fillRect/>
          </a:stretch>
        </p:blipFill>
        <p:spPr>
          <a:xfrm>
            <a:off x="368419" y="202820"/>
            <a:ext cx="4339087" cy="322618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38C042C-23BA-A844-8A15-4B528D49EF65}"/>
              </a:ext>
            </a:extLst>
          </p:cNvPr>
          <p:cNvPicPr/>
          <p:nvPr/>
        </p:nvPicPr>
        <p:blipFill>
          <a:blip r:embed="rId3">
            <a:extLst>
              <a:ext uri="{28A0092B-C50C-407E-A947-70E740481C1C}">
                <a14:useLocalDpi xmlns:a14="http://schemas.microsoft.com/office/drawing/2010/main"/>
              </a:ext>
            </a:extLst>
          </a:blip>
          <a:stretch>
            <a:fillRect/>
          </a:stretch>
        </p:blipFill>
        <p:spPr>
          <a:xfrm>
            <a:off x="4267200" y="304801"/>
            <a:ext cx="4697506" cy="3124200"/>
          </a:xfrm>
          <a:prstGeom prst="rect">
            <a:avLst/>
          </a:prstGeom>
          <a:ln>
            <a:noFill/>
          </a:ln>
          <a:effectLst>
            <a:outerShdw blurRad="292100" dist="139700" dir="2700000" algn="tl" rotWithShape="0">
              <a:srgbClr val="333333">
                <a:alpha val="65000"/>
              </a:srgbClr>
            </a:outerShdw>
          </a:effectLst>
        </p:spPr>
      </p:pic>
      <p:pic>
        <p:nvPicPr>
          <p:cNvPr id="6" name="Picture 10" descr="wage_slip.jpg">
            <a:extLst>
              <a:ext uri="{FF2B5EF4-FFF2-40B4-BE49-F238E27FC236}">
                <a16:creationId xmlns:a16="http://schemas.microsoft.com/office/drawing/2014/main" id="{AAAB2102-570E-E74A-AFC4-5D5D5841AB0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9294" y="3019590"/>
            <a:ext cx="4887632" cy="3529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AC70836-71D3-1C48-8C44-998A8090B9B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09479" y="4554748"/>
            <a:ext cx="6648772" cy="1994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a:extLst>
              <a:ext uri="{FF2B5EF4-FFF2-40B4-BE49-F238E27FC236}">
                <a16:creationId xmlns:a16="http://schemas.microsoft.com/office/drawing/2014/main" id="{714E3F92-5FEC-544D-B5CE-B658C334844C}"/>
              </a:ext>
            </a:extLst>
          </p:cNvPr>
          <p:cNvSpPr/>
          <p:nvPr/>
        </p:nvSpPr>
        <p:spPr>
          <a:xfrm>
            <a:off x="4982607" y="3247793"/>
            <a:ext cx="3875644" cy="1077218"/>
          </a:xfrm>
          <a:prstGeom prst="rect">
            <a:avLst/>
          </a:prstGeom>
          <a:solidFill>
            <a:srgbClr val="FFF200"/>
          </a:solidFill>
          <a:ln>
            <a:solidFill>
              <a:srgbClr val="008000"/>
            </a:solidFill>
          </a:ln>
        </p:spPr>
        <p:txBody>
          <a:bodyPr wrap="square">
            <a:spAutoFit/>
          </a:bodyPr>
          <a:lstStyle/>
          <a:p>
            <a:pPr algn="ctr"/>
            <a:r>
              <a:rPr lang="en-GB" altLang="en-US" sz="1600" b="1" dirty="0"/>
              <a:t>IT IS IMPORTANT TO REMEMBER THAT NOT ALL PAYSLIPS WILL LOOK THE SAME – THEY SHOULD ALL CONTAIN SIMILAR INFORMATION!</a:t>
            </a:r>
          </a:p>
        </p:txBody>
      </p:sp>
    </p:spTree>
    <p:extLst>
      <p:ext uri="{BB962C8B-B14F-4D97-AF65-F5344CB8AC3E}">
        <p14:creationId xmlns:p14="http://schemas.microsoft.com/office/powerpoint/2010/main" val="141027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3C0821-BE23-F148-BD11-00C6B605FF82}"/>
              </a:ext>
            </a:extLst>
          </p:cNvPr>
          <p:cNvPicPr>
            <a:picLocks noChangeAspect="1"/>
          </p:cNvPicPr>
          <p:nvPr/>
        </p:nvPicPr>
        <p:blipFill>
          <a:blip r:embed="rId2"/>
          <a:stretch>
            <a:fillRect/>
          </a:stretch>
        </p:blipFill>
        <p:spPr>
          <a:xfrm>
            <a:off x="279027" y="215153"/>
            <a:ext cx="4792223" cy="6389631"/>
          </a:xfrm>
          <a:prstGeom prst="rect">
            <a:avLst/>
          </a:prstGeom>
          <a:ln>
            <a:noFill/>
          </a:ln>
          <a:effectLst>
            <a:outerShdw blurRad="292100" dist="139700" dir="2700000" algn="tl" rotWithShape="0">
              <a:srgbClr val="333333">
                <a:alpha val="65000"/>
              </a:srgbClr>
            </a:outerShdw>
          </a:effectLst>
        </p:spPr>
      </p:pic>
      <p:sp>
        <p:nvSpPr>
          <p:cNvPr id="6" name="Rounded Rectangle 5">
            <a:extLst>
              <a:ext uri="{FF2B5EF4-FFF2-40B4-BE49-F238E27FC236}">
                <a16:creationId xmlns:a16="http://schemas.microsoft.com/office/drawing/2014/main" id="{B07AC52F-EB4B-344C-AC5D-CF86F35339A6}"/>
              </a:ext>
            </a:extLst>
          </p:cNvPr>
          <p:cNvSpPr/>
          <p:nvPr/>
        </p:nvSpPr>
        <p:spPr>
          <a:xfrm>
            <a:off x="5223616" y="1945044"/>
            <a:ext cx="3626629" cy="2967911"/>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Task 1</a:t>
            </a:r>
          </a:p>
          <a:p>
            <a:r>
              <a:rPr lang="en-US" dirty="0">
                <a:solidFill>
                  <a:schemeClr val="tx1"/>
                </a:solidFill>
              </a:rPr>
              <a:t>Complete the first column using information provided on the example payslip</a:t>
            </a:r>
          </a:p>
          <a:p>
            <a:endParaRPr lang="en-US" b="1" dirty="0">
              <a:solidFill>
                <a:schemeClr val="tx1"/>
              </a:solidFill>
            </a:endParaRPr>
          </a:p>
          <a:p>
            <a:r>
              <a:rPr lang="en-US" b="1" dirty="0">
                <a:solidFill>
                  <a:schemeClr val="tx1"/>
                </a:solidFill>
              </a:rPr>
              <a:t>Task 2</a:t>
            </a:r>
            <a:endParaRPr lang="en-US" dirty="0">
              <a:solidFill>
                <a:schemeClr val="tx1"/>
              </a:solidFill>
            </a:endParaRPr>
          </a:p>
          <a:p>
            <a:r>
              <a:rPr lang="en-US" dirty="0">
                <a:solidFill>
                  <a:schemeClr val="tx1"/>
                </a:solidFill>
              </a:rPr>
              <a:t>Complete the second column explaining what each piece of information means and why it is important </a:t>
            </a:r>
          </a:p>
        </p:txBody>
      </p:sp>
      <p:pic>
        <p:nvPicPr>
          <p:cNvPr id="7" name="Picture 18" descr="C:\Users\Optic Group111\Desktop\Task.png">
            <a:extLst>
              <a:ext uri="{FF2B5EF4-FFF2-40B4-BE49-F238E27FC236}">
                <a16:creationId xmlns:a16="http://schemas.microsoft.com/office/drawing/2014/main" id="{239E0C08-D07F-EF40-827E-E45813C2685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38343" y="904842"/>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descr="C:\Users\Optic Group111\Desktop\Challenge.png">
            <a:extLst>
              <a:ext uri="{FF2B5EF4-FFF2-40B4-BE49-F238E27FC236}">
                <a16:creationId xmlns:a16="http://schemas.microsoft.com/office/drawing/2014/main" id="{EAF36937-A094-5449-A7AF-E40E62E846E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29650" y="855833"/>
            <a:ext cx="920595" cy="9205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40DBD53-A439-7041-BCDD-CEE78E08F19F}"/>
              </a:ext>
            </a:extLst>
          </p:cNvPr>
          <p:cNvSpPr/>
          <p:nvPr/>
        </p:nvSpPr>
        <p:spPr>
          <a:xfrm>
            <a:off x="5238344" y="217253"/>
            <a:ext cx="3611902" cy="486132"/>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dirty="0">
                <a:ln w="10541" cmpd="sng">
                  <a:solidFill>
                    <a:schemeClr val="tx1"/>
                  </a:solidFill>
                  <a:prstDash val="solid"/>
                </a:ln>
                <a:solidFill>
                  <a:srgbClr val="FF0000"/>
                </a:solidFill>
              </a:rPr>
              <a:t>EASY VERSION</a:t>
            </a:r>
            <a:endParaRPr lang="en-GB" sz="2800" b="1" dirty="0">
              <a:ln w="10541" cmpd="sng">
                <a:solidFill>
                  <a:schemeClr val="tx1"/>
                </a:solidFill>
                <a:prstDash val="solid"/>
              </a:ln>
              <a:solidFill>
                <a:srgbClr val="7F0757"/>
              </a:solidFill>
            </a:endParaRPr>
          </a:p>
        </p:txBody>
      </p:sp>
      <p:pic>
        <p:nvPicPr>
          <p:cNvPr id="11" name="Picture 10">
            <a:extLst>
              <a:ext uri="{FF2B5EF4-FFF2-40B4-BE49-F238E27FC236}">
                <a16:creationId xmlns:a16="http://schemas.microsoft.com/office/drawing/2014/main" id="{E2C2E527-1CA7-9448-87DB-25EFA69085C9}"/>
              </a:ext>
            </a:extLst>
          </p:cNvPr>
          <p:cNvPicPr>
            <a:picLocks noChangeAspect="1"/>
          </p:cNvPicPr>
          <p:nvPr/>
        </p:nvPicPr>
        <p:blipFill>
          <a:blip r:embed="rId5"/>
          <a:stretch>
            <a:fillRect/>
          </a:stretch>
        </p:blipFill>
        <p:spPr>
          <a:xfrm>
            <a:off x="5322137" y="5081571"/>
            <a:ext cx="3444315" cy="1402695"/>
          </a:xfrm>
          <a:prstGeom prst="rect">
            <a:avLst/>
          </a:prstGeom>
        </p:spPr>
      </p:pic>
    </p:spTree>
    <p:extLst>
      <p:ext uri="{BB962C8B-B14F-4D97-AF65-F5344CB8AC3E}">
        <p14:creationId xmlns:p14="http://schemas.microsoft.com/office/powerpoint/2010/main" val="207019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C9E2233-DA97-7347-BE5B-8CE98AF8230E}"/>
              </a:ext>
            </a:extLst>
          </p:cNvPr>
          <p:cNvPicPr>
            <a:picLocks noChangeAspect="1"/>
          </p:cNvPicPr>
          <p:nvPr/>
        </p:nvPicPr>
        <p:blipFill>
          <a:blip r:embed="rId2"/>
          <a:stretch>
            <a:fillRect/>
          </a:stretch>
        </p:blipFill>
        <p:spPr>
          <a:xfrm>
            <a:off x="5322137" y="5081571"/>
            <a:ext cx="3444315" cy="1402695"/>
          </a:xfrm>
          <a:prstGeom prst="rect">
            <a:avLst/>
          </a:prstGeom>
        </p:spPr>
      </p:pic>
      <p:pic>
        <p:nvPicPr>
          <p:cNvPr id="3" name="Picture 2">
            <a:extLst>
              <a:ext uri="{FF2B5EF4-FFF2-40B4-BE49-F238E27FC236}">
                <a16:creationId xmlns:a16="http://schemas.microsoft.com/office/drawing/2014/main" id="{9203B49B-3910-EF42-A5D3-F1B56C9785EE}"/>
              </a:ext>
            </a:extLst>
          </p:cNvPr>
          <p:cNvPicPr>
            <a:picLocks noChangeAspect="1"/>
          </p:cNvPicPr>
          <p:nvPr/>
        </p:nvPicPr>
        <p:blipFill>
          <a:blip r:embed="rId3"/>
          <a:stretch>
            <a:fillRect/>
          </a:stretch>
        </p:blipFill>
        <p:spPr>
          <a:xfrm>
            <a:off x="230309" y="215153"/>
            <a:ext cx="4784061" cy="6347012"/>
          </a:xfrm>
          <a:prstGeom prst="rect">
            <a:avLst/>
          </a:prstGeom>
          <a:ln>
            <a:noFill/>
          </a:ln>
          <a:effectLst>
            <a:outerShdw blurRad="292100" dist="139700" dir="2700000" algn="tl" rotWithShape="0">
              <a:srgbClr val="333333">
                <a:alpha val="65000"/>
              </a:srgbClr>
            </a:outerShdw>
          </a:effectLst>
        </p:spPr>
      </p:pic>
      <p:sp>
        <p:nvSpPr>
          <p:cNvPr id="4" name="Rounded Rectangle 3">
            <a:extLst>
              <a:ext uri="{FF2B5EF4-FFF2-40B4-BE49-F238E27FC236}">
                <a16:creationId xmlns:a16="http://schemas.microsoft.com/office/drawing/2014/main" id="{43093726-3BAA-0245-A7B9-D13496F06153}"/>
              </a:ext>
            </a:extLst>
          </p:cNvPr>
          <p:cNvSpPr/>
          <p:nvPr/>
        </p:nvSpPr>
        <p:spPr>
          <a:xfrm>
            <a:off x="5223616" y="1945045"/>
            <a:ext cx="3626629" cy="226836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tx1"/>
                </a:solidFill>
              </a:rPr>
              <a:t>Task 1</a:t>
            </a:r>
          </a:p>
          <a:p>
            <a:r>
              <a:rPr lang="en-US" dirty="0">
                <a:solidFill>
                  <a:schemeClr val="tx1"/>
                </a:solidFill>
              </a:rPr>
              <a:t>Complete the first and second columns using the information provided on the example payslip</a:t>
            </a:r>
            <a:r>
              <a:rPr lang="en-US" b="1" dirty="0">
                <a:solidFill>
                  <a:schemeClr val="tx1"/>
                </a:solidFill>
              </a:rPr>
              <a:t>. You may need a calculator as some of the key information is missing</a:t>
            </a:r>
            <a:endParaRPr lang="en-US" dirty="0">
              <a:solidFill>
                <a:schemeClr val="tx1"/>
              </a:solidFill>
            </a:endParaRPr>
          </a:p>
        </p:txBody>
      </p:sp>
      <p:pic>
        <p:nvPicPr>
          <p:cNvPr id="6" name="Picture 18" descr="C:\Users\Optic Group111\Desktop\Task.png">
            <a:extLst>
              <a:ext uri="{FF2B5EF4-FFF2-40B4-BE49-F238E27FC236}">
                <a16:creationId xmlns:a16="http://schemas.microsoft.com/office/drawing/2014/main" id="{0A77F060-845C-904F-BE99-269BB07203D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38343" y="904842"/>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descr="C:\Users\Optic Group111\Desktop\Challenge.png">
            <a:extLst>
              <a:ext uri="{FF2B5EF4-FFF2-40B4-BE49-F238E27FC236}">
                <a16:creationId xmlns:a16="http://schemas.microsoft.com/office/drawing/2014/main" id="{90034051-94D2-D24B-9BEF-71EEA20FD581}"/>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929650" y="855833"/>
            <a:ext cx="920595" cy="9205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2A99F26-8D73-0140-9E49-330C58C0484D}"/>
              </a:ext>
            </a:extLst>
          </p:cNvPr>
          <p:cNvSpPr/>
          <p:nvPr/>
        </p:nvSpPr>
        <p:spPr>
          <a:xfrm>
            <a:off x="5238344" y="217253"/>
            <a:ext cx="3611902" cy="486132"/>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dirty="0">
                <a:ln w="10541" cmpd="sng">
                  <a:solidFill>
                    <a:schemeClr val="tx1"/>
                  </a:solidFill>
                  <a:prstDash val="solid"/>
                </a:ln>
                <a:solidFill>
                  <a:srgbClr val="FF0000"/>
                </a:solidFill>
              </a:rPr>
              <a:t>HARD VERSION</a:t>
            </a:r>
            <a:endParaRPr lang="en-GB" sz="2800" b="1" dirty="0">
              <a:ln w="10541" cmpd="sng">
                <a:solidFill>
                  <a:schemeClr val="tx1"/>
                </a:solidFill>
                <a:prstDash val="solid"/>
              </a:ln>
              <a:solidFill>
                <a:srgbClr val="7F0757"/>
              </a:solidFill>
            </a:endParaRPr>
          </a:p>
        </p:txBody>
      </p:sp>
      <p:sp>
        <p:nvSpPr>
          <p:cNvPr id="9" name="Rectangle 8">
            <a:extLst>
              <a:ext uri="{FF2B5EF4-FFF2-40B4-BE49-F238E27FC236}">
                <a16:creationId xmlns:a16="http://schemas.microsoft.com/office/drawing/2014/main" id="{4E3265BB-992C-B848-B4DB-3650AA54EBA8}"/>
              </a:ext>
            </a:extLst>
          </p:cNvPr>
          <p:cNvSpPr/>
          <p:nvPr/>
        </p:nvSpPr>
        <p:spPr>
          <a:xfrm>
            <a:off x="5303177" y="4337441"/>
            <a:ext cx="3649757" cy="625878"/>
          </a:xfrm>
          <a:prstGeom prst="rect">
            <a:avLst/>
          </a:prstGeom>
        </p:spPr>
        <p:style>
          <a:lnRef idx="2">
            <a:schemeClr val="dk1"/>
          </a:lnRef>
          <a:fillRef idx="1">
            <a:schemeClr val="lt1"/>
          </a:fillRef>
          <a:effectRef idx="0">
            <a:schemeClr val="dk1"/>
          </a:effectRef>
          <a:fontRef idx="minor">
            <a:schemeClr val="dk1"/>
          </a:fontRef>
        </p:style>
        <p:txBody>
          <a:bodyPr wrap="square" anchor="ctr">
            <a:noAutofit/>
          </a:bodyPr>
          <a:lstStyle/>
          <a:p>
            <a:r>
              <a:rPr lang="en-GB" sz="1600" b="1" dirty="0">
                <a:cs typeface="Calibri"/>
              </a:rPr>
              <a:t>Remember:</a:t>
            </a:r>
          </a:p>
          <a:p>
            <a:r>
              <a:rPr lang="en-GB" sz="1600" b="1" dirty="0">
                <a:cs typeface="Calibri"/>
              </a:rPr>
              <a:t>Gross Pay – Deductions = Net Pay </a:t>
            </a:r>
          </a:p>
        </p:txBody>
      </p:sp>
    </p:spTree>
    <p:extLst>
      <p:ext uri="{BB962C8B-B14F-4D97-AF65-F5344CB8AC3E}">
        <p14:creationId xmlns:p14="http://schemas.microsoft.com/office/powerpoint/2010/main" val="313374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884" y="2315434"/>
            <a:ext cx="2857500" cy="430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GB" sz="2200" b="1" dirty="0">
                <a:latin typeface="Calibri"/>
                <a:cs typeface="Calibri"/>
              </a:rPr>
              <a:t>Net Pay</a:t>
            </a:r>
            <a:endParaRPr lang="en-GB" sz="2200" dirty="0">
              <a:latin typeface="Calibri"/>
              <a:cs typeface="Calibri"/>
            </a:endParaRPr>
          </a:p>
        </p:txBody>
      </p:sp>
      <p:sp>
        <p:nvSpPr>
          <p:cNvPr id="6" name="Rectangle 5"/>
          <p:cNvSpPr/>
          <p:nvPr/>
        </p:nvSpPr>
        <p:spPr>
          <a:xfrm>
            <a:off x="251884" y="3154460"/>
            <a:ext cx="2857500" cy="430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GB" sz="2200" b="1" dirty="0">
                <a:latin typeface="Calibri"/>
                <a:cs typeface="Calibri"/>
              </a:rPr>
              <a:t>Income Tax </a:t>
            </a:r>
            <a:endParaRPr lang="en-GB" sz="2200" dirty="0">
              <a:latin typeface="Calibri"/>
              <a:cs typeface="Calibri"/>
            </a:endParaRPr>
          </a:p>
        </p:txBody>
      </p:sp>
      <p:sp>
        <p:nvSpPr>
          <p:cNvPr id="9" name="Rectangle 8"/>
          <p:cNvSpPr/>
          <p:nvPr/>
        </p:nvSpPr>
        <p:spPr>
          <a:xfrm>
            <a:off x="190207" y="4135948"/>
            <a:ext cx="2857500" cy="430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GB" sz="2200" b="1" dirty="0">
                <a:latin typeface="Calibri"/>
                <a:cs typeface="Calibri"/>
              </a:rPr>
              <a:t>Payslip</a:t>
            </a:r>
            <a:endParaRPr lang="en-GB" sz="2200" dirty="0">
              <a:latin typeface="Calibri"/>
              <a:cs typeface="Calibri"/>
            </a:endParaRPr>
          </a:p>
        </p:txBody>
      </p:sp>
      <p:sp>
        <p:nvSpPr>
          <p:cNvPr id="10" name="Rectangle 9"/>
          <p:cNvSpPr/>
          <p:nvPr/>
        </p:nvSpPr>
        <p:spPr>
          <a:xfrm>
            <a:off x="190207" y="4974975"/>
            <a:ext cx="2857500" cy="5000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GB" sz="2200" b="1" dirty="0">
                <a:latin typeface="Calibri"/>
                <a:cs typeface="Calibri"/>
              </a:rPr>
              <a:t>Personal Allowances  </a:t>
            </a:r>
          </a:p>
        </p:txBody>
      </p:sp>
      <p:sp>
        <p:nvSpPr>
          <p:cNvPr id="11" name="Rectangle 10"/>
          <p:cNvSpPr/>
          <p:nvPr/>
        </p:nvSpPr>
        <p:spPr>
          <a:xfrm>
            <a:off x="251884" y="1476408"/>
            <a:ext cx="2857500" cy="430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GB" sz="2200" b="1" dirty="0">
                <a:latin typeface="Calibri"/>
                <a:cs typeface="Calibri"/>
              </a:rPr>
              <a:t>Gross Pay  </a:t>
            </a:r>
            <a:endParaRPr lang="en-GB" sz="2200" dirty="0">
              <a:latin typeface="Calibri"/>
              <a:cs typeface="Calibri"/>
            </a:endParaRPr>
          </a:p>
        </p:txBody>
      </p:sp>
      <p:sp>
        <p:nvSpPr>
          <p:cNvPr id="12" name="Rectangle 11"/>
          <p:cNvSpPr/>
          <p:nvPr/>
        </p:nvSpPr>
        <p:spPr>
          <a:xfrm>
            <a:off x="4259795" y="4171957"/>
            <a:ext cx="4068000" cy="1100082"/>
          </a:xfrm>
          <a:prstGeom prst="rect">
            <a:avLst/>
          </a:prstGeom>
        </p:spPr>
        <p:style>
          <a:lnRef idx="2">
            <a:schemeClr val="dk1"/>
          </a:lnRef>
          <a:fillRef idx="1">
            <a:schemeClr val="lt1"/>
          </a:fillRef>
          <a:effectRef idx="0">
            <a:schemeClr val="dk1"/>
          </a:effectRef>
          <a:fontRef idx="minor">
            <a:schemeClr val="dk1"/>
          </a:fontRef>
        </p:style>
        <p:txBody>
          <a:bodyPr wrap="square" anchor="ctr">
            <a:noAutofit/>
          </a:bodyPr>
          <a:lstStyle/>
          <a:p>
            <a:pPr algn="ctr">
              <a:defRPr/>
            </a:pPr>
            <a:r>
              <a:rPr lang="en-GB" sz="1600" dirty="0">
                <a:cs typeface="Calibri"/>
              </a:rPr>
              <a:t>The total amount you are paid by your employer before any deductions happen </a:t>
            </a:r>
          </a:p>
        </p:txBody>
      </p:sp>
      <p:sp>
        <p:nvSpPr>
          <p:cNvPr id="13" name="Rectangle 12"/>
          <p:cNvSpPr/>
          <p:nvPr/>
        </p:nvSpPr>
        <p:spPr>
          <a:xfrm>
            <a:off x="4258208" y="3243375"/>
            <a:ext cx="4068000" cy="820452"/>
          </a:xfrm>
          <a:prstGeom prst="rect">
            <a:avLst/>
          </a:prstGeom>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n-GB" sz="1600" dirty="0">
                <a:cs typeface="Calibri"/>
              </a:rPr>
              <a:t>Gross Pay – Deductions = </a:t>
            </a:r>
          </a:p>
          <a:p>
            <a:pPr algn="ctr"/>
            <a:endParaRPr lang="en-GB" sz="1600" dirty="0">
              <a:cs typeface="Calibri"/>
            </a:endParaRPr>
          </a:p>
        </p:txBody>
      </p:sp>
      <p:sp>
        <p:nvSpPr>
          <p:cNvPr id="14" name="Rectangle 13"/>
          <p:cNvSpPr/>
          <p:nvPr/>
        </p:nvSpPr>
        <p:spPr>
          <a:xfrm>
            <a:off x="4259795" y="2052778"/>
            <a:ext cx="4068000" cy="1100082"/>
          </a:xfrm>
          <a:prstGeom prst="rect">
            <a:avLst/>
          </a:prstGeom>
        </p:spPr>
        <p:style>
          <a:lnRef idx="2">
            <a:schemeClr val="dk1"/>
          </a:lnRef>
          <a:fillRef idx="1">
            <a:schemeClr val="lt1"/>
          </a:fillRef>
          <a:effectRef idx="0">
            <a:schemeClr val="dk1"/>
          </a:effectRef>
          <a:fontRef idx="minor">
            <a:schemeClr val="dk1"/>
          </a:fontRef>
        </p:style>
        <p:txBody>
          <a:bodyPr wrap="square" anchor="ctr">
            <a:noAutofit/>
          </a:bodyPr>
          <a:lstStyle/>
          <a:p>
            <a:pPr algn="ctr">
              <a:defRPr/>
            </a:pPr>
            <a:r>
              <a:rPr lang="en-GB" sz="1600" dirty="0">
                <a:solidFill>
                  <a:srgbClr val="000000"/>
                </a:solidFill>
                <a:ea typeface="MS PGothic" charset="0"/>
                <a:cs typeface="Calibri"/>
              </a:rPr>
              <a:t>Money taken off your salary that is dependant on how much you earn and is paid to the government to help run public services </a:t>
            </a:r>
          </a:p>
        </p:txBody>
      </p:sp>
      <p:sp>
        <p:nvSpPr>
          <p:cNvPr id="16" name="Rectangle 15"/>
          <p:cNvSpPr/>
          <p:nvPr/>
        </p:nvSpPr>
        <p:spPr>
          <a:xfrm>
            <a:off x="4243774" y="881231"/>
            <a:ext cx="4068000" cy="1100082"/>
          </a:xfrm>
          <a:prstGeom prst="rect">
            <a:avLst/>
          </a:prstGeom>
        </p:spPr>
        <p:style>
          <a:lnRef idx="2">
            <a:schemeClr val="dk1"/>
          </a:lnRef>
          <a:fillRef idx="1">
            <a:schemeClr val="lt1"/>
          </a:fillRef>
          <a:effectRef idx="0">
            <a:schemeClr val="dk1"/>
          </a:effectRef>
          <a:fontRef idx="minor">
            <a:schemeClr val="dk1"/>
          </a:fontRef>
        </p:style>
        <p:txBody>
          <a:bodyPr wrap="square" anchor="ctr">
            <a:noAutofit/>
          </a:bodyPr>
          <a:lstStyle/>
          <a:p>
            <a:pPr algn="ctr">
              <a:defRPr/>
            </a:pPr>
            <a:r>
              <a:rPr lang="en-US" sz="1600" dirty="0">
                <a:solidFill>
                  <a:srgbClr val="000000"/>
                </a:solidFill>
                <a:ea typeface="MS PGothic" charset="0"/>
                <a:cs typeface="Calibri"/>
              </a:rPr>
              <a:t>This will tell you any income you receive from your job and any compulsory deductions. Usually given once a month or once a pay period </a:t>
            </a:r>
          </a:p>
        </p:txBody>
      </p:sp>
      <p:sp>
        <p:nvSpPr>
          <p:cNvPr id="17" name="Rectangle 16"/>
          <p:cNvSpPr/>
          <p:nvPr/>
        </p:nvSpPr>
        <p:spPr>
          <a:xfrm>
            <a:off x="4258207" y="5361119"/>
            <a:ext cx="4068000" cy="1306100"/>
          </a:xfrm>
          <a:prstGeom prst="rect">
            <a:avLst/>
          </a:prstGeom>
        </p:spPr>
        <p:style>
          <a:lnRef idx="2">
            <a:schemeClr val="dk1"/>
          </a:lnRef>
          <a:fillRef idx="1">
            <a:schemeClr val="lt1"/>
          </a:fillRef>
          <a:effectRef idx="0">
            <a:schemeClr val="dk1"/>
          </a:effectRef>
          <a:fontRef idx="minor">
            <a:schemeClr val="dk1"/>
          </a:fontRef>
        </p:style>
        <p:txBody>
          <a:bodyPr anchor="ctr">
            <a:noAutofit/>
          </a:bodyPr>
          <a:lstStyle/>
          <a:p>
            <a:pPr algn="ctr">
              <a:defRPr/>
            </a:pPr>
            <a:r>
              <a:rPr lang="en-GB" sz="1600" dirty="0">
                <a:solidFill>
                  <a:srgbClr val="000000"/>
                </a:solidFill>
                <a:ea typeface="MS PGothic" charset="0"/>
                <a:cs typeface="Calibri"/>
              </a:rPr>
              <a:t>The amount you can earn free from tax. This will vary from person to person and can be adjusted year to year to take into account overpayment or underpayment of taxes in the previous year(s)</a:t>
            </a:r>
          </a:p>
        </p:txBody>
      </p:sp>
      <p:cxnSp>
        <p:nvCxnSpPr>
          <p:cNvPr id="20" name="Straight Arrow Connector 19"/>
          <p:cNvCxnSpPr>
            <a:cxnSpLocks/>
            <a:stCxn id="11" idx="3"/>
            <a:endCxn id="12" idx="1"/>
          </p:cNvCxnSpPr>
          <p:nvPr/>
        </p:nvCxnSpPr>
        <p:spPr>
          <a:xfrm>
            <a:off x="3109384" y="1691852"/>
            <a:ext cx="1150411" cy="303014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6" idx="3"/>
            <a:endCxn id="14" idx="1"/>
          </p:cNvCxnSpPr>
          <p:nvPr/>
        </p:nvCxnSpPr>
        <p:spPr>
          <a:xfrm flipV="1">
            <a:off x="3109384" y="2602819"/>
            <a:ext cx="1150411" cy="76708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5" idx="3"/>
            <a:endCxn id="13" idx="1"/>
          </p:cNvCxnSpPr>
          <p:nvPr/>
        </p:nvCxnSpPr>
        <p:spPr>
          <a:xfrm>
            <a:off x="3109384" y="2530878"/>
            <a:ext cx="1148824" cy="112272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a:stCxn id="9" idx="3"/>
            <a:endCxn id="16" idx="1"/>
          </p:cNvCxnSpPr>
          <p:nvPr/>
        </p:nvCxnSpPr>
        <p:spPr>
          <a:xfrm flipV="1">
            <a:off x="3047707" y="1431272"/>
            <a:ext cx="1196067" cy="292012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10" idx="3"/>
            <a:endCxn id="17" idx="1"/>
          </p:cNvCxnSpPr>
          <p:nvPr/>
        </p:nvCxnSpPr>
        <p:spPr>
          <a:xfrm>
            <a:off x="3047707" y="5225006"/>
            <a:ext cx="1210500" cy="78916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8413227" y="1432634"/>
            <a:ext cx="495300" cy="576263"/>
          </a:xfrm>
          <a:prstGeom prst="rect">
            <a:avLst/>
          </a:prstGeom>
          <a:solidFill>
            <a:srgbClr val="D2ECF5"/>
          </a:solidFill>
          <a:ln>
            <a:solidFill>
              <a:srgbClr val="7F0757"/>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a:latin typeface="Calibri"/>
                <a:cs typeface="Calibri"/>
              </a:rPr>
              <a:t>A</a:t>
            </a:r>
          </a:p>
        </p:txBody>
      </p:sp>
      <p:sp>
        <p:nvSpPr>
          <p:cNvPr id="26" name="Rectangle 25"/>
          <p:cNvSpPr/>
          <p:nvPr/>
        </p:nvSpPr>
        <p:spPr>
          <a:xfrm>
            <a:off x="8413227" y="2365937"/>
            <a:ext cx="495300" cy="576263"/>
          </a:xfrm>
          <a:prstGeom prst="rect">
            <a:avLst/>
          </a:prstGeom>
          <a:solidFill>
            <a:srgbClr val="D2ECF5"/>
          </a:solid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a:latin typeface="Calibri"/>
                <a:cs typeface="Calibri"/>
              </a:rPr>
              <a:t>B</a:t>
            </a:r>
          </a:p>
        </p:txBody>
      </p:sp>
      <p:sp>
        <p:nvSpPr>
          <p:cNvPr id="27" name="Rectangle 26"/>
          <p:cNvSpPr/>
          <p:nvPr/>
        </p:nvSpPr>
        <p:spPr>
          <a:xfrm>
            <a:off x="8413227" y="3299240"/>
            <a:ext cx="495300" cy="576263"/>
          </a:xfrm>
          <a:prstGeom prst="rect">
            <a:avLst/>
          </a:prstGeom>
          <a:solidFill>
            <a:srgbClr val="D2ECF5"/>
          </a:solidFill>
          <a:ln>
            <a:solidFill>
              <a:srgbClr val="7F0757"/>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a:latin typeface="Calibri"/>
                <a:cs typeface="Calibri"/>
              </a:rPr>
              <a:t>C</a:t>
            </a:r>
          </a:p>
        </p:txBody>
      </p:sp>
      <p:sp>
        <p:nvSpPr>
          <p:cNvPr id="28" name="Rectangle 27"/>
          <p:cNvSpPr/>
          <p:nvPr/>
        </p:nvSpPr>
        <p:spPr>
          <a:xfrm>
            <a:off x="8411640" y="4379884"/>
            <a:ext cx="496887" cy="576262"/>
          </a:xfrm>
          <a:prstGeom prst="rect">
            <a:avLst/>
          </a:prstGeom>
          <a:solidFill>
            <a:srgbClr val="D2ECF5"/>
          </a:solidFill>
          <a:ln>
            <a:solidFill>
              <a:srgbClr val="00206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a:latin typeface="Calibri"/>
                <a:cs typeface="Calibri"/>
              </a:rPr>
              <a:t>D</a:t>
            </a:r>
          </a:p>
        </p:txBody>
      </p:sp>
      <p:sp>
        <p:nvSpPr>
          <p:cNvPr id="29" name="Rectangle 28"/>
          <p:cNvSpPr/>
          <p:nvPr/>
        </p:nvSpPr>
        <p:spPr>
          <a:xfrm>
            <a:off x="8413227" y="5231629"/>
            <a:ext cx="495300" cy="576263"/>
          </a:xfrm>
          <a:prstGeom prst="rect">
            <a:avLst/>
          </a:prstGeom>
          <a:solidFill>
            <a:srgbClr val="D2ECF5"/>
          </a:solidFill>
          <a:ln>
            <a:solidFill>
              <a:srgbClr val="7F0757"/>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n-US" b="1" dirty="0">
                <a:latin typeface="Calibri"/>
                <a:cs typeface="Calibri"/>
              </a:rPr>
              <a:t>E</a:t>
            </a:r>
          </a:p>
        </p:txBody>
      </p:sp>
    </p:spTree>
    <p:extLst>
      <p:ext uri="{BB962C8B-B14F-4D97-AF65-F5344CB8AC3E}">
        <p14:creationId xmlns:p14="http://schemas.microsoft.com/office/powerpoint/2010/main" val="831537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dissolv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FE4A15D-5B2A-2B4A-8DB4-A9EDFC8A2920}"/>
              </a:ext>
            </a:extLst>
          </p:cNvPr>
          <p:cNvSpPr txBox="1">
            <a:spLocks/>
          </p:cNvSpPr>
          <p:nvPr/>
        </p:nvSpPr>
        <p:spPr>
          <a:xfrm>
            <a:off x="264676" y="1139923"/>
            <a:ext cx="8614647" cy="4614332"/>
          </a:xfrm>
          <a:prstGeom prst="rect">
            <a:avLst/>
          </a:prstGeom>
          <a:solidFill>
            <a:schemeClr val="bg1"/>
          </a:solidFill>
          <a:ln w="38100" cmpd="sng">
            <a:solidFill>
              <a:srgbClr val="C1EBBA"/>
            </a:solid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r>
              <a:rPr lang="en-GB" sz="1600" b="1" dirty="0">
                <a:latin typeface="+mj-lt"/>
              </a:rPr>
              <a:t>Lesson Success Criteria:</a:t>
            </a:r>
          </a:p>
          <a:p>
            <a:pPr algn="ctr">
              <a:lnSpc>
                <a:spcPct val="90000"/>
              </a:lnSpc>
              <a:spcBef>
                <a:spcPct val="20000"/>
              </a:spcBef>
              <a:defRPr/>
            </a:pPr>
            <a:r>
              <a:rPr lang="en-GB" sz="1600" b="1" dirty="0">
                <a:latin typeface="+mj-lt"/>
              </a:rPr>
              <a:t>REVIEW QUESTIONS</a:t>
            </a:r>
          </a:p>
          <a:p>
            <a:pPr marL="342900" indent="-342900" algn="ctr">
              <a:lnSpc>
                <a:spcPct val="90000"/>
              </a:lnSpc>
              <a:spcBef>
                <a:spcPct val="20000"/>
              </a:spcBef>
              <a:buFont typeface="+mj-lt"/>
              <a:buAutoNum type="arabicPeriod"/>
              <a:defRPr/>
            </a:pPr>
            <a:endParaRPr lang="en-GB" sz="2000" b="1" dirty="0">
              <a:latin typeface="+mj-lt"/>
            </a:endParaRPr>
          </a:p>
          <a:p>
            <a:pPr marL="342900" indent="-342900">
              <a:lnSpc>
                <a:spcPct val="90000"/>
              </a:lnSpc>
              <a:spcBef>
                <a:spcPct val="20000"/>
              </a:spcBef>
              <a:buFont typeface="+mj-lt"/>
              <a:buAutoNum type="arabicPeriod"/>
              <a:defRPr/>
            </a:pPr>
            <a:r>
              <a:rPr lang="en-GB" sz="2000" dirty="0">
                <a:latin typeface="+mj-lt"/>
              </a:rPr>
              <a:t>What do you call your pay after tax and deductions?</a:t>
            </a:r>
          </a:p>
          <a:p>
            <a:pPr marL="342900" indent="-342900">
              <a:lnSpc>
                <a:spcPct val="90000"/>
              </a:lnSpc>
              <a:spcBef>
                <a:spcPct val="20000"/>
              </a:spcBef>
              <a:buFont typeface="+mj-lt"/>
              <a:buAutoNum type="arabicPeriod"/>
              <a:defRPr/>
            </a:pPr>
            <a:endParaRPr lang="en-GB" sz="2000" dirty="0">
              <a:latin typeface="+mj-lt"/>
            </a:endParaRPr>
          </a:p>
          <a:p>
            <a:pPr marL="342900" indent="-342900">
              <a:lnSpc>
                <a:spcPct val="90000"/>
              </a:lnSpc>
              <a:spcBef>
                <a:spcPct val="20000"/>
              </a:spcBef>
              <a:buFont typeface="+mj-lt"/>
              <a:buAutoNum type="arabicPeriod"/>
              <a:defRPr/>
            </a:pPr>
            <a:r>
              <a:rPr lang="en-GB" sz="2000" dirty="0">
                <a:latin typeface="+mj-lt"/>
              </a:rPr>
              <a:t>Name two deductions from your pay</a:t>
            </a:r>
          </a:p>
          <a:p>
            <a:pPr marL="342900" indent="-342900">
              <a:lnSpc>
                <a:spcPct val="90000"/>
              </a:lnSpc>
              <a:spcBef>
                <a:spcPct val="20000"/>
              </a:spcBef>
              <a:buFont typeface="+mj-lt"/>
              <a:buAutoNum type="arabicPeriod"/>
              <a:defRPr/>
            </a:pPr>
            <a:endParaRPr lang="en-GB" sz="2000" dirty="0">
              <a:latin typeface="+mj-lt"/>
            </a:endParaRPr>
          </a:p>
          <a:p>
            <a:pPr marL="342900" indent="-342900">
              <a:lnSpc>
                <a:spcPct val="90000"/>
              </a:lnSpc>
              <a:spcBef>
                <a:spcPct val="20000"/>
              </a:spcBef>
              <a:buFont typeface="+mj-lt"/>
              <a:buAutoNum type="arabicPeriod"/>
              <a:defRPr/>
            </a:pPr>
            <a:r>
              <a:rPr lang="en-GB" sz="2000" dirty="0">
                <a:latin typeface="+mj-lt"/>
              </a:rPr>
              <a:t>Name 5 features of a pay slip</a:t>
            </a:r>
          </a:p>
          <a:p>
            <a:pPr marL="342900" indent="-342900">
              <a:lnSpc>
                <a:spcPct val="90000"/>
              </a:lnSpc>
              <a:spcBef>
                <a:spcPct val="20000"/>
              </a:spcBef>
              <a:buFont typeface="+mj-lt"/>
              <a:buAutoNum type="arabicPeriod"/>
              <a:defRPr/>
            </a:pPr>
            <a:endParaRPr lang="en-GB" sz="2000" dirty="0">
              <a:latin typeface="+mj-lt"/>
            </a:endParaRPr>
          </a:p>
          <a:p>
            <a:pPr marL="342900" indent="-342900">
              <a:lnSpc>
                <a:spcPct val="90000"/>
              </a:lnSpc>
              <a:spcBef>
                <a:spcPct val="20000"/>
              </a:spcBef>
              <a:buFont typeface="+mj-lt"/>
              <a:buAutoNum type="arabicPeriod"/>
              <a:defRPr/>
            </a:pPr>
            <a:r>
              <a:rPr lang="en-GB" sz="2000" dirty="0">
                <a:latin typeface="+mj-lt"/>
              </a:rPr>
              <a:t>What does NI stand for?</a:t>
            </a:r>
          </a:p>
          <a:p>
            <a:pPr marL="342900" indent="-342900">
              <a:lnSpc>
                <a:spcPct val="90000"/>
              </a:lnSpc>
              <a:spcBef>
                <a:spcPct val="20000"/>
              </a:spcBef>
              <a:buFont typeface="+mj-lt"/>
              <a:buAutoNum type="arabicPeriod"/>
              <a:defRPr/>
            </a:pPr>
            <a:endParaRPr lang="en-GB" sz="2000" dirty="0">
              <a:latin typeface="+mj-lt"/>
            </a:endParaRPr>
          </a:p>
          <a:p>
            <a:pPr marL="342900" indent="-342900">
              <a:lnSpc>
                <a:spcPct val="90000"/>
              </a:lnSpc>
              <a:spcBef>
                <a:spcPct val="20000"/>
              </a:spcBef>
              <a:buFont typeface="+mj-lt"/>
              <a:buAutoNum type="arabicPeriod"/>
              <a:defRPr/>
            </a:pPr>
            <a:r>
              <a:rPr lang="en-GB" sz="2000" dirty="0">
                <a:latin typeface="+mj-lt"/>
              </a:rPr>
              <a:t>What does PAYE stand for?</a:t>
            </a:r>
          </a:p>
          <a:p>
            <a:pPr marL="342900" indent="-342900">
              <a:lnSpc>
                <a:spcPct val="90000"/>
              </a:lnSpc>
              <a:spcBef>
                <a:spcPct val="20000"/>
              </a:spcBef>
              <a:buFont typeface="+mj-lt"/>
              <a:buAutoNum type="arabicPeriod"/>
              <a:defRPr/>
            </a:pPr>
            <a:endParaRPr lang="en-GB" sz="2000" dirty="0">
              <a:latin typeface="+mj-lt"/>
            </a:endParaRPr>
          </a:p>
          <a:p>
            <a:pPr marL="342900" indent="-342900">
              <a:lnSpc>
                <a:spcPct val="90000"/>
              </a:lnSpc>
              <a:spcBef>
                <a:spcPct val="20000"/>
              </a:spcBef>
              <a:buFont typeface="+mj-lt"/>
              <a:buAutoNum type="arabicPeriod"/>
              <a:defRPr/>
            </a:pPr>
            <a:r>
              <a:rPr lang="en-GB" sz="2000" dirty="0">
                <a:latin typeface="+mj-lt"/>
              </a:rPr>
              <a:t>Why do all employees have a tax code?</a:t>
            </a:r>
          </a:p>
          <a:p>
            <a:pPr marL="342900" indent="-342900">
              <a:lnSpc>
                <a:spcPct val="90000"/>
              </a:lnSpc>
              <a:spcBef>
                <a:spcPct val="20000"/>
              </a:spcBef>
              <a:buFont typeface="+mj-lt"/>
              <a:buAutoNum type="arabicPeriod"/>
              <a:defRPr/>
            </a:pPr>
            <a:endParaRPr lang="en-GB" sz="2000" dirty="0">
              <a:latin typeface="+mj-lt"/>
            </a:endParaRPr>
          </a:p>
          <a:p>
            <a:pPr marL="342900" indent="-342900">
              <a:lnSpc>
                <a:spcPct val="90000"/>
              </a:lnSpc>
              <a:spcBef>
                <a:spcPct val="20000"/>
              </a:spcBef>
              <a:buFont typeface="+mj-lt"/>
              <a:buAutoNum type="arabicPeriod"/>
              <a:defRPr/>
            </a:pPr>
            <a:r>
              <a:rPr lang="en-GB" sz="2000" dirty="0">
                <a:latin typeface="+mj-lt"/>
              </a:rPr>
              <a:t>What is the point of paying in to a pension?</a:t>
            </a:r>
          </a:p>
          <a:p>
            <a:pPr marL="342900" indent="-342900">
              <a:lnSpc>
                <a:spcPct val="90000"/>
              </a:lnSpc>
              <a:spcBef>
                <a:spcPct val="20000"/>
              </a:spcBef>
              <a:buFont typeface="Wingdings" pitchFamily="2" charset="2"/>
              <a:buChar char="ü"/>
              <a:defRPr/>
            </a:pPr>
            <a:endParaRPr lang="en-GB" sz="1600" dirty="0">
              <a:latin typeface="+mj-lt"/>
            </a:endParaRPr>
          </a:p>
          <a:p>
            <a:pPr algn="ctr">
              <a:lnSpc>
                <a:spcPct val="90000"/>
              </a:lnSpc>
              <a:spcBef>
                <a:spcPct val="20000"/>
              </a:spcBef>
              <a:defRPr/>
            </a:pPr>
            <a:endParaRPr lang="en-GB" sz="1600" b="1" dirty="0">
              <a:latin typeface="+mj-lt"/>
            </a:endParaRPr>
          </a:p>
        </p:txBody>
      </p:sp>
      <p:pic>
        <p:nvPicPr>
          <p:cNvPr id="4" name="Picture 12">
            <a:extLst>
              <a:ext uri="{FF2B5EF4-FFF2-40B4-BE49-F238E27FC236}">
                <a16:creationId xmlns:a16="http://schemas.microsoft.com/office/drawing/2014/main" id="{7FB52D78-8CA0-B341-9A3A-64667CDFBD3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4677" y="238217"/>
            <a:ext cx="2520000" cy="76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2">
            <a:extLst>
              <a:ext uri="{FF2B5EF4-FFF2-40B4-BE49-F238E27FC236}">
                <a16:creationId xmlns:a16="http://schemas.microsoft.com/office/drawing/2014/main" id="{9CDC6916-6CAB-8746-8E99-1FE222FC77D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9325" y="220058"/>
            <a:ext cx="2520000" cy="76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7">
            <a:extLst>
              <a:ext uri="{FF2B5EF4-FFF2-40B4-BE49-F238E27FC236}">
                <a16:creationId xmlns:a16="http://schemas.microsoft.com/office/drawing/2014/main" id="{32A1C870-0BED-9E4F-88E8-887BE6BEC5D6}"/>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3435" y="5391165"/>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a:extLst>
              <a:ext uri="{FF2B5EF4-FFF2-40B4-BE49-F238E27FC236}">
                <a16:creationId xmlns:a16="http://schemas.microsoft.com/office/drawing/2014/main" id="{99DD119B-5676-EA4C-92A1-13B651336E2F}"/>
              </a:ext>
            </a:extLst>
          </p:cNvPr>
          <p:cNvSpPr/>
          <p:nvPr/>
        </p:nvSpPr>
        <p:spPr>
          <a:xfrm>
            <a:off x="7210016" y="5389265"/>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pic>
        <p:nvPicPr>
          <p:cNvPr id="8" name="Picture 7">
            <a:extLst>
              <a:ext uri="{FF2B5EF4-FFF2-40B4-BE49-F238E27FC236}">
                <a16:creationId xmlns:a16="http://schemas.microsoft.com/office/drawing/2014/main" id="{CBEADCE3-F834-8844-AC72-D4078F3B38FA}"/>
              </a:ext>
            </a:extLst>
          </p:cNvPr>
          <p:cNvPicPr>
            <a:picLocks noChangeAspect="1"/>
          </p:cNvPicPr>
          <p:nvPr/>
        </p:nvPicPr>
        <p:blipFill>
          <a:blip r:embed="rId5"/>
          <a:stretch>
            <a:fillRect/>
          </a:stretch>
        </p:blipFill>
        <p:spPr>
          <a:xfrm>
            <a:off x="5720941" y="2258023"/>
            <a:ext cx="2978150" cy="2978150"/>
          </a:xfrm>
          <a:prstGeom prst="rect">
            <a:avLst/>
          </a:prstGeom>
        </p:spPr>
      </p:pic>
    </p:spTree>
    <p:extLst>
      <p:ext uri="{BB962C8B-B14F-4D97-AF65-F5344CB8AC3E}">
        <p14:creationId xmlns:p14="http://schemas.microsoft.com/office/powerpoint/2010/main" val="479791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ITIZEN SAM HOLDING WHITE BOARD.png">
            <a:extLst>
              <a:ext uri="{FF2B5EF4-FFF2-40B4-BE49-F238E27FC236}">
                <a16:creationId xmlns:a16="http://schemas.microsoft.com/office/drawing/2014/main" id="{C05CC92D-B87E-0342-B1A4-2A9A89033C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0620" y="37346"/>
            <a:ext cx="2489200" cy="1722774"/>
          </a:xfrm>
          <a:prstGeom prst="rect">
            <a:avLst/>
          </a:prstGeom>
        </p:spPr>
      </p:pic>
      <p:sp>
        <p:nvSpPr>
          <p:cNvPr id="7" name="Rectangle 6">
            <a:extLst>
              <a:ext uri="{FF2B5EF4-FFF2-40B4-BE49-F238E27FC236}">
                <a16:creationId xmlns:a16="http://schemas.microsoft.com/office/drawing/2014/main" id="{3213D272-84FD-2349-81C8-3A69FFC18F41}"/>
              </a:ext>
            </a:extLst>
          </p:cNvPr>
          <p:cNvSpPr/>
          <p:nvPr/>
        </p:nvSpPr>
        <p:spPr>
          <a:xfrm>
            <a:off x="440019" y="176151"/>
            <a:ext cx="8458095" cy="1296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 name="Subtitle 2">
            <a:extLst>
              <a:ext uri="{FF2B5EF4-FFF2-40B4-BE49-F238E27FC236}">
                <a16:creationId xmlns:a16="http://schemas.microsoft.com/office/drawing/2014/main" id="{153C613B-5053-3D43-BDE2-129E417AE3EF}"/>
              </a:ext>
            </a:extLst>
          </p:cNvPr>
          <p:cNvSpPr txBox="1">
            <a:spLocks/>
          </p:cNvSpPr>
          <p:nvPr/>
        </p:nvSpPr>
        <p:spPr>
          <a:xfrm>
            <a:off x="179317" y="1604738"/>
            <a:ext cx="8780180" cy="3110720"/>
          </a:xfrm>
          <a:prstGeom prst="rect">
            <a:avLst/>
          </a:prstGeom>
          <a:solidFill>
            <a:srgbClr val="C1EBBA"/>
          </a:solidFill>
          <a:ln w="38100" cmpd="sng">
            <a:solidFill>
              <a:srgbClr val="0C1B24"/>
            </a:solidFill>
          </a:ln>
        </p:spPr>
        <p:style>
          <a:lnRef idx="2">
            <a:schemeClr val="dk1"/>
          </a:lnRef>
          <a:fillRef idx="1">
            <a:schemeClr val="lt1"/>
          </a:fillRef>
          <a:effectRef idx="0">
            <a:schemeClr val="dk1"/>
          </a:effectRef>
          <a:fontRef idx="minor">
            <a:schemeClr val="dk1"/>
          </a:fontRef>
        </p:style>
        <p:txBody>
          <a:bodyPr>
            <a:norm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algn="ctr" eaLnBrk="1" hangingPunct="1">
              <a:lnSpc>
                <a:spcPct val="90000"/>
              </a:lnSpc>
              <a:spcBef>
                <a:spcPct val="20000"/>
              </a:spcBef>
              <a:defRPr/>
            </a:pPr>
            <a:endParaRPr lang="en-GB" sz="1800" dirty="0">
              <a:solidFill>
                <a:srgbClr val="262626"/>
              </a:solidFill>
              <a:latin typeface="Comic Sans MS" charset="0"/>
            </a:endParaRPr>
          </a:p>
        </p:txBody>
      </p:sp>
      <p:pic>
        <p:nvPicPr>
          <p:cNvPr id="9" name="Content Placeholder 4">
            <a:extLst>
              <a:ext uri="{FF2B5EF4-FFF2-40B4-BE49-F238E27FC236}">
                <a16:creationId xmlns:a16="http://schemas.microsoft.com/office/drawing/2014/main" id="{163334CB-D9DA-AA41-84C6-CBF4C317851C}"/>
              </a:ext>
            </a:extLst>
          </p:cNvPr>
          <p:cNvPicPr>
            <a:picLocks noGrp="1"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t="1233"/>
          <a:stretch/>
        </p:blipFill>
        <p:spPr bwMode="auto">
          <a:xfrm>
            <a:off x="2330274" y="1662696"/>
            <a:ext cx="2178050" cy="305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3F3BAF79-2131-9346-A568-5F82576F4C66}"/>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l="1203" r="-1"/>
          <a:stretch/>
        </p:blipFill>
        <p:spPr bwMode="auto">
          <a:xfrm>
            <a:off x="225588" y="1659351"/>
            <a:ext cx="2145580" cy="306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a:extLst>
              <a:ext uri="{FF2B5EF4-FFF2-40B4-BE49-F238E27FC236}">
                <a16:creationId xmlns:a16="http://schemas.microsoft.com/office/drawing/2014/main" id="{938D7F7D-6FD6-3D45-B487-20592201ED3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t="1227" b="4385"/>
          <a:stretch/>
        </p:blipFill>
        <p:spPr bwMode="auto">
          <a:xfrm>
            <a:off x="4503915" y="1604738"/>
            <a:ext cx="2178050" cy="29293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4">
            <a:extLst>
              <a:ext uri="{FF2B5EF4-FFF2-40B4-BE49-F238E27FC236}">
                <a16:creationId xmlns:a16="http://schemas.microsoft.com/office/drawing/2014/main" id="{A85A5DA4-DA0B-2044-9C79-EB84BE69D8F7}"/>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t="2239"/>
          <a:stretch/>
        </p:blipFill>
        <p:spPr bwMode="auto">
          <a:xfrm>
            <a:off x="6681965" y="1685343"/>
            <a:ext cx="2216150" cy="3203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2">
            <a:extLst>
              <a:ext uri="{FF2B5EF4-FFF2-40B4-BE49-F238E27FC236}">
                <a16:creationId xmlns:a16="http://schemas.microsoft.com/office/drawing/2014/main" id="{18A17D3C-FD2E-0B4F-831A-A9AB0A926ECE}"/>
              </a:ext>
            </a:extLst>
          </p:cNvPr>
          <p:cNvSpPr txBox="1">
            <a:spLocks noChangeArrowheads="1"/>
          </p:cNvSpPr>
          <p:nvPr/>
        </p:nvSpPr>
        <p:spPr bwMode="auto">
          <a:xfrm>
            <a:off x="1019461" y="1114138"/>
            <a:ext cx="32893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eaLnBrk="1" hangingPunct="1"/>
            <a:r>
              <a:rPr lang="en-US" sz="2400" dirty="0">
                <a:latin typeface="Calibri"/>
                <a:cs typeface="Calibri"/>
              </a:rPr>
              <a:t>Start with this card….</a:t>
            </a:r>
          </a:p>
        </p:txBody>
      </p:sp>
      <p:sp>
        <p:nvSpPr>
          <p:cNvPr id="15" name="Rectangle 17">
            <a:extLst>
              <a:ext uri="{FF2B5EF4-FFF2-40B4-BE49-F238E27FC236}">
                <a16:creationId xmlns:a16="http://schemas.microsoft.com/office/drawing/2014/main" id="{D1D42808-7465-EA4B-A936-02C8C9B5ED8D}"/>
              </a:ext>
            </a:extLst>
          </p:cNvPr>
          <p:cNvSpPr>
            <a:spLocks noChangeArrowheads="1"/>
          </p:cNvSpPr>
          <p:nvPr/>
        </p:nvSpPr>
        <p:spPr bwMode="auto">
          <a:xfrm>
            <a:off x="5757261" y="1085451"/>
            <a:ext cx="228349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r>
              <a:rPr lang="en-US" sz="2400" dirty="0">
                <a:latin typeface="Calibri"/>
                <a:cs typeface="Calibri"/>
              </a:rPr>
              <a:t>Or these cards</a:t>
            </a:r>
            <a:r>
              <a:rPr lang="mr-IN" sz="2400" dirty="0">
                <a:latin typeface="Calibri"/>
                <a:cs typeface="Calibri"/>
              </a:rPr>
              <a:t>…</a:t>
            </a:r>
            <a:r>
              <a:rPr lang="en-GB" sz="2400" dirty="0">
                <a:latin typeface="Calibri"/>
                <a:cs typeface="Calibri"/>
              </a:rPr>
              <a:t>.</a:t>
            </a:r>
            <a:endParaRPr lang="en-US" sz="2400" dirty="0">
              <a:latin typeface="Calibri"/>
              <a:cs typeface="Calibri"/>
            </a:endParaRPr>
          </a:p>
        </p:txBody>
      </p:sp>
      <p:pic>
        <p:nvPicPr>
          <p:cNvPr id="17" name="Picture 16" descr="YELLOW ARROW.png">
            <a:extLst>
              <a:ext uri="{FF2B5EF4-FFF2-40B4-BE49-F238E27FC236}">
                <a16:creationId xmlns:a16="http://schemas.microsoft.com/office/drawing/2014/main" id="{2AC6F704-A199-8248-9159-331DD5AD63B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16200000">
            <a:off x="7252727" y="1635997"/>
            <a:ext cx="994798" cy="481887"/>
          </a:xfrm>
          <a:prstGeom prst="rect">
            <a:avLst/>
          </a:prstGeom>
        </p:spPr>
      </p:pic>
      <p:pic>
        <p:nvPicPr>
          <p:cNvPr id="18" name="Picture 17" descr="YELLOW ARROW.png">
            <a:extLst>
              <a:ext uri="{FF2B5EF4-FFF2-40B4-BE49-F238E27FC236}">
                <a16:creationId xmlns:a16="http://schemas.microsoft.com/office/drawing/2014/main" id="{26C63488-08DA-C848-9859-2C36061AB2E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16200000">
            <a:off x="1832875" y="1635996"/>
            <a:ext cx="994798" cy="481887"/>
          </a:xfrm>
          <a:prstGeom prst="rect">
            <a:avLst/>
          </a:prstGeom>
        </p:spPr>
      </p:pic>
      <p:pic>
        <p:nvPicPr>
          <p:cNvPr id="19" name="Picture 18" descr="AGREE TRACK DARK FONT.jpg">
            <a:extLst>
              <a:ext uri="{FF2B5EF4-FFF2-40B4-BE49-F238E27FC236}">
                <a16:creationId xmlns:a16="http://schemas.microsoft.com/office/drawing/2014/main" id="{DF0F1DAE-9D56-E942-99D7-FED769E795E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04381" y="4352675"/>
            <a:ext cx="8714031" cy="653430"/>
          </a:xfrm>
          <a:prstGeom prst="rect">
            <a:avLst/>
          </a:prstGeom>
        </p:spPr>
      </p:pic>
      <p:sp>
        <p:nvSpPr>
          <p:cNvPr id="5122" name="Title 1"/>
          <p:cNvSpPr>
            <a:spLocks noGrp="1"/>
          </p:cNvSpPr>
          <p:nvPr>
            <p:ph type="title" idx="4294967295"/>
          </p:nvPr>
        </p:nvSpPr>
        <p:spPr>
          <a:xfrm>
            <a:off x="502625" y="261554"/>
            <a:ext cx="8395490" cy="1240056"/>
          </a:xfrm>
          <a:prstGeom prst="rect">
            <a:avLst/>
          </a:prstGeom>
        </p:spPr>
        <p:txBody>
          <a:bodyPr>
            <a:normAutofit/>
          </a:bodyPr>
          <a:lstStyle/>
          <a:p>
            <a:r>
              <a:rPr lang="en-GB" sz="2400" b="1" dirty="0">
                <a:solidFill>
                  <a:srgbClr val="0000FF"/>
                </a:solidFill>
                <a:latin typeface="Calibri"/>
                <a:ea typeface="MS PGothic" charset="0"/>
                <a:cs typeface="Calibri"/>
              </a:rPr>
              <a:t>“</a:t>
            </a:r>
            <a:r>
              <a:rPr lang="en-US" sz="2400" dirty="0"/>
              <a:t>We pay too much tax and National Insurance contributions in the UK</a:t>
            </a:r>
            <a:r>
              <a:rPr lang="en-GB" sz="2400" b="1" dirty="0">
                <a:solidFill>
                  <a:srgbClr val="0000FF"/>
                </a:solidFill>
                <a:latin typeface="Calibri"/>
                <a:ea typeface="MS PGothic" charset="0"/>
                <a:cs typeface="Calibri"/>
              </a:rPr>
              <a:t>”</a:t>
            </a:r>
          </a:p>
        </p:txBody>
      </p:sp>
      <p:pic>
        <p:nvPicPr>
          <p:cNvPr id="23" name="Picture 17">
            <a:extLst>
              <a:ext uri="{FF2B5EF4-FFF2-40B4-BE49-F238E27FC236}">
                <a16:creationId xmlns:a16="http://schemas.microsoft.com/office/drawing/2014/main" id="{9C45646E-0664-4E4A-92C6-5C3698958AF0}"/>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28300" y="5132751"/>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Rounded Rectangle 24">
            <a:extLst>
              <a:ext uri="{FF2B5EF4-FFF2-40B4-BE49-F238E27FC236}">
                <a16:creationId xmlns:a16="http://schemas.microsoft.com/office/drawing/2014/main" id="{60805DBD-A6DE-7448-B07C-38590D8C5A82}"/>
              </a:ext>
            </a:extLst>
          </p:cNvPr>
          <p:cNvSpPr/>
          <p:nvPr/>
        </p:nvSpPr>
        <p:spPr>
          <a:xfrm>
            <a:off x="1715111" y="5082325"/>
            <a:ext cx="5862569" cy="154251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buFont typeface="Wingdings 2" pitchFamily="18" charset="2"/>
              <a:buNone/>
              <a:defRPr/>
            </a:pPr>
            <a:r>
              <a:rPr lang="en-US" b="1" dirty="0">
                <a:solidFill>
                  <a:srgbClr val="000000"/>
                </a:solidFill>
              </a:rPr>
              <a:t>Task 1: </a:t>
            </a:r>
            <a:r>
              <a:rPr lang="en-US" dirty="0">
                <a:solidFill>
                  <a:srgbClr val="000000"/>
                </a:solidFill>
              </a:rPr>
              <a:t>Discuss / Debate with your partner your own personal views towards this statement /idea</a:t>
            </a:r>
          </a:p>
          <a:p>
            <a:pPr>
              <a:defRPr/>
            </a:pPr>
            <a:r>
              <a:rPr lang="en-US" b="1" dirty="0">
                <a:solidFill>
                  <a:srgbClr val="000000"/>
                </a:solidFill>
              </a:rPr>
              <a:t>Extension: </a:t>
            </a:r>
            <a:r>
              <a:rPr lang="en-US" sz="1600" dirty="0">
                <a:solidFill>
                  <a:srgbClr val="000000"/>
                </a:solidFill>
              </a:rPr>
              <a:t>Can you think of specific examples of recent events that would support this statement and other specific examples that would go against this statement.</a:t>
            </a:r>
            <a:endParaRPr lang="en-US" dirty="0">
              <a:solidFill>
                <a:srgbClr val="000000"/>
              </a:solidFill>
            </a:endParaRPr>
          </a:p>
        </p:txBody>
      </p:sp>
      <p:pic>
        <p:nvPicPr>
          <p:cNvPr id="27" name="Picture 8">
            <a:extLst>
              <a:ext uri="{FF2B5EF4-FFF2-40B4-BE49-F238E27FC236}">
                <a16:creationId xmlns:a16="http://schemas.microsoft.com/office/drawing/2014/main" id="{CFB9C8B6-966B-C844-9278-05759AC1698C}"/>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824548" y="1104176"/>
            <a:ext cx="1932712" cy="58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0" descr="C:\Users\Optic Group111\Desktop\New Vocab.png">
            <a:extLst>
              <a:ext uri="{FF2B5EF4-FFF2-40B4-BE49-F238E27FC236}">
                <a16:creationId xmlns:a16="http://schemas.microsoft.com/office/drawing/2014/main" id="{5AE30C8A-21D0-A14F-9C11-E74789185C2D}"/>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97186" y="5156446"/>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C1BCBEB-E38F-8D4A-9C07-29AF5C8A8365}"/>
              </a:ext>
            </a:extLst>
          </p:cNvPr>
          <p:cNvSpPr txBox="1"/>
          <p:nvPr/>
        </p:nvSpPr>
        <p:spPr>
          <a:xfrm>
            <a:off x="186510" y="6297806"/>
            <a:ext cx="1517926" cy="307777"/>
          </a:xfrm>
          <a:prstGeom prst="rect">
            <a:avLst/>
          </a:prstGeom>
          <a:noFill/>
        </p:spPr>
        <p:txBody>
          <a:bodyPr wrap="square" rtlCol="0">
            <a:spAutoFit/>
          </a:bodyPr>
          <a:lstStyle/>
          <a:p>
            <a:pPr algn="ctr"/>
            <a:r>
              <a:rPr lang="en-GB" sz="1400" dirty="0"/>
              <a:t>Discussion task</a:t>
            </a:r>
          </a:p>
        </p:txBody>
      </p:sp>
      <p:sp>
        <p:nvSpPr>
          <p:cNvPr id="24" name="Rounded Rectangle 23">
            <a:extLst>
              <a:ext uri="{FF2B5EF4-FFF2-40B4-BE49-F238E27FC236}">
                <a16:creationId xmlns:a16="http://schemas.microsoft.com/office/drawing/2014/main" id="{04F66E9B-B2C2-7F41-9069-37E5EB0EAB32}"/>
              </a:ext>
            </a:extLst>
          </p:cNvPr>
          <p:cNvSpPr/>
          <p:nvPr/>
        </p:nvSpPr>
        <p:spPr>
          <a:xfrm>
            <a:off x="7275444" y="6197032"/>
            <a:ext cx="1567968" cy="408551"/>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2-3 Minutes</a:t>
            </a:r>
          </a:p>
        </p:txBody>
      </p:sp>
    </p:spTree>
    <p:extLst>
      <p:ext uri="{BB962C8B-B14F-4D97-AF65-F5344CB8AC3E}">
        <p14:creationId xmlns:p14="http://schemas.microsoft.com/office/powerpoint/2010/main" val="24832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vron 2"/>
          <p:cNvSpPr/>
          <p:nvPr/>
        </p:nvSpPr>
        <p:spPr>
          <a:xfrm>
            <a:off x="1330447" y="191506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0" name="Chevron 19"/>
          <p:cNvSpPr/>
          <p:nvPr/>
        </p:nvSpPr>
        <p:spPr>
          <a:xfrm>
            <a:off x="775481" y="1933759"/>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3" name="Chevron 22"/>
          <p:cNvSpPr/>
          <p:nvPr/>
        </p:nvSpPr>
        <p:spPr>
          <a:xfrm>
            <a:off x="220515" y="1936637"/>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3" name="Chevron 12">
            <a:extLst>
              <a:ext uri="{FF2B5EF4-FFF2-40B4-BE49-F238E27FC236}">
                <a16:creationId xmlns:a16="http://schemas.microsoft.com/office/drawing/2014/main" id="{1721DC49-BA5C-AA4C-8BB7-ADFB44ABDBF5}"/>
              </a:ext>
            </a:extLst>
          </p:cNvPr>
          <p:cNvSpPr/>
          <p:nvPr/>
        </p:nvSpPr>
        <p:spPr>
          <a:xfrm>
            <a:off x="1330447" y="316197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5" name="Chevron 14">
            <a:extLst>
              <a:ext uri="{FF2B5EF4-FFF2-40B4-BE49-F238E27FC236}">
                <a16:creationId xmlns:a16="http://schemas.microsoft.com/office/drawing/2014/main" id="{28434556-985D-1D48-9BD5-DC74C71D59C4}"/>
              </a:ext>
            </a:extLst>
          </p:cNvPr>
          <p:cNvSpPr/>
          <p:nvPr/>
        </p:nvSpPr>
        <p:spPr>
          <a:xfrm>
            <a:off x="775481" y="3180668"/>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6" name="Chevron 15">
            <a:extLst>
              <a:ext uri="{FF2B5EF4-FFF2-40B4-BE49-F238E27FC236}">
                <a16:creationId xmlns:a16="http://schemas.microsoft.com/office/drawing/2014/main" id="{E026A799-35F7-B94A-AE99-9C0A16A906C7}"/>
              </a:ext>
            </a:extLst>
          </p:cNvPr>
          <p:cNvSpPr/>
          <p:nvPr/>
        </p:nvSpPr>
        <p:spPr>
          <a:xfrm>
            <a:off x="220515" y="3183546"/>
            <a:ext cx="707366" cy="836762"/>
          </a:xfrm>
          <a:prstGeom prst="chevron">
            <a:avLst/>
          </a:prstGeom>
          <a:solidFill>
            <a:srgbClr val="FCB0A3"/>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graphicFrame>
        <p:nvGraphicFramePr>
          <p:cNvPr id="21" name="Table 20">
            <a:extLst>
              <a:ext uri="{FF2B5EF4-FFF2-40B4-BE49-F238E27FC236}">
                <a16:creationId xmlns:a16="http://schemas.microsoft.com/office/drawing/2014/main" id="{F5B9D4BD-E233-BD4B-8911-0C53CF71A1C4}"/>
              </a:ext>
            </a:extLst>
          </p:cNvPr>
          <p:cNvGraphicFramePr>
            <a:graphicFrameLocks noGrp="1"/>
          </p:cNvGraphicFramePr>
          <p:nvPr>
            <p:extLst>
              <p:ext uri="{D42A27DB-BD31-4B8C-83A1-F6EECF244321}">
                <p14:modId xmlns:p14="http://schemas.microsoft.com/office/powerpoint/2010/main" val="3796179468"/>
              </p:ext>
            </p:extLst>
          </p:nvPr>
        </p:nvGraphicFramePr>
        <p:xfrm>
          <a:off x="4326" y="1878771"/>
          <a:ext cx="9139674" cy="2987536"/>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b="1" dirty="0">
                          <a:solidFill>
                            <a:schemeClr val="tx1"/>
                          </a:solidFill>
                        </a:rPr>
                        <a:t>Confidence Checker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AFTER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400" dirty="0">
                          <a:solidFill>
                            <a:schemeClr val="tx1"/>
                          </a:solidFill>
                        </a:rPr>
                        <a:t>I understand how to interpret a payslip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US" sz="1400" dirty="0">
                          <a:solidFill>
                            <a:schemeClr val="tx1"/>
                          </a:solidFill>
                        </a:rPr>
                        <a:t>I know how to work out Gross Pay and Net Pay on a payslip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r>
                        <a:rPr lang="en-US" sz="1400" dirty="0">
                          <a:solidFill>
                            <a:schemeClr val="tx1"/>
                          </a:solidFill>
                        </a:rPr>
                        <a:t>I am aware of all the deductions that are likely to come out of my salary when I’m older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2" name="Picture 10">
            <a:extLst>
              <a:ext uri="{FF2B5EF4-FFF2-40B4-BE49-F238E27FC236}">
                <a16:creationId xmlns:a16="http://schemas.microsoft.com/office/drawing/2014/main" id="{012B0609-7DCD-294A-BC82-24174D209FF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08981" y="2567423"/>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a:extLst>
              <a:ext uri="{FF2B5EF4-FFF2-40B4-BE49-F238E27FC236}">
                <a16:creationId xmlns:a16="http://schemas.microsoft.com/office/drawing/2014/main" id="{86CDB9BF-C342-0245-9541-5951E9D6EE6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55836" y="2564157"/>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2">
            <a:extLst>
              <a:ext uri="{FF2B5EF4-FFF2-40B4-BE49-F238E27FC236}">
                <a16:creationId xmlns:a16="http://schemas.microsoft.com/office/drawing/2014/main" id="{EB247A3C-C1CE-984C-AA5F-0CE7278943A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03573" y="2567423"/>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79E5FA0E-E21F-AB42-9EE5-3E81D59EEB6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047" y="1878771"/>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5EF1EB5C-5C65-674D-8FEA-CA13F698B37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63276" y="1922827"/>
            <a:ext cx="442412" cy="3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A315946B-B4D8-5D4B-AB22-046C004FAD1E}"/>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179005" y="1936076"/>
            <a:ext cx="442412" cy="32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Chevron 16">
            <a:extLst>
              <a:ext uri="{FF2B5EF4-FFF2-40B4-BE49-F238E27FC236}">
                <a16:creationId xmlns:a16="http://schemas.microsoft.com/office/drawing/2014/main" id="{073BDF6F-D49C-2444-A173-81B063E04B3C}"/>
              </a:ext>
            </a:extLst>
          </p:cNvPr>
          <p:cNvSpPr/>
          <p:nvPr/>
        </p:nvSpPr>
        <p:spPr>
          <a:xfrm>
            <a:off x="8179005" y="349555"/>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8" name="Chevron 17">
            <a:extLst>
              <a:ext uri="{FF2B5EF4-FFF2-40B4-BE49-F238E27FC236}">
                <a16:creationId xmlns:a16="http://schemas.microsoft.com/office/drawing/2014/main" id="{CD51B096-DC18-4F4F-9A61-69FD561C064D}"/>
              </a:ext>
            </a:extLst>
          </p:cNvPr>
          <p:cNvSpPr/>
          <p:nvPr/>
        </p:nvSpPr>
        <p:spPr>
          <a:xfrm>
            <a:off x="7624039" y="368247"/>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19" name="Chevron 18">
            <a:extLst>
              <a:ext uri="{FF2B5EF4-FFF2-40B4-BE49-F238E27FC236}">
                <a16:creationId xmlns:a16="http://schemas.microsoft.com/office/drawing/2014/main" id="{EA1B3BC0-3B47-B54E-8C36-30AF70CB2875}"/>
              </a:ext>
            </a:extLst>
          </p:cNvPr>
          <p:cNvSpPr/>
          <p:nvPr/>
        </p:nvSpPr>
        <p:spPr>
          <a:xfrm>
            <a:off x="7069073" y="371125"/>
            <a:ext cx="633593" cy="483030"/>
          </a:xfrm>
          <a:prstGeom prst="chevron">
            <a:avLst/>
          </a:prstGeom>
          <a:solidFill>
            <a:srgbClr val="FFF200"/>
          </a:solidFill>
          <a:ln w="28575">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pic>
        <p:nvPicPr>
          <p:cNvPr id="29" name="Picture 28">
            <a:extLst>
              <a:ext uri="{FF2B5EF4-FFF2-40B4-BE49-F238E27FC236}">
                <a16:creationId xmlns:a16="http://schemas.microsoft.com/office/drawing/2014/main" id="{D0C74B5A-6ECD-C248-95EA-908C7FAF930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485064" y="5034216"/>
            <a:ext cx="854463" cy="6280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Rounded Rectangle 31">
            <a:extLst>
              <a:ext uri="{FF2B5EF4-FFF2-40B4-BE49-F238E27FC236}">
                <a16:creationId xmlns:a16="http://schemas.microsoft.com/office/drawing/2014/main" id="{FBD244F5-CA6D-F642-82C0-0EB5C3283914}"/>
              </a:ext>
            </a:extLst>
          </p:cNvPr>
          <p:cNvSpPr/>
          <p:nvPr/>
        </p:nvSpPr>
        <p:spPr>
          <a:xfrm>
            <a:off x="927881" y="5034216"/>
            <a:ext cx="5472919" cy="628081"/>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the confidence checker of where you think you are at for this lesson </a:t>
            </a:r>
            <a:r>
              <a:rPr lang="en-US" sz="1200" dirty="0">
                <a:solidFill>
                  <a:schemeClr val="tx1"/>
                </a:solidFill>
              </a:rPr>
              <a:t>(Discussion or complete sheet)</a:t>
            </a:r>
            <a:endParaRPr lang="en-US" dirty="0">
              <a:solidFill>
                <a:schemeClr val="tx1"/>
              </a:solidFill>
            </a:endParaRPr>
          </a:p>
        </p:txBody>
      </p:sp>
      <p:pic>
        <p:nvPicPr>
          <p:cNvPr id="33" name="Picture 18" descr="C:\Users\Optic Group111\Desktop\Task.png">
            <a:extLst>
              <a:ext uri="{FF2B5EF4-FFF2-40B4-BE49-F238E27FC236}">
                <a16:creationId xmlns:a16="http://schemas.microsoft.com/office/drawing/2014/main" id="{3CF579CE-68B2-A14A-929C-8C2CDBC53D3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20515" y="5010906"/>
            <a:ext cx="623102" cy="623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7">
            <a:extLst>
              <a:ext uri="{FF2B5EF4-FFF2-40B4-BE49-F238E27FC236}">
                <a16:creationId xmlns:a16="http://schemas.microsoft.com/office/drawing/2014/main" id="{82234F0E-0BE4-7043-BD14-49EAC4903B0E}"/>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Rounded Rectangle 34">
            <a:extLst>
              <a:ext uri="{FF2B5EF4-FFF2-40B4-BE49-F238E27FC236}">
                <a16:creationId xmlns:a16="http://schemas.microsoft.com/office/drawing/2014/main" id="{E665EEC5-24FF-834B-A760-A5B84645884B}"/>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3 Minutes</a:t>
            </a:r>
          </a:p>
        </p:txBody>
      </p:sp>
      <p:pic>
        <p:nvPicPr>
          <p:cNvPr id="30" name="Picture 5" descr="C:\Users\Optic Group111\Desktop\CORE THEME 6.png">
            <a:extLst>
              <a:ext uri="{FF2B5EF4-FFF2-40B4-BE49-F238E27FC236}">
                <a16:creationId xmlns:a16="http://schemas.microsoft.com/office/drawing/2014/main" id="{CFFC37C1-DEEB-7149-BAC7-C7D7F44792F3}"/>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183991" y="286613"/>
            <a:ext cx="633593" cy="63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190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Optic Group111\Desktop\Further Research.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11831"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ptic Group111\Desktop\Homework.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89834"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ptic Group111\Desktop\Writing Act.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80968"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ptic Group111\Desktop\Design Act.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02965"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ptic Group111\Desktop\Revision Act.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2496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Optic Group111\Desktop\Self Assessment.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68956"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Optic Group111\Desktop\Thoughts.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13382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Optic Group111\Desktop\Feelings.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646959"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Optic Group111\Desktop\Warnin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558972" y="4653957"/>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Optic Group111\Desktop\Play Video.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62255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Optic Group111\Desktop\Teamwork.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645336"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Optic Group111\Desktop\Challenge.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567838"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Optic Group111\Desktop\Law.pn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156728"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Optic Group111\Desktop\Extension.png"/>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1655825"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Optic Group111\Desktop\Task.png"/>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177982" y="2599585"/>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Optic Group111\Desktop\Action.png"/>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133944"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Optic Group111\Desktop\New Vocab.png"/>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1668120"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6738" y="202207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NEW </a:t>
            </a:r>
          </a:p>
          <a:p>
            <a:pPr algn="ctr"/>
            <a:r>
              <a:rPr lang="en-GB" sz="1400" dirty="0"/>
              <a:t>VOCABULARY</a:t>
            </a:r>
          </a:p>
        </p:txBody>
      </p:sp>
      <p:sp>
        <p:nvSpPr>
          <p:cNvPr id="32" name="TextBox 31"/>
          <p:cNvSpPr txBox="1"/>
          <p:nvPr/>
        </p:nvSpPr>
        <p:spPr>
          <a:xfrm>
            <a:off x="3154116"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THE LAW </a:t>
            </a:r>
          </a:p>
          <a:p>
            <a:pPr algn="ctr"/>
            <a:r>
              <a:rPr lang="en-GB" sz="1400" dirty="0"/>
              <a:t>EXPLAINED</a:t>
            </a:r>
          </a:p>
        </p:txBody>
      </p:sp>
      <p:sp>
        <p:nvSpPr>
          <p:cNvPr id="33" name="TextBox 32"/>
          <p:cNvSpPr txBox="1"/>
          <p:nvPr/>
        </p:nvSpPr>
        <p:spPr>
          <a:xfrm>
            <a:off x="4622805"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TEAMWORK</a:t>
            </a:r>
            <a:r>
              <a:rPr lang="en-GB" sz="1400" dirty="0"/>
              <a:t> </a:t>
            </a:r>
            <a:r>
              <a:rPr lang="en-GB" sz="1400" i="1" dirty="0"/>
              <a:t>TASK</a:t>
            </a:r>
          </a:p>
        </p:txBody>
      </p:sp>
      <p:sp>
        <p:nvSpPr>
          <p:cNvPr id="34" name="TextBox 33"/>
          <p:cNvSpPr txBox="1"/>
          <p:nvPr/>
        </p:nvSpPr>
        <p:spPr>
          <a:xfrm>
            <a:off x="6091494"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PROJECT </a:t>
            </a:r>
          </a:p>
          <a:p>
            <a:pPr algn="ctr"/>
            <a:r>
              <a:rPr lang="en-GB" sz="1400" dirty="0"/>
              <a:t>WORK</a:t>
            </a:r>
          </a:p>
        </p:txBody>
      </p:sp>
      <p:sp>
        <p:nvSpPr>
          <p:cNvPr id="36" name="TextBox 35"/>
          <p:cNvSpPr txBox="1"/>
          <p:nvPr/>
        </p:nvSpPr>
        <p:spPr>
          <a:xfrm>
            <a:off x="7560183" y="2028447"/>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PLAY </a:t>
            </a:r>
          </a:p>
          <a:p>
            <a:pPr algn="ctr"/>
            <a:r>
              <a:rPr lang="en-GB" sz="1400" dirty="0"/>
              <a:t>VIDEO</a:t>
            </a:r>
          </a:p>
        </p:txBody>
      </p:sp>
      <p:pic>
        <p:nvPicPr>
          <p:cNvPr id="50" name="Picture 11" descr="C:\Users\Optic Group111\Desktop\Discussion.png">
            <a:extLst>
              <a:ext uri="{FF2B5EF4-FFF2-40B4-BE49-F238E27FC236}">
                <a16:creationId xmlns:a16="http://schemas.microsoft.com/office/drawing/2014/main" id="{70A64A65-BCC1-1D49-B2A9-9213C8F46498}"/>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79512" y="548680"/>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C6335DC7-262F-BE4A-B7CB-315A5236C294}"/>
              </a:ext>
            </a:extLst>
          </p:cNvPr>
          <p:cNvSpPr txBox="1"/>
          <p:nvPr/>
        </p:nvSpPr>
        <p:spPr>
          <a:xfrm>
            <a:off x="1685427" y="201510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DISCUSSION</a:t>
            </a:r>
            <a:r>
              <a:rPr lang="en-GB" sz="1400" dirty="0"/>
              <a:t> </a:t>
            </a:r>
            <a:r>
              <a:rPr lang="en-GB" sz="1400" i="1" dirty="0"/>
              <a:t>TASK</a:t>
            </a:r>
          </a:p>
        </p:txBody>
      </p:sp>
      <p:sp>
        <p:nvSpPr>
          <p:cNvPr id="52" name="TextBox 51">
            <a:extLst>
              <a:ext uri="{FF2B5EF4-FFF2-40B4-BE49-F238E27FC236}">
                <a16:creationId xmlns:a16="http://schemas.microsoft.com/office/drawing/2014/main" id="{EBF5A5F5-9519-AC48-9935-3C4E1F1FC9D3}"/>
              </a:ext>
            </a:extLst>
          </p:cNvPr>
          <p:cNvSpPr txBox="1"/>
          <p:nvPr/>
        </p:nvSpPr>
        <p:spPr>
          <a:xfrm>
            <a:off x="1683897"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EXTENSION</a:t>
            </a:r>
            <a:r>
              <a:rPr lang="en-GB" sz="1400" dirty="0"/>
              <a:t> </a:t>
            </a:r>
          </a:p>
          <a:p>
            <a:pPr algn="ctr"/>
            <a:r>
              <a:rPr lang="en-GB" sz="1400" i="1" dirty="0"/>
              <a:t>TASK</a:t>
            </a:r>
          </a:p>
        </p:txBody>
      </p:sp>
      <p:sp>
        <p:nvSpPr>
          <p:cNvPr id="53" name="TextBox 52">
            <a:extLst>
              <a:ext uri="{FF2B5EF4-FFF2-40B4-BE49-F238E27FC236}">
                <a16:creationId xmlns:a16="http://schemas.microsoft.com/office/drawing/2014/main" id="{431E2E76-B1C4-6B4C-A18E-6C0CE6C76384}"/>
              </a:ext>
            </a:extLst>
          </p:cNvPr>
          <p:cNvSpPr txBox="1"/>
          <p:nvPr/>
        </p:nvSpPr>
        <p:spPr>
          <a:xfrm>
            <a:off x="3152586"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THOUGHTS</a:t>
            </a:r>
          </a:p>
          <a:p>
            <a:pPr algn="ctr"/>
            <a:endParaRPr lang="en-GB" sz="1400" dirty="0"/>
          </a:p>
        </p:txBody>
      </p:sp>
      <p:sp>
        <p:nvSpPr>
          <p:cNvPr id="54" name="TextBox 53">
            <a:extLst>
              <a:ext uri="{FF2B5EF4-FFF2-40B4-BE49-F238E27FC236}">
                <a16:creationId xmlns:a16="http://schemas.microsoft.com/office/drawing/2014/main" id="{14EA673D-708B-4F45-814C-78B914B8AA84}"/>
              </a:ext>
            </a:extLst>
          </p:cNvPr>
          <p:cNvSpPr txBox="1"/>
          <p:nvPr/>
        </p:nvSpPr>
        <p:spPr>
          <a:xfrm>
            <a:off x="4621275"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FURTHER RESEARCH</a:t>
            </a:r>
          </a:p>
        </p:txBody>
      </p:sp>
      <p:sp>
        <p:nvSpPr>
          <p:cNvPr id="55" name="TextBox 54">
            <a:extLst>
              <a:ext uri="{FF2B5EF4-FFF2-40B4-BE49-F238E27FC236}">
                <a16:creationId xmlns:a16="http://schemas.microsoft.com/office/drawing/2014/main" id="{2C351391-7A15-3B4C-B6F0-3493C5424F37}"/>
              </a:ext>
            </a:extLst>
          </p:cNvPr>
          <p:cNvSpPr txBox="1"/>
          <p:nvPr/>
        </p:nvSpPr>
        <p:spPr>
          <a:xfrm>
            <a:off x="6089964"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HOMEWORK</a:t>
            </a:r>
          </a:p>
          <a:p>
            <a:pPr algn="ctr"/>
            <a:endParaRPr lang="en-GB" sz="1400" dirty="0"/>
          </a:p>
        </p:txBody>
      </p:sp>
      <p:sp>
        <p:nvSpPr>
          <p:cNvPr id="56" name="TextBox 55">
            <a:extLst>
              <a:ext uri="{FF2B5EF4-FFF2-40B4-BE49-F238E27FC236}">
                <a16:creationId xmlns:a16="http://schemas.microsoft.com/office/drawing/2014/main" id="{BCB446FF-3D8D-0941-8D2A-866A81E0D54B}"/>
              </a:ext>
            </a:extLst>
          </p:cNvPr>
          <p:cNvSpPr txBox="1"/>
          <p:nvPr/>
        </p:nvSpPr>
        <p:spPr>
          <a:xfrm>
            <a:off x="7558653"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PROBLEM SOLVING</a:t>
            </a:r>
          </a:p>
        </p:txBody>
      </p:sp>
      <p:sp>
        <p:nvSpPr>
          <p:cNvPr id="57" name="TextBox 56">
            <a:extLst>
              <a:ext uri="{FF2B5EF4-FFF2-40B4-BE49-F238E27FC236}">
                <a16:creationId xmlns:a16="http://schemas.microsoft.com/office/drawing/2014/main" id="{F41257B4-C716-9246-B93B-97A05D8A56D6}"/>
              </a:ext>
            </a:extLst>
          </p:cNvPr>
          <p:cNvSpPr txBox="1"/>
          <p:nvPr/>
        </p:nvSpPr>
        <p:spPr>
          <a:xfrm>
            <a:off x="215208" y="4061089"/>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TASKS</a:t>
            </a:r>
          </a:p>
          <a:p>
            <a:pPr algn="ctr"/>
            <a:endParaRPr lang="en-GB" sz="1400" dirty="0"/>
          </a:p>
        </p:txBody>
      </p:sp>
      <p:sp>
        <p:nvSpPr>
          <p:cNvPr id="58" name="TextBox 57">
            <a:extLst>
              <a:ext uri="{FF2B5EF4-FFF2-40B4-BE49-F238E27FC236}">
                <a16:creationId xmlns:a16="http://schemas.microsoft.com/office/drawing/2014/main" id="{995CC9A1-C5EE-7842-BB86-BBB18DC80C06}"/>
              </a:ext>
            </a:extLst>
          </p:cNvPr>
          <p:cNvSpPr txBox="1"/>
          <p:nvPr/>
        </p:nvSpPr>
        <p:spPr>
          <a:xfrm>
            <a:off x="1720209"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FEELINGS</a:t>
            </a:r>
          </a:p>
          <a:p>
            <a:pPr algn="ctr"/>
            <a:endParaRPr lang="en-GB" sz="1400" dirty="0"/>
          </a:p>
        </p:txBody>
      </p:sp>
      <p:sp>
        <p:nvSpPr>
          <p:cNvPr id="59" name="TextBox 58">
            <a:extLst>
              <a:ext uri="{FF2B5EF4-FFF2-40B4-BE49-F238E27FC236}">
                <a16:creationId xmlns:a16="http://schemas.microsoft.com/office/drawing/2014/main" id="{EF1F759C-A339-1C4D-83F6-F1ABDA8A1D79}"/>
              </a:ext>
            </a:extLst>
          </p:cNvPr>
          <p:cNvSpPr txBox="1"/>
          <p:nvPr/>
        </p:nvSpPr>
        <p:spPr>
          <a:xfrm>
            <a:off x="3188898"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REVISION</a:t>
            </a:r>
            <a:r>
              <a:rPr lang="en-GB" sz="1400" dirty="0"/>
              <a:t> </a:t>
            </a:r>
          </a:p>
          <a:p>
            <a:pPr algn="ctr"/>
            <a:r>
              <a:rPr lang="en-GB" sz="1400" dirty="0"/>
              <a:t>TASK</a:t>
            </a:r>
          </a:p>
        </p:txBody>
      </p:sp>
      <p:sp>
        <p:nvSpPr>
          <p:cNvPr id="60" name="TextBox 59">
            <a:extLst>
              <a:ext uri="{FF2B5EF4-FFF2-40B4-BE49-F238E27FC236}">
                <a16:creationId xmlns:a16="http://schemas.microsoft.com/office/drawing/2014/main" id="{CAB7E956-585C-1D46-BEDD-F427F41D6EA8}"/>
              </a:ext>
            </a:extLst>
          </p:cNvPr>
          <p:cNvSpPr txBox="1"/>
          <p:nvPr/>
        </p:nvSpPr>
        <p:spPr>
          <a:xfrm>
            <a:off x="4657587"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b="1" dirty="0"/>
              <a:t>DESIGN </a:t>
            </a:r>
          </a:p>
          <a:p>
            <a:pPr algn="ctr"/>
            <a:r>
              <a:rPr lang="en-GB" sz="1400" i="1" dirty="0"/>
              <a:t>TASK</a:t>
            </a:r>
          </a:p>
        </p:txBody>
      </p:sp>
      <p:sp>
        <p:nvSpPr>
          <p:cNvPr id="61" name="TextBox 60">
            <a:extLst>
              <a:ext uri="{FF2B5EF4-FFF2-40B4-BE49-F238E27FC236}">
                <a16:creationId xmlns:a16="http://schemas.microsoft.com/office/drawing/2014/main" id="{431C8269-B091-634A-8700-D0F3F67503F6}"/>
              </a:ext>
            </a:extLst>
          </p:cNvPr>
          <p:cNvSpPr txBox="1"/>
          <p:nvPr/>
        </p:nvSpPr>
        <p:spPr>
          <a:xfrm>
            <a:off x="6126276"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COPY INFORMATION</a:t>
            </a:r>
          </a:p>
        </p:txBody>
      </p:sp>
      <p:sp>
        <p:nvSpPr>
          <p:cNvPr id="62" name="TextBox 61">
            <a:extLst>
              <a:ext uri="{FF2B5EF4-FFF2-40B4-BE49-F238E27FC236}">
                <a16:creationId xmlns:a16="http://schemas.microsoft.com/office/drawing/2014/main" id="{36DE84F6-B2BE-454E-BA38-4AFE4314B5B0}"/>
              </a:ext>
            </a:extLst>
          </p:cNvPr>
          <p:cNvSpPr txBox="1"/>
          <p:nvPr/>
        </p:nvSpPr>
        <p:spPr>
          <a:xfrm>
            <a:off x="7594965"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SENSITIVE ISSUE</a:t>
            </a:r>
          </a:p>
          <a:p>
            <a:pPr algn="ctr"/>
            <a:r>
              <a:rPr lang="en-GB" sz="1400" dirty="0"/>
              <a:t>WARNING</a:t>
            </a:r>
          </a:p>
        </p:txBody>
      </p:sp>
      <p:sp>
        <p:nvSpPr>
          <p:cNvPr id="63" name="TextBox 62">
            <a:extLst>
              <a:ext uri="{FF2B5EF4-FFF2-40B4-BE49-F238E27FC236}">
                <a16:creationId xmlns:a16="http://schemas.microsoft.com/office/drawing/2014/main" id="{75C07E65-2BE8-654A-8F3E-AC4D02B576C5}"/>
              </a:ext>
            </a:extLst>
          </p:cNvPr>
          <p:cNvSpPr txBox="1"/>
          <p:nvPr/>
        </p:nvSpPr>
        <p:spPr>
          <a:xfrm>
            <a:off x="251520" y="6165965"/>
            <a:ext cx="1404305" cy="52322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400" dirty="0"/>
              <a:t>ASSESSMENT OPPORTUNITY</a:t>
            </a:r>
          </a:p>
        </p:txBody>
      </p:sp>
      <p:sp>
        <p:nvSpPr>
          <p:cNvPr id="64" name="Rectangle 63">
            <a:extLst>
              <a:ext uri="{FF2B5EF4-FFF2-40B4-BE49-F238E27FC236}">
                <a16:creationId xmlns:a16="http://schemas.microsoft.com/office/drawing/2014/main" id="{ABAB0BA1-6E60-A54B-B135-2C6B5BDBD65E}"/>
              </a:ext>
            </a:extLst>
          </p:cNvPr>
          <p:cNvSpPr/>
          <p:nvPr/>
        </p:nvSpPr>
        <p:spPr>
          <a:xfrm>
            <a:off x="1691347" y="184750"/>
            <a:ext cx="7316491" cy="29391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400" b="1" dirty="0">
                <a:ln w="10541" cmpd="sng">
                  <a:solidFill>
                    <a:schemeClr val="tx1"/>
                  </a:solidFill>
                  <a:prstDash val="solid"/>
                </a:ln>
                <a:solidFill>
                  <a:srgbClr val="FF0000"/>
                </a:solidFill>
              </a:rPr>
              <a:t>REFERENCE SLIDE </a:t>
            </a:r>
            <a:endParaRPr lang="en-GB" sz="2400" b="1" dirty="0">
              <a:ln w="10541" cmpd="sng">
                <a:solidFill>
                  <a:schemeClr val="tx1"/>
                </a:solidFill>
                <a:prstDash val="solid"/>
              </a:ln>
              <a:solidFill>
                <a:srgbClr val="7F0757"/>
              </a:solidFill>
            </a:endParaRPr>
          </a:p>
        </p:txBody>
      </p:sp>
      <p:pic>
        <p:nvPicPr>
          <p:cNvPr id="65" name="Picture 13">
            <a:extLst>
              <a:ext uri="{FF2B5EF4-FFF2-40B4-BE49-F238E27FC236}">
                <a16:creationId xmlns:a16="http://schemas.microsoft.com/office/drawing/2014/main" id="{F2DF13EA-E2EE-904A-9D52-BA37342754B8}"/>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2104" y="-14293"/>
            <a:ext cx="1621060" cy="49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15">
            <a:extLst>
              <a:ext uri="{FF2B5EF4-FFF2-40B4-BE49-F238E27FC236}">
                <a16:creationId xmlns:a16="http://schemas.microsoft.com/office/drawing/2014/main" id="{658ADDF6-BB22-164B-A2E9-A300E5E881CC}"/>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694799" y="4741407"/>
            <a:ext cx="1186077" cy="36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a:extLst>
              <a:ext uri="{FF2B5EF4-FFF2-40B4-BE49-F238E27FC236}">
                <a16:creationId xmlns:a16="http://schemas.microsoft.com/office/drawing/2014/main" id="{5539CE96-D3DC-2D49-A9A3-A19CD97B5CBB}"/>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6203928" y="3569882"/>
            <a:ext cx="1211812" cy="36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a:extLst>
              <a:ext uri="{FF2B5EF4-FFF2-40B4-BE49-F238E27FC236}">
                <a16:creationId xmlns:a16="http://schemas.microsoft.com/office/drawing/2014/main" id="{022B0A2D-ABE1-5342-A93A-9BDB82140994}"/>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3270804" y="1530376"/>
            <a:ext cx="1240491" cy="3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5">
            <a:extLst>
              <a:ext uri="{FF2B5EF4-FFF2-40B4-BE49-F238E27FC236}">
                <a16:creationId xmlns:a16="http://schemas.microsoft.com/office/drawing/2014/main" id="{0A1B654D-FF8E-2D4E-834F-576BEA8E6F4B}"/>
              </a:ext>
            </a:extLst>
          </p:cNvPr>
          <p:cNvPicPr>
            <a:picLocks noChangeAspect="1" noChangeArrowheads="1"/>
          </p:cNvPicPr>
          <p:nvPr/>
        </p:nvPicPr>
        <p:blipFill>
          <a:blip r:embed="rId25" cstate="print">
            <a:extLst>
              <a:ext uri="{28A0092B-C50C-407E-A947-70E740481C1C}">
                <a14:useLocalDpi xmlns:a14="http://schemas.microsoft.com/office/drawing/2010/main"/>
              </a:ext>
            </a:extLst>
          </a:blip>
          <a:srcRect/>
          <a:stretch>
            <a:fillRect/>
          </a:stretch>
        </p:blipFill>
        <p:spPr bwMode="auto">
          <a:xfrm>
            <a:off x="6241876" y="1559088"/>
            <a:ext cx="1224136" cy="369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4">
            <a:extLst>
              <a:ext uri="{FF2B5EF4-FFF2-40B4-BE49-F238E27FC236}">
                <a16:creationId xmlns:a16="http://schemas.microsoft.com/office/drawing/2014/main" id="{BA52AF98-852F-7043-B496-BDEEDEB559BA}"/>
              </a:ext>
            </a:extLst>
          </p:cNvPr>
          <p:cNvPicPr>
            <a:picLocks noChangeAspect="1" noChangeArrowheads="1"/>
          </p:cNvPicPr>
          <p:nvPr/>
        </p:nvPicPr>
        <p:blipFill>
          <a:blip r:embed="rId26" cstate="print">
            <a:extLst>
              <a:ext uri="{28A0092B-C50C-407E-A947-70E740481C1C}">
                <a14:useLocalDpi xmlns:a14="http://schemas.microsoft.com/office/drawing/2010/main"/>
              </a:ext>
            </a:extLst>
          </a:blip>
          <a:srcRect/>
          <a:stretch>
            <a:fillRect/>
          </a:stretch>
        </p:blipFill>
        <p:spPr bwMode="auto">
          <a:xfrm>
            <a:off x="240620" y="5589240"/>
            <a:ext cx="1307044" cy="39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TextBox 48">
            <a:extLst>
              <a:ext uri="{FF2B5EF4-FFF2-40B4-BE49-F238E27FC236}">
                <a16:creationId xmlns:a16="http://schemas.microsoft.com/office/drawing/2014/main" id="{6666D1AC-89C3-3E49-905C-3FEF38660C46}"/>
              </a:ext>
            </a:extLst>
          </p:cNvPr>
          <p:cNvSpPr txBox="1"/>
          <p:nvPr/>
        </p:nvSpPr>
        <p:spPr>
          <a:xfrm>
            <a:off x="185012" y="1718627"/>
            <a:ext cx="1517926" cy="307777"/>
          </a:xfrm>
          <a:prstGeom prst="rect">
            <a:avLst/>
          </a:prstGeom>
          <a:noFill/>
        </p:spPr>
        <p:txBody>
          <a:bodyPr wrap="square" rtlCol="0">
            <a:spAutoFit/>
          </a:bodyPr>
          <a:lstStyle/>
          <a:p>
            <a:pPr algn="ctr"/>
            <a:r>
              <a:rPr lang="en-GB" sz="1400" dirty="0"/>
              <a:t>New Vocab</a:t>
            </a:r>
          </a:p>
        </p:txBody>
      </p:sp>
      <p:sp>
        <p:nvSpPr>
          <p:cNvPr id="71" name="TextBox 70">
            <a:extLst>
              <a:ext uri="{FF2B5EF4-FFF2-40B4-BE49-F238E27FC236}">
                <a16:creationId xmlns:a16="http://schemas.microsoft.com/office/drawing/2014/main" id="{2576A54F-EFB4-6043-8F8D-1366C852919B}"/>
              </a:ext>
            </a:extLst>
          </p:cNvPr>
          <p:cNvSpPr txBox="1"/>
          <p:nvPr/>
        </p:nvSpPr>
        <p:spPr>
          <a:xfrm>
            <a:off x="1657444" y="1690040"/>
            <a:ext cx="1517926" cy="307777"/>
          </a:xfrm>
          <a:prstGeom prst="rect">
            <a:avLst/>
          </a:prstGeom>
          <a:noFill/>
        </p:spPr>
        <p:txBody>
          <a:bodyPr wrap="square" rtlCol="0">
            <a:spAutoFit/>
          </a:bodyPr>
          <a:lstStyle/>
          <a:p>
            <a:pPr algn="ctr"/>
            <a:r>
              <a:rPr lang="en-GB" sz="1400" dirty="0"/>
              <a:t>Discussion task</a:t>
            </a:r>
          </a:p>
        </p:txBody>
      </p:sp>
      <p:sp>
        <p:nvSpPr>
          <p:cNvPr id="72" name="TextBox 71">
            <a:extLst>
              <a:ext uri="{FF2B5EF4-FFF2-40B4-BE49-F238E27FC236}">
                <a16:creationId xmlns:a16="http://schemas.microsoft.com/office/drawing/2014/main" id="{1D53AAB2-5369-7846-A16D-C0946BECE948}"/>
              </a:ext>
            </a:extLst>
          </p:cNvPr>
          <p:cNvSpPr txBox="1"/>
          <p:nvPr/>
        </p:nvSpPr>
        <p:spPr>
          <a:xfrm rot="16200000">
            <a:off x="4018341" y="1079591"/>
            <a:ext cx="1517926" cy="307777"/>
          </a:xfrm>
          <a:prstGeom prst="rect">
            <a:avLst/>
          </a:prstGeom>
          <a:noFill/>
        </p:spPr>
        <p:txBody>
          <a:bodyPr wrap="square" rtlCol="0">
            <a:spAutoFit/>
          </a:bodyPr>
          <a:lstStyle/>
          <a:p>
            <a:pPr algn="ctr"/>
            <a:r>
              <a:rPr lang="en-GB" sz="1400" dirty="0"/>
              <a:t>Teamwork</a:t>
            </a:r>
          </a:p>
        </p:txBody>
      </p:sp>
      <p:sp>
        <p:nvSpPr>
          <p:cNvPr id="73" name="TextBox 72">
            <a:extLst>
              <a:ext uri="{FF2B5EF4-FFF2-40B4-BE49-F238E27FC236}">
                <a16:creationId xmlns:a16="http://schemas.microsoft.com/office/drawing/2014/main" id="{DAD8849D-33EC-2D46-A598-47834956F981}"/>
              </a:ext>
            </a:extLst>
          </p:cNvPr>
          <p:cNvSpPr txBox="1"/>
          <p:nvPr/>
        </p:nvSpPr>
        <p:spPr>
          <a:xfrm>
            <a:off x="7626074" y="1676945"/>
            <a:ext cx="1517926" cy="307777"/>
          </a:xfrm>
          <a:prstGeom prst="rect">
            <a:avLst/>
          </a:prstGeom>
          <a:noFill/>
        </p:spPr>
        <p:txBody>
          <a:bodyPr wrap="square" rtlCol="0">
            <a:spAutoFit/>
          </a:bodyPr>
          <a:lstStyle/>
          <a:p>
            <a:pPr algn="ctr"/>
            <a:r>
              <a:rPr lang="en-GB" sz="1400" dirty="0"/>
              <a:t>Play video</a:t>
            </a:r>
          </a:p>
        </p:txBody>
      </p:sp>
      <p:sp>
        <p:nvSpPr>
          <p:cNvPr id="74" name="TextBox 73">
            <a:extLst>
              <a:ext uri="{FF2B5EF4-FFF2-40B4-BE49-F238E27FC236}">
                <a16:creationId xmlns:a16="http://schemas.microsoft.com/office/drawing/2014/main" id="{E8110261-3997-BD46-9C83-88ACBB64DC2D}"/>
              </a:ext>
            </a:extLst>
          </p:cNvPr>
          <p:cNvSpPr txBox="1"/>
          <p:nvPr/>
        </p:nvSpPr>
        <p:spPr>
          <a:xfrm>
            <a:off x="-180528" y="3709241"/>
            <a:ext cx="1517926" cy="307777"/>
          </a:xfrm>
          <a:prstGeom prst="rect">
            <a:avLst/>
          </a:prstGeom>
          <a:noFill/>
        </p:spPr>
        <p:txBody>
          <a:bodyPr wrap="square" rtlCol="0">
            <a:spAutoFit/>
          </a:bodyPr>
          <a:lstStyle/>
          <a:p>
            <a:pPr algn="ctr"/>
            <a:r>
              <a:rPr lang="en-GB" sz="1400" dirty="0"/>
              <a:t>Tasks</a:t>
            </a:r>
          </a:p>
        </p:txBody>
      </p:sp>
      <p:sp>
        <p:nvSpPr>
          <p:cNvPr id="75" name="TextBox 74">
            <a:extLst>
              <a:ext uri="{FF2B5EF4-FFF2-40B4-BE49-F238E27FC236}">
                <a16:creationId xmlns:a16="http://schemas.microsoft.com/office/drawing/2014/main" id="{841DB71F-08E6-4B4B-BE15-3E7048F4969E}"/>
              </a:ext>
            </a:extLst>
          </p:cNvPr>
          <p:cNvSpPr txBox="1"/>
          <p:nvPr/>
        </p:nvSpPr>
        <p:spPr>
          <a:xfrm>
            <a:off x="1326258" y="3518534"/>
            <a:ext cx="1517926" cy="523220"/>
          </a:xfrm>
          <a:prstGeom prst="rect">
            <a:avLst/>
          </a:prstGeom>
          <a:noFill/>
        </p:spPr>
        <p:txBody>
          <a:bodyPr wrap="square" rtlCol="0">
            <a:spAutoFit/>
          </a:bodyPr>
          <a:lstStyle/>
          <a:p>
            <a:pPr algn="ctr"/>
            <a:r>
              <a:rPr lang="en-GB" sz="1400" dirty="0"/>
              <a:t>Extension </a:t>
            </a:r>
          </a:p>
          <a:p>
            <a:pPr algn="ctr"/>
            <a:r>
              <a:rPr lang="en-GB" sz="1400" dirty="0"/>
              <a:t>task</a:t>
            </a:r>
          </a:p>
        </p:txBody>
      </p:sp>
      <p:sp>
        <p:nvSpPr>
          <p:cNvPr id="76" name="TextBox 75">
            <a:extLst>
              <a:ext uri="{FF2B5EF4-FFF2-40B4-BE49-F238E27FC236}">
                <a16:creationId xmlns:a16="http://schemas.microsoft.com/office/drawing/2014/main" id="{74570324-04A7-1545-83C7-34455E0BCAF4}"/>
              </a:ext>
            </a:extLst>
          </p:cNvPr>
          <p:cNvSpPr txBox="1"/>
          <p:nvPr/>
        </p:nvSpPr>
        <p:spPr>
          <a:xfrm>
            <a:off x="8075484" y="3692495"/>
            <a:ext cx="1068516" cy="408958"/>
          </a:xfrm>
          <a:prstGeom prst="rect">
            <a:avLst/>
          </a:prstGeom>
          <a:noFill/>
        </p:spPr>
        <p:txBody>
          <a:bodyPr wrap="square" rtlCol="0">
            <a:spAutoFit/>
          </a:bodyPr>
          <a:lstStyle/>
          <a:p>
            <a:pPr algn="ctr">
              <a:lnSpc>
                <a:spcPts val="1180"/>
              </a:lnSpc>
            </a:pPr>
            <a:r>
              <a:rPr lang="en-GB" sz="1400" dirty="0"/>
              <a:t>Problem </a:t>
            </a:r>
          </a:p>
          <a:p>
            <a:pPr algn="ctr">
              <a:lnSpc>
                <a:spcPts val="1180"/>
              </a:lnSpc>
            </a:pPr>
            <a:r>
              <a:rPr lang="en-GB" sz="1400" dirty="0"/>
              <a:t>solving</a:t>
            </a:r>
          </a:p>
        </p:txBody>
      </p:sp>
      <p:sp>
        <p:nvSpPr>
          <p:cNvPr id="77" name="TextBox 76">
            <a:extLst>
              <a:ext uri="{FF2B5EF4-FFF2-40B4-BE49-F238E27FC236}">
                <a16:creationId xmlns:a16="http://schemas.microsoft.com/office/drawing/2014/main" id="{D549A6EB-A62E-4E4A-8CEB-2628369F354F}"/>
              </a:ext>
            </a:extLst>
          </p:cNvPr>
          <p:cNvSpPr txBox="1"/>
          <p:nvPr/>
        </p:nvSpPr>
        <p:spPr>
          <a:xfrm rot="18810684">
            <a:off x="2939880" y="2718975"/>
            <a:ext cx="939860" cy="307777"/>
          </a:xfrm>
          <a:prstGeom prst="rect">
            <a:avLst/>
          </a:prstGeom>
          <a:noFill/>
        </p:spPr>
        <p:txBody>
          <a:bodyPr wrap="square" rtlCol="0">
            <a:spAutoFit/>
          </a:bodyPr>
          <a:lstStyle/>
          <a:p>
            <a:pPr algn="ctr"/>
            <a:r>
              <a:rPr lang="en-GB" sz="1400" dirty="0"/>
              <a:t>Thoughts</a:t>
            </a:r>
          </a:p>
        </p:txBody>
      </p:sp>
      <p:sp>
        <p:nvSpPr>
          <p:cNvPr id="78" name="TextBox 77">
            <a:extLst>
              <a:ext uri="{FF2B5EF4-FFF2-40B4-BE49-F238E27FC236}">
                <a16:creationId xmlns:a16="http://schemas.microsoft.com/office/drawing/2014/main" id="{9DFAC4E9-C142-C64A-9C5E-48BE61390343}"/>
              </a:ext>
            </a:extLst>
          </p:cNvPr>
          <p:cNvSpPr txBox="1"/>
          <p:nvPr/>
        </p:nvSpPr>
        <p:spPr>
          <a:xfrm rot="2003082">
            <a:off x="4762712" y="3199239"/>
            <a:ext cx="939860" cy="307777"/>
          </a:xfrm>
          <a:prstGeom prst="rect">
            <a:avLst/>
          </a:prstGeom>
          <a:noFill/>
        </p:spPr>
        <p:txBody>
          <a:bodyPr wrap="square" rtlCol="0">
            <a:spAutoFit/>
          </a:bodyPr>
          <a:lstStyle/>
          <a:p>
            <a:pPr algn="ctr"/>
            <a:r>
              <a:rPr lang="en-GB" sz="1400" dirty="0"/>
              <a:t>Research</a:t>
            </a:r>
          </a:p>
        </p:txBody>
      </p:sp>
      <p:sp>
        <p:nvSpPr>
          <p:cNvPr id="79" name="TextBox 78">
            <a:extLst>
              <a:ext uri="{FF2B5EF4-FFF2-40B4-BE49-F238E27FC236}">
                <a16:creationId xmlns:a16="http://schemas.microsoft.com/office/drawing/2014/main" id="{14B8BE87-7631-3446-9DF6-010C8886E9A3}"/>
              </a:ext>
            </a:extLst>
          </p:cNvPr>
          <p:cNvSpPr txBox="1"/>
          <p:nvPr/>
        </p:nvSpPr>
        <p:spPr>
          <a:xfrm>
            <a:off x="1585667" y="5467352"/>
            <a:ext cx="1517926" cy="307777"/>
          </a:xfrm>
          <a:prstGeom prst="rect">
            <a:avLst/>
          </a:prstGeom>
          <a:noFill/>
        </p:spPr>
        <p:txBody>
          <a:bodyPr wrap="square" rtlCol="0">
            <a:spAutoFit/>
          </a:bodyPr>
          <a:lstStyle/>
          <a:p>
            <a:pPr algn="ctr"/>
            <a:r>
              <a:rPr lang="en-GB" sz="1400" dirty="0"/>
              <a:t>Feelings</a:t>
            </a:r>
          </a:p>
        </p:txBody>
      </p:sp>
      <p:sp>
        <p:nvSpPr>
          <p:cNvPr id="80" name="TextBox 79">
            <a:extLst>
              <a:ext uri="{FF2B5EF4-FFF2-40B4-BE49-F238E27FC236}">
                <a16:creationId xmlns:a16="http://schemas.microsoft.com/office/drawing/2014/main" id="{A267C560-7DF6-8240-B171-7FE0104F3625}"/>
              </a:ext>
            </a:extLst>
          </p:cNvPr>
          <p:cNvSpPr txBox="1"/>
          <p:nvPr/>
        </p:nvSpPr>
        <p:spPr>
          <a:xfrm>
            <a:off x="3152586" y="5786664"/>
            <a:ext cx="1517926" cy="307777"/>
          </a:xfrm>
          <a:prstGeom prst="rect">
            <a:avLst/>
          </a:prstGeom>
          <a:noFill/>
        </p:spPr>
        <p:txBody>
          <a:bodyPr wrap="square" rtlCol="0">
            <a:spAutoFit/>
          </a:bodyPr>
          <a:lstStyle/>
          <a:p>
            <a:pPr algn="ctr"/>
            <a:r>
              <a:rPr lang="en-GB" sz="1400" dirty="0"/>
              <a:t>Revision</a:t>
            </a:r>
          </a:p>
        </p:txBody>
      </p:sp>
      <p:sp>
        <p:nvSpPr>
          <p:cNvPr id="81" name="TextBox 80">
            <a:extLst>
              <a:ext uri="{FF2B5EF4-FFF2-40B4-BE49-F238E27FC236}">
                <a16:creationId xmlns:a16="http://schemas.microsoft.com/office/drawing/2014/main" id="{0DAB681C-872C-034C-A7C0-54968743A1CC}"/>
              </a:ext>
            </a:extLst>
          </p:cNvPr>
          <p:cNvSpPr txBox="1"/>
          <p:nvPr/>
        </p:nvSpPr>
        <p:spPr>
          <a:xfrm>
            <a:off x="4698136" y="5809858"/>
            <a:ext cx="1517926" cy="307777"/>
          </a:xfrm>
          <a:prstGeom prst="rect">
            <a:avLst/>
          </a:prstGeom>
          <a:noFill/>
        </p:spPr>
        <p:txBody>
          <a:bodyPr wrap="square" rtlCol="0">
            <a:spAutoFit/>
          </a:bodyPr>
          <a:lstStyle/>
          <a:p>
            <a:pPr algn="ctr"/>
            <a:r>
              <a:rPr lang="en-GB" sz="1400" dirty="0"/>
              <a:t>Design Task</a:t>
            </a:r>
          </a:p>
        </p:txBody>
      </p:sp>
      <p:sp>
        <p:nvSpPr>
          <p:cNvPr id="82" name="TextBox 81">
            <a:extLst>
              <a:ext uri="{FF2B5EF4-FFF2-40B4-BE49-F238E27FC236}">
                <a16:creationId xmlns:a16="http://schemas.microsoft.com/office/drawing/2014/main" id="{5704BB8C-CA29-4A41-952B-968807CD8755}"/>
              </a:ext>
            </a:extLst>
          </p:cNvPr>
          <p:cNvSpPr txBox="1"/>
          <p:nvPr/>
        </p:nvSpPr>
        <p:spPr>
          <a:xfrm>
            <a:off x="6247169" y="5525054"/>
            <a:ext cx="1517926" cy="523220"/>
          </a:xfrm>
          <a:prstGeom prst="rect">
            <a:avLst/>
          </a:prstGeom>
          <a:noFill/>
        </p:spPr>
        <p:txBody>
          <a:bodyPr wrap="square" rtlCol="0">
            <a:spAutoFit/>
          </a:bodyPr>
          <a:lstStyle/>
          <a:p>
            <a:pPr algn="ctr"/>
            <a:r>
              <a:rPr lang="en-GB" sz="1400" dirty="0"/>
              <a:t>Copy </a:t>
            </a:r>
          </a:p>
          <a:p>
            <a:pPr algn="ctr"/>
            <a:r>
              <a:rPr lang="en-GB" sz="1400" dirty="0"/>
              <a:t>information</a:t>
            </a:r>
          </a:p>
        </p:txBody>
      </p:sp>
    </p:spTree>
    <p:extLst>
      <p:ext uri="{BB962C8B-B14F-4D97-AF65-F5344CB8AC3E}">
        <p14:creationId xmlns:p14="http://schemas.microsoft.com/office/powerpoint/2010/main" val="203405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1j31PFz_400x400.jpg">
            <a:extLst>
              <a:ext uri="{FF2B5EF4-FFF2-40B4-BE49-F238E27FC236}">
                <a16:creationId xmlns:a16="http://schemas.microsoft.com/office/drawing/2014/main" id="{2101FF0C-0487-2C4F-8E9D-867365E0DEF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 b="90000" l="10000" r="90000">
                        <a14:foregroundMark x1="51000" y1="73250" x2="51000" y2="73250"/>
                        <a14:backgroundMark x1="42500" y1="20750" x2="42500" y2="20750"/>
                        <a14:backgroundMark x1="40500" y1="29750" x2="40500" y2="29750"/>
                        <a14:backgroundMark x1="48250" y1="74500" x2="48250" y2="74500"/>
                      </a14:backgroundRemoval>
                    </a14:imgEffect>
                  </a14:imgLayer>
                </a14:imgProps>
              </a:ext>
              <a:ext uri="{28A0092B-C50C-407E-A947-70E740481C1C}">
                <a14:useLocalDpi xmlns:a14="http://schemas.microsoft.com/office/drawing/2010/main"/>
              </a:ext>
            </a:extLst>
          </a:blip>
          <a:srcRect l="25672" r="22881" b="25495"/>
          <a:stretch/>
        </p:blipFill>
        <p:spPr>
          <a:xfrm>
            <a:off x="8003507" y="1245313"/>
            <a:ext cx="1023804" cy="1482663"/>
          </a:xfrm>
          <a:prstGeom prst="rect">
            <a:avLst/>
          </a:prstGeom>
        </p:spPr>
      </p:pic>
      <p:pic>
        <p:nvPicPr>
          <p:cNvPr id="6" name="Picture 5" descr="large-TWITTER ROUND SARAH LGBT.png">
            <a:extLst>
              <a:ext uri="{FF2B5EF4-FFF2-40B4-BE49-F238E27FC236}">
                <a16:creationId xmlns:a16="http://schemas.microsoft.com/office/drawing/2014/main" id="{983A4FF6-0423-A747-8112-20E8CA77D46E}"/>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11" b="100000" l="0" r="100000">
                        <a14:foregroundMark x1="55125" y1="85695" x2="55125" y2="85695"/>
                        <a14:backgroundMark x1="38781" y1="37567" x2="38781" y2="37567"/>
                      </a14:backgroundRemoval>
                    </a14:imgEffect>
                  </a14:imgLayer>
                </a14:imgProps>
              </a:ext>
              <a:ext uri="{28A0092B-C50C-407E-A947-70E740481C1C}">
                <a14:useLocalDpi xmlns:a14="http://schemas.microsoft.com/office/drawing/2010/main"/>
              </a:ext>
            </a:extLst>
          </a:blip>
          <a:srcRect/>
          <a:stretch/>
        </p:blipFill>
        <p:spPr>
          <a:xfrm>
            <a:off x="138289" y="1227068"/>
            <a:ext cx="714503" cy="1482663"/>
          </a:xfrm>
          <a:prstGeom prst="rect">
            <a:avLst/>
          </a:prstGeom>
        </p:spPr>
      </p:pic>
      <p:sp>
        <p:nvSpPr>
          <p:cNvPr id="2" name="Title 1">
            <a:extLst>
              <a:ext uri="{FF2B5EF4-FFF2-40B4-BE49-F238E27FC236}">
                <a16:creationId xmlns:a16="http://schemas.microsoft.com/office/drawing/2014/main" id="{68FC9AD3-BB1D-E24F-BF0D-C0FB42FE7D25}"/>
              </a:ext>
            </a:extLst>
          </p:cNvPr>
          <p:cNvSpPr>
            <a:spLocks noGrp="1"/>
          </p:cNvSpPr>
          <p:nvPr>
            <p:ph type="title"/>
          </p:nvPr>
        </p:nvSpPr>
        <p:spPr>
          <a:xfrm>
            <a:off x="289571" y="1659483"/>
            <a:ext cx="8583989" cy="4090154"/>
          </a:xfrm>
          <a:custGeom>
            <a:avLst/>
            <a:gdLst>
              <a:gd name="connsiteX0" fmla="*/ 0 w 8569475"/>
              <a:gd name="connsiteY0" fmla="*/ 826522 h 4959031"/>
              <a:gd name="connsiteX1" fmla="*/ 826522 w 8569475"/>
              <a:gd name="connsiteY1" fmla="*/ 0 h 4959031"/>
              <a:gd name="connsiteX2" fmla="*/ 7742953 w 8569475"/>
              <a:gd name="connsiteY2" fmla="*/ 0 h 4959031"/>
              <a:gd name="connsiteX3" fmla="*/ 8569475 w 8569475"/>
              <a:gd name="connsiteY3" fmla="*/ 826522 h 4959031"/>
              <a:gd name="connsiteX4" fmla="*/ 8569475 w 8569475"/>
              <a:gd name="connsiteY4" fmla="*/ 4132509 h 4959031"/>
              <a:gd name="connsiteX5" fmla="*/ 7742953 w 8569475"/>
              <a:gd name="connsiteY5" fmla="*/ 4959031 h 4959031"/>
              <a:gd name="connsiteX6" fmla="*/ 826522 w 8569475"/>
              <a:gd name="connsiteY6" fmla="*/ 4959031 h 4959031"/>
              <a:gd name="connsiteX7" fmla="*/ 0 w 8569475"/>
              <a:gd name="connsiteY7" fmla="*/ 4132509 h 4959031"/>
              <a:gd name="connsiteX8" fmla="*/ 0 w 8569475"/>
              <a:gd name="connsiteY8" fmla="*/ 826522 h 4959031"/>
              <a:gd name="connsiteX0" fmla="*/ 0 w 8583989"/>
              <a:gd name="connsiteY0" fmla="*/ 1218408 h 4959031"/>
              <a:gd name="connsiteX1" fmla="*/ 841036 w 8583989"/>
              <a:gd name="connsiteY1" fmla="*/ 0 h 4959031"/>
              <a:gd name="connsiteX2" fmla="*/ 7757467 w 8583989"/>
              <a:gd name="connsiteY2" fmla="*/ 0 h 4959031"/>
              <a:gd name="connsiteX3" fmla="*/ 8583989 w 8583989"/>
              <a:gd name="connsiteY3" fmla="*/ 826522 h 4959031"/>
              <a:gd name="connsiteX4" fmla="*/ 8583989 w 8583989"/>
              <a:gd name="connsiteY4" fmla="*/ 4132509 h 4959031"/>
              <a:gd name="connsiteX5" fmla="*/ 7757467 w 8583989"/>
              <a:gd name="connsiteY5" fmla="*/ 4959031 h 4959031"/>
              <a:gd name="connsiteX6" fmla="*/ 841036 w 8583989"/>
              <a:gd name="connsiteY6" fmla="*/ 4959031 h 4959031"/>
              <a:gd name="connsiteX7" fmla="*/ 14514 w 8583989"/>
              <a:gd name="connsiteY7" fmla="*/ 4132509 h 4959031"/>
              <a:gd name="connsiteX8" fmla="*/ 0 w 8583989"/>
              <a:gd name="connsiteY8"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826522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 name="connsiteX0" fmla="*/ 0 w 8583989"/>
              <a:gd name="connsiteY0" fmla="*/ 1218408 h 4959031"/>
              <a:gd name="connsiteX1" fmla="*/ 1132829 w 8583989"/>
              <a:gd name="connsiteY1" fmla="*/ 996632 h 4959031"/>
              <a:gd name="connsiteX2" fmla="*/ 841036 w 8583989"/>
              <a:gd name="connsiteY2" fmla="*/ 0 h 4959031"/>
              <a:gd name="connsiteX3" fmla="*/ 7757467 w 8583989"/>
              <a:gd name="connsiteY3" fmla="*/ 0 h 4959031"/>
              <a:gd name="connsiteX4" fmla="*/ 8583989 w 8583989"/>
              <a:gd name="connsiteY4" fmla="*/ 1116808 h 4959031"/>
              <a:gd name="connsiteX5" fmla="*/ 8583989 w 8583989"/>
              <a:gd name="connsiteY5" fmla="*/ 4132509 h 4959031"/>
              <a:gd name="connsiteX6" fmla="*/ 7757467 w 8583989"/>
              <a:gd name="connsiteY6" fmla="*/ 4959031 h 4959031"/>
              <a:gd name="connsiteX7" fmla="*/ 841036 w 8583989"/>
              <a:gd name="connsiteY7" fmla="*/ 4959031 h 4959031"/>
              <a:gd name="connsiteX8" fmla="*/ 14514 w 8583989"/>
              <a:gd name="connsiteY8" fmla="*/ 4132509 h 4959031"/>
              <a:gd name="connsiteX9" fmla="*/ 0 w 8583989"/>
              <a:gd name="connsiteY9" fmla="*/ 1218408 h 495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3989" h="4959031">
                <a:moveTo>
                  <a:pt x="0" y="1218408"/>
                </a:moveTo>
                <a:cubicBezTo>
                  <a:pt x="38824" y="589324"/>
                  <a:pt x="992656" y="1199700"/>
                  <a:pt x="1132829" y="996632"/>
                </a:cubicBezTo>
                <a:cubicBezTo>
                  <a:pt x="1273002" y="793564"/>
                  <a:pt x="-410632" y="59667"/>
                  <a:pt x="841036" y="0"/>
                </a:cubicBezTo>
                <a:lnTo>
                  <a:pt x="7757467" y="0"/>
                </a:lnTo>
                <a:cubicBezTo>
                  <a:pt x="8213942" y="0"/>
                  <a:pt x="6392332" y="1342504"/>
                  <a:pt x="8583989" y="1116808"/>
                </a:cubicBezTo>
                <a:lnTo>
                  <a:pt x="8583989" y="4132509"/>
                </a:lnTo>
                <a:cubicBezTo>
                  <a:pt x="8583989" y="4588984"/>
                  <a:pt x="8213942" y="4959031"/>
                  <a:pt x="7757467" y="4959031"/>
                </a:cubicBezTo>
                <a:lnTo>
                  <a:pt x="841036" y="4959031"/>
                </a:lnTo>
                <a:cubicBezTo>
                  <a:pt x="384561" y="4959031"/>
                  <a:pt x="14514" y="4588984"/>
                  <a:pt x="14514" y="4132509"/>
                </a:cubicBezTo>
                <a:cubicBezTo>
                  <a:pt x="14514" y="3030513"/>
                  <a:pt x="0" y="2320404"/>
                  <a:pt x="0" y="1218408"/>
                </a:cubicBezTo>
                <a:close/>
              </a:path>
            </a:pathLst>
          </a:custGeom>
        </p:spPr>
        <p:style>
          <a:lnRef idx="2">
            <a:schemeClr val="dk1"/>
          </a:lnRef>
          <a:fillRef idx="1">
            <a:schemeClr val="lt1"/>
          </a:fillRef>
          <a:effectRef idx="0">
            <a:schemeClr val="dk1"/>
          </a:effectRef>
          <a:fontRef idx="minor">
            <a:schemeClr val="dk1"/>
          </a:fontRef>
        </p:style>
        <p:txBody>
          <a:bodyPr/>
          <a:lstStyle/>
          <a:p>
            <a:r>
              <a:rPr lang="en-US" sz="1200" b="1" dirty="0"/>
              <a:t>                   </a:t>
            </a:r>
            <a:br>
              <a:rPr lang="en-US" sz="1200" b="1" dirty="0"/>
            </a:br>
            <a:r>
              <a:rPr lang="en-US" sz="1200" b="1" dirty="0">
                <a:latin typeface="Comic Sans MS" panose="030F0902030302020204" pitchFamily="66" charset="0"/>
              </a:rPr>
              <a:t>FOR MORE INFORMATION ABOUT THE TOPICS COVERED IN THIS UNIT </a:t>
            </a:r>
            <a:br>
              <a:rPr lang="en-US" sz="1200" b="1" dirty="0">
                <a:latin typeface="Comic Sans MS" panose="030F0902030302020204" pitchFamily="66" charset="0"/>
              </a:rPr>
            </a:br>
            <a:r>
              <a:rPr lang="en-US" sz="1200" b="1" dirty="0">
                <a:latin typeface="Comic Sans MS" panose="030F0902030302020204" pitchFamily="66" charset="0"/>
              </a:rPr>
              <a:t>WE WOULD ADVISE ONE OF THE BELOW:</a:t>
            </a:r>
            <a:br>
              <a:rPr lang="en-US" sz="1200" b="1" dirty="0">
                <a:latin typeface="Comic Sans MS" panose="030F0902030302020204" pitchFamily="66" charset="0"/>
              </a:rPr>
            </a:br>
            <a:br>
              <a:rPr lang="en-US" sz="1200" b="1" dirty="0">
                <a:latin typeface="Comic Sans MS" panose="030F0902030302020204" pitchFamily="66" charset="0"/>
              </a:rPr>
            </a:br>
            <a:r>
              <a:rPr lang="en-US" sz="1200" b="1" dirty="0">
                <a:latin typeface="Comic Sans MS" panose="030F0902030302020204" pitchFamily="66" charset="0"/>
              </a:rPr>
              <a:t>                 SPEAK TO YOUR PARENTS/GUARDIANS OR HEAD OF YEAR,</a:t>
            </a:r>
            <a:br>
              <a:rPr lang="en-US" sz="1200" b="1" dirty="0">
                <a:latin typeface="Comic Sans MS" panose="030F0902030302020204" pitchFamily="66" charset="0"/>
              </a:rPr>
            </a:br>
            <a:r>
              <a:rPr lang="en-US" sz="1200" b="1" dirty="0">
                <a:latin typeface="Comic Sans MS" panose="030F0902030302020204" pitchFamily="66" charset="0"/>
              </a:rPr>
              <a:t>TRUSTED ADULT </a:t>
            </a:r>
            <a:r>
              <a:rPr lang="en-US" sz="1000" dirty="0">
                <a:latin typeface="Comic Sans MS" panose="030F0902030302020204" pitchFamily="66" charset="0"/>
              </a:rPr>
              <a:t>OR FRIEND </a:t>
            </a:r>
            <a:r>
              <a:rPr lang="en-US" sz="1200" b="1" dirty="0">
                <a:latin typeface="Comic Sans MS" panose="030F0902030302020204" pitchFamily="66" charset="0"/>
              </a:rPr>
              <a:t>IF YOU HAVE ANY CONCERNS ABOUT </a:t>
            </a:r>
            <a:br>
              <a:rPr lang="en-US" sz="1200" b="1" dirty="0">
                <a:latin typeface="Comic Sans MS" panose="030F0902030302020204" pitchFamily="66" charset="0"/>
              </a:rPr>
            </a:br>
            <a:r>
              <a:rPr lang="en-US" sz="1200" b="1" dirty="0">
                <a:latin typeface="Comic Sans MS" panose="030F0902030302020204" pitchFamily="66" charset="0"/>
              </a:rPr>
              <a:t>YOURSELF OR SOMEONE YOU KNOW – IT IS ALWAYS IMPORTANT TO TELL SOMEONE!</a:t>
            </a:r>
            <a:br>
              <a:rPr lang="en-US" sz="1200" b="1" dirty="0">
                <a:latin typeface="Comic Sans MS" panose="030F0902030302020204" pitchFamily="66" charset="0"/>
              </a:rPr>
            </a:br>
            <a:br>
              <a:rPr lang="en-US" sz="1200" dirty="0">
                <a:latin typeface="Comic Sans MS" panose="030F0902030302020204" pitchFamily="66" charset="0"/>
              </a:rPr>
            </a:br>
            <a:br>
              <a:rPr lang="en-US" sz="1200" b="1" dirty="0"/>
            </a:br>
            <a:br>
              <a:rPr lang="en-US" sz="1000" dirty="0"/>
            </a:br>
            <a:br>
              <a:rPr lang="en-US" sz="1000" dirty="0"/>
            </a:br>
            <a:endParaRPr lang="en-US" sz="1000" dirty="0"/>
          </a:p>
        </p:txBody>
      </p:sp>
      <p:pic>
        <p:nvPicPr>
          <p:cNvPr id="4" name="Picture 3" descr="note-42883_960_720.png">
            <a:extLst>
              <a:ext uri="{FF2B5EF4-FFF2-40B4-BE49-F238E27FC236}">
                <a16:creationId xmlns:a16="http://schemas.microsoft.com/office/drawing/2014/main" id="{5B2A3549-9382-D743-BF48-5E1C117D3C9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4948" y="29152"/>
            <a:ext cx="1293919" cy="1370032"/>
          </a:xfrm>
          <a:prstGeom prst="rect">
            <a:avLst/>
          </a:prstGeom>
        </p:spPr>
      </p:pic>
      <p:pic>
        <p:nvPicPr>
          <p:cNvPr id="5" name="Picture 4" descr="IMPORTANT INFORMATION.jpg">
            <a:extLst>
              <a:ext uri="{FF2B5EF4-FFF2-40B4-BE49-F238E27FC236}">
                <a16:creationId xmlns:a16="http://schemas.microsoft.com/office/drawing/2014/main" id="{DFAFD1F2-4CC7-DD4F-A544-015E6D58272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36372">
            <a:off x="331053" y="753176"/>
            <a:ext cx="1207180" cy="365701"/>
          </a:xfrm>
          <a:prstGeom prst="rect">
            <a:avLst/>
          </a:prstGeom>
          <a:ln>
            <a:solidFill>
              <a:schemeClr val="tx1"/>
            </a:solidFill>
          </a:ln>
        </p:spPr>
      </p:pic>
      <p:pic>
        <p:nvPicPr>
          <p:cNvPr id="7" name="Picture 6" descr="note-42883_960_720.png">
            <a:extLst>
              <a:ext uri="{FF2B5EF4-FFF2-40B4-BE49-F238E27FC236}">
                <a16:creationId xmlns:a16="http://schemas.microsoft.com/office/drawing/2014/main" id="{29B8378C-FCB5-B34F-9056-22F0ED5EF5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79641" y="76256"/>
            <a:ext cx="1293919" cy="1370032"/>
          </a:xfrm>
          <a:prstGeom prst="rect">
            <a:avLst/>
          </a:prstGeom>
        </p:spPr>
      </p:pic>
      <p:pic>
        <p:nvPicPr>
          <p:cNvPr id="8" name="Picture 7" descr="IMPORTANT INFORMATION.jpg">
            <a:extLst>
              <a:ext uri="{FF2B5EF4-FFF2-40B4-BE49-F238E27FC236}">
                <a16:creationId xmlns:a16="http://schemas.microsoft.com/office/drawing/2014/main" id="{F5422CB5-462F-0E4D-92C8-1940E81A662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0736372">
            <a:off x="7793623" y="616862"/>
            <a:ext cx="1207180" cy="365701"/>
          </a:xfrm>
          <a:prstGeom prst="rect">
            <a:avLst/>
          </a:prstGeom>
          <a:ln>
            <a:solidFill>
              <a:schemeClr val="tx1"/>
            </a:solidFill>
          </a:ln>
        </p:spPr>
      </p:pic>
      <p:sp>
        <p:nvSpPr>
          <p:cNvPr id="12" name="TextBox 11">
            <a:extLst>
              <a:ext uri="{FF2B5EF4-FFF2-40B4-BE49-F238E27FC236}">
                <a16:creationId xmlns:a16="http://schemas.microsoft.com/office/drawing/2014/main" id="{A4C394B5-6F60-464E-9934-F00E9B43405C}"/>
              </a:ext>
            </a:extLst>
          </p:cNvPr>
          <p:cNvSpPr txBox="1"/>
          <p:nvPr/>
        </p:nvSpPr>
        <p:spPr>
          <a:xfrm>
            <a:off x="4998951" y="264825"/>
            <a:ext cx="2519114" cy="95410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ctr" fontAlgn="auto">
              <a:spcBef>
                <a:spcPts val="0"/>
              </a:spcBef>
              <a:spcAft>
                <a:spcPts val="0"/>
              </a:spcAft>
              <a:defRPr/>
            </a:pPr>
            <a:r>
              <a:rPr lang="en-GB" sz="1400" dirty="0"/>
              <a:t>Enjoy the lesson, Challenge your perceptions and </a:t>
            </a:r>
            <a:r>
              <a:rPr lang="en-GB" sz="1400" b="1" dirty="0"/>
              <a:t>understand how to seek further advice and support </a:t>
            </a:r>
          </a:p>
        </p:txBody>
      </p:sp>
      <p:pic>
        <p:nvPicPr>
          <p:cNvPr id="11" name="Picture 9">
            <a:extLst>
              <a:ext uri="{FF2B5EF4-FFF2-40B4-BE49-F238E27FC236}">
                <a16:creationId xmlns:a16="http://schemas.microsoft.com/office/drawing/2014/main" id="{77F6DEEE-A9A9-754D-ACD5-7D460D9A1B31}"/>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650996" y="237114"/>
            <a:ext cx="3249984" cy="98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a:extLst>
              <a:ext uri="{FF2B5EF4-FFF2-40B4-BE49-F238E27FC236}">
                <a16:creationId xmlns:a16="http://schemas.microsoft.com/office/drawing/2014/main" id="{1D35A694-FB52-CC43-9DA4-9C1261042C70}"/>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86200" y="5887961"/>
            <a:ext cx="2520000" cy="76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a:extLst>
              <a:ext uri="{FF2B5EF4-FFF2-40B4-BE49-F238E27FC236}">
                <a16:creationId xmlns:a16="http://schemas.microsoft.com/office/drawing/2014/main" id="{373877CA-206E-EA40-8589-484FFC15CF2B}"/>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765834" y="5890070"/>
            <a:ext cx="2520000" cy="76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a:extLst>
              <a:ext uri="{FF2B5EF4-FFF2-40B4-BE49-F238E27FC236}">
                <a16:creationId xmlns:a16="http://schemas.microsoft.com/office/drawing/2014/main" id="{46BB2EB3-8674-3C44-A94A-8BD444A70BE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345468" y="5887961"/>
            <a:ext cx="2520000" cy="7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7">
            <a:extLst>
              <a:ext uri="{FF2B5EF4-FFF2-40B4-BE49-F238E27FC236}">
                <a16:creationId xmlns:a16="http://schemas.microsoft.com/office/drawing/2014/main" id="{D0C9FBE8-03DF-0F4A-BC49-E55EC08ECB79}"/>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99279" y="5386547"/>
            <a:ext cx="1035888" cy="1246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Rounded Rectangle 17">
            <a:extLst>
              <a:ext uri="{FF2B5EF4-FFF2-40B4-BE49-F238E27FC236}">
                <a16:creationId xmlns:a16="http://schemas.microsoft.com/office/drawing/2014/main" id="{6E2443F5-3BB8-4B4A-8A67-FC5512E6BB1E}"/>
              </a:ext>
            </a:extLst>
          </p:cNvPr>
          <p:cNvSpPr/>
          <p:nvPr/>
        </p:nvSpPr>
        <p:spPr>
          <a:xfrm>
            <a:off x="7265860" y="5384647"/>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pic>
        <p:nvPicPr>
          <p:cNvPr id="21" name="Picture 5" descr="C:\Users\Optic Group111\Desktop\CORE THEME 6.png">
            <a:extLst>
              <a:ext uri="{FF2B5EF4-FFF2-40B4-BE49-F238E27FC236}">
                <a16:creationId xmlns:a16="http://schemas.microsoft.com/office/drawing/2014/main" id="{5FFBDC09-9C27-CC4E-A5E3-2B4E3E4CF411}"/>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095992" y="3479912"/>
            <a:ext cx="1449572" cy="14495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a:extLst>
              <a:ext uri="{FF2B5EF4-FFF2-40B4-BE49-F238E27FC236}">
                <a16:creationId xmlns:a16="http://schemas.microsoft.com/office/drawing/2014/main" id="{318669A2-004E-4042-B2A7-9452CDD07143}"/>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4360985" y="5242586"/>
            <a:ext cx="1505548" cy="45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le 19">
            <a:extLst>
              <a:ext uri="{FF2B5EF4-FFF2-40B4-BE49-F238E27FC236}">
                <a16:creationId xmlns:a16="http://schemas.microsoft.com/office/drawing/2014/main" id="{797778A5-85E7-AF4F-AD0F-9432A5DFE031}"/>
              </a:ext>
            </a:extLst>
          </p:cNvPr>
          <p:cNvSpPr/>
          <p:nvPr/>
        </p:nvSpPr>
        <p:spPr>
          <a:xfrm>
            <a:off x="419322" y="3167284"/>
            <a:ext cx="6259317" cy="2531777"/>
          </a:xfrm>
          <a:prstGeom prst="roundRect">
            <a:avLst/>
          </a:prstGeom>
          <a:solidFill>
            <a:schemeClr val="bg1"/>
          </a:solidFill>
          <a:ln w="38100">
            <a:solidFill>
              <a:srgbClr val="4FD1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Comic Sans MS" panose="030F0902030302020204" pitchFamily="66" charset="0"/>
              </a:rPr>
              <a:t>SPECIFIC FURTHER INFORMATION ON THIS TOPIC CAN BE FOUND HERE:</a:t>
            </a:r>
          </a:p>
          <a:p>
            <a:pPr marL="171450" indent="-171450">
              <a:buFont typeface="Wingdings" pitchFamily="2" charset="2"/>
              <a:buChar char="q"/>
            </a:pPr>
            <a:r>
              <a:rPr lang="en-US" sz="1600" b="1" dirty="0">
                <a:solidFill>
                  <a:schemeClr val="tx1"/>
                </a:solidFill>
                <a:latin typeface="Comic Sans MS" panose="030F0902030302020204" pitchFamily="66" charset="0"/>
              </a:rPr>
              <a:t> </a:t>
            </a:r>
            <a:r>
              <a:rPr lang="en-GB" sz="1600" dirty="0">
                <a:hlinkClick r:id="rId16"/>
              </a:rPr>
              <a:t>https://www.myworldofwork.co.uk/</a:t>
            </a:r>
            <a:r>
              <a:rPr lang="en-GB" sz="1600" dirty="0"/>
              <a:t> </a:t>
            </a:r>
            <a:endParaRPr lang="en-US" sz="1600" b="1" dirty="0">
              <a:solidFill>
                <a:schemeClr val="tx1"/>
              </a:solidFill>
              <a:latin typeface="Comic Sans MS" panose="030F0902030302020204" pitchFamily="66" charset="0"/>
            </a:endParaRPr>
          </a:p>
          <a:p>
            <a:pPr marL="171450" indent="-171450">
              <a:buFont typeface="Wingdings" pitchFamily="2" charset="2"/>
              <a:buChar char="q"/>
            </a:pPr>
            <a:r>
              <a:rPr lang="en-US" sz="1600" b="1" dirty="0">
                <a:solidFill>
                  <a:schemeClr val="tx1"/>
                </a:solidFill>
                <a:latin typeface="Comic Sans MS" panose="030F0902030302020204" pitchFamily="66" charset="0"/>
              </a:rPr>
              <a:t> </a:t>
            </a:r>
            <a:r>
              <a:rPr lang="en-GB" sz="1600" dirty="0">
                <a:hlinkClick r:id="rId17"/>
              </a:rPr>
              <a:t>http://www.careersforyoungpeople.co.uk/careersinfo/job-searching/</a:t>
            </a:r>
            <a:r>
              <a:rPr lang="en-GB" sz="1600" dirty="0"/>
              <a:t> </a:t>
            </a:r>
          </a:p>
          <a:p>
            <a:pPr marL="171450" indent="-171450">
              <a:buFont typeface="Wingdings" pitchFamily="2" charset="2"/>
              <a:buChar char="q"/>
            </a:pPr>
            <a:r>
              <a:rPr lang="en-GB" sz="1600" dirty="0">
                <a:hlinkClick r:id="rId18"/>
              </a:rPr>
              <a:t>https://www.princes-trust.org.uk/help-for-young-people/who-else/employment/careers-advice</a:t>
            </a:r>
            <a:endParaRPr lang="en-US" sz="1600" b="1" dirty="0">
              <a:solidFill>
                <a:schemeClr val="tx1"/>
              </a:solidFill>
              <a:latin typeface="Comic Sans MS" panose="030F0902030302020204" pitchFamily="66" charset="0"/>
            </a:endParaRPr>
          </a:p>
          <a:p>
            <a:pPr marL="171450" indent="-171450">
              <a:buFont typeface="Wingdings" pitchFamily="2" charset="2"/>
              <a:buChar char="q"/>
            </a:pPr>
            <a:r>
              <a:rPr lang="en-US" sz="1600" b="1" dirty="0">
                <a:solidFill>
                  <a:schemeClr val="tx1"/>
                </a:solidFill>
                <a:latin typeface="Comic Sans MS" panose="030F0902030302020204" pitchFamily="66" charset="0"/>
              </a:rPr>
              <a:t> </a:t>
            </a:r>
            <a:r>
              <a:rPr lang="en-GB" sz="1600" dirty="0">
                <a:hlinkClick r:id="rId19"/>
              </a:rPr>
              <a:t>https://www.careerconnect.org.uk/Young-People-i2.html</a:t>
            </a:r>
            <a:r>
              <a:rPr lang="en-GB" sz="1600" dirty="0"/>
              <a:t> </a:t>
            </a:r>
            <a:endParaRPr lang="en-US" sz="1600" b="1" dirty="0">
              <a:solidFill>
                <a:schemeClr val="tx1"/>
              </a:solidFill>
              <a:latin typeface="Comic Sans MS" panose="030F0902030302020204" pitchFamily="66" charset="0"/>
            </a:endParaRPr>
          </a:p>
        </p:txBody>
      </p:sp>
      <p:pic>
        <p:nvPicPr>
          <p:cNvPr id="22" name="Picture 8">
            <a:extLst>
              <a:ext uri="{FF2B5EF4-FFF2-40B4-BE49-F238E27FC236}">
                <a16:creationId xmlns:a16="http://schemas.microsoft.com/office/drawing/2014/main" id="{79677434-8DD9-FB40-813C-F3BF053D5048}"/>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rot="20300998">
            <a:off x="5860463" y="4820884"/>
            <a:ext cx="1845727" cy="5573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21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3"/>
          <p:cNvSpPr>
            <a:spLocks noChangeArrowheads="1"/>
          </p:cNvSpPr>
          <p:nvPr/>
        </p:nvSpPr>
        <p:spPr bwMode="auto">
          <a:xfrm>
            <a:off x="3383327" y="333375"/>
            <a:ext cx="2736851" cy="1008063"/>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I know if I need further </a:t>
            </a:r>
          </a:p>
          <a:p>
            <a:pPr algn="ctr" eaLnBrk="1" hangingPunct="1"/>
            <a:r>
              <a:rPr lang="en-GB" dirty="0">
                <a:solidFill>
                  <a:srgbClr val="FF0000"/>
                </a:solidFill>
                <a:cs typeface="Arial" charset="0"/>
              </a:rPr>
              <a:t>support or help I could </a:t>
            </a:r>
          </a:p>
          <a:p>
            <a:pPr algn="ctr" eaLnBrk="1" hangingPunct="1"/>
            <a:r>
              <a:rPr lang="en-GB" dirty="0">
                <a:solidFill>
                  <a:srgbClr val="FF0000"/>
                </a:solidFill>
                <a:cs typeface="Arial" charset="0"/>
              </a:rPr>
              <a:t>speak to…. or contact…</a:t>
            </a:r>
          </a:p>
        </p:txBody>
      </p:sp>
      <p:sp>
        <p:nvSpPr>
          <p:cNvPr id="49154" name="AutoShape 4"/>
          <p:cNvSpPr>
            <a:spLocks noChangeArrowheads="1"/>
          </p:cNvSpPr>
          <p:nvPr/>
        </p:nvSpPr>
        <p:spPr bwMode="auto">
          <a:xfrm>
            <a:off x="3150655" y="1557338"/>
            <a:ext cx="2376488" cy="720725"/>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rgbClr val="0070C0"/>
                </a:solidFill>
                <a:cs typeface="Arial" charset="0"/>
              </a:rPr>
              <a:t>I supported others by…</a:t>
            </a:r>
          </a:p>
        </p:txBody>
      </p:sp>
      <p:sp>
        <p:nvSpPr>
          <p:cNvPr id="49155" name="AutoShape 5"/>
          <p:cNvSpPr>
            <a:spLocks noChangeArrowheads="1"/>
          </p:cNvSpPr>
          <p:nvPr/>
        </p:nvSpPr>
        <p:spPr bwMode="auto">
          <a:xfrm>
            <a:off x="6207974" y="260350"/>
            <a:ext cx="2665095" cy="1152525"/>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could/would say </a:t>
            </a:r>
          </a:p>
          <a:p>
            <a:pPr algn="ctr"/>
            <a:r>
              <a:rPr lang="en-GB" dirty="0">
                <a:cs typeface="Arial" charset="0"/>
              </a:rPr>
              <a:t>and do ... but now I feel I </a:t>
            </a:r>
          </a:p>
          <a:p>
            <a:pPr algn="ctr"/>
            <a:r>
              <a:rPr lang="en-GB" dirty="0">
                <a:cs typeface="Arial" charset="0"/>
              </a:rPr>
              <a:t>am able to say</a:t>
            </a:r>
          </a:p>
        </p:txBody>
      </p:sp>
      <p:sp>
        <p:nvSpPr>
          <p:cNvPr id="49156" name="AutoShape 6"/>
          <p:cNvSpPr>
            <a:spLocks noChangeArrowheads="1"/>
          </p:cNvSpPr>
          <p:nvPr/>
        </p:nvSpPr>
        <p:spPr bwMode="auto">
          <a:xfrm>
            <a:off x="5527143" y="2492375"/>
            <a:ext cx="3276600" cy="1152525"/>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The most important thing I </a:t>
            </a:r>
          </a:p>
          <a:p>
            <a:pPr algn="ctr" eaLnBrk="1" hangingPunct="1"/>
            <a:r>
              <a:rPr lang="en-GB" dirty="0">
                <a:solidFill>
                  <a:srgbClr val="FF0000"/>
                </a:solidFill>
                <a:cs typeface="Arial" charset="0"/>
              </a:rPr>
              <a:t>have learnt today is…</a:t>
            </a:r>
          </a:p>
        </p:txBody>
      </p:sp>
      <p:sp>
        <p:nvSpPr>
          <p:cNvPr id="49157" name="AutoShape 7"/>
          <p:cNvSpPr>
            <a:spLocks noChangeArrowheads="1"/>
          </p:cNvSpPr>
          <p:nvPr/>
        </p:nvSpPr>
        <p:spPr bwMode="auto">
          <a:xfrm>
            <a:off x="4606049" y="4022657"/>
            <a:ext cx="2305051" cy="104680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thought that ...</a:t>
            </a:r>
          </a:p>
          <a:p>
            <a:pPr algn="ctr"/>
            <a:r>
              <a:rPr lang="en-GB" dirty="0">
                <a:cs typeface="Arial" charset="0"/>
              </a:rPr>
              <a:t> but now I realise..</a:t>
            </a:r>
          </a:p>
        </p:txBody>
      </p:sp>
      <p:sp>
        <p:nvSpPr>
          <p:cNvPr id="49158" name="AutoShape 8"/>
          <p:cNvSpPr>
            <a:spLocks noChangeArrowheads="1"/>
          </p:cNvSpPr>
          <p:nvPr/>
        </p:nvSpPr>
        <p:spPr bwMode="auto">
          <a:xfrm>
            <a:off x="229512" y="4521429"/>
            <a:ext cx="2376488" cy="454979"/>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Today I have tried to…</a:t>
            </a:r>
          </a:p>
        </p:txBody>
      </p:sp>
      <p:sp>
        <p:nvSpPr>
          <p:cNvPr id="49159" name="AutoShape 9"/>
          <p:cNvSpPr>
            <a:spLocks noChangeArrowheads="1"/>
          </p:cNvSpPr>
          <p:nvPr/>
        </p:nvSpPr>
        <p:spPr bwMode="auto">
          <a:xfrm>
            <a:off x="5798428" y="1557338"/>
            <a:ext cx="3113265" cy="719137"/>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One thing I didn’t </a:t>
            </a:r>
          </a:p>
          <a:p>
            <a:pPr algn="ctr" eaLnBrk="1" hangingPunct="1"/>
            <a:r>
              <a:rPr lang="en-GB" dirty="0">
                <a:cs typeface="Arial" charset="0"/>
              </a:rPr>
              <a:t>realise was… now I know that…</a:t>
            </a:r>
          </a:p>
        </p:txBody>
      </p:sp>
      <p:sp>
        <p:nvSpPr>
          <p:cNvPr id="49160" name="AutoShape 10"/>
          <p:cNvSpPr>
            <a:spLocks noChangeArrowheads="1"/>
          </p:cNvSpPr>
          <p:nvPr/>
        </p:nvSpPr>
        <p:spPr bwMode="auto">
          <a:xfrm>
            <a:off x="2683931" y="3309851"/>
            <a:ext cx="2735262" cy="574675"/>
          </a:xfrm>
          <a:prstGeom prst="roundRect">
            <a:avLst>
              <a:gd name="adj" fmla="val 16667"/>
            </a:avLst>
          </a:prstGeom>
          <a:solidFill>
            <a:srgbClr val="FDC000"/>
          </a:solidFill>
          <a:ln w="9525">
            <a:solidFill>
              <a:schemeClr val="tx1"/>
            </a:solidFill>
            <a:round/>
            <a:headEnd/>
            <a:tailEnd/>
          </a:ln>
        </p:spPr>
        <p:txBody>
          <a:bodyPr wrap="none" anchor="ctr"/>
          <a:lstStyle/>
          <a:p>
            <a:pPr algn="ctr"/>
            <a:r>
              <a:rPr lang="en-GB" dirty="0">
                <a:cs typeface="Arial" charset="0"/>
              </a:rPr>
              <a:t>I used to feel ... </a:t>
            </a:r>
          </a:p>
          <a:p>
            <a:pPr algn="ctr"/>
            <a:r>
              <a:rPr lang="en-GB" dirty="0">
                <a:cs typeface="Arial" charset="0"/>
              </a:rPr>
              <a:t>but I now feel ..</a:t>
            </a:r>
          </a:p>
        </p:txBody>
      </p:sp>
      <p:sp>
        <p:nvSpPr>
          <p:cNvPr id="49161" name="AutoShape 11"/>
          <p:cNvSpPr>
            <a:spLocks noChangeArrowheads="1"/>
          </p:cNvSpPr>
          <p:nvPr/>
        </p:nvSpPr>
        <p:spPr bwMode="auto">
          <a:xfrm>
            <a:off x="3493378" y="5158661"/>
            <a:ext cx="2735262" cy="647700"/>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Before I would have done…</a:t>
            </a:r>
          </a:p>
          <a:p>
            <a:pPr algn="ctr" eaLnBrk="1" hangingPunct="1"/>
            <a:r>
              <a:rPr lang="en-GB" dirty="0">
                <a:cs typeface="Arial" charset="0"/>
              </a:rPr>
              <a:t>Now I will …</a:t>
            </a:r>
          </a:p>
        </p:txBody>
      </p:sp>
      <p:sp>
        <p:nvSpPr>
          <p:cNvPr id="49162" name="AutoShape 12"/>
          <p:cNvSpPr>
            <a:spLocks noChangeArrowheads="1"/>
          </p:cNvSpPr>
          <p:nvPr/>
        </p:nvSpPr>
        <p:spPr bwMode="auto">
          <a:xfrm>
            <a:off x="2406118" y="2420938"/>
            <a:ext cx="2976562" cy="720725"/>
          </a:xfrm>
          <a:prstGeom prst="roundRect">
            <a:avLst>
              <a:gd name="adj" fmla="val 16667"/>
            </a:avLst>
          </a:prstGeom>
          <a:solidFill>
            <a:srgbClr val="FCB0A3"/>
          </a:solidFill>
          <a:ln w="9525">
            <a:solidFill>
              <a:schemeClr val="tx1"/>
            </a:solidFill>
            <a:round/>
            <a:headEnd/>
            <a:tailEnd/>
          </a:ln>
        </p:spPr>
        <p:txBody>
          <a:bodyPr wrap="none" anchor="ctr"/>
          <a:lstStyle/>
          <a:p>
            <a:pPr algn="ctr"/>
            <a:r>
              <a:rPr lang="en-GB" dirty="0">
                <a:cs typeface="Arial" charset="0"/>
              </a:rPr>
              <a:t>I always knew ... but now</a:t>
            </a:r>
          </a:p>
          <a:p>
            <a:pPr algn="ctr"/>
            <a:r>
              <a:rPr lang="en-GB" dirty="0">
                <a:cs typeface="Arial" charset="0"/>
              </a:rPr>
              <a:t> I can see how it connects to… </a:t>
            </a:r>
          </a:p>
        </p:txBody>
      </p:sp>
      <p:sp>
        <p:nvSpPr>
          <p:cNvPr id="49163" name="AutoShape 13"/>
          <p:cNvSpPr>
            <a:spLocks noChangeArrowheads="1"/>
          </p:cNvSpPr>
          <p:nvPr/>
        </p:nvSpPr>
        <p:spPr bwMode="auto">
          <a:xfrm>
            <a:off x="7040574" y="3793801"/>
            <a:ext cx="1869007" cy="1293423"/>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dirty="0">
                <a:cs typeface="Arial" charset="0"/>
              </a:rPr>
              <a:t>One assumption of </a:t>
            </a:r>
          </a:p>
          <a:p>
            <a:pPr algn="ctr" eaLnBrk="1" hangingPunct="1"/>
            <a:r>
              <a:rPr lang="en-GB" dirty="0">
                <a:cs typeface="Arial" charset="0"/>
              </a:rPr>
              <a:t>mine that was </a:t>
            </a:r>
          </a:p>
          <a:p>
            <a:pPr algn="ctr" eaLnBrk="1" hangingPunct="1"/>
            <a:r>
              <a:rPr lang="en-GB" dirty="0">
                <a:cs typeface="Arial" charset="0"/>
              </a:rPr>
              <a:t>challenged was…</a:t>
            </a:r>
          </a:p>
        </p:txBody>
      </p:sp>
      <p:sp>
        <p:nvSpPr>
          <p:cNvPr id="49164" name="AutoShape 14"/>
          <p:cNvSpPr>
            <a:spLocks noChangeArrowheads="1"/>
          </p:cNvSpPr>
          <p:nvPr/>
        </p:nvSpPr>
        <p:spPr bwMode="auto">
          <a:xfrm>
            <a:off x="229513" y="1412875"/>
            <a:ext cx="2735262" cy="719138"/>
          </a:xfrm>
          <a:prstGeom prst="roundRect">
            <a:avLst>
              <a:gd name="adj" fmla="val 16667"/>
            </a:avLst>
          </a:prstGeom>
          <a:solidFill>
            <a:srgbClr val="4FD1FF"/>
          </a:solidFill>
          <a:ln w="9525">
            <a:solidFill>
              <a:schemeClr val="tx1"/>
            </a:solidFill>
            <a:round/>
            <a:headEnd/>
            <a:tailEnd/>
          </a:ln>
        </p:spPr>
        <p:txBody>
          <a:bodyPr wrap="none" anchor="ctr"/>
          <a:lstStyle/>
          <a:p>
            <a:pPr algn="ctr"/>
            <a:r>
              <a:rPr lang="en-GB" dirty="0">
                <a:cs typeface="Arial" charset="0"/>
              </a:rPr>
              <a:t>Before I only knew ... </a:t>
            </a:r>
          </a:p>
          <a:p>
            <a:pPr algn="ctr"/>
            <a:r>
              <a:rPr lang="en-GB" dirty="0">
                <a:cs typeface="Arial" charset="0"/>
              </a:rPr>
              <a:t>now I also know ... </a:t>
            </a:r>
          </a:p>
        </p:txBody>
      </p:sp>
      <p:sp>
        <p:nvSpPr>
          <p:cNvPr id="49165" name="AutoShape 15"/>
          <p:cNvSpPr>
            <a:spLocks noChangeArrowheads="1"/>
          </p:cNvSpPr>
          <p:nvPr/>
        </p:nvSpPr>
        <p:spPr bwMode="auto">
          <a:xfrm>
            <a:off x="234418" y="4052714"/>
            <a:ext cx="2305050" cy="357899"/>
          </a:xfrm>
          <a:prstGeom prst="roundRect">
            <a:avLst>
              <a:gd name="adj" fmla="val 16667"/>
            </a:avLst>
          </a:prstGeom>
          <a:solidFill>
            <a:srgbClr val="94FF34"/>
          </a:solidFill>
          <a:ln w="9525">
            <a:solidFill>
              <a:schemeClr val="tx1"/>
            </a:solidFill>
            <a:round/>
            <a:headEnd/>
            <a:tailEnd/>
          </a:ln>
        </p:spPr>
        <p:txBody>
          <a:bodyPr wrap="none" anchor="ctr"/>
          <a:lstStyle/>
          <a:p>
            <a:pPr algn="ctr" eaLnBrk="1" hangingPunct="1"/>
            <a:r>
              <a:rPr lang="en-GB" dirty="0">
                <a:solidFill>
                  <a:srgbClr val="FF0000"/>
                </a:solidFill>
                <a:cs typeface="Arial" charset="0"/>
              </a:rPr>
              <a:t>I would like to learn…</a:t>
            </a:r>
          </a:p>
        </p:txBody>
      </p:sp>
      <p:sp>
        <p:nvSpPr>
          <p:cNvPr id="49166" name="AutoShape 16"/>
          <p:cNvSpPr>
            <a:spLocks noChangeArrowheads="1"/>
          </p:cNvSpPr>
          <p:nvPr/>
        </p:nvSpPr>
        <p:spPr bwMode="auto">
          <a:xfrm>
            <a:off x="388072" y="5087224"/>
            <a:ext cx="2817967" cy="647700"/>
          </a:xfrm>
          <a:prstGeom prst="roundRect">
            <a:avLst>
              <a:gd name="adj" fmla="val 16667"/>
            </a:avLst>
          </a:prstGeom>
          <a:solidFill>
            <a:srgbClr val="FCB0A3"/>
          </a:solidFill>
          <a:ln w="9525">
            <a:solidFill>
              <a:schemeClr val="tx1"/>
            </a:solidFill>
            <a:round/>
            <a:headEnd/>
            <a:tailEnd/>
          </a:ln>
        </p:spPr>
        <p:txBody>
          <a:bodyPr wrap="none" anchor="ctr"/>
          <a:lstStyle/>
          <a:p>
            <a:pPr algn="ctr" eaLnBrk="1" hangingPunct="1"/>
            <a:r>
              <a:rPr lang="en-GB" dirty="0">
                <a:cs typeface="Arial" charset="0"/>
              </a:rPr>
              <a:t>Next lesson I would like to..</a:t>
            </a:r>
          </a:p>
        </p:txBody>
      </p:sp>
      <p:sp>
        <p:nvSpPr>
          <p:cNvPr id="49167" name="AutoShape 17"/>
          <p:cNvSpPr>
            <a:spLocks noChangeArrowheads="1"/>
          </p:cNvSpPr>
          <p:nvPr/>
        </p:nvSpPr>
        <p:spPr bwMode="auto">
          <a:xfrm>
            <a:off x="174093" y="5950824"/>
            <a:ext cx="2887485" cy="649287"/>
          </a:xfrm>
          <a:prstGeom prst="roundRect">
            <a:avLst>
              <a:gd name="adj" fmla="val 16667"/>
            </a:avLst>
          </a:prstGeom>
          <a:solidFill>
            <a:srgbClr val="FFF200"/>
          </a:solidFill>
          <a:ln w="9525">
            <a:solidFill>
              <a:schemeClr val="tx1"/>
            </a:solidFill>
            <a:round/>
            <a:headEnd/>
            <a:tailEnd/>
          </a:ln>
        </p:spPr>
        <p:txBody>
          <a:bodyPr wrap="none" anchor="ctr"/>
          <a:lstStyle/>
          <a:p>
            <a:pPr algn="ctr"/>
            <a:r>
              <a:rPr lang="en-GB" dirty="0">
                <a:cs typeface="Arial" charset="0"/>
              </a:rPr>
              <a:t>Before I would have </a:t>
            </a:r>
          </a:p>
          <a:p>
            <a:pPr algn="ctr"/>
            <a:r>
              <a:rPr lang="en-GB" dirty="0">
                <a:cs typeface="Arial" charset="0"/>
              </a:rPr>
              <a:t>said ... but now I will say… </a:t>
            </a:r>
          </a:p>
        </p:txBody>
      </p:sp>
      <p:sp>
        <p:nvSpPr>
          <p:cNvPr id="49168" name="AutoShape 18"/>
          <p:cNvSpPr>
            <a:spLocks noChangeArrowheads="1"/>
          </p:cNvSpPr>
          <p:nvPr/>
        </p:nvSpPr>
        <p:spPr bwMode="auto">
          <a:xfrm>
            <a:off x="2691234" y="4077574"/>
            <a:ext cx="1800225" cy="914400"/>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A question I </a:t>
            </a:r>
          </a:p>
          <a:p>
            <a:pPr algn="ctr" eaLnBrk="1" hangingPunct="1"/>
            <a:r>
              <a:rPr lang="en-GB" dirty="0">
                <a:solidFill>
                  <a:schemeClr val="tx2">
                    <a:lumMod val="75000"/>
                  </a:schemeClr>
                </a:solidFill>
                <a:cs typeface="Arial" charset="0"/>
              </a:rPr>
              <a:t>would like to</a:t>
            </a:r>
          </a:p>
          <a:p>
            <a:pPr algn="ctr" eaLnBrk="1" hangingPunct="1"/>
            <a:r>
              <a:rPr lang="en-GB" dirty="0">
                <a:solidFill>
                  <a:schemeClr val="tx2">
                    <a:lumMod val="75000"/>
                  </a:schemeClr>
                </a:solidFill>
                <a:cs typeface="Arial" charset="0"/>
              </a:rPr>
              <a:t>ask is…</a:t>
            </a:r>
          </a:p>
        </p:txBody>
      </p:sp>
      <p:sp>
        <p:nvSpPr>
          <p:cNvPr id="49169" name="AutoShape 19"/>
          <p:cNvSpPr>
            <a:spLocks noChangeArrowheads="1"/>
          </p:cNvSpPr>
          <p:nvPr/>
        </p:nvSpPr>
        <p:spPr bwMode="auto">
          <a:xfrm>
            <a:off x="3277478" y="6022261"/>
            <a:ext cx="2520950" cy="576263"/>
          </a:xfrm>
          <a:prstGeom prst="roundRect">
            <a:avLst>
              <a:gd name="adj" fmla="val 16667"/>
            </a:avLst>
          </a:prstGeom>
          <a:solidFill>
            <a:srgbClr val="E6CDFF"/>
          </a:solidFill>
          <a:ln w="9525">
            <a:solidFill>
              <a:schemeClr val="tx1"/>
            </a:solidFill>
            <a:round/>
            <a:headEnd/>
            <a:tailEnd/>
          </a:ln>
        </p:spPr>
        <p:txBody>
          <a:bodyPr wrap="none" anchor="ctr"/>
          <a:lstStyle/>
          <a:p>
            <a:pPr algn="ctr" eaLnBrk="1" hangingPunct="1"/>
            <a:r>
              <a:rPr lang="en-GB" dirty="0">
                <a:solidFill>
                  <a:schemeClr val="tx2">
                    <a:lumMod val="75000"/>
                  </a:schemeClr>
                </a:solidFill>
                <a:cs typeface="Arial" charset="0"/>
              </a:rPr>
              <a:t>A problem I overcame</a:t>
            </a:r>
          </a:p>
          <a:p>
            <a:pPr algn="ctr" eaLnBrk="1" hangingPunct="1"/>
            <a:r>
              <a:rPr lang="en-GB" dirty="0">
                <a:solidFill>
                  <a:schemeClr val="tx2">
                    <a:lumMod val="75000"/>
                  </a:schemeClr>
                </a:solidFill>
                <a:cs typeface="Arial" charset="0"/>
              </a:rPr>
              <a:t>today was…</a:t>
            </a:r>
          </a:p>
        </p:txBody>
      </p:sp>
      <p:sp>
        <p:nvSpPr>
          <p:cNvPr id="49170" name="AutoShape 20"/>
          <p:cNvSpPr>
            <a:spLocks noChangeArrowheads="1"/>
          </p:cNvSpPr>
          <p:nvPr/>
        </p:nvSpPr>
        <p:spPr bwMode="auto">
          <a:xfrm>
            <a:off x="405712" y="3213100"/>
            <a:ext cx="2133756" cy="720725"/>
          </a:xfrm>
          <a:prstGeom prst="roundRect">
            <a:avLst>
              <a:gd name="adj" fmla="val 16667"/>
            </a:avLst>
          </a:prstGeom>
          <a:solidFill>
            <a:srgbClr val="4FD1FF"/>
          </a:solidFill>
          <a:ln w="9525">
            <a:solidFill>
              <a:schemeClr val="tx1"/>
            </a:solidFill>
            <a:round/>
            <a:headEnd/>
            <a:tailEnd/>
          </a:ln>
        </p:spPr>
        <p:txBody>
          <a:bodyPr wrap="none" anchor="ctr"/>
          <a:lstStyle/>
          <a:p>
            <a:pPr algn="ctr" eaLnBrk="1" hangingPunct="1"/>
            <a:r>
              <a:rPr lang="en-GB" dirty="0">
                <a:cs typeface="Arial" charset="0"/>
              </a:rPr>
              <a:t>I’m really proud of the </a:t>
            </a:r>
          </a:p>
          <a:p>
            <a:pPr algn="ctr" eaLnBrk="1" hangingPunct="1"/>
            <a:r>
              <a:rPr lang="en-GB" dirty="0">
                <a:cs typeface="Arial" charset="0"/>
              </a:rPr>
              <a:t>way I have…</a:t>
            </a:r>
          </a:p>
        </p:txBody>
      </p:sp>
      <p:sp>
        <p:nvSpPr>
          <p:cNvPr id="49171" name="AutoShape 21"/>
          <p:cNvSpPr>
            <a:spLocks noChangeArrowheads="1"/>
          </p:cNvSpPr>
          <p:nvPr/>
        </p:nvSpPr>
        <p:spPr bwMode="auto">
          <a:xfrm>
            <a:off x="174094" y="2349500"/>
            <a:ext cx="2087562" cy="719138"/>
          </a:xfrm>
          <a:prstGeom prst="roundRect">
            <a:avLst>
              <a:gd name="adj" fmla="val 16667"/>
            </a:avLst>
          </a:prstGeom>
          <a:solidFill>
            <a:srgbClr val="FFF200"/>
          </a:solidFill>
          <a:ln w="9525">
            <a:solidFill>
              <a:schemeClr val="tx1"/>
            </a:solidFill>
            <a:round/>
            <a:headEnd/>
            <a:tailEnd/>
          </a:ln>
        </p:spPr>
        <p:txBody>
          <a:bodyPr wrap="none" anchor="ctr"/>
          <a:lstStyle/>
          <a:p>
            <a:pPr algn="ctr" eaLnBrk="1" hangingPunct="1"/>
            <a:r>
              <a:rPr lang="en-GB" dirty="0">
                <a:cs typeface="Arial" charset="0"/>
              </a:rPr>
              <a:t>The key words for</a:t>
            </a:r>
          </a:p>
          <a:p>
            <a:pPr algn="ctr" eaLnBrk="1" hangingPunct="1"/>
            <a:r>
              <a:rPr lang="en-GB" dirty="0">
                <a:cs typeface="Arial" charset="0"/>
              </a:rPr>
              <a:t>this lesson are…</a:t>
            </a:r>
          </a:p>
        </p:txBody>
      </p:sp>
      <p:pic>
        <p:nvPicPr>
          <p:cNvPr id="23" name="Picture 11">
            <a:extLst>
              <a:ext uri="{FF2B5EF4-FFF2-40B4-BE49-F238E27FC236}">
                <a16:creationId xmlns:a16="http://schemas.microsoft.com/office/drawing/2014/main" id="{F1FBDB76-236A-4746-996B-A802A00D832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9512" y="208028"/>
            <a:ext cx="2987653" cy="915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a:extLst>
              <a:ext uri="{FF2B5EF4-FFF2-40B4-BE49-F238E27FC236}">
                <a16:creationId xmlns:a16="http://schemas.microsoft.com/office/drawing/2014/main" id="{9BE5A342-0205-C14D-9E59-53DF047C541F}"/>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11004" y="4776427"/>
            <a:ext cx="1592739" cy="1916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Rounded Rectangle 23">
            <a:extLst>
              <a:ext uri="{FF2B5EF4-FFF2-40B4-BE49-F238E27FC236}">
                <a16:creationId xmlns:a16="http://schemas.microsoft.com/office/drawing/2014/main" id="{30F3AAC7-2CC6-784E-A9D3-72C86E93E7FC}"/>
              </a:ext>
            </a:extLst>
          </p:cNvPr>
          <p:cNvSpPr/>
          <p:nvPr/>
        </p:nvSpPr>
        <p:spPr>
          <a:xfrm>
            <a:off x="6557444" y="5814112"/>
            <a:ext cx="1307119" cy="649287"/>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spTree>
    <p:extLst>
      <p:ext uri="{BB962C8B-B14F-4D97-AF65-F5344CB8AC3E}">
        <p14:creationId xmlns:p14="http://schemas.microsoft.com/office/powerpoint/2010/main" val="317147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3FFDA2A-B8FF-B346-82F4-E70F1F0CF1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983" y="106327"/>
            <a:ext cx="8936182" cy="6646821"/>
          </a:xfrm>
          <a:prstGeom prst="rect">
            <a:avLst/>
          </a:prstGeom>
        </p:spPr>
      </p:pic>
      <p:sp>
        <p:nvSpPr>
          <p:cNvPr id="2" name="Rectangle 1"/>
          <p:cNvSpPr/>
          <p:nvPr/>
        </p:nvSpPr>
        <p:spPr>
          <a:xfrm>
            <a:off x="2862885" y="202765"/>
            <a:ext cx="3371660" cy="715251"/>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6000" b="1" dirty="0">
                <a:ln w="10541" cmpd="sng">
                  <a:solidFill>
                    <a:schemeClr val="tx1"/>
                  </a:solidFill>
                  <a:prstDash val="solid"/>
                </a:ln>
                <a:solidFill>
                  <a:srgbClr val="FF0000"/>
                </a:solidFill>
              </a:rPr>
              <a:t>PSHE</a:t>
            </a:r>
            <a:endParaRPr lang="en-GB" sz="6000" b="1" dirty="0">
              <a:ln w="10541" cmpd="sng">
                <a:solidFill>
                  <a:schemeClr val="tx1"/>
                </a:solidFill>
                <a:prstDash val="solid"/>
              </a:ln>
              <a:solidFill>
                <a:srgbClr val="7F0757"/>
              </a:solidFill>
            </a:endParaRPr>
          </a:p>
        </p:txBody>
      </p:sp>
      <p:sp>
        <p:nvSpPr>
          <p:cNvPr id="3" name="Rectangle 2"/>
          <p:cNvSpPr>
            <a:spLocks noChangeArrowheads="1"/>
          </p:cNvSpPr>
          <p:nvPr/>
        </p:nvSpPr>
        <p:spPr bwMode="auto">
          <a:xfrm>
            <a:off x="3064047" y="2615462"/>
            <a:ext cx="2969336" cy="2187861"/>
          </a:xfrm>
          <a:prstGeom prst="rec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b="1" dirty="0">
              <a:solidFill>
                <a:schemeClr val="dk1"/>
              </a:solidFill>
              <a:ea typeface="+mn-ea"/>
              <a:cs typeface="Calibri"/>
            </a:endParaRPr>
          </a:p>
          <a:p>
            <a:pPr algn="ctr" eaLnBrk="1" hangingPunct="1">
              <a:defRPr/>
            </a:pPr>
            <a:r>
              <a:rPr lang="en-GB" b="1" i="1" dirty="0">
                <a:solidFill>
                  <a:srgbClr val="0070C0"/>
                </a:solidFill>
                <a:ea typeface="+mn-ea"/>
                <a:cs typeface="Calibri"/>
              </a:rPr>
              <a:t>PSHE CLASSROOM RULES </a:t>
            </a:r>
          </a:p>
          <a:p>
            <a:pPr algn="ctr" eaLnBrk="1" hangingPunct="1">
              <a:defRPr/>
            </a:pPr>
            <a:r>
              <a:rPr lang="en-GB" b="1" dirty="0">
                <a:solidFill>
                  <a:schemeClr val="dk1"/>
                </a:solidFill>
                <a:ea typeface="+mn-ea"/>
                <a:cs typeface="Calibri"/>
              </a:rPr>
              <a:t>DEALING WITH SENSITIVE TOPICS</a:t>
            </a:r>
            <a:endParaRPr lang="en-GB" b="1" dirty="0">
              <a:solidFill>
                <a:srgbClr val="FF0000"/>
              </a:solidFill>
              <a:cs typeface="Calibri"/>
            </a:endParaRPr>
          </a:p>
          <a:p>
            <a:pPr algn="ctr" eaLnBrk="1" hangingPunct="1">
              <a:defRPr/>
            </a:pPr>
            <a:endParaRPr lang="en-GB" b="1" dirty="0">
              <a:solidFill>
                <a:srgbClr val="FF0000"/>
              </a:solidFill>
              <a:cs typeface="Calibri"/>
            </a:endParaRPr>
          </a:p>
          <a:p>
            <a:pPr algn="ctr" eaLnBrk="1" hangingPunct="1">
              <a:defRPr/>
            </a:pPr>
            <a:r>
              <a:rPr lang="en-GB" b="1" dirty="0">
                <a:solidFill>
                  <a:srgbClr val="FF0000"/>
                </a:solidFill>
                <a:cs typeface="Calibri"/>
              </a:rPr>
              <a:t>SAFEGUARDING YOUR WELFARE &amp; HAVING YOUR INTERESTS AT HEART</a:t>
            </a:r>
          </a:p>
          <a:p>
            <a:pPr algn="ctr" eaLnBrk="1" hangingPunct="1">
              <a:defRPr/>
            </a:pPr>
            <a:endParaRPr lang="en-GB" b="1" dirty="0">
              <a:solidFill>
                <a:srgbClr val="FF0000"/>
              </a:solidFill>
              <a:cs typeface="Calibri"/>
            </a:endParaRPr>
          </a:p>
        </p:txBody>
      </p:sp>
      <p:sp>
        <p:nvSpPr>
          <p:cNvPr id="4" name="TextBox 3"/>
          <p:cNvSpPr txBox="1"/>
          <p:nvPr/>
        </p:nvSpPr>
        <p:spPr>
          <a:xfrm>
            <a:off x="241299" y="5097661"/>
            <a:ext cx="2133600" cy="156966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en-GB" sz="1600" dirty="0"/>
              <a:t>Enjoy the lesson, Challenge your perceptions and </a:t>
            </a:r>
            <a:r>
              <a:rPr lang="en-GB" sz="1600" b="1" dirty="0"/>
              <a:t>understand how to seek further advice and support </a:t>
            </a:r>
          </a:p>
        </p:txBody>
      </p:sp>
      <p:sp>
        <p:nvSpPr>
          <p:cNvPr id="5" name="TextBox 4"/>
          <p:cNvSpPr txBox="1"/>
          <p:nvPr/>
        </p:nvSpPr>
        <p:spPr>
          <a:xfrm>
            <a:off x="6769332" y="1054825"/>
            <a:ext cx="2131388" cy="156966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eaLnBrk="0" fontAlgn="auto" hangingPunct="0">
              <a:spcBef>
                <a:spcPct val="50000"/>
              </a:spcBef>
              <a:spcAft>
                <a:spcPts val="0"/>
              </a:spcAft>
              <a:defRPr/>
            </a:pPr>
            <a:r>
              <a:rPr lang="en-GB" sz="1600" b="1" dirty="0">
                <a:ea typeface="+mn-ea"/>
                <a:cs typeface="+mn-cs"/>
              </a:rPr>
              <a:t>Don’t make assumptions </a:t>
            </a:r>
            <a:r>
              <a:rPr lang="en-GB" sz="1600" dirty="0">
                <a:ea typeface="+mn-ea"/>
                <a:cs typeface="+mn-cs"/>
              </a:rPr>
              <a:t>about people’s values, attitudes, behaviours, life experiences or feelings</a:t>
            </a:r>
          </a:p>
        </p:txBody>
      </p:sp>
      <p:sp>
        <p:nvSpPr>
          <p:cNvPr id="6" name="TextBox 5"/>
          <p:cNvSpPr txBox="1"/>
          <p:nvPr/>
        </p:nvSpPr>
        <p:spPr>
          <a:xfrm>
            <a:off x="6767120" y="5644807"/>
            <a:ext cx="2133600" cy="1015663"/>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Conversations stay in the room unless it is a </a:t>
            </a:r>
            <a:r>
              <a:rPr lang="en-GB" sz="1600" b="1" dirty="0">
                <a:ea typeface="+mn-ea"/>
                <a:cs typeface="+mn-cs"/>
              </a:rPr>
              <a:t>safeguarding issue</a:t>
            </a:r>
          </a:p>
          <a:p>
            <a:pPr algn="ctr" eaLnBrk="0" fontAlgn="auto" hangingPunct="0">
              <a:spcBef>
                <a:spcPct val="50000"/>
              </a:spcBef>
              <a:spcAft>
                <a:spcPts val="0"/>
              </a:spcAft>
              <a:defRPr/>
            </a:pPr>
            <a:endParaRPr lang="en-GB" sz="800" b="1" dirty="0">
              <a:ea typeface="+mn-ea"/>
              <a:cs typeface="+mn-cs"/>
            </a:endParaRPr>
          </a:p>
        </p:txBody>
      </p:sp>
      <p:sp>
        <p:nvSpPr>
          <p:cNvPr id="7" name="TextBox 6"/>
          <p:cNvSpPr txBox="1"/>
          <p:nvPr/>
        </p:nvSpPr>
        <p:spPr>
          <a:xfrm>
            <a:off x="241299" y="4013164"/>
            <a:ext cx="2133600" cy="954107"/>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It’s OK to get things wrong</a:t>
            </a:r>
          </a:p>
          <a:p>
            <a:pPr algn="ctr" eaLnBrk="0" fontAlgn="auto" hangingPunct="0">
              <a:spcBef>
                <a:spcPct val="50000"/>
              </a:spcBef>
              <a:spcAft>
                <a:spcPts val="0"/>
              </a:spcAft>
              <a:defRPr/>
            </a:pPr>
            <a:endParaRPr lang="en-GB" sz="1600" dirty="0">
              <a:ea typeface="+mn-ea"/>
              <a:cs typeface="+mn-cs"/>
            </a:endParaRPr>
          </a:p>
        </p:txBody>
      </p:sp>
      <p:sp>
        <p:nvSpPr>
          <p:cNvPr id="8" name="TextBox 7"/>
          <p:cNvSpPr txBox="1"/>
          <p:nvPr/>
        </p:nvSpPr>
        <p:spPr>
          <a:xfrm>
            <a:off x="6767120" y="3974192"/>
            <a:ext cx="2133600" cy="156966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Have a </a:t>
            </a:r>
            <a:r>
              <a:rPr lang="en-GB" sz="1600" b="1" dirty="0">
                <a:ea typeface="+mn-ea"/>
                <a:cs typeface="+mn-cs"/>
              </a:rPr>
              <a:t>non-judgemental approach</a:t>
            </a:r>
            <a:r>
              <a:rPr lang="en-GB" sz="1600" dirty="0">
                <a:ea typeface="+mn-ea"/>
                <a:cs typeface="+mn-cs"/>
              </a:rPr>
              <a:t>. No put downs and challenge the opinion not the person</a:t>
            </a:r>
          </a:p>
        </p:txBody>
      </p:sp>
      <p:sp>
        <p:nvSpPr>
          <p:cNvPr id="9" name="TextBox 8"/>
          <p:cNvSpPr txBox="1"/>
          <p:nvPr/>
        </p:nvSpPr>
        <p:spPr>
          <a:xfrm>
            <a:off x="241299" y="2818860"/>
            <a:ext cx="2133600" cy="107721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You don’t have to say things about yourself if you don’t want to (</a:t>
            </a:r>
            <a:r>
              <a:rPr lang="en-GB" sz="1600" b="1" dirty="0">
                <a:ea typeface="+mn-ea"/>
                <a:cs typeface="+mn-cs"/>
              </a:rPr>
              <a:t>You have the right to pass</a:t>
            </a:r>
            <a:r>
              <a:rPr lang="en-GB" sz="1600" dirty="0">
                <a:ea typeface="+mn-ea"/>
                <a:cs typeface="+mn-cs"/>
              </a:rPr>
              <a:t>)</a:t>
            </a:r>
          </a:p>
        </p:txBody>
      </p:sp>
      <p:sp>
        <p:nvSpPr>
          <p:cNvPr id="10" name="TextBox 9"/>
          <p:cNvSpPr txBox="1"/>
          <p:nvPr/>
        </p:nvSpPr>
        <p:spPr>
          <a:xfrm>
            <a:off x="241299" y="1001076"/>
            <a:ext cx="2133600" cy="1692771"/>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eaLnBrk="0" fontAlgn="auto" hangingPunct="0">
              <a:spcBef>
                <a:spcPct val="50000"/>
              </a:spcBef>
              <a:spcAft>
                <a:spcPts val="0"/>
              </a:spcAft>
              <a:defRPr/>
            </a:pPr>
            <a:r>
              <a:rPr lang="en-GB" sz="1600" b="1" dirty="0">
                <a:ea typeface="+mn-ea"/>
                <a:cs typeface="+mn-cs"/>
              </a:rPr>
              <a:t>Show respect </a:t>
            </a:r>
          </a:p>
          <a:p>
            <a:pPr eaLnBrk="0" fontAlgn="auto" hangingPunct="0">
              <a:spcBef>
                <a:spcPct val="50000"/>
              </a:spcBef>
              <a:spcAft>
                <a:spcPts val="0"/>
              </a:spcAft>
              <a:buFont typeface="Arial" pitchFamily="34" charset="0"/>
              <a:buChar char="•"/>
              <a:defRPr/>
            </a:pPr>
            <a:r>
              <a:rPr lang="en-GB" sz="1600" dirty="0">
                <a:ea typeface="+mn-ea"/>
                <a:cs typeface="+mn-cs"/>
              </a:rPr>
              <a:t>By listening</a:t>
            </a:r>
          </a:p>
          <a:p>
            <a:pPr eaLnBrk="0" fontAlgn="auto" hangingPunct="0">
              <a:spcBef>
                <a:spcPct val="50000"/>
              </a:spcBef>
              <a:spcAft>
                <a:spcPts val="0"/>
              </a:spcAft>
              <a:buFont typeface="Arial" pitchFamily="34" charset="0"/>
              <a:buChar char="•"/>
              <a:defRPr/>
            </a:pPr>
            <a:r>
              <a:rPr lang="en-GB" sz="1600" dirty="0">
                <a:ea typeface="+mn-ea"/>
                <a:cs typeface="+mn-cs"/>
              </a:rPr>
              <a:t>Not interrupting</a:t>
            </a:r>
          </a:p>
          <a:p>
            <a:pPr eaLnBrk="0" fontAlgn="auto" hangingPunct="0">
              <a:spcBef>
                <a:spcPct val="50000"/>
              </a:spcBef>
              <a:spcAft>
                <a:spcPts val="0"/>
              </a:spcAft>
              <a:buFont typeface="Arial" pitchFamily="34" charset="0"/>
              <a:buChar char="•"/>
              <a:defRPr/>
            </a:pPr>
            <a:r>
              <a:rPr lang="en-GB" sz="1600" dirty="0">
                <a:ea typeface="+mn-ea"/>
                <a:cs typeface="+mn-cs"/>
              </a:rPr>
              <a:t>Only 1 person talking at a time</a:t>
            </a:r>
          </a:p>
        </p:txBody>
      </p:sp>
      <p:sp>
        <p:nvSpPr>
          <p:cNvPr id="11" name="TextBox 10"/>
          <p:cNvSpPr txBox="1"/>
          <p:nvPr/>
        </p:nvSpPr>
        <p:spPr>
          <a:xfrm>
            <a:off x="6767120" y="2763491"/>
            <a:ext cx="2133600" cy="1077218"/>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spAutoFit/>
          </a:bodyPr>
          <a:lstStyle/>
          <a:p>
            <a:pPr algn="ctr" eaLnBrk="0" fontAlgn="auto" hangingPunct="0">
              <a:spcBef>
                <a:spcPct val="50000"/>
              </a:spcBef>
              <a:spcAft>
                <a:spcPts val="0"/>
              </a:spcAft>
              <a:defRPr/>
            </a:pPr>
            <a:r>
              <a:rPr lang="en-GB" sz="1600" dirty="0">
                <a:ea typeface="+mn-ea"/>
                <a:cs typeface="+mn-cs"/>
              </a:rPr>
              <a:t>There are </a:t>
            </a:r>
            <a:r>
              <a:rPr lang="en-GB" sz="1600" b="1" dirty="0">
                <a:ea typeface="+mn-ea"/>
                <a:cs typeface="+mn-cs"/>
              </a:rPr>
              <a:t>no stupid questions</a:t>
            </a:r>
            <a:r>
              <a:rPr lang="en-GB" sz="1600" dirty="0">
                <a:ea typeface="+mn-ea"/>
                <a:cs typeface="+mn-cs"/>
              </a:rPr>
              <a:t>. A question box for anonymous Questions </a:t>
            </a:r>
          </a:p>
        </p:txBody>
      </p:sp>
      <p:sp>
        <p:nvSpPr>
          <p:cNvPr id="13" name="TextBox 12"/>
          <p:cNvSpPr txBox="1">
            <a:spLocks noChangeArrowheads="1"/>
          </p:cNvSpPr>
          <p:nvPr/>
        </p:nvSpPr>
        <p:spPr bwMode="auto">
          <a:xfrm>
            <a:off x="2588005" y="1054825"/>
            <a:ext cx="3968220" cy="1077218"/>
          </a:xfrm>
          <a:prstGeom prst="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dirty="0">
                <a:latin typeface="+mn-lt"/>
              </a:rPr>
              <a:t>Be open and honest but </a:t>
            </a:r>
            <a:r>
              <a:rPr lang="en-GB" sz="1600" b="1" dirty="0">
                <a:latin typeface="+mn-lt"/>
              </a:rPr>
              <a:t>no personal comments – </a:t>
            </a:r>
            <a:r>
              <a:rPr lang="en-GB" sz="1600" dirty="0">
                <a:latin typeface="+mn-lt"/>
              </a:rPr>
              <a:t>Discussions will be about ‘</a:t>
            </a:r>
            <a:r>
              <a:rPr lang="en-GB" sz="1600" b="1" dirty="0">
                <a:latin typeface="+mn-lt"/>
              </a:rPr>
              <a:t>general situations</a:t>
            </a:r>
            <a:r>
              <a:rPr lang="en-GB" sz="1600" dirty="0">
                <a:latin typeface="+mn-lt"/>
              </a:rPr>
              <a:t>’</a:t>
            </a:r>
          </a:p>
          <a:p>
            <a:pPr algn="ctr" eaLnBrk="1" hangingPunct="1"/>
            <a:endParaRPr lang="en-GB" sz="1600" b="1" dirty="0">
              <a:latin typeface="+mn-lt"/>
            </a:endParaRPr>
          </a:p>
        </p:txBody>
      </p:sp>
      <p:sp>
        <p:nvSpPr>
          <p:cNvPr id="14" name="TextBox 13"/>
          <p:cNvSpPr txBox="1">
            <a:spLocks noChangeArrowheads="1"/>
          </p:cNvSpPr>
          <p:nvPr/>
        </p:nvSpPr>
        <p:spPr bwMode="auto">
          <a:xfrm>
            <a:off x="2482106" y="5843988"/>
            <a:ext cx="4212444" cy="830997"/>
          </a:xfrm>
          <a:prstGeom prst="rect">
            <a:avLst/>
          </a:prstGeom>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dirty="0">
                <a:latin typeface="+mn-lt"/>
              </a:rPr>
              <a:t>Don’t show the fact you are </a:t>
            </a:r>
            <a:r>
              <a:rPr lang="en-GB" altLang="ja-JP" sz="1600" dirty="0">
                <a:latin typeface="+mn-lt"/>
              </a:rPr>
              <a:t>embarrassed through silliness</a:t>
            </a:r>
          </a:p>
          <a:p>
            <a:pPr algn="ctr" eaLnBrk="1" hangingPunct="1"/>
            <a:r>
              <a:rPr lang="en-GB" altLang="ja-JP" sz="1600" b="1" dirty="0">
                <a:latin typeface="+mn-lt"/>
              </a:rPr>
              <a:t> </a:t>
            </a:r>
            <a:endParaRPr lang="en-GB" sz="1600" b="1" dirty="0">
              <a:latin typeface="+mn-lt"/>
            </a:endParaRPr>
          </a:p>
        </p:txBody>
      </p:sp>
      <p:sp>
        <p:nvSpPr>
          <p:cNvPr id="15" name="TextBox 14"/>
          <p:cNvSpPr txBox="1">
            <a:spLocks noChangeArrowheads="1"/>
          </p:cNvSpPr>
          <p:nvPr/>
        </p:nvSpPr>
        <p:spPr bwMode="auto">
          <a:xfrm>
            <a:off x="2482106" y="5138726"/>
            <a:ext cx="4212444" cy="584775"/>
          </a:xfrm>
          <a:prstGeom prst="rect">
            <a:avLst/>
          </a:prstGeom>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dirty="0">
                <a:latin typeface="+mn-lt"/>
              </a:rPr>
              <a:t>Use the agreed appropriate Language </a:t>
            </a:r>
            <a:r>
              <a:rPr lang="en-GB" sz="1600" b="1" dirty="0">
                <a:latin typeface="+mn-lt"/>
              </a:rPr>
              <a:t>(Avoid slang terms) </a:t>
            </a:r>
          </a:p>
        </p:txBody>
      </p:sp>
      <p:pic>
        <p:nvPicPr>
          <p:cNvPr id="16" name="Picture 13">
            <a:extLst>
              <a:ext uri="{FF2B5EF4-FFF2-40B4-BE49-F238E27FC236}">
                <a16:creationId xmlns:a16="http://schemas.microsoft.com/office/drawing/2014/main" id="{FA21BAA1-728D-784D-90CF-BD8F7C30BBD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7444" y="177217"/>
            <a:ext cx="2520000" cy="7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BF94AB88-89D8-0941-B905-E9DE6D6EDAF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61859" y="202765"/>
            <a:ext cx="2520000" cy="7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a:extLst>
              <a:ext uri="{FF2B5EF4-FFF2-40B4-BE49-F238E27FC236}">
                <a16:creationId xmlns:a16="http://schemas.microsoft.com/office/drawing/2014/main" id="{C67DE6CD-3009-4440-BFBB-BD3CB57A515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909384" y="175055"/>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a:extLst>
              <a:ext uri="{FF2B5EF4-FFF2-40B4-BE49-F238E27FC236}">
                <a16:creationId xmlns:a16="http://schemas.microsoft.com/office/drawing/2014/main" id="{1821ADD7-A86B-8745-A8E8-EA0E8377C52D}"/>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57654" y="200099"/>
            <a:ext cx="824205" cy="23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dissolv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dissolv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284ED8-FF6A-4B44-BE1E-595093BE9EA3}"/>
              </a:ext>
            </a:extLst>
          </p:cNvPr>
          <p:cNvPicPr>
            <a:picLocks noChangeAspect="1"/>
          </p:cNvPicPr>
          <p:nvPr/>
        </p:nvPicPr>
        <p:blipFill>
          <a:blip r:embed="rId3"/>
          <a:stretch>
            <a:fillRect/>
          </a:stretch>
        </p:blipFill>
        <p:spPr>
          <a:xfrm>
            <a:off x="80241" y="60180"/>
            <a:ext cx="8969634" cy="6727225"/>
          </a:xfrm>
          <a:prstGeom prst="rect">
            <a:avLst/>
          </a:prstGeom>
        </p:spPr>
      </p:pic>
      <p:pic>
        <p:nvPicPr>
          <p:cNvPr id="4" name="Picture 8" descr="C:\Users\Optic Group111\Desktop\Self Assessment.png">
            <a:extLst>
              <a:ext uri="{FF2B5EF4-FFF2-40B4-BE49-F238E27FC236}">
                <a16:creationId xmlns:a16="http://schemas.microsoft.com/office/drawing/2014/main" id="{97D3D810-4A36-3849-B7C9-01DA5620E09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73212" y="135435"/>
            <a:ext cx="932083" cy="9320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A53EABDB-7118-4E42-8D8B-07C7018D44B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0304" y="705372"/>
            <a:ext cx="932084" cy="2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8B20B22-2D93-ED4F-B14A-D8B5C2EB7818}"/>
              </a:ext>
            </a:extLst>
          </p:cNvPr>
          <p:cNvSpPr/>
          <p:nvPr/>
        </p:nvSpPr>
        <p:spPr>
          <a:xfrm>
            <a:off x="1198266" y="190226"/>
            <a:ext cx="6722218" cy="873469"/>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US" sz="2400" b="1"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Exploring a Payslip</a:t>
            </a:r>
          </a:p>
        </p:txBody>
      </p:sp>
      <p:pic>
        <p:nvPicPr>
          <p:cNvPr id="18" name="Picture 17">
            <a:extLst>
              <a:ext uri="{FF2B5EF4-FFF2-40B4-BE49-F238E27FC236}">
                <a16:creationId xmlns:a16="http://schemas.microsoft.com/office/drawing/2014/main" id="{3184BEE1-06F6-2E44-A39B-A627C635B3F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679300">
            <a:off x="6210691" y="3255925"/>
            <a:ext cx="1560004" cy="2076544"/>
          </a:xfrm>
          <a:prstGeom prst="rect">
            <a:avLst/>
          </a:prstGeom>
        </p:spPr>
      </p:pic>
      <p:pic>
        <p:nvPicPr>
          <p:cNvPr id="21" name="Picture 20">
            <a:extLst>
              <a:ext uri="{FF2B5EF4-FFF2-40B4-BE49-F238E27FC236}">
                <a16:creationId xmlns:a16="http://schemas.microsoft.com/office/drawing/2014/main" id="{DB0322AA-FAD8-224D-AEFB-5ED97EDDE2B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21291205">
            <a:off x="6384862" y="4151269"/>
            <a:ext cx="1148988" cy="1276424"/>
          </a:xfrm>
          <a:prstGeom prst="rect">
            <a:avLst/>
          </a:prstGeom>
        </p:spPr>
      </p:pic>
      <p:sp>
        <p:nvSpPr>
          <p:cNvPr id="22" name="Rounded Rectangle 21">
            <a:extLst>
              <a:ext uri="{FF2B5EF4-FFF2-40B4-BE49-F238E27FC236}">
                <a16:creationId xmlns:a16="http://schemas.microsoft.com/office/drawing/2014/main" id="{E7E00ACE-9738-D34B-9295-86F026AEE263}"/>
              </a:ext>
            </a:extLst>
          </p:cNvPr>
          <p:cNvSpPr/>
          <p:nvPr/>
        </p:nvSpPr>
        <p:spPr>
          <a:xfrm>
            <a:off x="1204941" y="4618454"/>
            <a:ext cx="4633189" cy="1044608"/>
          </a:xfrm>
          <a:prstGeom prst="roundRect">
            <a:avLst/>
          </a:prstGeom>
          <a:solidFill>
            <a:srgbClr val="FFFF00"/>
          </a:solidFill>
          <a:ln w="38100">
            <a:solidFill>
              <a:srgbClr val="C1EBBA"/>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Complete a baseline assessment of where you think you are at for this lesson </a:t>
            </a:r>
          </a:p>
          <a:p>
            <a:pPr algn="ctr"/>
            <a:r>
              <a:rPr lang="en-US" sz="1400" dirty="0">
                <a:solidFill>
                  <a:schemeClr val="tx1"/>
                </a:solidFill>
              </a:rPr>
              <a:t>(Discussion or complete sheet)</a:t>
            </a:r>
          </a:p>
        </p:txBody>
      </p:sp>
      <p:pic>
        <p:nvPicPr>
          <p:cNvPr id="23" name="Picture 18" descr="C:\Users\Optic Group111\Desktop\Task.png">
            <a:extLst>
              <a:ext uri="{FF2B5EF4-FFF2-40B4-BE49-F238E27FC236}">
                <a16:creationId xmlns:a16="http://schemas.microsoft.com/office/drawing/2014/main" id="{221F2B09-2D9E-3A4E-B9B6-11037A2D0996}"/>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73229" y="4779621"/>
            <a:ext cx="920595" cy="92059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traffic-lights-2147790_960_720.png">
            <a:extLst>
              <a:ext uri="{FF2B5EF4-FFF2-40B4-BE49-F238E27FC236}">
                <a16:creationId xmlns:a16="http://schemas.microsoft.com/office/drawing/2014/main" id="{D40C4861-85D8-9B4C-ACA9-B168B1132F5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316721" y="5943998"/>
            <a:ext cx="419196" cy="838753"/>
          </a:xfrm>
          <a:prstGeom prst="rect">
            <a:avLst/>
          </a:prstGeom>
        </p:spPr>
      </p:pic>
      <p:pic>
        <p:nvPicPr>
          <p:cNvPr id="47" name="Picture 46" descr="traffic-lights-2147790_960_720.png">
            <a:extLst>
              <a:ext uri="{FF2B5EF4-FFF2-40B4-BE49-F238E27FC236}">
                <a16:creationId xmlns:a16="http://schemas.microsoft.com/office/drawing/2014/main" id="{F9A2C0BC-D58F-C946-B4F1-571B33DB6B1F}"/>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99623" y="5942244"/>
            <a:ext cx="419196" cy="838753"/>
          </a:xfrm>
          <a:prstGeom prst="rect">
            <a:avLst/>
          </a:prstGeom>
        </p:spPr>
      </p:pic>
      <p:pic>
        <p:nvPicPr>
          <p:cNvPr id="48" name="Picture 47" descr="traffic-lights-2147790_960_720.png">
            <a:extLst>
              <a:ext uri="{FF2B5EF4-FFF2-40B4-BE49-F238E27FC236}">
                <a16:creationId xmlns:a16="http://schemas.microsoft.com/office/drawing/2014/main" id="{C1931C2C-0A05-4D49-9D74-3443D1366028}"/>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914127" y="6022635"/>
            <a:ext cx="419196" cy="838753"/>
          </a:xfrm>
          <a:prstGeom prst="rect">
            <a:avLst/>
          </a:prstGeom>
        </p:spPr>
      </p:pic>
      <p:pic>
        <p:nvPicPr>
          <p:cNvPr id="49" name="Picture 48" descr="traffic-lights-2147790_960_720.png">
            <a:extLst>
              <a:ext uri="{FF2B5EF4-FFF2-40B4-BE49-F238E27FC236}">
                <a16:creationId xmlns:a16="http://schemas.microsoft.com/office/drawing/2014/main" id="{7C76C3A3-1CF9-D040-B0D2-D3C2E234A7E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3716829" y="5942244"/>
            <a:ext cx="419196" cy="838753"/>
          </a:xfrm>
          <a:prstGeom prst="rect">
            <a:avLst/>
          </a:prstGeom>
        </p:spPr>
      </p:pic>
      <p:pic>
        <p:nvPicPr>
          <p:cNvPr id="50" name="Picture 49" descr="traffic-lights-2147790_960_720.png">
            <a:extLst>
              <a:ext uri="{FF2B5EF4-FFF2-40B4-BE49-F238E27FC236}">
                <a16:creationId xmlns:a16="http://schemas.microsoft.com/office/drawing/2014/main" id="{19CCB5AB-F194-7F4F-BDE3-9448FE827B39}"/>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508110" y="5942244"/>
            <a:ext cx="419196" cy="838753"/>
          </a:xfrm>
          <a:prstGeom prst="rect">
            <a:avLst/>
          </a:prstGeom>
        </p:spPr>
      </p:pic>
      <p:sp>
        <p:nvSpPr>
          <p:cNvPr id="51" name="Rectangle 3">
            <a:extLst>
              <a:ext uri="{FF2B5EF4-FFF2-40B4-BE49-F238E27FC236}">
                <a16:creationId xmlns:a16="http://schemas.microsoft.com/office/drawing/2014/main" id="{071D94F2-5F6C-C84B-8E4F-115B1C231D63}"/>
              </a:ext>
            </a:extLst>
          </p:cNvPr>
          <p:cNvSpPr txBox="1">
            <a:spLocks noChangeArrowheads="1"/>
          </p:cNvSpPr>
          <p:nvPr/>
        </p:nvSpPr>
        <p:spPr bwMode="auto">
          <a:xfrm>
            <a:off x="7704449" y="6044326"/>
            <a:ext cx="1296000" cy="612000"/>
          </a:xfrm>
          <a:prstGeom prst="rect">
            <a:avLst/>
          </a:prstGeom>
          <a:gradFill rotWithShape="1">
            <a:gsLst>
              <a:gs pos="0">
                <a:schemeClr val="accent3">
                  <a:lumMod val="20000"/>
                  <a:lumOff val="80000"/>
                </a:schemeClr>
              </a:gs>
              <a:gs pos="35001">
                <a:schemeClr val="accent3">
                  <a:lumMod val="40000"/>
                  <a:lumOff val="60000"/>
                </a:schemeClr>
              </a:gs>
              <a:gs pos="100000">
                <a:schemeClr val="accent3">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Super</a:t>
            </a:r>
          </a:p>
          <a:p>
            <a:pPr algn="ctr">
              <a:defRPr/>
            </a:pPr>
            <a:r>
              <a:rPr lang="en-GB" sz="1200" dirty="0">
                <a:latin typeface="Comic Sans MS"/>
                <a:cs typeface="Comic Sans MS"/>
              </a:rPr>
              <a:t>confident</a:t>
            </a:r>
          </a:p>
        </p:txBody>
      </p:sp>
      <p:sp>
        <p:nvSpPr>
          <p:cNvPr id="52" name="Rectangle 3">
            <a:extLst>
              <a:ext uri="{FF2B5EF4-FFF2-40B4-BE49-F238E27FC236}">
                <a16:creationId xmlns:a16="http://schemas.microsoft.com/office/drawing/2014/main" id="{A672EFBC-34F6-A84E-9B97-73BBCA29F211}"/>
              </a:ext>
            </a:extLst>
          </p:cNvPr>
          <p:cNvSpPr txBox="1">
            <a:spLocks noChangeArrowheads="1"/>
          </p:cNvSpPr>
          <p:nvPr/>
        </p:nvSpPr>
        <p:spPr bwMode="auto">
          <a:xfrm>
            <a:off x="5907780" y="6042572"/>
            <a:ext cx="1296000" cy="612000"/>
          </a:xfrm>
          <a:prstGeom prst="rect">
            <a:avLst/>
          </a:prstGeom>
          <a:gradFill rotWithShape="1">
            <a:gsLst>
              <a:gs pos="0">
                <a:schemeClr val="accent3">
                  <a:lumMod val="60000"/>
                  <a:lumOff val="40000"/>
                </a:schemeClr>
              </a:gs>
              <a:gs pos="100000">
                <a:schemeClr val="accent6">
                  <a:lumMod val="40000"/>
                  <a:lumOff val="6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defRPr/>
            </a:pPr>
            <a:r>
              <a:rPr lang="en-GB" sz="1200" dirty="0">
                <a:latin typeface="Comic Sans MS"/>
                <a:cs typeface="Comic Sans MS"/>
              </a:rPr>
              <a:t>Very </a:t>
            </a:r>
          </a:p>
          <a:p>
            <a:pPr algn="ctr">
              <a:defRPr/>
            </a:pPr>
            <a:r>
              <a:rPr lang="en-GB" sz="1200" dirty="0">
                <a:latin typeface="Comic Sans MS"/>
                <a:cs typeface="Comic Sans MS"/>
              </a:rPr>
              <a:t>confident</a:t>
            </a:r>
          </a:p>
        </p:txBody>
      </p:sp>
      <p:sp>
        <p:nvSpPr>
          <p:cNvPr id="53" name="Rectangle 4">
            <a:extLst>
              <a:ext uri="{FF2B5EF4-FFF2-40B4-BE49-F238E27FC236}">
                <a16:creationId xmlns:a16="http://schemas.microsoft.com/office/drawing/2014/main" id="{3FF01156-0B0B-E14F-9379-28409C654FDA}"/>
              </a:ext>
            </a:extLst>
          </p:cNvPr>
          <p:cNvSpPr txBox="1">
            <a:spLocks noChangeArrowheads="1"/>
          </p:cNvSpPr>
          <p:nvPr/>
        </p:nvSpPr>
        <p:spPr bwMode="auto">
          <a:xfrm>
            <a:off x="4111189" y="6042572"/>
            <a:ext cx="1296000" cy="612000"/>
          </a:xfrm>
          <a:prstGeom prst="rect">
            <a:avLst/>
          </a:prstGeom>
          <a:gradFill rotWithShape="1">
            <a:gsLst>
              <a:gs pos="0">
                <a:schemeClr val="accent6">
                  <a:lumMod val="40000"/>
                  <a:lumOff val="60000"/>
                </a:schemeClr>
              </a:gs>
              <a:gs pos="100000">
                <a:schemeClr val="accent6">
                  <a:lumMod val="60000"/>
                  <a:lumOff val="40000"/>
                </a:schemeClr>
              </a:gs>
            </a:gsLst>
            <a:lin ang="16200000" scaled="1"/>
          </a:gradFill>
          <a:ln w="28575">
            <a:solidFill>
              <a:srgbClr val="002060"/>
            </a:solidFill>
            <a:miter lim="800000"/>
            <a:headEnd/>
            <a:tailEnd/>
          </a:ln>
          <a:effectLst>
            <a:outerShdw blurRad="40000" dist="20000" dir="5400000" rotWithShape="0">
              <a:srgbClr val="000000">
                <a:alpha val="37999"/>
              </a:srgbClr>
            </a:outerShdw>
          </a:effectLst>
        </p:spPr>
        <p:txBody>
          <a:bodyPr anchor="ctr">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0"/>
              </a:spcBef>
              <a:defRPr/>
            </a:pPr>
            <a:r>
              <a:rPr lang="en-GB" altLang="en-US" sz="1200" dirty="0">
                <a:solidFill>
                  <a:schemeClr val="tx1"/>
                </a:solidFill>
                <a:latin typeface="Comic Sans MS"/>
                <a:cs typeface="Comic Sans MS"/>
              </a:rPr>
              <a:t>Confident</a:t>
            </a:r>
          </a:p>
        </p:txBody>
      </p:sp>
      <p:sp>
        <p:nvSpPr>
          <p:cNvPr id="54" name="TextBox 3">
            <a:extLst>
              <a:ext uri="{FF2B5EF4-FFF2-40B4-BE49-F238E27FC236}">
                <a16:creationId xmlns:a16="http://schemas.microsoft.com/office/drawing/2014/main" id="{E0556C79-9AD3-9E4A-9297-23469AEBD22A}"/>
              </a:ext>
            </a:extLst>
          </p:cNvPr>
          <p:cNvSpPr>
            <a:spLocks noChangeArrowheads="1"/>
          </p:cNvSpPr>
          <p:nvPr/>
        </p:nvSpPr>
        <p:spPr bwMode="auto">
          <a:xfrm>
            <a:off x="2303177" y="6087689"/>
            <a:ext cx="1296000" cy="612000"/>
          </a:xfrm>
          <a:prstGeom prst="roundRect">
            <a:avLst>
              <a:gd name="adj" fmla="val 0"/>
            </a:avLst>
          </a:prstGeom>
          <a:gradFill rotWithShape="1">
            <a:gsLst>
              <a:gs pos="0">
                <a:schemeClr val="accent6">
                  <a:lumMod val="60000"/>
                  <a:lumOff val="40000"/>
                </a:schemeClr>
              </a:gs>
              <a:gs pos="100000">
                <a:schemeClr val="accent2">
                  <a:lumMod val="60000"/>
                  <a:lumOff val="40000"/>
                </a:schemeClr>
              </a:gs>
            </a:gsLst>
            <a:lin ang="16200000" scaled="1"/>
          </a:gradFill>
          <a:ln w="28575">
            <a:solidFill>
              <a:srgbClr val="002060"/>
            </a:solidFill>
            <a:round/>
            <a:headEnd/>
            <a:tailEnd/>
          </a:ln>
          <a:effectLst>
            <a:outerShdw blurRad="40000" dist="20000" dir="5400000" rotWithShape="0">
              <a:srgbClr val="000000">
                <a:alpha val="37999"/>
              </a:srgbClr>
            </a:outerShdw>
          </a:effectLst>
        </p:spPr>
        <p:txBody>
          <a:bodyPr wrap="square" anchor="ctr">
            <a:noAutofit/>
          </a:bodyPr>
          <a:lstStyle/>
          <a:p>
            <a:pPr algn="ctr">
              <a:defRPr/>
            </a:pPr>
            <a:r>
              <a:rPr lang="en-GB" sz="1200" dirty="0">
                <a:solidFill>
                  <a:schemeClr val="dk1"/>
                </a:solidFill>
                <a:latin typeface="Comic Sans MS"/>
                <a:cs typeface="Comic Sans MS"/>
              </a:rPr>
              <a:t>I’m getting more confidence</a:t>
            </a:r>
          </a:p>
        </p:txBody>
      </p:sp>
      <p:sp>
        <p:nvSpPr>
          <p:cNvPr id="55" name="Rectangle 4">
            <a:extLst>
              <a:ext uri="{FF2B5EF4-FFF2-40B4-BE49-F238E27FC236}">
                <a16:creationId xmlns:a16="http://schemas.microsoft.com/office/drawing/2014/main" id="{00B6E2FE-8269-A64F-9ADD-EFC72E6698DD}"/>
              </a:ext>
            </a:extLst>
          </p:cNvPr>
          <p:cNvSpPr txBox="1">
            <a:spLocks noChangeArrowheads="1"/>
          </p:cNvSpPr>
          <p:nvPr/>
        </p:nvSpPr>
        <p:spPr bwMode="auto">
          <a:xfrm>
            <a:off x="500614" y="6042572"/>
            <a:ext cx="1296000" cy="612000"/>
          </a:xfrm>
          <a:prstGeom prst="rect">
            <a:avLst/>
          </a:prstGeom>
          <a:gradFill rotWithShape="1">
            <a:gsLst>
              <a:gs pos="0">
                <a:schemeClr val="accent2">
                  <a:lumMod val="40000"/>
                  <a:lumOff val="60000"/>
                </a:schemeClr>
              </a:gs>
              <a:gs pos="100000">
                <a:schemeClr val="accent2">
                  <a:lumMod val="60000"/>
                  <a:lumOff val="40000"/>
                </a:schemeClr>
              </a:gs>
            </a:gsLst>
            <a:lin ang="16200000" scaled="1"/>
          </a:gradFill>
          <a:ln w="28575">
            <a:solidFill>
              <a:srgbClr val="002060"/>
            </a:solidFill>
            <a:miter lim="800000"/>
            <a:headEnd/>
            <a:tailEnd/>
          </a:ln>
          <a:effectLst>
            <a:outerShdw blurRad="50800" dist="38100" dir="5400000" algn="t" rotWithShape="0">
              <a:srgbClr val="000000">
                <a:alpha val="39999"/>
              </a:srgbClr>
            </a:outerShdw>
          </a:effectLst>
        </p:spPr>
        <p:txBody>
          <a:bodyPr anchor="ctr">
            <a:noAutofit/>
          </a:bodyPr>
          <a:lstStyle>
            <a:lvl1pPr defTabSz="4572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defTabSz="45720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defTabSz="4572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defTabSz="4572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a:buFont typeface="Arial" charset="0"/>
              <a:buNone/>
              <a:defRPr/>
            </a:pPr>
            <a:r>
              <a:rPr lang="en-GB" sz="1200" dirty="0">
                <a:latin typeface="Comic Sans MS"/>
                <a:cs typeface="Comic Sans MS"/>
              </a:rPr>
              <a:t>I’m not confident at all</a:t>
            </a:r>
          </a:p>
        </p:txBody>
      </p:sp>
      <p:cxnSp>
        <p:nvCxnSpPr>
          <p:cNvPr id="56" name="Straight Arrow Connector 55">
            <a:extLst>
              <a:ext uri="{FF2B5EF4-FFF2-40B4-BE49-F238E27FC236}">
                <a16:creationId xmlns:a16="http://schemas.microsoft.com/office/drawing/2014/main" id="{51D663A6-C7F3-C846-985F-0B44D0A3A5CD}"/>
              </a:ext>
            </a:extLst>
          </p:cNvPr>
          <p:cNvCxnSpPr>
            <a:cxnSpLocks/>
          </p:cNvCxnSpPr>
          <p:nvPr/>
        </p:nvCxnSpPr>
        <p:spPr>
          <a:xfrm flipH="1">
            <a:off x="151248" y="5789767"/>
            <a:ext cx="8849201" cy="0"/>
          </a:xfrm>
          <a:prstGeom prst="straightConnector1">
            <a:avLst/>
          </a:prstGeom>
          <a:ln w="38100">
            <a:gradFill flip="none" rotWithShape="1">
              <a:gsLst>
                <a:gs pos="0">
                  <a:schemeClr val="accent3">
                    <a:lumMod val="60000"/>
                    <a:lumOff val="40000"/>
                  </a:schemeClr>
                </a:gs>
                <a:gs pos="50000">
                  <a:schemeClr val="accent6">
                    <a:lumMod val="60000"/>
                    <a:lumOff val="40000"/>
                  </a:schemeClr>
                </a:gs>
                <a:gs pos="100000">
                  <a:schemeClr val="accent2">
                    <a:lumMod val="75000"/>
                  </a:schemeClr>
                </a:gs>
              </a:gsLst>
              <a:lin ang="0" scaled="0"/>
              <a:tileRect/>
            </a:gradFill>
            <a:tailEnd type="arrow"/>
          </a:ln>
        </p:spPr>
        <p:style>
          <a:lnRef idx="2">
            <a:schemeClr val="accent1"/>
          </a:lnRef>
          <a:fillRef idx="0">
            <a:schemeClr val="accent1"/>
          </a:fillRef>
          <a:effectRef idx="1">
            <a:schemeClr val="accent1"/>
          </a:effectRef>
          <a:fontRef idx="minor">
            <a:schemeClr val="tx1"/>
          </a:fontRef>
        </p:style>
      </p:cxnSp>
      <p:pic>
        <p:nvPicPr>
          <p:cNvPr id="59" name="Picture 17">
            <a:extLst>
              <a:ext uri="{FF2B5EF4-FFF2-40B4-BE49-F238E27FC236}">
                <a16:creationId xmlns:a16="http://schemas.microsoft.com/office/drawing/2014/main" id="{C5EC99AB-1044-F548-9952-6548D7DA9341}"/>
              </a:ext>
            </a:extLst>
          </p:cNvPr>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77857" y="4320811"/>
            <a:ext cx="1035888" cy="124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0" name="Rounded Rectangle 59">
            <a:extLst>
              <a:ext uri="{FF2B5EF4-FFF2-40B4-BE49-F238E27FC236}">
                <a16:creationId xmlns:a16="http://schemas.microsoft.com/office/drawing/2014/main" id="{E606F270-8237-9B44-B6E7-ABD7DFF2F5F8}"/>
              </a:ext>
            </a:extLst>
          </p:cNvPr>
          <p:cNvSpPr/>
          <p:nvPr/>
        </p:nvSpPr>
        <p:spPr>
          <a:xfrm>
            <a:off x="7356157" y="5202598"/>
            <a:ext cx="1307119" cy="364990"/>
          </a:xfrm>
          <a:prstGeom prst="roundRect">
            <a:avLst/>
          </a:prstGeom>
          <a:solidFill>
            <a:srgbClr val="7030A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Comic Sans MS" panose="030F0902030302020204" pitchFamily="66" charset="0"/>
              </a:rPr>
              <a:t>2 Minutes</a:t>
            </a:r>
          </a:p>
        </p:txBody>
      </p:sp>
      <p:pic>
        <p:nvPicPr>
          <p:cNvPr id="30" name="Picture 5" descr="C:\Users\Optic Group111\Desktop\CORE THEME 6.png">
            <a:extLst>
              <a:ext uri="{FF2B5EF4-FFF2-40B4-BE49-F238E27FC236}">
                <a16:creationId xmlns:a16="http://schemas.microsoft.com/office/drawing/2014/main" id="{23C827B8-1D12-2446-9B47-AEBE7ECE6150}"/>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977857" y="183184"/>
            <a:ext cx="932083" cy="9320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24">
            <a:extLst>
              <a:ext uri="{FF2B5EF4-FFF2-40B4-BE49-F238E27FC236}">
                <a16:creationId xmlns:a16="http://schemas.microsoft.com/office/drawing/2014/main" id="{0129A933-6B0D-E64D-9BDD-C18C710E3356}"/>
              </a:ext>
            </a:extLst>
          </p:cNvPr>
          <p:cNvGraphicFramePr>
            <a:graphicFrameLocks noGrp="1"/>
          </p:cNvGraphicFramePr>
          <p:nvPr>
            <p:extLst>
              <p:ext uri="{D42A27DB-BD31-4B8C-83A1-F6EECF244321}">
                <p14:modId xmlns:p14="http://schemas.microsoft.com/office/powerpoint/2010/main" val="595986620"/>
              </p:ext>
            </p:extLst>
          </p:nvPr>
        </p:nvGraphicFramePr>
        <p:xfrm>
          <a:off x="13183" y="1193740"/>
          <a:ext cx="9139674" cy="2987536"/>
        </p:xfrm>
        <a:graphic>
          <a:graphicData uri="http://schemas.openxmlformats.org/drawingml/2006/table">
            <a:tbl>
              <a:tblPr firstRow="1" bandRow="1">
                <a:tableStyleId>{5C22544A-7EE6-4342-B048-85BDC9FD1C3A}</a:tableStyleId>
              </a:tblPr>
              <a:tblGrid>
                <a:gridCol w="2611334">
                  <a:extLst>
                    <a:ext uri="{9D8B030D-6E8A-4147-A177-3AD203B41FA5}">
                      <a16:colId xmlns:a16="http://schemas.microsoft.com/office/drawing/2014/main" val="2469962901"/>
                    </a:ext>
                  </a:extLst>
                </a:gridCol>
                <a:gridCol w="652834">
                  <a:extLst>
                    <a:ext uri="{9D8B030D-6E8A-4147-A177-3AD203B41FA5}">
                      <a16:colId xmlns:a16="http://schemas.microsoft.com/office/drawing/2014/main" val="302987413"/>
                    </a:ext>
                  </a:extLst>
                </a:gridCol>
                <a:gridCol w="652834">
                  <a:extLst>
                    <a:ext uri="{9D8B030D-6E8A-4147-A177-3AD203B41FA5}">
                      <a16:colId xmlns:a16="http://schemas.microsoft.com/office/drawing/2014/main" val="3629241431"/>
                    </a:ext>
                  </a:extLst>
                </a:gridCol>
                <a:gridCol w="652834">
                  <a:extLst>
                    <a:ext uri="{9D8B030D-6E8A-4147-A177-3AD203B41FA5}">
                      <a16:colId xmlns:a16="http://schemas.microsoft.com/office/drawing/2014/main" val="2725264235"/>
                    </a:ext>
                  </a:extLst>
                </a:gridCol>
                <a:gridCol w="652834">
                  <a:extLst>
                    <a:ext uri="{9D8B030D-6E8A-4147-A177-3AD203B41FA5}">
                      <a16:colId xmlns:a16="http://schemas.microsoft.com/office/drawing/2014/main" val="3690037511"/>
                    </a:ext>
                  </a:extLst>
                </a:gridCol>
                <a:gridCol w="652834">
                  <a:extLst>
                    <a:ext uri="{9D8B030D-6E8A-4147-A177-3AD203B41FA5}">
                      <a16:colId xmlns:a16="http://schemas.microsoft.com/office/drawing/2014/main" val="2101932133"/>
                    </a:ext>
                  </a:extLst>
                </a:gridCol>
                <a:gridCol w="652834">
                  <a:extLst>
                    <a:ext uri="{9D8B030D-6E8A-4147-A177-3AD203B41FA5}">
                      <a16:colId xmlns:a16="http://schemas.microsoft.com/office/drawing/2014/main" val="1982562568"/>
                    </a:ext>
                  </a:extLst>
                </a:gridCol>
                <a:gridCol w="652834">
                  <a:extLst>
                    <a:ext uri="{9D8B030D-6E8A-4147-A177-3AD203B41FA5}">
                      <a16:colId xmlns:a16="http://schemas.microsoft.com/office/drawing/2014/main" val="722453729"/>
                    </a:ext>
                  </a:extLst>
                </a:gridCol>
                <a:gridCol w="652834">
                  <a:extLst>
                    <a:ext uri="{9D8B030D-6E8A-4147-A177-3AD203B41FA5}">
                      <a16:colId xmlns:a16="http://schemas.microsoft.com/office/drawing/2014/main" val="2933027247"/>
                    </a:ext>
                  </a:extLst>
                </a:gridCol>
                <a:gridCol w="652834">
                  <a:extLst>
                    <a:ext uri="{9D8B030D-6E8A-4147-A177-3AD203B41FA5}">
                      <a16:colId xmlns:a16="http://schemas.microsoft.com/office/drawing/2014/main" val="1512976713"/>
                    </a:ext>
                  </a:extLst>
                </a:gridCol>
                <a:gridCol w="652834">
                  <a:extLst>
                    <a:ext uri="{9D8B030D-6E8A-4147-A177-3AD203B41FA5}">
                      <a16:colId xmlns:a16="http://schemas.microsoft.com/office/drawing/2014/main" val="2900132583"/>
                    </a:ext>
                  </a:extLst>
                </a:gridCol>
              </a:tblGrid>
              <a:tr h="442889">
                <a:tc gridSpan="11">
                  <a:txBody>
                    <a:bodyPr/>
                    <a:lstStyle/>
                    <a:p>
                      <a:pPr algn="ctr"/>
                      <a:r>
                        <a:rPr lang="en-US" sz="2000" dirty="0">
                          <a:solidFill>
                            <a:srgbClr val="FF0000"/>
                          </a:solidFill>
                        </a:rPr>
                        <a:t>BASELINE</a:t>
                      </a:r>
                      <a:r>
                        <a:rPr lang="en-US" sz="2000" dirty="0">
                          <a:solidFill>
                            <a:schemeClr val="tx1"/>
                          </a:solidFill>
                        </a:rPr>
                        <a:t> </a:t>
                      </a:r>
                      <a:r>
                        <a:rPr lang="en-US" sz="2000" b="0" dirty="0">
                          <a:solidFill>
                            <a:schemeClr val="tx1"/>
                          </a:solidFill>
                        </a:rPr>
                        <a:t>CONFIDENCE CHECKER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970905"/>
                  </a:ext>
                </a:extLst>
              </a:tr>
              <a:tr h="737328">
                <a:tc>
                  <a:txBody>
                    <a:bodyPr/>
                    <a:lstStyle/>
                    <a:p>
                      <a:pPr marL="0" marR="0" lvl="0" indent="0" algn="l" defTabSz="639965"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BEFORE THE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1136491"/>
                  </a:ext>
                </a:extLst>
              </a:tr>
              <a:tr h="433849">
                <a:tc>
                  <a:txBody>
                    <a:bodyPr/>
                    <a:lstStyle/>
                    <a:p>
                      <a:pPr>
                        <a:buFontTx/>
                        <a:buNone/>
                      </a:pPr>
                      <a:r>
                        <a:rPr lang="en-US" sz="1400" dirty="0">
                          <a:solidFill>
                            <a:schemeClr val="tx1"/>
                          </a:solidFill>
                        </a:rPr>
                        <a:t>I understand how to interpret a payslip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189329"/>
                  </a:ext>
                </a:extLst>
              </a:tr>
              <a:tr h="557639">
                <a:tc>
                  <a:txBody>
                    <a:bodyPr/>
                    <a:lstStyle/>
                    <a:p>
                      <a:r>
                        <a:rPr lang="en-US" sz="1400" dirty="0">
                          <a:solidFill>
                            <a:schemeClr val="tx1"/>
                          </a:solidFill>
                        </a:rPr>
                        <a:t>I know how to work out Gross Pay and Net Pay on a payslip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6292860"/>
                  </a:ext>
                </a:extLst>
              </a:tr>
              <a:tr h="433849">
                <a:tc>
                  <a:txBody>
                    <a:bodyPr/>
                    <a:lstStyle/>
                    <a:p>
                      <a:r>
                        <a:rPr lang="en-US" sz="1400" dirty="0">
                          <a:solidFill>
                            <a:schemeClr val="tx1"/>
                          </a:solidFill>
                        </a:rPr>
                        <a:t>I am aware of all the deductions that are likely to come out of my salary when I’m older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0484043"/>
                  </a:ext>
                </a:extLst>
              </a:tr>
            </a:tbl>
          </a:graphicData>
        </a:graphic>
      </p:graphicFrame>
      <p:pic>
        <p:nvPicPr>
          <p:cNvPr id="26" name="Picture 25">
            <a:extLst>
              <a:ext uri="{FF2B5EF4-FFF2-40B4-BE49-F238E27FC236}">
                <a16:creationId xmlns:a16="http://schemas.microsoft.com/office/drawing/2014/main" id="{36CF7C78-BF8B-4541-AA3B-AC5490A6A62B}"/>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2917838" y="1882392"/>
            <a:ext cx="1445832" cy="44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a:extLst>
              <a:ext uri="{FF2B5EF4-FFF2-40B4-BE49-F238E27FC236}">
                <a16:creationId xmlns:a16="http://schemas.microsoft.com/office/drawing/2014/main" id="{F009763D-EDAB-5741-A135-F1A0655FD26D}"/>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7664693" y="1879126"/>
            <a:ext cx="1445832" cy="441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a:extLst>
              <a:ext uri="{FF2B5EF4-FFF2-40B4-BE49-F238E27FC236}">
                <a16:creationId xmlns:a16="http://schemas.microsoft.com/office/drawing/2014/main" id="{952B36CF-FEA8-2C43-A9C8-8CD538B837FE}"/>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5312430" y="1882392"/>
            <a:ext cx="1445832" cy="438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a:extLst>
              <a:ext uri="{FF2B5EF4-FFF2-40B4-BE49-F238E27FC236}">
                <a16:creationId xmlns:a16="http://schemas.microsoft.com/office/drawing/2014/main" id="{1C041C49-9653-BD42-B1D3-8136E2540E23}"/>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22904" y="1193740"/>
            <a:ext cx="1470944" cy="44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a:extLst>
              <a:ext uri="{FF2B5EF4-FFF2-40B4-BE49-F238E27FC236}">
                <a16:creationId xmlns:a16="http://schemas.microsoft.com/office/drawing/2014/main" id="{53EC7444-A929-4240-A234-8936D4A53FCE}"/>
              </a:ext>
            </a:extLst>
          </p:cNvPr>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672133" y="1237796"/>
            <a:ext cx="442412" cy="32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31">
            <a:extLst>
              <a:ext uri="{FF2B5EF4-FFF2-40B4-BE49-F238E27FC236}">
                <a16:creationId xmlns:a16="http://schemas.microsoft.com/office/drawing/2014/main" id="{EB2B3E6F-BB4D-7641-B903-4A98B335E241}"/>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rot="16200000">
            <a:off x="3109774" y="2188436"/>
            <a:ext cx="354018" cy="395434"/>
          </a:xfrm>
          <a:prstGeom prst="rect">
            <a:avLst/>
          </a:prstGeom>
        </p:spPr>
      </p:pic>
      <p:pic>
        <p:nvPicPr>
          <p:cNvPr id="33" name="Picture 32">
            <a:extLst>
              <a:ext uri="{FF2B5EF4-FFF2-40B4-BE49-F238E27FC236}">
                <a16:creationId xmlns:a16="http://schemas.microsoft.com/office/drawing/2014/main" id="{7E1659CF-AE0A-8243-86B0-8E1C6312B723}"/>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6990693" y="2220007"/>
            <a:ext cx="361331" cy="331748"/>
          </a:xfrm>
          <a:prstGeom prst="rect">
            <a:avLst/>
          </a:prstGeom>
        </p:spPr>
      </p:pic>
      <p:pic>
        <p:nvPicPr>
          <p:cNvPr id="34" name="Picture 33">
            <a:extLst>
              <a:ext uri="{FF2B5EF4-FFF2-40B4-BE49-F238E27FC236}">
                <a16:creationId xmlns:a16="http://schemas.microsoft.com/office/drawing/2014/main" id="{825067B1-A24E-E543-A040-C7BBA60387C0}"/>
              </a:ext>
            </a:extLst>
          </p:cNvPr>
          <p:cNvPicPr>
            <a:picLocks noChangeAspect="1"/>
          </p:cNvPicPr>
          <p:nvPr/>
        </p:nvPicPr>
        <p:blipFill rotWithShape="1">
          <a:blip r:embed="rId23" cstate="print">
            <a:extLst>
              <a:ext uri="{28A0092B-C50C-407E-A947-70E740481C1C}">
                <a14:useLocalDpi xmlns:a14="http://schemas.microsoft.com/office/drawing/2010/main"/>
              </a:ext>
            </a:extLst>
          </a:blip>
          <a:srcRect/>
          <a:stretch/>
        </p:blipFill>
        <p:spPr>
          <a:xfrm>
            <a:off x="5725912" y="2227033"/>
            <a:ext cx="320574" cy="331748"/>
          </a:xfrm>
          <a:prstGeom prst="rect">
            <a:avLst/>
          </a:prstGeom>
        </p:spPr>
      </p:pic>
      <p:pic>
        <p:nvPicPr>
          <p:cNvPr id="35" name="Picture 34">
            <a:extLst>
              <a:ext uri="{FF2B5EF4-FFF2-40B4-BE49-F238E27FC236}">
                <a16:creationId xmlns:a16="http://schemas.microsoft.com/office/drawing/2014/main" id="{2CB94B27-A7D7-1441-88A7-50CF712B1854}"/>
              </a:ext>
            </a:extLst>
          </p:cNvPr>
          <p:cNvPicPr>
            <a:picLocks noChangeAspect="1"/>
          </p:cNvPicPr>
          <p:nvPr/>
        </p:nvPicPr>
        <p:blipFill rotWithShape="1">
          <a:blip r:embed="rId24" cstate="print">
            <a:extLst>
              <a:ext uri="{28A0092B-C50C-407E-A947-70E740481C1C}">
                <a14:useLocalDpi xmlns:a14="http://schemas.microsoft.com/office/drawing/2010/main"/>
              </a:ext>
            </a:extLst>
          </a:blip>
          <a:srcRect/>
          <a:stretch/>
        </p:blipFill>
        <p:spPr>
          <a:xfrm>
            <a:off x="4437790" y="2227882"/>
            <a:ext cx="327785" cy="326188"/>
          </a:xfrm>
          <a:prstGeom prst="rect">
            <a:avLst/>
          </a:prstGeom>
        </p:spPr>
      </p:pic>
      <p:pic>
        <p:nvPicPr>
          <p:cNvPr id="36" name="Picture 35">
            <a:extLst>
              <a:ext uri="{FF2B5EF4-FFF2-40B4-BE49-F238E27FC236}">
                <a16:creationId xmlns:a16="http://schemas.microsoft.com/office/drawing/2014/main" id="{B948EA41-49B8-374F-A7DE-5EA825571ED0}"/>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8300300" y="2320576"/>
            <a:ext cx="360212" cy="225883"/>
          </a:xfrm>
          <a:prstGeom prst="rect">
            <a:avLst/>
          </a:prstGeom>
        </p:spPr>
      </p:pic>
    </p:spTree>
    <p:extLst>
      <p:ext uri="{BB962C8B-B14F-4D97-AF65-F5344CB8AC3E}">
        <p14:creationId xmlns:p14="http://schemas.microsoft.com/office/powerpoint/2010/main" val="3037698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984AA2-3CCD-3948-BB92-AAE52283C850}"/>
              </a:ext>
            </a:extLst>
          </p:cNvPr>
          <p:cNvSpPr/>
          <p:nvPr/>
        </p:nvSpPr>
        <p:spPr>
          <a:xfrm>
            <a:off x="293754" y="217253"/>
            <a:ext cx="8556492" cy="486132"/>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dirty="0">
                <a:ln w="10541" cmpd="sng">
                  <a:solidFill>
                    <a:schemeClr val="tx1"/>
                  </a:solidFill>
                  <a:prstDash val="solid"/>
                </a:ln>
                <a:solidFill>
                  <a:srgbClr val="FF0000"/>
                </a:solidFill>
              </a:rPr>
              <a:t>What do you think should be included on a payslip?</a:t>
            </a:r>
            <a:endParaRPr lang="en-GB" sz="2800" b="1" dirty="0">
              <a:ln w="10541" cmpd="sng">
                <a:solidFill>
                  <a:schemeClr val="tx1"/>
                </a:solidFill>
                <a:prstDash val="solid"/>
              </a:ln>
              <a:solidFill>
                <a:srgbClr val="7F0757"/>
              </a:solidFill>
            </a:endParaRPr>
          </a:p>
        </p:txBody>
      </p:sp>
      <p:pic>
        <p:nvPicPr>
          <p:cNvPr id="4" name="Picture 3">
            <a:extLst>
              <a:ext uri="{FF2B5EF4-FFF2-40B4-BE49-F238E27FC236}">
                <a16:creationId xmlns:a16="http://schemas.microsoft.com/office/drawing/2014/main" id="{8748189C-95EA-404F-B14F-5DAF69E97A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1365" y="975380"/>
            <a:ext cx="6598024" cy="5665367"/>
          </a:xfrm>
          <a:prstGeom prst="rect">
            <a:avLst/>
          </a:prstGeom>
        </p:spPr>
      </p:pic>
      <p:sp>
        <p:nvSpPr>
          <p:cNvPr id="16" name="Content Placeholder 2">
            <a:extLst>
              <a:ext uri="{FF2B5EF4-FFF2-40B4-BE49-F238E27FC236}">
                <a16:creationId xmlns:a16="http://schemas.microsoft.com/office/drawing/2014/main" id="{DE3A920E-46A1-7242-B1C4-902D26373F20}"/>
              </a:ext>
            </a:extLst>
          </p:cNvPr>
          <p:cNvSpPr txBox="1">
            <a:spLocks/>
          </p:cNvSpPr>
          <p:nvPr/>
        </p:nvSpPr>
        <p:spPr>
          <a:xfrm>
            <a:off x="5731327" y="975380"/>
            <a:ext cx="3118919" cy="3933385"/>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a:t>Your personal information:</a:t>
            </a:r>
            <a:endParaRPr lang="en-US" sz="1600" dirty="0"/>
          </a:p>
          <a:p>
            <a:r>
              <a:rPr lang="en-US" sz="1600" b="1" dirty="0"/>
              <a:t>The date:</a:t>
            </a:r>
            <a:r>
              <a:rPr lang="en-US" sz="1600" dirty="0"/>
              <a:t>.</a:t>
            </a:r>
          </a:p>
          <a:p>
            <a:r>
              <a:rPr lang="en-US" sz="1600" b="1" dirty="0"/>
              <a:t>The tax period: </a:t>
            </a:r>
          </a:p>
          <a:p>
            <a:r>
              <a:rPr lang="en-US" sz="1600" b="1" dirty="0"/>
              <a:t>Your tax code: </a:t>
            </a:r>
          </a:p>
          <a:p>
            <a:r>
              <a:rPr lang="en-US" sz="1600" b="1" dirty="0"/>
              <a:t>Gross pay</a:t>
            </a:r>
            <a:r>
              <a:rPr lang="en-US" sz="1600" dirty="0"/>
              <a:t> </a:t>
            </a:r>
          </a:p>
          <a:p>
            <a:r>
              <a:rPr lang="en-US" sz="1600" b="1" dirty="0"/>
              <a:t>The amount of Income tax deductions </a:t>
            </a:r>
          </a:p>
          <a:p>
            <a:r>
              <a:rPr lang="en-US" sz="1600" b="1" dirty="0"/>
              <a:t>The amount of National Insurance tax deductions </a:t>
            </a:r>
          </a:p>
          <a:p>
            <a:r>
              <a:rPr lang="en-US" sz="1600" b="1" dirty="0"/>
              <a:t>Other deductions</a:t>
            </a:r>
            <a:r>
              <a:rPr lang="en-US" sz="1600" dirty="0"/>
              <a:t> </a:t>
            </a:r>
          </a:p>
          <a:p>
            <a:r>
              <a:rPr lang="en-US" sz="1600" b="1" dirty="0"/>
              <a:t>Net Pay</a:t>
            </a:r>
            <a:r>
              <a:rPr lang="en-US" sz="1600" dirty="0"/>
              <a:t>.</a:t>
            </a:r>
          </a:p>
          <a:p>
            <a:r>
              <a:rPr lang="en-US" sz="1600" b="1" dirty="0"/>
              <a:t>The method for payment of wage</a:t>
            </a:r>
            <a:r>
              <a:rPr lang="en-US" sz="1600" dirty="0"/>
              <a:t> </a:t>
            </a:r>
            <a:endParaRPr lang="en-GB" sz="1600" dirty="0"/>
          </a:p>
        </p:txBody>
      </p:sp>
      <p:sp>
        <p:nvSpPr>
          <p:cNvPr id="17" name="Rectangle 16">
            <a:extLst>
              <a:ext uri="{FF2B5EF4-FFF2-40B4-BE49-F238E27FC236}">
                <a16:creationId xmlns:a16="http://schemas.microsoft.com/office/drawing/2014/main" id="{2088B630-9110-D24E-A8E8-37CA719AAA86}"/>
              </a:ext>
            </a:extLst>
          </p:cNvPr>
          <p:cNvSpPr/>
          <p:nvPr/>
        </p:nvSpPr>
        <p:spPr>
          <a:xfrm>
            <a:off x="5731327" y="975379"/>
            <a:ext cx="3118919" cy="393338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GB" sz="1100" dirty="0"/>
          </a:p>
          <a:p>
            <a:pPr algn="ctr" fontAlgn="auto">
              <a:spcBef>
                <a:spcPts val="0"/>
              </a:spcBef>
              <a:spcAft>
                <a:spcPts val="0"/>
              </a:spcAft>
              <a:defRPr/>
            </a:pPr>
            <a:endParaRPr lang="en-GB" sz="1600" dirty="0"/>
          </a:p>
          <a:p>
            <a:pPr algn="ctr" fontAlgn="auto">
              <a:spcBef>
                <a:spcPts val="0"/>
              </a:spcBef>
              <a:spcAft>
                <a:spcPts val="0"/>
              </a:spcAft>
              <a:defRPr/>
            </a:pPr>
            <a:r>
              <a:rPr lang="en-GB" sz="1600" dirty="0"/>
              <a:t>Answers</a:t>
            </a:r>
            <a:r>
              <a:rPr lang="mr-IN" sz="1600" dirty="0">
                <a:solidFill>
                  <a:srgbClr val="FF0000"/>
                </a:solidFill>
              </a:rPr>
              <a:t>–</a:t>
            </a:r>
            <a:r>
              <a:rPr lang="en-GB" sz="1600" dirty="0">
                <a:solidFill>
                  <a:srgbClr val="FF0000"/>
                </a:solidFill>
              </a:rPr>
              <a:t> [Click to Reveal]</a:t>
            </a:r>
          </a:p>
          <a:p>
            <a:pPr algn="ctr" fontAlgn="auto">
              <a:spcBef>
                <a:spcPts val="0"/>
              </a:spcBef>
              <a:spcAft>
                <a:spcPts val="0"/>
              </a:spcAft>
              <a:defRPr/>
            </a:pPr>
            <a:endParaRPr lang="en-GB" sz="200" dirty="0"/>
          </a:p>
          <a:p>
            <a:pPr algn="ctr" fontAlgn="auto">
              <a:spcBef>
                <a:spcPts val="0"/>
              </a:spcBef>
              <a:spcAft>
                <a:spcPts val="0"/>
              </a:spcAft>
              <a:defRPr/>
            </a:pPr>
            <a:r>
              <a:rPr lang="en-GB" sz="2400" b="1" dirty="0">
                <a:latin typeface="Comic Sans MS" pitchFamily="66" charset="0"/>
              </a:rPr>
              <a:t>What are some of the things you should find on a payslip?</a:t>
            </a:r>
          </a:p>
          <a:p>
            <a:pPr algn="ctr" fontAlgn="auto">
              <a:spcBef>
                <a:spcPts val="0"/>
              </a:spcBef>
              <a:spcAft>
                <a:spcPts val="0"/>
              </a:spcAft>
              <a:defRPr/>
            </a:pPr>
            <a:endParaRPr lang="en-GB" dirty="0"/>
          </a:p>
          <a:p>
            <a:pPr algn="ctr" fontAlgn="auto">
              <a:spcBef>
                <a:spcPts val="0"/>
              </a:spcBef>
              <a:spcAft>
                <a:spcPts val="0"/>
              </a:spcAft>
              <a:defRPr/>
            </a:pPr>
            <a:endParaRPr lang="en-GB" dirty="0"/>
          </a:p>
        </p:txBody>
      </p:sp>
      <p:pic>
        <p:nvPicPr>
          <p:cNvPr id="18" name="Picture 17">
            <a:extLst>
              <a:ext uri="{FF2B5EF4-FFF2-40B4-BE49-F238E27FC236}">
                <a16:creationId xmlns:a16="http://schemas.microsoft.com/office/drawing/2014/main" id="{12501BC8-7E67-D749-A17A-B4CE1F703245}"/>
              </a:ext>
            </a:extLst>
          </p:cNvPr>
          <p:cNvPicPr>
            <a:picLocks noChangeAspect="1"/>
          </p:cNvPicPr>
          <p:nvPr/>
        </p:nvPicPr>
        <p:blipFill>
          <a:blip r:embed="rId4"/>
          <a:stretch>
            <a:fillRect/>
          </a:stretch>
        </p:blipFill>
        <p:spPr>
          <a:xfrm>
            <a:off x="5322137" y="5081571"/>
            <a:ext cx="3444315" cy="1402695"/>
          </a:xfrm>
          <a:prstGeom prst="rect">
            <a:avLst/>
          </a:prstGeom>
        </p:spPr>
      </p:pic>
    </p:spTree>
    <p:extLst>
      <p:ext uri="{BB962C8B-B14F-4D97-AF65-F5344CB8AC3E}">
        <p14:creationId xmlns:p14="http://schemas.microsoft.com/office/powerpoint/2010/main" val="2080478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7"/>
                                        </p:tgtEl>
                                      </p:cBhvr>
                                    </p:animEffect>
                                    <p:set>
                                      <p:cBhvr>
                                        <p:cTn id="7"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7F661-FB50-E24A-9E72-514EAB61BADA}"/>
              </a:ext>
            </a:extLst>
          </p:cNvPr>
          <p:cNvPicPr>
            <a:picLocks noChangeAspect="1"/>
          </p:cNvPicPr>
          <p:nvPr/>
        </p:nvPicPr>
        <p:blipFill>
          <a:blip r:embed="rId2"/>
          <a:stretch>
            <a:fillRect/>
          </a:stretch>
        </p:blipFill>
        <p:spPr>
          <a:xfrm>
            <a:off x="232913" y="202820"/>
            <a:ext cx="8678174" cy="6452360"/>
          </a:xfrm>
          <a:prstGeom prst="rect">
            <a:avLst/>
          </a:prstGeom>
        </p:spPr>
      </p:pic>
      <p:sp>
        <p:nvSpPr>
          <p:cNvPr id="4" name="AutoShape 92">
            <a:extLst>
              <a:ext uri="{FF2B5EF4-FFF2-40B4-BE49-F238E27FC236}">
                <a16:creationId xmlns:a16="http://schemas.microsoft.com/office/drawing/2014/main" id="{FCFED043-EF62-7D49-AF39-3270E9971746}"/>
              </a:ext>
            </a:extLst>
          </p:cNvPr>
          <p:cNvSpPr>
            <a:spLocks/>
          </p:cNvSpPr>
          <p:nvPr/>
        </p:nvSpPr>
        <p:spPr bwMode="auto">
          <a:xfrm>
            <a:off x="6292401" y="4846608"/>
            <a:ext cx="2170112" cy="1060450"/>
          </a:xfrm>
          <a:prstGeom prst="borderCallout2">
            <a:avLst>
              <a:gd name="adj1" fmla="val 8333"/>
              <a:gd name="adj2" fmla="val -3704"/>
              <a:gd name="adj3" fmla="val 8333"/>
              <a:gd name="adj4" fmla="val -42593"/>
              <a:gd name="adj5" fmla="val -379551"/>
              <a:gd name="adj6" fmla="val -193819"/>
            </a:avLst>
          </a:prstGeom>
          <a:solidFill>
            <a:srgbClr val="FFF200"/>
          </a:solidFill>
          <a:ln w="38100">
            <a:solidFill>
              <a:srgbClr val="008000"/>
            </a:solidFill>
            <a:miter lim="800000"/>
            <a:headEnd/>
            <a:tailEnd/>
          </a:ln>
        </p:spPr>
        <p:txBody>
          <a:bodyPr lIns="90000" tIns="46800" rIns="90000" bIns="46800"/>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GB" altLang="en-US" sz="2000" dirty="0"/>
              <a:t>Here we see the employer’s name and your name.</a:t>
            </a:r>
          </a:p>
        </p:txBody>
      </p:sp>
      <p:sp>
        <p:nvSpPr>
          <p:cNvPr id="5" name="Rectangle 93">
            <a:extLst>
              <a:ext uri="{FF2B5EF4-FFF2-40B4-BE49-F238E27FC236}">
                <a16:creationId xmlns:a16="http://schemas.microsoft.com/office/drawing/2014/main" id="{CD01865F-6E92-DB44-AD95-C3F217C9739F}"/>
              </a:ext>
            </a:extLst>
          </p:cNvPr>
          <p:cNvSpPr>
            <a:spLocks noChangeArrowheads="1"/>
          </p:cNvSpPr>
          <p:nvPr/>
        </p:nvSpPr>
        <p:spPr bwMode="auto">
          <a:xfrm>
            <a:off x="232913" y="296068"/>
            <a:ext cx="6323162" cy="549321"/>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dirty="0"/>
          </a:p>
        </p:txBody>
      </p:sp>
      <p:sp>
        <p:nvSpPr>
          <p:cNvPr id="6" name="Rectangle 5">
            <a:extLst>
              <a:ext uri="{FF2B5EF4-FFF2-40B4-BE49-F238E27FC236}">
                <a16:creationId xmlns:a16="http://schemas.microsoft.com/office/drawing/2014/main" id="{D59841C2-07CC-2340-BA9B-DB2FB57A99AC}"/>
              </a:ext>
            </a:extLst>
          </p:cNvPr>
          <p:cNvSpPr/>
          <p:nvPr/>
        </p:nvSpPr>
        <p:spPr>
          <a:xfrm>
            <a:off x="4895850" y="1809750"/>
            <a:ext cx="3848100" cy="1047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AEE0BA4A-5194-AA40-A9F5-9C15C5D78885}"/>
              </a:ext>
            </a:extLst>
          </p:cNvPr>
          <p:cNvSpPr/>
          <p:nvPr/>
        </p:nvSpPr>
        <p:spPr>
          <a:xfrm>
            <a:off x="400049" y="1809750"/>
            <a:ext cx="4328663" cy="1047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E33303A4-0309-5847-B746-CF99C6F9722D}"/>
              </a:ext>
            </a:extLst>
          </p:cNvPr>
          <p:cNvSpPr/>
          <p:nvPr/>
        </p:nvSpPr>
        <p:spPr>
          <a:xfrm>
            <a:off x="4932362" y="3940555"/>
            <a:ext cx="3848100" cy="326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728861A2-ADFB-1240-AA45-C7A32C742446}"/>
              </a:ext>
            </a:extLst>
          </p:cNvPr>
          <p:cNvSpPr/>
          <p:nvPr/>
        </p:nvSpPr>
        <p:spPr>
          <a:xfrm>
            <a:off x="363538" y="4000501"/>
            <a:ext cx="4365174" cy="2666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D53AF6-87C3-A647-B4AC-EE285B0ADCE2}"/>
              </a:ext>
            </a:extLst>
          </p:cNvPr>
          <p:cNvSpPr/>
          <p:nvPr/>
        </p:nvSpPr>
        <p:spPr>
          <a:xfrm>
            <a:off x="7620000" y="4464430"/>
            <a:ext cx="990600" cy="2258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962933D-F76A-EE4D-8DB7-81268F1D7D6C}"/>
              </a:ext>
            </a:extLst>
          </p:cNvPr>
          <p:cNvSpPr/>
          <p:nvPr/>
        </p:nvSpPr>
        <p:spPr>
          <a:xfrm>
            <a:off x="363538" y="5105400"/>
            <a:ext cx="4328663" cy="5905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7BC7BA3-CEA3-E541-A141-C3FB6E89E62D}"/>
              </a:ext>
            </a:extLst>
          </p:cNvPr>
          <p:cNvSpPr/>
          <p:nvPr/>
        </p:nvSpPr>
        <p:spPr>
          <a:xfrm>
            <a:off x="293754" y="6129948"/>
            <a:ext cx="8556492" cy="486132"/>
          </a:xfrm>
          <a:prstGeom prst="rect">
            <a:avLst/>
          </a:prstGeom>
          <a:gradFill>
            <a:gsLst>
              <a:gs pos="0">
                <a:srgbClr val="FFEFD1"/>
              </a:gs>
              <a:gs pos="64999">
                <a:srgbClr val="F0EBD5"/>
              </a:gs>
              <a:gs pos="100000">
                <a:srgbClr val="D1C39F"/>
              </a:gs>
            </a:gsLst>
            <a:lin ang="5400000" scaled="0"/>
          </a:gradFill>
          <a:ln w="28575">
            <a:solidFill>
              <a:schemeClr val="tx1"/>
            </a:solidFill>
          </a:ln>
        </p:spPr>
        <p:txBody>
          <a:bodyPr wrap="square" lIns="91440" tIns="45720" rIns="91440" bIns="45720" anchor="ctr">
            <a:noAutofit/>
          </a:bodyPr>
          <a:lstStyle/>
          <a:p>
            <a:pPr algn="ctr"/>
            <a:r>
              <a:rPr lang="en-GB" sz="2800" b="1" dirty="0">
                <a:ln w="10541" cmpd="sng">
                  <a:solidFill>
                    <a:schemeClr val="tx1"/>
                  </a:solidFill>
                  <a:prstDash val="solid"/>
                </a:ln>
                <a:solidFill>
                  <a:srgbClr val="FF0000"/>
                </a:solidFill>
              </a:rPr>
              <a:t>HERE IS AN EXAMPLE PAYSLIP</a:t>
            </a:r>
            <a:endParaRPr lang="en-GB" sz="2800" b="1" dirty="0">
              <a:ln w="10541" cmpd="sng">
                <a:solidFill>
                  <a:schemeClr val="tx1"/>
                </a:solidFill>
                <a:prstDash val="solid"/>
              </a:ln>
              <a:solidFill>
                <a:srgbClr val="7F0757"/>
              </a:solidFill>
            </a:endParaRPr>
          </a:p>
        </p:txBody>
      </p:sp>
    </p:spTree>
    <p:extLst>
      <p:ext uri="{BB962C8B-B14F-4D97-AF65-F5344CB8AC3E}">
        <p14:creationId xmlns:p14="http://schemas.microsoft.com/office/powerpoint/2010/main" val="131797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7F661-FB50-E24A-9E72-514EAB61BADA}"/>
              </a:ext>
            </a:extLst>
          </p:cNvPr>
          <p:cNvPicPr>
            <a:picLocks noChangeAspect="1"/>
          </p:cNvPicPr>
          <p:nvPr/>
        </p:nvPicPr>
        <p:blipFill>
          <a:blip r:embed="rId2"/>
          <a:stretch>
            <a:fillRect/>
          </a:stretch>
        </p:blipFill>
        <p:spPr>
          <a:xfrm>
            <a:off x="232913" y="202820"/>
            <a:ext cx="8678174" cy="6452360"/>
          </a:xfrm>
          <a:prstGeom prst="rect">
            <a:avLst/>
          </a:prstGeom>
        </p:spPr>
      </p:pic>
      <p:sp>
        <p:nvSpPr>
          <p:cNvPr id="4" name="AutoShape 92">
            <a:extLst>
              <a:ext uri="{FF2B5EF4-FFF2-40B4-BE49-F238E27FC236}">
                <a16:creationId xmlns:a16="http://schemas.microsoft.com/office/drawing/2014/main" id="{5515AA18-0756-9E4D-82DA-4E7893C6C90D}"/>
              </a:ext>
            </a:extLst>
          </p:cNvPr>
          <p:cNvSpPr>
            <a:spLocks/>
          </p:cNvSpPr>
          <p:nvPr/>
        </p:nvSpPr>
        <p:spPr bwMode="auto">
          <a:xfrm>
            <a:off x="232912" y="4834799"/>
            <a:ext cx="8441187" cy="1612599"/>
          </a:xfrm>
          <a:prstGeom prst="borderCallout2">
            <a:avLst>
              <a:gd name="adj1" fmla="val -3699"/>
              <a:gd name="adj2" fmla="val 6625"/>
              <a:gd name="adj3" fmla="val -129016"/>
              <a:gd name="adj4" fmla="val -3186"/>
              <a:gd name="adj5" fmla="val -213236"/>
              <a:gd name="adj6" fmla="val 16052"/>
            </a:avLst>
          </a:prstGeom>
          <a:solidFill>
            <a:srgbClr val="FFF200"/>
          </a:solidFill>
          <a:ln w="38100">
            <a:solidFill>
              <a:srgbClr val="008000"/>
            </a:solidFill>
            <a:miter lim="800000"/>
            <a:headEnd/>
            <a:tailEnd/>
          </a:ln>
        </p:spPr>
        <p:txBody>
          <a:bodyPr lIns="90000" tIns="46800" rIns="90000" bIns="46800"/>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GB" altLang="en-US" dirty="0"/>
              <a:t>Here is your </a:t>
            </a:r>
            <a:r>
              <a:rPr lang="en-GB" altLang="en-US" b="1" dirty="0"/>
              <a:t>national insurance number </a:t>
            </a:r>
            <a:r>
              <a:rPr lang="en-GB" altLang="en-US" dirty="0"/>
              <a:t>The number always consists of two letters, six numbers and a letter, for example,  AB 123456 C. </a:t>
            </a:r>
          </a:p>
          <a:p>
            <a:pPr eaLnBrk="1" hangingPunct="1"/>
            <a:r>
              <a:rPr lang="en-GB" altLang="en-US" dirty="0"/>
              <a:t>(Contributions made will go towards the NHS and your state pension 12% of salary)</a:t>
            </a:r>
          </a:p>
          <a:p>
            <a:pPr eaLnBrk="1" hangingPunct="1"/>
            <a:r>
              <a:rPr lang="en-GB" altLang="en-US" dirty="0"/>
              <a:t>The number in </a:t>
            </a:r>
            <a:r>
              <a:rPr lang="en-GB" altLang="en-US" b="1" dirty="0"/>
              <a:t>the tax code </a:t>
            </a:r>
            <a:r>
              <a:rPr lang="en-GB" altLang="en-US" dirty="0"/>
              <a:t>is usually three figures. It represents the total of all available allowances, minus any amount to be deducted to cover other income or benefits, and with the last digit removed. </a:t>
            </a:r>
          </a:p>
        </p:txBody>
      </p:sp>
      <p:sp>
        <p:nvSpPr>
          <p:cNvPr id="5" name="Rectangle 93">
            <a:extLst>
              <a:ext uri="{FF2B5EF4-FFF2-40B4-BE49-F238E27FC236}">
                <a16:creationId xmlns:a16="http://schemas.microsoft.com/office/drawing/2014/main" id="{9F6E689F-553F-3841-845A-6D84034ACC64}"/>
              </a:ext>
            </a:extLst>
          </p:cNvPr>
          <p:cNvSpPr>
            <a:spLocks noChangeArrowheads="1"/>
          </p:cNvSpPr>
          <p:nvPr/>
        </p:nvSpPr>
        <p:spPr bwMode="auto">
          <a:xfrm>
            <a:off x="232913" y="761894"/>
            <a:ext cx="6323162" cy="549321"/>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dirty="0"/>
          </a:p>
        </p:txBody>
      </p:sp>
      <p:sp>
        <p:nvSpPr>
          <p:cNvPr id="7" name="Rectangle 6">
            <a:extLst>
              <a:ext uri="{FF2B5EF4-FFF2-40B4-BE49-F238E27FC236}">
                <a16:creationId xmlns:a16="http://schemas.microsoft.com/office/drawing/2014/main" id="{EE27383F-466C-FC41-AE8C-D88EE33FBCFF}"/>
              </a:ext>
            </a:extLst>
          </p:cNvPr>
          <p:cNvSpPr/>
          <p:nvPr/>
        </p:nvSpPr>
        <p:spPr>
          <a:xfrm>
            <a:off x="4895850" y="1809750"/>
            <a:ext cx="3848100" cy="1047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13D15935-3283-774E-BAA4-54109BD08D9F}"/>
              </a:ext>
            </a:extLst>
          </p:cNvPr>
          <p:cNvSpPr/>
          <p:nvPr/>
        </p:nvSpPr>
        <p:spPr>
          <a:xfrm>
            <a:off x="400049" y="1809750"/>
            <a:ext cx="4328663" cy="1047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2438BAEE-6004-D442-9321-CEE387B717B7}"/>
              </a:ext>
            </a:extLst>
          </p:cNvPr>
          <p:cNvSpPr/>
          <p:nvPr/>
        </p:nvSpPr>
        <p:spPr>
          <a:xfrm>
            <a:off x="400048" y="4000501"/>
            <a:ext cx="8204199" cy="6265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B8AC4424-BADE-2E40-9B13-9FB8F8A71F8E}"/>
              </a:ext>
            </a:extLst>
          </p:cNvPr>
          <p:cNvPicPr>
            <a:picLocks noChangeAspect="1"/>
          </p:cNvPicPr>
          <p:nvPr/>
        </p:nvPicPr>
        <p:blipFill>
          <a:blip r:embed="rId3"/>
          <a:stretch>
            <a:fillRect/>
          </a:stretch>
        </p:blipFill>
        <p:spPr>
          <a:xfrm>
            <a:off x="469900" y="2508250"/>
            <a:ext cx="8204200" cy="1841500"/>
          </a:xfrm>
          <a:prstGeom prst="rect">
            <a:avLst/>
          </a:prstGeom>
          <a:ln>
            <a:solidFill>
              <a:schemeClr val="tx1"/>
            </a:solidFill>
          </a:ln>
        </p:spPr>
      </p:pic>
    </p:spTree>
    <p:extLst>
      <p:ext uri="{BB962C8B-B14F-4D97-AF65-F5344CB8AC3E}">
        <p14:creationId xmlns:p14="http://schemas.microsoft.com/office/powerpoint/2010/main" val="126754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7F661-FB50-E24A-9E72-514EAB61BADA}"/>
              </a:ext>
            </a:extLst>
          </p:cNvPr>
          <p:cNvPicPr>
            <a:picLocks noChangeAspect="1"/>
          </p:cNvPicPr>
          <p:nvPr/>
        </p:nvPicPr>
        <p:blipFill>
          <a:blip r:embed="rId2"/>
          <a:stretch>
            <a:fillRect/>
          </a:stretch>
        </p:blipFill>
        <p:spPr>
          <a:xfrm>
            <a:off x="178100" y="202820"/>
            <a:ext cx="8678174" cy="6452360"/>
          </a:xfrm>
          <a:prstGeom prst="rect">
            <a:avLst/>
          </a:prstGeom>
        </p:spPr>
      </p:pic>
      <p:sp>
        <p:nvSpPr>
          <p:cNvPr id="5" name="Rectangle 93">
            <a:extLst>
              <a:ext uri="{FF2B5EF4-FFF2-40B4-BE49-F238E27FC236}">
                <a16:creationId xmlns:a16="http://schemas.microsoft.com/office/drawing/2014/main" id="{F5D1BF24-48A5-F347-9484-7844AFAECB63}"/>
              </a:ext>
            </a:extLst>
          </p:cNvPr>
          <p:cNvSpPr>
            <a:spLocks noChangeArrowheads="1"/>
          </p:cNvSpPr>
          <p:nvPr/>
        </p:nvSpPr>
        <p:spPr bwMode="auto">
          <a:xfrm>
            <a:off x="178100" y="3848642"/>
            <a:ext cx="3098500" cy="549321"/>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dirty="0"/>
          </a:p>
        </p:txBody>
      </p:sp>
      <p:sp>
        <p:nvSpPr>
          <p:cNvPr id="8" name="Rectangle 93">
            <a:extLst>
              <a:ext uri="{FF2B5EF4-FFF2-40B4-BE49-F238E27FC236}">
                <a16:creationId xmlns:a16="http://schemas.microsoft.com/office/drawing/2014/main" id="{B3FBE136-EECB-7F49-8678-CB7EF8511AAB}"/>
              </a:ext>
            </a:extLst>
          </p:cNvPr>
          <p:cNvSpPr>
            <a:spLocks noChangeArrowheads="1"/>
          </p:cNvSpPr>
          <p:nvPr/>
        </p:nvSpPr>
        <p:spPr bwMode="auto">
          <a:xfrm>
            <a:off x="256275" y="1703610"/>
            <a:ext cx="4470708" cy="923330"/>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dirty="0"/>
          </a:p>
        </p:txBody>
      </p:sp>
      <p:sp>
        <p:nvSpPr>
          <p:cNvPr id="9" name="Rectangle 8">
            <a:extLst>
              <a:ext uri="{FF2B5EF4-FFF2-40B4-BE49-F238E27FC236}">
                <a16:creationId xmlns:a16="http://schemas.microsoft.com/office/drawing/2014/main" id="{8C542F4C-9568-964D-AE4E-47B901002157}"/>
              </a:ext>
            </a:extLst>
          </p:cNvPr>
          <p:cNvSpPr/>
          <p:nvPr/>
        </p:nvSpPr>
        <p:spPr>
          <a:xfrm>
            <a:off x="178100" y="2893784"/>
            <a:ext cx="4470707" cy="584775"/>
          </a:xfrm>
          <a:prstGeom prst="rect">
            <a:avLst/>
          </a:prstGeom>
          <a:solidFill>
            <a:srgbClr val="FFF200"/>
          </a:solidFill>
          <a:ln>
            <a:solidFill>
              <a:srgbClr val="008000"/>
            </a:solidFill>
          </a:ln>
        </p:spPr>
        <p:txBody>
          <a:bodyPr wrap="square">
            <a:spAutoFit/>
          </a:bodyPr>
          <a:lstStyle/>
          <a:p>
            <a:r>
              <a:rPr lang="en-GB" altLang="en-US" sz="1600" dirty="0"/>
              <a:t>This is the total income you are being paid – Including regular hours, Overtime and Bonuses</a:t>
            </a:r>
          </a:p>
        </p:txBody>
      </p:sp>
      <p:sp>
        <p:nvSpPr>
          <p:cNvPr id="10" name="Right Arrow 9">
            <a:extLst>
              <a:ext uri="{FF2B5EF4-FFF2-40B4-BE49-F238E27FC236}">
                <a16:creationId xmlns:a16="http://schemas.microsoft.com/office/drawing/2014/main" id="{4C1E3A64-F2BE-DE4C-9981-7ABC868FB6E3}"/>
              </a:ext>
            </a:extLst>
          </p:cNvPr>
          <p:cNvSpPr/>
          <p:nvPr/>
        </p:nvSpPr>
        <p:spPr>
          <a:xfrm rot="17297742">
            <a:off x="1393974" y="2334859"/>
            <a:ext cx="666750" cy="438150"/>
          </a:xfrm>
          <a:prstGeom prst="rightArrow">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AF7698E-33AC-6147-88D4-94979E00755F}"/>
              </a:ext>
            </a:extLst>
          </p:cNvPr>
          <p:cNvSpPr/>
          <p:nvPr/>
        </p:nvSpPr>
        <p:spPr>
          <a:xfrm>
            <a:off x="5054901" y="3191844"/>
            <a:ext cx="3574750" cy="584775"/>
          </a:xfrm>
          <a:prstGeom prst="rect">
            <a:avLst/>
          </a:prstGeom>
          <a:solidFill>
            <a:srgbClr val="FFF200"/>
          </a:solidFill>
          <a:ln>
            <a:solidFill>
              <a:srgbClr val="008000"/>
            </a:solidFill>
          </a:ln>
        </p:spPr>
        <p:txBody>
          <a:bodyPr wrap="square">
            <a:spAutoFit/>
          </a:bodyPr>
          <a:lstStyle/>
          <a:p>
            <a:r>
              <a:rPr lang="en-GB" altLang="en-US" sz="1600" dirty="0"/>
              <a:t>Total Gross Pay  (Amount before taxes and deductions</a:t>
            </a:r>
          </a:p>
        </p:txBody>
      </p:sp>
      <p:sp>
        <p:nvSpPr>
          <p:cNvPr id="12" name="Right Arrow 11">
            <a:extLst>
              <a:ext uri="{FF2B5EF4-FFF2-40B4-BE49-F238E27FC236}">
                <a16:creationId xmlns:a16="http://schemas.microsoft.com/office/drawing/2014/main" id="{AF898E33-3F00-B747-8E96-938F3447216B}"/>
              </a:ext>
            </a:extLst>
          </p:cNvPr>
          <p:cNvSpPr/>
          <p:nvPr/>
        </p:nvSpPr>
        <p:spPr>
          <a:xfrm rot="8376923">
            <a:off x="4518479" y="3459785"/>
            <a:ext cx="666750" cy="438150"/>
          </a:xfrm>
          <a:prstGeom prst="rightArrow">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31026CD-5132-F14A-81C0-6F7A698D98C1}"/>
              </a:ext>
            </a:extLst>
          </p:cNvPr>
          <p:cNvSpPr/>
          <p:nvPr/>
        </p:nvSpPr>
        <p:spPr>
          <a:xfrm>
            <a:off x="4829174" y="1791770"/>
            <a:ext cx="3848100" cy="1047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82EB477-F71F-3D49-A8FA-A1D42D64EBF2}"/>
              </a:ext>
            </a:extLst>
          </p:cNvPr>
          <p:cNvSpPr/>
          <p:nvPr/>
        </p:nvSpPr>
        <p:spPr>
          <a:xfrm>
            <a:off x="6389008" y="3940061"/>
            <a:ext cx="2403642" cy="3195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003AFD5-1796-1548-AB53-CE7D44805E77}"/>
              </a:ext>
            </a:extLst>
          </p:cNvPr>
          <p:cNvSpPr/>
          <p:nvPr/>
        </p:nvSpPr>
        <p:spPr>
          <a:xfrm>
            <a:off x="7600949" y="4397963"/>
            <a:ext cx="1028701" cy="3195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1CACC81-2F96-6249-91D0-4D7E12796A0D}"/>
              </a:ext>
            </a:extLst>
          </p:cNvPr>
          <p:cNvSpPr/>
          <p:nvPr/>
        </p:nvSpPr>
        <p:spPr>
          <a:xfrm>
            <a:off x="373128" y="5154391"/>
            <a:ext cx="4082848" cy="569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Rectangle 1">
            <a:extLst>
              <a:ext uri="{FF2B5EF4-FFF2-40B4-BE49-F238E27FC236}">
                <a16:creationId xmlns:a16="http://schemas.microsoft.com/office/drawing/2014/main" id="{E332AA6E-29E9-D844-BCEB-0C92B54D489E}"/>
              </a:ext>
            </a:extLst>
          </p:cNvPr>
          <p:cNvSpPr/>
          <p:nvPr/>
        </p:nvSpPr>
        <p:spPr>
          <a:xfrm>
            <a:off x="256275" y="4896790"/>
            <a:ext cx="4648200" cy="923330"/>
          </a:xfrm>
          <a:prstGeom prst="rect">
            <a:avLst/>
          </a:prstGeom>
          <a:solidFill>
            <a:srgbClr val="FFF200"/>
          </a:solidFill>
          <a:ln>
            <a:solidFill>
              <a:srgbClr val="008000"/>
            </a:solidFill>
          </a:ln>
        </p:spPr>
        <p:txBody>
          <a:bodyPr wrap="square">
            <a:spAutoFit/>
          </a:bodyPr>
          <a:lstStyle/>
          <a:p>
            <a:r>
              <a:rPr lang="en-GB" altLang="en-US" dirty="0"/>
              <a:t>The payment method is BACS</a:t>
            </a:r>
          </a:p>
          <a:p>
            <a:r>
              <a:rPr lang="en-GB" altLang="en-US" dirty="0"/>
              <a:t>BACS stands for </a:t>
            </a:r>
            <a:r>
              <a:rPr lang="en-GB" altLang="en-US" b="1" dirty="0"/>
              <a:t>B</a:t>
            </a:r>
            <a:r>
              <a:rPr lang="en-GB" altLang="en-US" dirty="0"/>
              <a:t>ankers </a:t>
            </a:r>
            <a:r>
              <a:rPr lang="en-GB" altLang="en-US" b="1" dirty="0"/>
              <a:t>A</a:t>
            </a:r>
            <a:r>
              <a:rPr lang="en-GB" altLang="en-US" dirty="0"/>
              <a:t>utomated </a:t>
            </a:r>
            <a:r>
              <a:rPr lang="en-GB" altLang="en-US" b="1" dirty="0"/>
              <a:t>C</a:t>
            </a:r>
            <a:r>
              <a:rPr lang="en-GB" altLang="en-US" dirty="0"/>
              <a:t>learing </a:t>
            </a:r>
            <a:r>
              <a:rPr lang="en-GB" altLang="en-US" b="1" dirty="0"/>
              <a:t>S</a:t>
            </a:r>
            <a:r>
              <a:rPr lang="en-GB" altLang="en-US" dirty="0"/>
              <a:t>ystem.</a:t>
            </a:r>
          </a:p>
        </p:txBody>
      </p:sp>
      <p:sp>
        <p:nvSpPr>
          <p:cNvPr id="6" name="Right Arrow 5">
            <a:extLst>
              <a:ext uri="{FF2B5EF4-FFF2-40B4-BE49-F238E27FC236}">
                <a16:creationId xmlns:a16="http://schemas.microsoft.com/office/drawing/2014/main" id="{99643AB8-C526-CD46-B59C-8D52DA832EC0}"/>
              </a:ext>
            </a:extLst>
          </p:cNvPr>
          <p:cNvSpPr/>
          <p:nvPr/>
        </p:nvSpPr>
        <p:spPr>
          <a:xfrm rot="17297742">
            <a:off x="1081321" y="4425830"/>
            <a:ext cx="666750" cy="438150"/>
          </a:xfrm>
          <a:prstGeom prst="rightArrow">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D315F31-7A05-8C4F-873A-6BA1D8B4BED2}"/>
              </a:ext>
            </a:extLst>
          </p:cNvPr>
          <p:cNvSpPr/>
          <p:nvPr/>
        </p:nvSpPr>
        <p:spPr>
          <a:xfrm>
            <a:off x="4904475" y="5172548"/>
            <a:ext cx="3697499" cy="569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0753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37F661-FB50-E24A-9E72-514EAB61BADA}"/>
              </a:ext>
            </a:extLst>
          </p:cNvPr>
          <p:cNvPicPr>
            <a:picLocks noChangeAspect="1"/>
          </p:cNvPicPr>
          <p:nvPr/>
        </p:nvPicPr>
        <p:blipFill>
          <a:blip r:embed="rId2"/>
          <a:stretch>
            <a:fillRect/>
          </a:stretch>
        </p:blipFill>
        <p:spPr>
          <a:xfrm>
            <a:off x="178100" y="202820"/>
            <a:ext cx="8678174" cy="6452360"/>
          </a:xfrm>
          <a:prstGeom prst="rect">
            <a:avLst/>
          </a:prstGeom>
        </p:spPr>
      </p:pic>
      <p:sp>
        <p:nvSpPr>
          <p:cNvPr id="5" name="Rectangle 93">
            <a:extLst>
              <a:ext uri="{FF2B5EF4-FFF2-40B4-BE49-F238E27FC236}">
                <a16:creationId xmlns:a16="http://schemas.microsoft.com/office/drawing/2014/main" id="{F5D1BF24-48A5-F347-9484-7844AFAECB63}"/>
              </a:ext>
            </a:extLst>
          </p:cNvPr>
          <p:cNvSpPr>
            <a:spLocks noChangeArrowheads="1"/>
          </p:cNvSpPr>
          <p:nvPr/>
        </p:nvSpPr>
        <p:spPr bwMode="auto">
          <a:xfrm>
            <a:off x="5503474" y="3740495"/>
            <a:ext cx="3098500" cy="549321"/>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dirty="0"/>
          </a:p>
        </p:txBody>
      </p:sp>
      <p:sp>
        <p:nvSpPr>
          <p:cNvPr id="8" name="Rectangle 93">
            <a:extLst>
              <a:ext uri="{FF2B5EF4-FFF2-40B4-BE49-F238E27FC236}">
                <a16:creationId xmlns:a16="http://schemas.microsoft.com/office/drawing/2014/main" id="{B3FBE136-EECB-7F49-8678-CB7EF8511AAB}"/>
              </a:ext>
            </a:extLst>
          </p:cNvPr>
          <p:cNvSpPr>
            <a:spLocks noChangeArrowheads="1"/>
          </p:cNvSpPr>
          <p:nvPr/>
        </p:nvSpPr>
        <p:spPr bwMode="auto">
          <a:xfrm>
            <a:off x="4532912" y="1688402"/>
            <a:ext cx="4470708" cy="923330"/>
          </a:xfrm>
          <a:prstGeom prst="rect">
            <a:avLst/>
          </a:prstGeom>
          <a:noFill/>
          <a:ln w="38100">
            <a:solidFill>
              <a:srgbClr val="008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dirty="0"/>
          </a:p>
        </p:txBody>
      </p:sp>
      <p:sp>
        <p:nvSpPr>
          <p:cNvPr id="11" name="Rectangle 10">
            <a:extLst>
              <a:ext uri="{FF2B5EF4-FFF2-40B4-BE49-F238E27FC236}">
                <a16:creationId xmlns:a16="http://schemas.microsoft.com/office/drawing/2014/main" id="{CAF7698E-33AC-6147-88D4-94979E00755F}"/>
              </a:ext>
            </a:extLst>
          </p:cNvPr>
          <p:cNvSpPr/>
          <p:nvPr/>
        </p:nvSpPr>
        <p:spPr>
          <a:xfrm>
            <a:off x="5265349" y="2993071"/>
            <a:ext cx="3574750" cy="584775"/>
          </a:xfrm>
          <a:prstGeom prst="rect">
            <a:avLst/>
          </a:prstGeom>
          <a:solidFill>
            <a:srgbClr val="FFF200"/>
          </a:solidFill>
          <a:ln>
            <a:solidFill>
              <a:srgbClr val="008000"/>
            </a:solidFill>
          </a:ln>
        </p:spPr>
        <p:txBody>
          <a:bodyPr wrap="square">
            <a:spAutoFit/>
          </a:bodyPr>
          <a:lstStyle/>
          <a:p>
            <a:r>
              <a:rPr lang="en-GB" altLang="en-US" sz="1600" dirty="0"/>
              <a:t>Total deductions from your salary is shown here </a:t>
            </a:r>
          </a:p>
        </p:txBody>
      </p:sp>
      <p:sp>
        <p:nvSpPr>
          <p:cNvPr id="12" name="Right Arrow 11">
            <a:extLst>
              <a:ext uri="{FF2B5EF4-FFF2-40B4-BE49-F238E27FC236}">
                <a16:creationId xmlns:a16="http://schemas.microsoft.com/office/drawing/2014/main" id="{AF898E33-3F00-B747-8E96-938F3447216B}"/>
              </a:ext>
            </a:extLst>
          </p:cNvPr>
          <p:cNvSpPr/>
          <p:nvPr/>
        </p:nvSpPr>
        <p:spPr>
          <a:xfrm rot="8627227">
            <a:off x="7573288" y="3424326"/>
            <a:ext cx="666750" cy="438150"/>
          </a:xfrm>
          <a:prstGeom prst="rightArrow">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31026CD-5132-F14A-81C0-6F7A698D98C1}"/>
              </a:ext>
            </a:extLst>
          </p:cNvPr>
          <p:cNvSpPr/>
          <p:nvPr/>
        </p:nvSpPr>
        <p:spPr>
          <a:xfrm>
            <a:off x="287726" y="1767218"/>
            <a:ext cx="4392532" cy="1047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003AFD5-1796-1548-AB53-CE7D44805E77}"/>
              </a:ext>
            </a:extLst>
          </p:cNvPr>
          <p:cNvSpPr/>
          <p:nvPr/>
        </p:nvSpPr>
        <p:spPr>
          <a:xfrm>
            <a:off x="7600949" y="4397963"/>
            <a:ext cx="1028701" cy="31954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1CACC81-2F96-6249-91D0-4D7E12796A0D}"/>
              </a:ext>
            </a:extLst>
          </p:cNvPr>
          <p:cNvSpPr/>
          <p:nvPr/>
        </p:nvSpPr>
        <p:spPr>
          <a:xfrm>
            <a:off x="373128" y="5154391"/>
            <a:ext cx="4082848" cy="569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D315F31-7A05-8C4F-873A-6BA1D8B4BED2}"/>
              </a:ext>
            </a:extLst>
          </p:cNvPr>
          <p:cNvSpPr/>
          <p:nvPr/>
        </p:nvSpPr>
        <p:spPr>
          <a:xfrm>
            <a:off x="4904475" y="5172548"/>
            <a:ext cx="3697499" cy="569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8C542F4C-9568-964D-AE4E-47B901002157}"/>
              </a:ext>
            </a:extLst>
          </p:cNvPr>
          <p:cNvSpPr/>
          <p:nvPr/>
        </p:nvSpPr>
        <p:spPr>
          <a:xfrm>
            <a:off x="287726" y="1866122"/>
            <a:ext cx="3842813" cy="2062103"/>
          </a:xfrm>
          <a:prstGeom prst="rect">
            <a:avLst/>
          </a:prstGeom>
          <a:solidFill>
            <a:srgbClr val="FFF200"/>
          </a:solidFill>
          <a:ln>
            <a:solidFill>
              <a:srgbClr val="008000"/>
            </a:solidFill>
          </a:ln>
        </p:spPr>
        <p:txBody>
          <a:bodyPr wrap="square">
            <a:spAutoFit/>
          </a:bodyPr>
          <a:lstStyle/>
          <a:p>
            <a:r>
              <a:rPr lang="en-GB" altLang="en-US" sz="1600" dirty="0"/>
              <a:t>This is the deductions column </a:t>
            </a:r>
          </a:p>
          <a:p>
            <a:r>
              <a:rPr lang="en-GB" altLang="en-US" sz="1600" b="1" dirty="0"/>
              <a:t>PAYE (Pay As You Earn) </a:t>
            </a:r>
            <a:r>
              <a:rPr lang="en-GB" altLang="en-US" sz="1600" dirty="0"/>
              <a:t>is a tax that is spread out throughout the year</a:t>
            </a:r>
          </a:p>
          <a:p>
            <a:r>
              <a:rPr lang="en-GB" altLang="en-US" sz="1600" b="1" dirty="0"/>
              <a:t>NI – </a:t>
            </a:r>
            <a:r>
              <a:rPr lang="en-GB" altLang="en-US" sz="1600" dirty="0"/>
              <a:t>National Insurance Contributions</a:t>
            </a:r>
          </a:p>
          <a:p>
            <a:r>
              <a:rPr lang="en-GB" altLang="en-US" sz="1600" b="1" dirty="0"/>
              <a:t>Pension </a:t>
            </a:r>
            <a:r>
              <a:rPr lang="en-GB" altLang="en-US" sz="1600" dirty="0"/>
              <a:t>– Is what you pay to get money back after you retire later on in life</a:t>
            </a:r>
          </a:p>
          <a:p>
            <a:r>
              <a:rPr lang="en-GB" altLang="en-US" sz="1600" b="1" dirty="0"/>
              <a:t>Std. Loan </a:t>
            </a:r>
            <a:r>
              <a:rPr lang="en-GB" altLang="en-US" sz="1600" dirty="0"/>
              <a:t>– Repaying the student loan you took out for university</a:t>
            </a:r>
          </a:p>
        </p:txBody>
      </p:sp>
      <p:sp>
        <p:nvSpPr>
          <p:cNvPr id="10" name="Right Arrow 9">
            <a:extLst>
              <a:ext uri="{FF2B5EF4-FFF2-40B4-BE49-F238E27FC236}">
                <a16:creationId xmlns:a16="http://schemas.microsoft.com/office/drawing/2014/main" id="{4C1E3A64-F2BE-DE4C-9981-7ABC868FB6E3}"/>
              </a:ext>
            </a:extLst>
          </p:cNvPr>
          <p:cNvSpPr/>
          <p:nvPr/>
        </p:nvSpPr>
        <p:spPr>
          <a:xfrm rot="19684458">
            <a:off x="4021758" y="2107531"/>
            <a:ext cx="666750" cy="438150"/>
          </a:xfrm>
          <a:prstGeom prst="rightArrow">
            <a:avLst/>
          </a:prstGeom>
          <a:solidFill>
            <a:srgbClr val="FF0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478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2328</Words>
  <Application>Microsoft Office PowerPoint</Application>
  <PresentationFormat>On-screen Show (4:3)</PresentationFormat>
  <Paragraphs>330</Paragraphs>
  <Slides>21</Slides>
  <Notes>11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Basic sans fc</vt:lpstr>
      <vt:lpstr>Calibri</vt:lpstr>
      <vt:lpstr>Comic Sans MS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pay too much tax and National Insurance contributions in the UK”</vt:lpstr>
      <vt:lpstr>PowerPoint Presentation</vt:lpstr>
      <vt:lpstr>                    FOR MORE INFORMATION ABOUT THE TOPICS COVERED IN THIS UNIT  WE WOULD ADVISE ONE OF THE BELOW:                   SPEAK TO YOUR PARENTS/GUARDIANS OR HEAD OF YEAR, TRUSTED ADULT OR FRIEND IF YOU HAVE ANY CONCERNS ABOUT  YOURSELF OR SOMEONE YOU KNOW – IT IS ALWAYS IMPORTANT TO TELL SOMEONE!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Voting and political participation</dc:title>
  <dc:creator>admin</dc:creator>
  <cp:lastModifiedBy>Shez Coe</cp:lastModifiedBy>
  <cp:revision>192</cp:revision>
  <dcterms:created xsi:type="dcterms:W3CDTF">2018-05-07T08:18:36Z</dcterms:created>
  <dcterms:modified xsi:type="dcterms:W3CDTF">2023-06-28T12:31:48Z</dcterms:modified>
</cp:coreProperties>
</file>