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3"/>
  </p:notesMasterIdLst>
  <p:sldIdLst>
    <p:sldId id="264" r:id="rId6"/>
    <p:sldId id="265" r:id="rId7"/>
    <p:sldId id="298" r:id="rId8"/>
    <p:sldId id="299" r:id="rId9"/>
    <p:sldId id="266" r:id="rId10"/>
    <p:sldId id="267" r:id="rId11"/>
    <p:sldId id="268" r:id="rId12"/>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4" autoAdjust="0"/>
    <p:restoredTop sz="85356" autoAdjust="0"/>
  </p:normalViewPr>
  <p:slideViewPr>
    <p:cSldViewPr>
      <p:cViewPr varScale="1">
        <p:scale>
          <a:sx n="59" d="100"/>
          <a:sy n="59" d="100"/>
        </p:scale>
        <p:origin x="1444" y="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51F7E35E-D8C4-4AE6-B16A-0386783F3E0E}" type="datetimeFigureOut">
              <a:rPr lang="en-GB" smtClean="0"/>
              <a:t>10/11/2021</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1176DFE8-D37B-4475-94B2-CB8DE6C234B2}" type="slidenum">
              <a:rPr lang="en-GB" smtClean="0"/>
              <a:t>‹#›</a:t>
            </a:fld>
            <a:endParaRPr lang="en-GB"/>
          </a:p>
        </p:txBody>
      </p:sp>
    </p:spTree>
    <p:extLst>
      <p:ext uri="{BB962C8B-B14F-4D97-AF65-F5344CB8AC3E}">
        <p14:creationId xmlns:p14="http://schemas.microsoft.com/office/powerpoint/2010/main" val="2746733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B9D3CA-37C2-B34C-AAB5-0DE808B017C6}" type="slidenum">
              <a:rPr lang="en-US" smtClean="0"/>
              <a:pPr/>
              <a:t>4</a:t>
            </a:fld>
            <a:endParaRPr lang="en-US"/>
          </a:p>
        </p:txBody>
      </p:sp>
    </p:spTree>
    <p:extLst>
      <p:ext uri="{BB962C8B-B14F-4D97-AF65-F5344CB8AC3E}">
        <p14:creationId xmlns:p14="http://schemas.microsoft.com/office/powerpoint/2010/main" val="3386158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76DFE8-D37B-4475-94B2-CB8DE6C234B2}" type="slidenum">
              <a:rPr lang="en-GB" smtClean="0"/>
              <a:t>6</a:t>
            </a:fld>
            <a:endParaRPr lang="en-GB"/>
          </a:p>
        </p:txBody>
      </p:sp>
    </p:spTree>
    <p:extLst>
      <p:ext uri="{BB962C8B-B14F-4D97-AF65-F5344CB8AC3E}">
        <p14:creationId xmlns:p14="http://schemas.microsoft.com/office/powerpoint/2010/main" val="937345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04BF2C9-8CFE-4AD7-A8F1-4D86749D6CC2}" type="datetimeFigureOut">
              <a:rPr lang="en-US" smtClean="0"/>
              <a:t>11/10/2021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9E6692-B1BD-446B-A5E9-4AB780604443}"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4BF2C9-8CFE-4AD7-A8F1-4D86749D6CC2}" type="datetimeFigureOut">
              <a:rPr lang="en-US" smtClean="0"/>
              <a:t>11/10/2021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9E6692-B1BD-446B-A5E9-4AB780604443}"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4BF2C9-8CFE-4AD7-A8F1-4D86749D6CC2}" type="datetimeFigureOut">
              <a:rPr lang="en-US" smtClean="0"/>
              <a:t>11/10/2021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9E6692-B1BD-446B-A5E9-4AB780604443}"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4BF2C9-8CFE-4AD7-A8F1-4D86749D6CC2}" type="datetimeFigureOut">
              <a:rPr lang="en-US" smtClean="0"/>
              <a:t>11/10/2021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9E6692-B1BD-446B-A5E9-4AB780604443}"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4BF2C9-8CFE-4AD7-A8F1-4D86749D6CC2}" type="datetimeFigureOut">
              <a:rPr lang="en-US" smtClean="0"/>
              <a:t>11/10/2021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9E6692-B1BD-446B-A5E9-4AB780604443}"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04BF2C9-8CFE-4AD7-A8F1-4D86749D6CC2}" type="datetimeFigureOut">
              <a:rPr lang="en-US" smtClean="0"/>
              <a:t>11/10/2021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9E6692-B1BD-446B-A5E9-4AB780604443}"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04BF2C9-8CFE-4AD7-A8F1-4D86749D6CC2}" type="datetimeFigureOut">
              <a:rPr lang="en-US" smtClean="0"/>
              <a:t>11/10/2021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9E6692-B1BD-446B-A5E9-4AB780604443}"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04BF2C9-8CFE-4AD7-A8F1-4D86749D6CC2}" type="datetimeFigureOut">
              <a:rPr lang="en-US" smtClean="0"/>
              <a:t>11/10/2021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9E6692-B1BD-446B-A5E9-4AB780604443}"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BF2C9-8CFE-4AD7-A8F1-4D86749D6CC2}" type="datetimeFigureOut">
              <a:rPr lang="en-US" smtClean="0"/>
              <a:t>11/10/2021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F9E6692-B1BD-446B-A5E9-4AB780604443}"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4BF2C9-8CFE-4AD7-A8F1-4D86749D6CC2}" type="datetimeFigureOut">
              <a:rPr lang="en-US" smtClean="0"/>
              <a:t>11/10/2021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9E6692-B1BD-446B-A5E9-4AB780604443}"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4BF2C9-8CFE-4AD7-A8F1-4D86749D6CC2}" type="datetimeFigureOut">
              <a:rPr lang="en-US" smtClean="0"/>
              <a:t>11/10/2021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9E6692-B1BD-446B-A5E9-4AB780604443}"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BF2C9-8CFE-4AD7-A8F1-4D86749D6CC2}" type="datetimeFigureOut">
              <a:rPr lang="en-US" smtClean="0"/>
              <a:t>11/10/2021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9E6692-B1BD-446B-A5E9-4AB780604443}"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hyperlink" Target="https://www.aqa.org.uk/subjects/sociology/as-and-a-level/sociology-7191-7192/specification-at-a-glanc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openxmlformats.org/officeDocument/2006/relationships/hyperlink" Target="https://www.prospects.ac.uk/job-profiles/higher-education-lecturer" TargetMode="External"/><Relationship Id="rId13" Type="http://schemas.openxmlformats.org/officeDocument/2006/relationships/hyperlink" Target="https://www.prospects.ac.uk/job-profiles/secondary-school-teacher" TargetMode="External"/><Relationship Id="rId18" Type="http://schemas.openxmlformats.org/officeDocument/2006/relationships/hyperlink" Target="https://www.prospects.ac.uk/job-profiles/family-support-worker" TargetMode="External"/><Relationship Id="rId26" Type="http://schemas.openxmlformats.org/officeDocument/2006/relationships/hyperlink" Target="https://www.prospects.ac.uk/job-profiles/special-educational-needs-coordinator-senco" TargetMode="External"/><Relationship Id="rId3" Type="http://schemas.openxmlformats.org/officeDocument/2006/relationships/notesSlide" Target="../notesSlides/notesSlide2.xml"/><Relationship Id="rId21" Type="http://schemas.openxmlformats.org/officeDocument/2006/relationships/hyperlink" Target="https://www.prospects.ac.uk/job-profiles/life-coach" TargetMode="External"/><Relationship Id="rId7" Type="http://schemas.openxmlformats.org/officeDocument/2006/relationships/hyperlink" Target="https://www.prospects.ac.uk/job-profiles/further-education-teacher" TargetMode="External"/><Relationship Id="rId12" Type="http://schemas.openxmlformats.org/officeDocument/2006/relationships/hyperlink" Target="https://www.prospects.ac.uk/job-profiles/policy-officer" TargetMode="External"/><Relationship Id="rId17" Type="http://schemas.openxmlformats.org/officeDocument/2006/relationships/hyperlink" Target="https://www.prospects.ac.uk/job-profiles/civil-service-administrator" TargetMode="External"/><Relationship Id="rId25" Type="http://schemas.openxmlformats.org/officeDocument/2006/relationships/hyperlink" Target="https://www.prospects.ac.uk/job-profiles/social-worker" TargetMode="External"/><Relationship Id="rId2" Type="http://schemas.openxmlformats.org/officeDocument/2006/relationships/slideLayout" Target="../slideLayouts/slideLayout2.xml"/><Relationship Id="rId16" Type="http://schemas.openxmlformats.org/officeDocument/2006/relationships/hyperlink" Target="https://www.prospects.ac.uk/job-profiles/charity-officer" TargetMode="External"/><Relationship Id="rId20" Type="http://schemas.openxmlformats.org/officeDocument/2006/relationships/hyperlink" Target="https://www.prospects.ac.uk/job-profiles/international-aid-development-worker" TargetMode="External"/><Relationship Id="rId29" Type="http://schemas.openxmlformats.org/officeDocument/2006/relationships/image" Target="../media/image7.png"/><Relationship Id="rId1" Type="http://schemas.openxmlformats.org/officeDocument/2006/relationships/tags" Target="../tags/tag6.xml"/><Relationship Id="rId6" Type="http://schemas.openxmlformats.org/officeDocument/2006/relationships/hyperlink" Target="https://www.prospects.ac.uk/job-profiles/community-development-worker" TargetMode="External"/><Relationship Id="rId11" Type="http://schemas.openxmlformats.org/officeDocument/2006/relationships/hyperlink" Target="https://www.prospects.ac.uk/job-profiles/police-officer" TargetMode="External"/><Relationship Id="rId24" Type="http://schemas.openxmlformats.org/officeDocument/2006/relationships/hyperlink" Target="https://www.prospects.ac.uk/job-profiles/public-relations-officer" TargetMode="External"/><Relationship Id="rId5" Type="http://schemas.openxmlformats.org/officeDocument/2006/relationships/hyperlink" Target="https://www.prospects.ac.uk/job-profiles/advice-worker" TargetMode="External"/><Relationship Id="rId15" Type="http://schemas.openxmlformats.org/officeDocument/2006/relationships/hyperlink" Target="https://www.prospects.ac.uk/job-profiles/youth-worker" TargetMode="External"/><Relationship Id="rId23" Type="http://schemas.openxmlformats.org/officeDocument/2006/relationships/hyperlink" Target="https://www.prospects.ac.uk/job-profiles/probation-officer" TargetMode="External"/><Relationship Id="rId28" Type="http://schemas.openxmlformats.org/officeDocument/2006/relationships/image" Target="../media/image6.png"/><Relationship Id="rId10" Type="http://schemas.openxmlformats.org/officeDocument/2006/relationships/hyperlink" Target="https://www.prospects.ac.uk/job-profiles/marketing-executive" TargetMode="External"/><Relationship Id="rId19" Type="http://schemas.openxmlformats.org/officeDocument/2006/relationships/hyperlink" Target="https://www.prospects.ac.uk/job-profiles/human-resources-officer" TargetMode="External"/><Relationship Id="rId4" Type="http://schemas.openxmlformats.org/officeDocument/2006/relationships/image" Target="../media/image2.jpeg"/><Relationship Id="rId9" Type="http://schemas.openxmlformats.org/officeDocument/2006/relationships/hyperlink" Target="https://www.prospects.ac.uk/job-profiles/housing-manager-officer" TargetMode="External"/><Relationship Id="rId14" Type="http://schemas.openxmlformats.org/officeDocument/2006/relationships/hyperlink" Target="https://www.prospects.ac.uk/job-profiles/social-researcher" TargetMode="External"/><Relationship Id="rId22" Type="http://schemas.openxmlformats.org/officeDocument/2006/relationships/hyperlink" Target="https://www.prospects.ac.uk/job-profiles/newspaper-journalist" TargetMode="External"/><Relationship Id="rId27" Type="http://schemas.openxmlformats.org/officeDocument/2006/relationships/image" Target="../media/image5.png"/><Relationship Id="rId30"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10.tif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8000" r="-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6600" b="1" dirty="0" smtClean="0">
                <a:solidFill>
                  <a:schemeClr val="bg1"/>
                </a:solidFill>
                <a:latin typeface="+mn-lt"/>
                <a:cs typeface="Comic Sans MS"/>
              </a:rPr>
              <a:t>A Level</a:t>
            </a:r>
            <a:br>
              <a:rPr lang="en-US" sz="6600" b="1" dirty="0" smtClean="0">
                <a:solidFill>
                  <a:schemeClr val="bg1"/>
                </a:solidFill>
                <a:latin typeface="+mn-lt"/>
                <a:cs typeface="Comic Sans MS"/>
              </a:rPr>
            </a:br>
            <a:r>
              <a:rPr lang="en-US" sz="6600" b="1" dirty="0" smtClean="0">
                <a:solidFill>
                  <a:schemeClr val="bg1"/>
                </a:solidFill>
                <a:latin typeface="+mn-lt"/>
                <a:cs typeface="Comic Sans MS"/>
              </a:rPr>
              <a:t>Sociology</a:t>
            </a:r>
            <a:br>
              <a:rPr lang="en-US" sz="6600" b="1" dirty="0" smtClean="0">
                <a:solidFill>
                  <a:schemeClr val="bg1"/>
                </a:solidFill>
                <a:latin typeface="+mn-lt"/>
                <a:cs typeface="Comic Sans MS"/>
              </a:rPr>
            </a:br>
            <a:r>
              <a:rPr lang="en-US" sz="6600" b="1" dirty="0">
                <a:solidFill>
                  <a:schemeClr val="bg1"/>
                </a:solidFill>
                <a:latin typeface="+mn-lt"/>
                <a:cs typeface="Comic Sans MS"/>
              </a:rPr>
              <a:t>AQA 7192</a:t>
            </a:r>
            <a:br>
              <a:rPr lang="en-US" sz="6600" b="1" dirty="0">
                <a:solidFill>
                  <a:schemeClr val="bg1"/>
                </a:solidFill>
                <a:latin typeface="+mn-lt"/>
                <a:cs typeface="Comic Sans MS"/>
              </a:rPr>
            </a:br>
            <a:r>
              <a:rPr lang="en-US" sz="2000" b="1" dirty="0">
                <a:solidFill>
                  <a:schemeClr val="bg1"/>
                </a:solidFill>
                <a:latin typeface="+mn-lt"/>
                <a:cs typeface="Comic Sans MS"/>
                <a:hlinkClick r:id="rId4"/>
              </a:rPr>
              <a:t>https://</a:t>
            </a:r>
            <a:r>
              <a:rPr lang="en-US" sz="2000" b="1" dirty="0" smtClean="0">
                <a:solidFill>
                  <a:schemeClr val="bg1"/>
                </a:solidFill>
                <a:latin typeface="+mn-lt"/>
                <a:cs typeface="Comic Sans MS"/>
                <a:hlinkClick r:id="rId4"/>
              </a:rPr>
              <a:t>www.aqa.org.uk/subjects/sociology/as-and-a-level/sociology-7191-7192/specification-at-a-glance</a:t>
            </a:r>
            <a:r>
              <a:rPr lang="en-US" sz="2000" b="1" dirty="0" smtClean="0">
                <a:solidFill>
                  <a:schemeClr val="bg1"/>
                </a:solidFill>
                <a:latin typeface="+mn-lt"/>
                <a:cs typeface="Comic Sans MS"/>
              </a:rPr>
              <a:t/>
            </a:r>
            <a:br>
              <a:rPr lang="en-US" sz="2000" b="1" dirty="0" smtClean="0">
                <a:solidFill>
                  <a:schemeClr val="bg1"/>
                </a:solidFill>
                <a:latin typeface="+mn-lt"/>
                <a:cs typeface="Comic Sans MS"/>
              </a:rPr>
            </a:br>
            <a:endParaRPr lang="en-US" sz="2000" b="1" dirty="0">
              <a:solidFill>
                <a:schemeClr val="bg1"/>
              </a:solidFill>
              <a:latin typeface="+mn-lt"/>
              <a:cs typeface="Comic Sans MS"/>
            </a:endParaRPr>
          </a:p>
        </p:txBody>
      </p:sp>
    </p:spTree>
    <p:custDataLst>
      <p:tags r:id="rId1"/>
    </p:custDataLst>
    <p:extLst>
      <p:ext uri="{BB962C8B-B14F-4D97-AF65-F5344CB8AC3E}">
        <p14:creationId xmlns:p14="http://schemas.microsoft.com/office/powerpoint/2010/main" val="12881110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913" y="-205469"/>
            <a:ext cx="8229600" cy="1143000"/>
          </a:xfrm>
        </p:spPr>
        <p:txBody>
          <a:bodyPr>
            <a:normAutofit/>
          </a:bodyPr>
          <a:lstStyle/>
          <a:p>
            <a:r>
              <a:rPr lang="en-US" sz="3600" b="1" dirty="0" smtClean="0">
                <a:latin typeface="+mn-lt"/>
                <a:cs typeface="Comic Sans MS"/>
              </a:rPr>
              <a:t>Why </a:t>
            </a:r>
            <a:r>
              <a:rPr lang="en-US" sz="3600" b="1" dirty="0" smtClean="0">
                <a:latin typeface="+mn-lt"/>
                <a:cs typeface="Calibri" panose="020F0502020204030204" pitchFamily="34" charset="0"/>
              </a:rPr>
              <a:t>choose</a:t>
            </a:r>
            <a:r>
              <a:rPr lang="en-US" sz="3600" b="1" dirty="0" smtClean="0">
                <a:latin typeface="+mn-lt"/>
                <a:cs typeface="Comic Sans MS"/>
              </a:rPr>
              <a:t> </a:t>
            </a:r>
            <a:r>
              <a:rPr lang="en-US" sz="3600" b="1" dirty="0" smtClean="0">
                <a:latin typeface="+mn-lt"/>
                <a:cs typeface="Comic Sans MS"/>
              </a:rPr>
              <a:t>Sociology</a:t>
            </a:r>
            <a:r>
              <a:rPr lang="en-US" sz="3600" b="1" dirty="0" smtClean="0">
                <a:latin typeface="+mn-lt"/>
                <a:cs typeface="Comic Sans MS"/>
              </a:rPr>
              <a:t>?</a:t>
            </a:r>
            <a:endParaRPr lang="en-US" sz="3600" b="1" dirty="0">
              <a:latin typeface="+mn-lt"/>
              <a:cs typeface="Comic Sans M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125"/>
            <a:ext cx="847570" cy="105273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430" y="0"/>
            <a:ext cx="847570" cy="1052736"/>
          </a:xfrm>
          <a:prstGeom prst="rect">
            <a:avLst/>
          </a:prstGeom>
        </p:spPr>
      </p:pic>
      <p:sp>
        <p:nvSpPr>
          <p:cNvPr id="5" name="Content Placeholder 4"/>
          <p:cNvSpPr>
            <a:spLocks noGrp="1"/>
          </p:cNvSpPr>
          <p:nvPr>
            <p:ph idx="1"/>
          </p:nvPr>
        </p:nvSpPr>
        <p:spPr>
          <a:xfrm>
            <a:off x="323528" y="2060849"/>
            <a:ext cx="8568952" cy="4680520"/>
          </a:xfrm>
        </p:spPr>
        <p:txBody>
          <a:bodyPr>
            <a:normAutofit fontScale="70000" lnSpcReduction="20000"/>
          </a:bodyPr>
          <a:lstStyle/>
          <a:p>
            <a:r>
              <a:rPr lang="en-GB" b="1" dirty="0"/>
              <a:t>Sociology increases the understanding and power of social action</a:t>
            </a:r>
            <a:r>
              <a:rPr lang="en-GB" dirty="0"/>
              <a:t>. Sociology studies the role of social institutions (home, school, church and more) in the development of the individuals. Sociology provides critical insight and perspective to the solution of social problems</a:t>
            </a:r>
            <a:endParaRPr lang="en-GB" dirty="0" smtClean="0"/>
          </a:p>
          <a:p>
            <a:r>
              <a:rPr lang="en-GB" dirty="0" smtClean="0"/>
              <a:t>It </a:t>
            </a:r>
            <a:r>
              <a:rPr lang="en-GB" dirty="0"/>
              <a:t>is an evidence-based subject – this means it is not just about personal opinions. </a:t>
            </a:r>
          </a:p>
          <a:p>
            <a:r>
              <a:rPr lang="en-GB" dirty="0"/>
              <a:t>Sociologists create theories and then collect evidence by carrying out research to work out whether the theories are true or not.</a:t>
            </a:r>
          </a:p>
          <a:p>
            <a:r>
              <a:rPr lang="en-GB" dirty="0"/>
              <a:t>Sociologists investigate the structure of groups, social institutions (like the family, school and prisons) and how people interact within these settings.  The methods that are used are theoretical analysis, statistics, and observation.  Some of the theories we will explore are:  Functionalism, Marxism, Feminism and Interactionism.</a:t>
            </a:r>
          </a:p>
          <a:p>
            <a:pPr marL="0" indent="0">
              <a:buNone/>
            </a:pPr>
            <a:endParaRPr lang="en-GB" dirty="0"/>
          </a:p>
        </p:txBody>
      </p:sp>
      <p:pic>
        <p:nvPicPr>
          <p:cNvPr id="6" name="Picture 5"/>
          <p:cNvPicPr>
            <a:picLocks noChangeAspect="1"/>
          </p:cNvPicPr>
          <p:nvPr/>
        </p:nvPicPr>
        <p:blipFill>
          <a:blip r:embed="rId4"/>
          <a:stretch>
            <a:fillRect/>
          </a:stretch>
        </p:blipFill>
        <p:spPr>
          <a:xfrm>
            <a:off x="3448331" y="544894"/>
            <a:ext cx="2196764" cy="1260840"/>
          </a:xfrm>
          <a:prstGeom prst="rect">
            <a:avLst/>
          </a:prstGeom>
        </p:spPr>
      </p:pic>
    </p:spTree>
    <p:custDataLst>
      <p:tags r:id="rId1"/>
    </p:custDataLst>
    <p:extLst>
      <p:ext uri="{BB962C8B-B14F-4D97-AF65-F5344CB8AC3E}">
        <p14:creationId xmlns:p14="http://schemas.microsoft.com/office/powerpoint/2010/main" val="2448617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295" y="630928"/>
            <a:ext cx="6909081" cy="1336956"/>
          </a:xfrm>
        </p:spPr>
        <p:txBody>
          <a:bodyPr>
            <a:normAutofit fontScale="90000"/>
          </a:bodyPr>
          <a:lstStyle/>
          <a:p>
            <a:r>
              <a:rPr lang="en-US" b="1" dirty="0" smtClean="0"/>
              <a:t>A Level Sociology: </a:t>
            </a:r>
            <a:r>
              <a:rPr lang="en-US" dirty="0" smtClean="0"/>
              <a:t>What topics do we study?</a:t>
            </a:r>
            <a:endParaRPr lang="en-US" dirty="0"/>
          </a:p>
        </p:txBody>
      </p:sp>
      <p:sp>
        <p:nvSpPr>
          <p:cNvPr id="3" name="Content Placeholder 2"/>
          <p:cNvSpPr>
            <a:spLocks noGrp="1"/>
          </p:cNvSpPr>
          <p:nvPr>
            <p:ph idx="1"/>
          </p:nvPr>
        </p:nvSpPr>
        <p:spPr/>
        <p:txBody>
          <a:bodyPr>
            <a:normAutofit lnSpcReduction="10000"/>
          </a:bodyPr>
          <a:lstStyle/>
          <a:p>
            <a:pPr>
              <a:buNone/>
            </a:pPr>
            <a:endParaRPr lang="en-US" dirty="0" smtClean="0"/>
          </a:p>
          <a:p>
            <a:pPr>
              <a:buNone/>
            </a:pPr>
            <a:r>
              <a:rPr lang="en-US" dirty="0" smtClean="0"/>
              <a:t>YEAR 1:</a:t>
            </a:r>
          </a:p>
          <a:p>
            <a:pPr lvl="1"/>
            <a:r>
              <a:rPr lang="en-US" dirty="0" smtClean="0"/>
              <a:t>PAPER 1: Education with Methods in Context</a:t>
            </a:r>
          </a:p>
          <a:p>
            <a:pPr lvl="1"/>
            <a:r>
              <a:rPr lang="en-US" dirty="0" smtClean="0"/>
              <a:t>PAPER 2: Topics in Sociology: The Family</a:t>
            </a:r>
          </a:p>
          <a:p>
            <a:pPr lvl="1">
              <a:buNone/>
            </a:pPr>
            <a:endParaRPr lang="en-US" dirty="0" smtClean="0"/>
          </a:p>
          <a:p>
            <a:pPr>
              <a:buNone/>
            </a:pPr>
            <a:r>
              <a:rPr lang="en-US" dirty="0" smtClean="0"/>
              <a:t>YEAR 2:</a:t>
            </a:r>
          </a:p>
          <a:p>
            <a:pPr lvl="1"/>
            <a:r>
              <a:rPr lang="en-US" dirty="0" smtClean="0"/>
              <a:t>PAPER 2: Topics in Sociology: The Media</a:t>
            </a:r>
          </a:p>
          <a:p>
            <a:pPr lvl="1"/>
            <a:r>
              <a:rPr lang="en-US" dirty="0" smtClean="0"/>
              <a:t>PAPER 3: Crime and Deviance with Theory and Methods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085"/>
            <a:ext cx="847570" cy="105273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430" y="0"/>
            <a:ext cx="847570" cy="1052736"/>
          </a:xfrm>
          <a:prstGeom prst="rect">
            <a:avLst/>
          </a:prstGeom>
        </p:spPr>
      </p:pic>
    </p:spTree>
    <p:custDataLst>
      <p:tags r:id="rId1"/>
    </p:custDataLst>
    <p:extLst>
      <p:ext uri="{BB962C8B-B14F-4D97-AF65-F5344CB8AC3E}">
        <p14:creationId xmlns:p14="http://schemas.microsoft.com/office/powerpoint/2010/main" val="3582766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04800"/>
            <a:ext cx="8042276" cy="1139732"/>
          </a:xfrm>
        </p:spPr>
        <p:txBody>
          <a:bodyPr/>
          <a:lstStyle/>
          <a:p>
            <a:r>
              <a:rPr lang="en-US" sz="4100" b="1" dirty="0" smtClean="0"/>
              <a:t>Assessment: </a:t>
            </a:r>
            <a:r>
              <a:rPr lang="en-US" sz="4100" dirty="0" smtClean="0"/>
              <a:t>Year 2</a:t>
            </a:r>
            <a:endParaRPr lang="en-US" sz="4100" dirty="0"/>
          </a:p>
        </p:txBody>
      </p:sp>
      <p:graphicFrame>
        <p:nvGraphicFramePr>
          <p:cNvPr id="5" name="Content Placeholder 4"/>
          <p:cNvGraphicFramePr>
            <a:graphicFrameLocks noGrp="1"/>
          </p:cNvGraphicFramePr>
          <p:nvPr>
            <p:ph idx="1"/>
            <p:extLst/>
          </p:nvPr>
        </p:nvGraphicFramePr>
        <p:xfrm>
          <a:off x="549274" y="1828800"/>
          <a:ext cx="8042277" cy="1285240"/>
        </p:xfrm>
        <a:graphic>
          <a:graphicData uri="http://schemas.openxmlformats.org/drawingml/2006/table">
            <a:tbl>
              <a:tblPr firstRow="1" bandRow="1">
                <a:tableStyleId>{5C22544A-7EE6-4342-B048-85BDC9FD1C3A}</a:tableStyleId>
              </a:tblPr>
              <a:tblGrid>
                <a:gridCol w="2680759">
                  <a:extLst>
                    <a:ext uri="{9D8B030D-6E8A-4147-A177-3AD203B41FA5}">
                      <a16:colId xmlns:a16="http://schemas.microsoft.com/office/drawing/2014/main" val="20000"/>
                    </a:ext>
                  </a:extLst>
                </a:gridCol>
                <a:gridCol w="2680759">
                  <a:extLst>
                    <a:ext uri="{9D8B030D-6E8A-4147-A177-3AD203B41FA5}">
                      <a16:colId xmlns:a16="http://schemas.microsoft.com/office/drawing/2014/main" val="20001"/>
                    </a:ext>
                  </a:extLst>
                </a:gridCol>
                <a:gridCol w="2680759">
                  <a:extLst>
                    <a:ext uri="{9D8B030D-6E8A-4147-A177-3AD203B41FA5}">
                      <a16:colId xmlns:a16="http://schemas.microsoft.com/office/drawing/2014/main" val="20002"/>
                    </a:ext>
                  </a:extLst>
                </a:gridCol>
              </a:tblGrid>
              <a:tr h="370840">
                <a:tc>
                  <a:txBody>
                    <a:bodyPr/>
                    <a:lstStyle/>
                    <a:p>
                      <a:pPr algn="ctr"/>
                      <a:r>
                        <a:rPr lang="en-US" dirty="0" smtClean="0"/>
                        <a:t>Paper 1</a:t>
                      </a:r>
                      <a:endParaRPr lang="en-US" dirty="0"/>
                    </a:p>
                  </a:txBody>
                  <a:tcPr anchor="ctr"/>
                </a:tc>
                <a:tc>
                  <a:txBody>
                    <a:bodyPr/>
                    <a:lstStyle/>
                    <a:p>
                      <a:pPr algn="ctr"/>
                      <a:r>
                        <a:rPr lang="en-US" dirty="0" smtClean="0"/>
                        <a:t>Paper 2</a:t>
                      </a:r>
                      <a:endParaRPr lang="en-US" dirty="0"/>
                    </a:p>
                  </a:txBody>
                  <a:tcPr anchor="ctr"/>
                </a:tc>
                <a:tc>
                  <a:txBody>
                    <a:bodyPr/>
                    <a:lstStyle/>
                    <a:p>
                      <a:pPr algn="ctr"/>
                      <a:r>
                        <a:rPr lang="en-US" dirty="0" smtClean="0"/>
                        <a:t>Paper 3</a:t>
                      </a:r>
                      <a:endParaRPr lang="en-US" dirty="0"/>
                    </a:p>
                  </a:txBody>
                  <a:tcPr anchor="ctr"/>
                </a:tc>
                <a:extLst>
                  <a:ext uri="{0D108BD9-81ED-4DB2-BD59-A6C34878D82A}">
                    <a16:rowId xmlns:a16="http://schemas.microsoft.com/office/drawing/2014/main" val="10000"/>
                  </a:ext>
                </a:extLst>
              </a:tr>
              <a:tr h="370840">
                <a:tc>
                  <a:txBody>
                    <a:bodyPr/>
                    <a:lstStyle/>
                    <a:p>
                      <a:pPr algn="ctr"/>
                      <a:r>
                        <a:rPr lang="en-US" dirty="0" smtClean="0"/>
                        <a:t>Education</a:t>
                      </a:r>
                      <a:r>
                        <a:rPr lang="en-US" baseline="0" dirty="0" smtClean="0"/>
                        <a:t> with Theory and Methods</a:t>
                      </a:r>
                      <a:endParaRPr lang="en-US" dirty="0"/>
                    </a:p>
                  </a:txBody>
                  <a:tcPr anchor="ctr"/>
                </a:tc>
                <a:tc>
                  <a:txBody>
                    <a:bodyPr/>
                    <a:lstStyle/>
                    <a:p>
                      <a:pPr algn="ctr"/>
                      <a:r>
                        <a:rPr lang="en-US" dirty="0" smtClean="0"/>
                        <a:t>Topics</a:t>
                      </a:r>
                      <a:r>
                        <a:rPr lang="en-US" baseline="0" dirty="0" smtClean="0"/>
                        <a:t> in Sociology (Families and Media)</a:t>
                      </a:r>
                    </a:p>
                    <a:p>
                      <a:pPr algn="ctr"/>
                      <a:endParaRPr lang="en-US" dirty="0"/>
                    </a:p>
                  </a:txBody>
                  <a:tcPr anchor="ctr"/>
                </a:tc>
                <a:tc>
                  <a:txBody>
                    <a:bodyPr/>
                    <a:lstStyle/>
                    <a:p>
                      <a:pPr algn="ctr"/>
                      <a:r>
                        <a:rPr lang="en-US" dirty="0" smtClean="0"/>
                        <a:t>Crime and Deviance with Theory and Methods</a:t>
                      </a:r>
                      <a:endParaRPr lang="en-US" dirty="0"/>
                    </a:p>
                  </a:txBody>
                  <a:tcPr anchor="ctr"/>
                </a:tc>
                <a:extLst>
                  <a:ext uri="{0D108BD9-81ED-4DB2-BD59-A6C34878D82A}">
                    <a16:rowId xmlns:a16="http://schemas.microsoft.com/office/drawing/2014/main" val="10001"/>
                  </a:ext>
                </a:extLst>
              </a:tr>
            </a:tbl>
          </a:graphicData>
        </a:graphic>
      </p:graphicFrame>
      <p:sp>
        <p:nvSpPr>
          <p:cNvPr id="4" name="TextBox 3"/>
          <p:cNvSpPr txBox="1"/>
          <p:nvPr/>
        </p:nvSpPr>
        <p:spPr>
          <a:xfrm>
            <a:off x="549275" y="3581400"/>
            <a:ext cx="8042277" cy="2800766"/>
          </a:xfrm>
          <a:prstGeom prst="rect">
            <a:avLst/>
          </a:prstGeom>
          <a:noFill/>
        </p:spPr>
        <p:txBody>
          <a:bodyPr wrap="square" rtlCol="0">
            <a:spAutoFit/>
          </a:bodyPr>
          <a:lstStyle/>
          <a:p>
            <a:pPr algn="ctr">
              <a:buFont typeface="Wingdings" charset="2"/>
              <a:buChar char="§"/>
            </a:pPr>
            <a:r>
              <a:rPr lang="en-US" sz="2200" dirty="0" smtClean="0"/>
              <a:t>Three exams at the end of Year 13</a:t>
            </a:r>
          </a:p>
          <a:p>
            <a:pPr algn="ctr">
              <a:buFont typeface="Wingdings" charset="2"/>
              <a:buChar char="§"/>
            </a:pPr>
            <a:endParaRPr lang="en-US" sz="2200" dirty="0" smtClean="0"/>
          </a:p>
          <a:p>
            <a:pPr algn="ctr">
              <a:buFont typeface="Wingdings" charset="2"/>
              <a:buChar char="§"/>
            </a:pPr>
            <a:r>
              <a:rPr lang="en-US" sz="2200" dirty="0" smtClean="0"/>
              <a:t>Each exam is worth 80 Marks and is 2 Hours in length</a:t>
            </a:r>
          </a:p>
          <a:p>
            <a:pPr algn="ctr">
              <a:buFont typeface="Wingdings" charset="2"/>
              <a:buChar char="§"/>
            </a:pPr>
            <a:endParaRPr lang="en-US" sz="2200" dirty="0" smtClean="0"/>
          </a:p>
          <a:p>
            <a:pPr algn="ctr">
              <a:buFont typeface="Wingdings" charset="2"/>
              <a:buChar char="§"/>
            </a:pPr>
            <a:r>
              <a:rPr lang="en-US" sz="2200" dirty="0" smtClean="0"/>
              <a:t>Questions range from 4 Mark short responses to 20 and 30 Mark Essays</a:t>
            </a:r>
          </a:p>
          <a:p>
            <a:pPr algn="ctr">
              <a:buFont typeface="Wingdings" charset="2"/>
              <a:buChar char="§"/>
            </a:pPr>
            <a:endParaRPr lang="en-US" sz="2200" dirty="0" smtClean="0"/>
          </a:p>
          <a:p>
            <a:pPr algn="ctr">
              <a:buFont typeface="Wingdings" charset="2"/>
              <a:buChar char="§"/>
            </a:pPr>
            <a:r>
              <a:rPr lang="en-US" sz="2200" dirty="0" smtClean="0"/>
              <a:t>No Coursework</a:t>
            </a:r>
            <a:endParaRPr lang="en-US" sz="22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4" y="0"/>
            <a:ext cx="847570" cy="105273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6430" y="16016"/>
            <a:ext cx="847570" cy="1052736"/>
          </a:xfrm>
          <a:prstGeom prst="rect">
            <a:avLst/>
          </a:prstGeom>
        </p:spPr>
      </p:pic>
    </p:spTree>
    <p:custDataLst>
      <p:tags r:id="rId1"/>
    </p:custDataLst>
    <p:extLst>
      <p:ext uri="{BB962C8B-B14F-4D97-AF65-F5344CB8AC3E}">
        <p14:creationId xmlns:p14="http://schemas.microsoft.com/office/powerpoint/2010/main" val="413995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anose="020F0502020204030204" pitchFamily="34" charset="0"/>
                <a:cs typeface="Calibri" panose="020F0502020204030204" pitchFamily="34" charset="0"/>
              </a:rPr>
              <a:t>Methods of study</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r>
              <a:rPr lang="en-US" sz="2800" dirty="0" smtClean="0">
                <a:latin typeface="Calibri" panose="020F0502020204030204" pitchFamily="34" charset="0"/>
                <a:cs typeface="Calibri" panose="020F0502020204030204" pitchFamily="34" charset="0"/>
              </a:rPr>
              <a:t>Reading</a:t>
            </a:r>
          </a:p>
          <a:p>
            <a:r>
              <a:rPr lang="en-US" sz="2800" dirty="0" smtClean="0">
                <a:latin typeface="Calibri" panose="020F0502020204030204" pitchFamily="34" charset="0"/>
                <a:cs typeface="Calibri" panose="020F0502020204030204" pitchFamily="34" charset="0"/>
              </a:rPr>
              <a:t>Note taking</a:t>
            </a:r>
          </a:p>
          <a:p>
            <a:r>
              <a:rPr lang="en-US" sz="2800" dirty="0" smtClean="0">
                <a:latin typeface="Calibri" panose="020F0502020204030204" pitchFamily="34" charset="0"/>
                <a:cs typeface="Calibri" panose="020F0502020204030204" pitchFamily="34" charset="0"/>
              </a:rPr>
              <a:t>Discussions</a:t>
            </a:r>
          </a:p>
          <a:p>
            <a:r>
              <a:rPr lang="en-US" sz="2800" dirty="0" smtClean="0">
                <a:latin typeface="Calibri" panose="020F0502020204030204" pitchFamily="34" charset="0"/>
                <a:cs typeface="Calibri" panose="020F0502020204030204" pitchFamily="34" charset="0"/>
              </a:rPr>
              <a:t>Documentaries</a:t>
            </a:r>
          </a:p>
          <a:p>
            <a:r>
              <a:rPr lang="en-US" sz="2800" dirty="0" smtClean="0">
                <a:latin typeface="Calibri" panose="020F0502020204030204" pitchFamily="34" charset="0"/>
                <a:cs typeface="Calibri" panose="020F0502020204030204" pitchFamily="34" charset="0"/>
              </a:rPr>
              <a:t>Presentations</a:t>
            </a:r>
          </a:p>
          <a:p>
            <a:r>
              <a:rPr lang="en-US" sz="2800" dirty="0" smtClean="0">
                <a:latin typeface="Calibri" panose="020F0502020204030204" pitchFamily="34" charset="0"/>
                <a:cs typeface="Calibri" panose="020F0502020204030204" pitchFamily="34" charset="0"/>
              </a:rPr>
              <a:t>Work </a:t>
            </a:r>
            <a:r>
              <a:rPr lang="en-US" sz="2800" dirty="0" smtClean="0">
                <a:latin typeface="Calibri" panose="020F0502020204030204" pitchFamily="34" charset="0"/>
                <a:cs typeface="Calibri" panose="020F0502020204030204" pitchFamily="34" charset="0"/>
              </a:rPr>
              <a:t>booklets</a:t>
            </a:r>
          </a:p>
          <a:p>
            <a:r>
              <a:rPr lang="en-US" sz="2800" dirty="0" smtClean="0">
                <a:latin typeface="Calibri" panose="020F0502020204030204" pitchFamily="34" charset="0"/>
                <a:cs typeface="Calibri" panose="020F0502020204030204" pitchFamily="34" charset="0"/>
              </a:rPr>
              <a:t>Case </a:t>
            </a:r>
            <a:r>
              <a:rPr lang="en-US" sz="2800" dirty="0" smtClean="0">
                <a:latin typeface="Calibri" panose="020F0502020204030204" pitchFamily="34" charset="0"/>
                <a:cs typeface="Calibri" panose="020F0502020204030204" pitchFamily="34" charset="0"/>
              </a:rPr>
              <a:t>studies</a:t>
            </a:r>
          </a:p>
          <a:p>
            <a:r>
              <a:rPr lang="en-US" sz="2800" dirty="0" smtClean="0">
                <a:latin typeface="Calibri" panose="020F0502020204030204" pitchFamily="34" charset="0"/>
                <a:cs typeface="Calibri" panose="020F0502020204030204" pitchFamily="34" charset="0"/>
              </a:rPr>
              <a:t>Theoretical analysis</a:t>
            </a:r>
          </a:p>
          <a:p>
            <a:r>
              <a:rPr lang="en-US" sz="2800" dirty="0" smtClean="0">
                <a:latin typeface="Calibri" panose="020F0502020204030204" pitchFamily="34" charset="0"/>
                <a:cs typeface="Calibri" panose="020F0502020204030204" pitchFamily="34" charset="0"/>
              </a:rPr>
              <a:t>Statistics and observation</a:t>
            </a:r>
            <a:endParaRPr lang="en-US" sz="2800" dirty="0">
              <a:latin typeface="Calibri" panose="020F0502020204030204" pitchFamily="34" charset="0"/>
              <a:cs typeface="Calibri" panose="020F0502020204030204" pitchFamily="34" charset="0"/>
            </a:endParaRPr>
          </a:p>
          <a:p>
            <a:endParaRPr lang="en-US" sz="2800" dirty="0" smtClean="0">
              <a:latin typeface="Calibri" panose="020F0502020204030204" pitchFamily="34" charset="0"/>
              <a:cs typeface="Calibri" panose="020F0502020204030204" pitchFamily="34" charset="0"/>
            </a:endParaRPr>
          </a:p>
        </p:txBody>
      </p:sp>
      <p:pic>
        <p:nvPicPr>
          <p:cNvPr id="8" name="Picture 7"/>
          <p:cNvPicPr>
            <a:picLocks noChangeAspect="1"/>
          </p:cNvPicPr>
          <p:nvPr/>
        </p:nvPicPr>
        <p:blipFill>
          <a:blip r:embed="rId3"/>
          <a:stretch>
            <a:fillRect/>
          </a:stretch>
        </p:blipFill>
        <p:spPr>
          <a:xfrm>
            <a:off x="5004048" y="1899935"/>
            <a:ext cx="2947817" cy="196324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847570" cy="105273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6430" y="-3859"/>
            <a:ext cx="847570" cy="1052736"/>
          </a:xfrm>
          <a:prstGeom prst="rect">
            <a:avLst/>
          </a:prstGeom>
        </p:spPr>
      </p:pic>
    </p:spTree>
    <p:custDataLst>
      <p:tags r:id="rId1"/>
    </p:custDataLst>
    <p:extLst>
      <p:ext uri="{BB962C8B-B14F-4D97-AF65-F5344CB8AC3E}">
        <p14:creationId xmlns:p14="http://schemas.microsoft.com/office/powerpoint/2010/main" val="2549202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99" y="-157050"/>
            <a:ext cx="8229600" cy="1143000"/>
          </a:xfrm>
        </p:spPr>
        <p:txBody>
          <a:bodyPr/>
          <a:lstStyle/>
          <a:p>
            <a:r>
              <a:rPr lang="en-US" b="1" dirty="0" smtClean="0">
                <a:latin typeface="Calibri" panose="020F0502020204030204" pitchFamily="34" charset="0"/>
                <a:cs typeface="Calibri" panose="020F0502020204030204" pitchFamily="34" charset="0"/>
              </a:rPr>
              <a:t>Future career options</a:t>
            </a:r>
            <a:endParaRPr lang="en-US" b="1" dirty="0">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847570" cy="105273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6430" y="-6340"/>
            <a:ext cx="847570" cy="1052736"/>
          </a:xfrm>
          <a:prstGeom prst="rect">
            <a:avLst/>
          </a:prstGeom>
        </p:spPr>
      </p:pic>
      <p:sp>
        <p:nvSpPr>
          <p:cNvPr id="9" name="TextBox 8"/>
          <p:cNvSpPr txBox="1"/>
          <p:nvPr/>
        </p:nvSpPr>
        <p:spPr>
          <a:xfrm>
            <a:off x="4193922" y="999259"/>
            <a:ext cx="3168352" cy="646331"/>
          </a:xfrm>
          <a:prstGeom prst="rect">
            <a:avLst/>
          </a:prstGeom>
          <a:noFill/>
        </p:spPr>
        <p:txBody>
          <a:bodyPr wrap="square" rtlCol="0">
            <a:spAutoFit/>
          </a:bodyPr>
          <a:lstStyle/>
          <a:p>
            <a:pPr algn="ctr"/>
            <a:r>
              <a:rPr lang="en-GB" i="1" dirty="0" smtClean="0"/>
              <a:t>Some famous </a:t>
            </a:r>
            <a:r>
              <a:rPr lang="en-GB" i="1" dirty="0" smtClean="0"/>
              <a:t>Sociology </a:t>
            </a:r>
            <a:r>
              <a:rPr lang="en-GB" i="1" dirty="0" smtClean="0"/>
              <a:t>graduates…</a:t>
            </a:r>
            <a:endParaRPr lang="en-GB" i="1" dirty="0"/>
          </a:p>
        </p:txBody>
      </p:sp>
      <p:sp>
        <p:nvSpPr>
          <p:cNvPr id="10" name="AutoShape 8" descr="Image result for jay se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12" descr="Image result for alana de la garz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Content Placeholder 3"/>
          <p:cNvSpPr>
            <a:spLocks noGrp="1"/>
          </p:cNvSpPr>
          <p:nvPr>
            <p:ph idx="1"/>
          </p:nvPr>
        </p:nvSpPr>
        <p:spPr>
          <a:xfrm>
            <a:off x="457200" y="1054333"/>
            <a:ext cx="4834880" cy="5300513"/>
          </a:xfrm>
        </p:spPr>
        <p:txBody>
          <a:bodyPr>
            <a:normAutofit fontScale="40000" lnSpcReduction="20000"/>
          </a:bodyPr>
          <a:lstStyle/>
          <a:p>
            <a:r>
              <a:rPr lang="en-GB" sz="3700" dirty="0">
                <a:hlinkClick r:id="rId5"/>
              </a:rPr>
              <a:t>Advice worker</a:t>
            </a:r>
            <a:endParaRPr lang="en-GB" sz="3700" dirty="0"/>
          </a:p>
          <a:p>
            <a:r>
              <a:rPr lang="en-GB" sz="3700" dirty="0">
                <a:hlinkClick r:id="rId6"/>
              </a:rPr>
              <a:t>Community development worker</a:t>
            </a:r>
            <a:endParaRPr lang="en-GB" sz="3700" dirty="0"/>
          </a:p>
          <a:p>
            <a:r>
              <a:rPr lang="en-GB" sz="3700" dirty="0">
                <a:hlinkClick r:id="rId7"/>
              </a:rPr>
              <a:t>Further education teacher</a:t>
            </a:r>
            <a:endParaRPr lang="en-GB" sz="3700" dirty="0"/>
          </a:p>
          <a:p>
            <a:r>
              <a:rPr lang="en-GB" sz="3700" dirty="0">
                <a:hlinkClick r:id="rId8"/>
              </a:rPr>
              <a:t>Higher education lecturer</a:t>
            </a:r>
            <a:endParaRPr lang="en-GB" sz="3700" dirty="0"/>
          </a:p>
          <a:p>
            <a:r>
              <a:rPr lang="en-GB" sz="3700" dirty="0">
                <a:hlinkClick r:id="rId9"/>
              </a:rPr>
              <a:t>Housing manager/officer</a:t>
            </a:r>
            <a:endParaRPr lang="en-GB" sz="3700" dirty="0"/>
          </a:p>
          <a:p>
            <a:r>
              <a:rPr lang="en-GB" sz="3700" dirty="0">
                <a:hlinkClick r:id="rId10"/>
              </a:rPr>
              <a:t>Marketing executive</a:t>
            </a:r>
            <a:endParaRPr lang="en-GB" sz="3700" dirty="0"/>
          </a:p>
          <a:p>
            <a:r>
              <a:rPr lang="en-GB" sz="3700" dirty="0">
                <a:hlinkClick r:id="rId11"/>
              </a:rPr>
              <a:t>Police officer</a:t>
            </a:r>
            <a:endParaRPr lang="en-GB" sz="3700" dirty="0"/>
          </a:p>
          <a:p>
            <a:r>
              <a:rPr lang="en-GB" sz="3700" dirty="0">
                <a:hlinkClick r:id="rId12"/>
              </a:rPr>
              <a:t>Policy officer</a:t>
            </a:r>
            <a:endParaRPr lang="en-GB" sz="3700" dirty="0"/>
          </a:p>
          <a:p>
            <a:r>
              <a:rPr lang="en-GB" sz="3700" dirty="0">
                <a:hlinkClick r:id="rId13"/>
              </a:rPr>
              <a:t>Secondary school teacher</a:t>
            </a:r>
            <a:endParaRPr lang="en-GB" sz="3700" dirty="0"/>
          </a:p>
          <a:p>
            <a:r>
              <a:rPr lang="en-GB" sz="3700" dirty="0">
                <a:hlinkClick r:id="rId14"/>
              </a:rPr>
              <a:t>Social researcher</a:t>
            </a:r>
            <a:endParaRPr lang="en-GB" sz="3700" dirty="0"/>
          </a:p>
          <a:p>
            <a:r>
              <a:rPr lang="en-GB" sz="3700" dirty="0">
                <a:hlinkClick r:id="rId15"/>
              </a:rPr>
              <a:t>Youth worker</a:t>
            </a:r>
            <a:endParaRPr lang="en-GB" sz="3700" dirty="0"/>
          </a:p>
          <a:p>
            <a:r>
              <a:rPr lang="en-GB" sz="3700" dirty="0" smtClean="0">
                <a:hlinkClick r:id="rId16"/>
              </a:rPr>
              <a:t>Charity </a:t>
            </a:r>
            <a:r>
              <a:rPr lang="en-GB" sz="3700" dirty="0">
                <a:hlinkClick r:id="rId16"/>
              </a:rPr>
              <a:t>officer</a:t>
            </a:r>
            <a:endParaRPr lang="en-GB" sz="3700" dirty="0"/>
          </a:p>
          <a:p>
            <a:r>
              <a:rPr lang="en-GB" sz="3700" dirty="0">
                <a:hlinkClick r:id="rId17"/>
              </a:rPr>
              <a:t>Civil Service administrator</a:t>
            </a:r>
            <a:endParaRPr lang="en-GB" sz="3700" dirty="0"/>
          </a:p>
          <a:p>
            <a:r>
              <a:rPr lang="en-GB" sz="3700" dirty="0">
                <a:hlinkClick r:id="rId18"/>
              </a:rPr>
              <a:t>Family support worker</a:t>
            </a:r>
            <a:endParaRPr lang="en-GB" sz="3700" dirty="0"/>
          </a:p>
          <a:p>
            <a:r>
              <a:rPr lang="en-GB" sz="3700" dirty="0">
                <a:hlinkClick r:id="rId19"/>
              </a:rPr>
              <a:t>Human resources officer</a:t>
            </a:r>
            <a:endParaRPr lang="en-GB" sz="3700" dirty="0"/>
          </a:p>
          <a:p>
            <a:r>
              <a:rPr lang="en-GB" sz="3700" dirty="0">
                <a:hlinkClick r:id="rId20"/>
              </a:rPr>
              <a:t>International aid/development worker</a:t>
            </a:r>
            <a:endParaRPr lang="en-GB" sz="3700" dirty="0"/>
          </a:p>
          <a:p>
            <a:r>
              <a:rPr lang="en-GB" sz="3700" dirty="0">
                <a:hlinkClick r:id="rId21"/>
              </a:rPr>
              <a:t>Life coach</a:t>
            </a:r>
            <a:endParaRPr lang="en-GB" sz="3700" dirty="0"/>
          </a:p>
          <a:p>
            <a:r>
              <a:rPr lang="en-GB" sz="3700" dirty="0">
                <a:hlinkClick r:id="rId22"/>
              </a:rPr>
              <a:t>Newspaper journalist</a:t>
            </a:r>
            <a:endParaRPr lang="en-GB" sz="3700" dirty="0"/>
          </a:p>
          <a:p>
            <a:r>
              <a:rPr lang="en-GB" sz="3700" dirty="0">
                <a:hlinkClick r:id="rId23"/>
              </a:rPr>
              <a:t>Probation officer</a:t>
            </a:r>
            <a:endParaRPr lang="en-GB" sz="3700" dirty="0"/>
          </a:p>
          <a:p>
            <a:r>
              <a:rPr lang="en-GB" sz="3700" dirty="0">
                <a:hlinkClick r:id="rId24"/>
              </a:rPr>
              <a:t>Public relations officer</a:t>
            </a:r>
            <a:endParaRPr lang="en-GB" sz="3700" dirty="0"/>
          </a:p>
          <a:p>
            <a:r>
              <a:rPr lang="en-GB" sz="3700" dirty="0">
                <a:hlinkClick r:id="rId25"/>
              </a:rPr>
              <a:t>Social worker</a:t>
            </a:r>
            <a:endParaRPr lang="en-GB" sz="3700" dirty="0"/>
          </a:p>
          <a:p>
            <a:r>
              <a:rPr lang="en-GB" sz="3700" dirty="0">
                <a:hlinkClick r:id="rId26"/>
              </a:rPr>
              <a:t>Special educational needs coordinator (SENCO)</a:t>
            </a:r>
            <a:endParaRPr lang="en-GB" sz="3700" dirty="0"/>
          </a:p>
          <a:p>
            <a:endParaRPr lang="en-GB" dirty="0"/>
          </a:p>
          <a:p>
            <a:endParaRPr lang="en-GB" dirty="0"/>
          </a:p>
        </p:txBody>
      </p:sp>
      <p:sp>
        <p:nvSpPr>
          <p:cNvPr id="8" name="AutoShape 2" descr="Martin Luther King Jr. - Wikipedi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6" name="Picture 15"/>
          <p:cNvPicPr>
            <a:picLocks noChangeAspect="1"/>
          </p:cNvPicPr>
          <p:nvPr/>
        </p:nvPicPr>
        <p:blipFill>
          <a:blip r:embed="rId27"/>
          <a:stretch>
            <a:fillRect/>
          </a:stretch>
        </p:blipFill>
        <p:spPr>
          <a:xfrm>
            <a:off x="5076056" y="4618794"/>
            <a:ext cx="1331640" cy="2001098"/>
          </a:xfrm>
          <a:prstGeom prst="rect">
            <a:avLst/>
          </a:prstGeom>
        </p:spPr>
      </p:pic>
      <p:pic>
        <p:nvPicPr>
          <p:cNvPr id="17" name="Picture 16"/>
          <p:cNvPicPr>
            <a:picLocks noChangeAspect="1"/>
          </p:cNvPicPr>
          <p:nvPr/>
        </p:nvPicPr>
        <p:blipFill>
          <a:blip r:embed="rId28"/>
          <a:stretch>
            <a:fillRect/>
          </a:stretch>
        </p:blipFill>
        <p:spPr>
          <a:xfrm>
            <a:off x="6805612" y="4455048"/>
            <a:ext cx="2143125" cy="2143125"/>
          </a:xfrm>
          <a:prstGeom prst="rect">
            <a:avLst/>
          </a:prstGeom>
        </p:spPr>
      </p:pic>
      <p:sp>
        <p:nvSpPr>
          <p:cNvPr id="18" name="AutoShape 4" descr="Jeremy Kyle Says He Felt 'Scapegoated' Following Death Of Guest On Axed ITV  Show | HuffPost U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9" name="Picture 18"/>
          <p:cNvPicPr>
            <a:picLocks noChangeAspect="1"/>
          </p:cNvPicPr>
          <p:nvPr/>
        </p:nvPicPr>
        <p:blipFill>
          <a:blip r:embed="rId29"/>
          <a:stretch>
            <a:fillRect/>
          </a:stretch>
        </p:blipFill>
        <p:spPr>
          <a:xfrm>
            <a:off x="4771786" y="1734373"/>
            <a:ext cx="1743075" cy="2619375"/>
          </a:xfrm>
          <a:prstGeom prst="rect">
            <a:avLst/>
          </a:prstGeom>
        </p:spPr>
      </p:pic>
      <p:pic>
        <p:nvPicPr>
          <p:cNvPr id="20" name="Picture 19"/>
          <p:cNvPicPr>
            <a:picLocks noChangeAspect="1"/>
          </p:cNvPicPr>
          <p:nvPr/>
        </p:nvPicPr>
        <p:blipFill>
          <a:blip r:embed="rId30"/>
          <a:stretch>
            <a:fillRect/>
          </a:stretch>
        </p:blipFill>
        <p:spPr>
          <a:xfrm>
            <a:off x="7007390" y="1416704"/>
            <a:ext cx="1752600" cy="2619375"/>
          </a:xfrm>
          <a:prstGeom prst="rect">
            <a:avLst/>
          </a:prstGeom>
        </p:spPr>
      </p:pic>
    </p:spTree>
    <p:custDataLst>
      <p:tags r:id="rId1"/>
    </p:custDataLst>
    <p:extLst>
      <p:ext uri="{BB962C8B-B14F-4D97-AF65-F5344CB8AC3E}">
        <p14:creationId xmlns:p14="http://schemas.microsoft.com/office/powerpoint/2010/main" val="31366332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20" y="5061159"/>
            <a:ext cx="1795264" cy="1795264"/>
          </a:xfrm>
          <a:prstGeom prst="rect">
            <a:avLst/>
          </a:prstGeom>
        </p:spPr>
      </p:pic>
      <p:sp>
        <p:nvSpPr>
          <p:cNvPr id="7" name="TextBox 6"/>
          <p:cNvSpPr txBox="1"/>
          <p:nvPr/>
        </p:nvSpPr>
        <p:spPr>
          <a:xfrm>
            <a:off x="1697314" y="5635625"/>
            <a:ext cx="4032448" cy="646331"/>
          </a:xfrm>
          <a:prstGeom prst="rect">
            <a:avLst/>
          </a:prstGeom>
          <a:noFill/>
        </p:spPr>
        <p:txBody>
          <a:bodyPr wrap="square" rtlCol="0">
            <a:spAutoFit/>
          </a:bodyPr>
          <a:lstStyle/>
          <a:p>
            <a:r>
              <a:rPr lang="en-GB" dirty="0" smtClean="0"/>
              <a:t>Mrs Martin – lmartin@bishopstopford.com</a:t>
            </a:r>
            <a:endParaRPr lang="en-GB" dirty="0"/>
          </a:p>
        </p:txBody>
      </p:sp>
      <p:pic>
        <p:nvPicPr>
          <p:cNvPr id="10" name="Content Placeholder 3"/>
          <p:cNvPicPr/>
          <p:nvPr/>
        </p:nvPicPr>
        <p:blipFill rotWithShape="1">
          <a:blip r:embed="rId4"/>
          <a:srcRect t="4195" b="5616"/>
          <a:stretch/>
        </p:blipFill>
        <p:spPr>
          <a:xfrm>
            <a:off x="2051720" y="1556792"/>
            <a:ext cx="5266523" cy="2808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265676317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c111592f-cc7e-4487-a174-9ea6445e247c">HQRAFPPYU6ZM-2-28534</_dlc_DocId>
    <_dlc_DocIdUrl xmlns="c111592f-cc7e-4487-a174-9ea6445e247c">
      <Url>https://portal.bishopstopford.com/sites/humanities/_layouts/DocIdRedir.aspx?ID=HQRAFPPYU6ZM-2-28534</Url>
      <Description>HQRAFPPYU6ZM-2-28534</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FF198BF45696F74F890E6D52C663E8AF" ma:contentTypeVersion="1" ma:contentTypeDescription="Create a new document." ma:contentTypeScope="" ma:versionID="e6211bf5b8883ea1ed2ddd6bd8286f8d">
  <xsd:schema xmlns:xsd="http://www.w3.org/2001/XMLSchema" xmlns:xs="http://www.w3.org/2001/XMLSchema" xmlns:p="http://schemas.microsoft.com/office/2006/metadata/properties" xmlns:ns2="c111592f-cc7e-4487-a174-9ea6445e247c" targetNamespace="http://schemas.microsoft.com/office/2006/metadata/properties" ma:root="true" ma:fieldsID="3e1d1247f49d05b0872ef99a8456c9b7" ns2:_="">
    <xsd:import namespace="c111592f-cc7e-4487-a174-9ea6445e247c"/>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11592f-cc7e-4487-a174-9ea6445e247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1CDB24-BC8B-47D5-A4D8-7CCB8A030DCA}">
  <ds:schemaRef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purl.org/dc/terms/"/>
    <ds:schemaRef ds:uri="http://schemas.openxmlformats.org/package/2006/metadata/core-properties"/>
    <ds:schemaRef ds:uri="c111592f-cc7e-4487-a174-9ea6445e247c"/>
    <ds:schemaRef ds:uri="http://www.w3.org/XML/1998/namespace"/>
    <ds:schemaRef ds:uri="http://purl.org/dc/dcmitype/"/>
  </ds:schemaRefs>
</ds:datastoreItem>
</file>

<file path=customXml/itemProps2.xml><?xml version="1.0" encoding="utf-8"?>
<ds:datastoreItem xmlns:ds="http://schemas.openxmlformats.org/officeDocument/2006/customXml" ds:itemID="{32D88C0C-AF82-4B62-986B-4490A8CF5367}">
  <ds:schemaRefs>
    <ds:schemaRef ds:uri="http://schemas.microsoft.com/sharepoint/v3/contenttype/forms"/>
  </ds:schemaRefs>
</ds:datastoreItem>
</file>

<file path=customXml/itemProps3.xml><?xml version="1.0" encoding="utf-8"?>
<ds:datastoreItem xmlns:ds="http://schemas.openxmlformats.org/officeDocument/2006/customXml" ds:itemID="{20761BB2-CD63-4E37-B79F-4649CADE7E9F}">
  <ds:schemaRefs>
    <ds:schemaRef ds:uri="http://schemas.microsoft.com/sharepoint/events"/>
  </ds:schemaRefs>
</ds:datastoreItem>
</file>

<file path=customXml/itemProps4.xml><?xml version="1.0" encoding="utf-8"?>
<ds:datastoreItem xmlns:ds="http://schemas.openxmlformats.org/officeDocument/2006/customXml" ds:itemID="{67B4D5E9-473B-4CA9-8E77-C16DA14273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11592f-cc7e-4487-a174-9ea6445e24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2623</TotalTime>
  <Words>363</Words>
  <Application>Microsoft Office PowerPoint</Application>
  <PresentationFormat>On-screen Show (4:3)</PresentationFormat>
  <Paragraphs>66</Paragraphs>
  <Slides>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Comic Sans MS</vt:lpstr>
      <vt:lpstr>Wingdings</vt:lpstr>
      <vt:lpstr>Office Theme</vt:lpstr>
      <vt:lpstr>A Level Sociology AQA 7192 https://www.aqa.org.uk/subjects/sociology/as-and-a-level/sociology-7191-7192/specification-at-a-glance </vt:lpstr>
      <vt:lpstr>Why choose Sociology?</vt:lpstr>
      <vt:lpstr>A Level Sociology: What topics do we study?</vt:lpstr>
      <vt:lpstr>Assessment: Year 2</vt:lpstr>
      <vt:lpstr>Methods of study</vt:lpstr>
      <vt:lpstr>Future career options</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cgodfrey</dc:creator>
  <cp:lastModifiedBy>Louise Martin</cp:lastModifiedBy>
  <cp:revision>93</cp:revision>
  <cp:lastPrinted>2017-06-22T09:45:38Z</cp:lastPrinted>
  <dcterms:created xsi:type="dcterms:W3CDTF">2009-12-09T09:29:40Z</dcterms:created>
  <dcterms:modified xsi:type="dcterms:W3CDTF">2021-11-10T14:32:06Z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0x010100FF198BF45696F74F890E6D52C663E8AF</vt:lpwstr>
  </property>
  <property fmtid="{D5CDD505-2E9C-101B-9397-08002B2CF9AE}" pid="3" name="_dlc_DocIdItemGuid">
    <vt:lpwstr>d6526ddb-f376-4153-b12f-5b7d5c7f56ed</vt:lpwstr>
  </property>
</Properties>
</file>