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6"/>
  </p:notesMasterIdLst>
  <p:sldIdLst>
    <p:sldId id="264" r:id="rId6"/>
    <p:sldId id="265" r:id="rId7"/>
    <p:sldId id="274" r:id="rId8"/>
    <p:sldId id="270" r:id="rId9"/>
    <p:sldId id="271" r:id="rId10"/>
    <p:sldId id="296" r:id="rId11"/>
    <p:sldId id="266" r:id="rId12"/>
    <p:sldId id="267" r:id="rId13"/>
    <p:sldId id="304" r:id="rId14"/>
    <p:sldId id="268" r:id="rId15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 autoAdjust="0"/>
    <p:restoredTop sz="85356" autoAdjust="0"/>
  </p:normalViewPr>
  <p:slideViewPr>
    <p:cSldViewPr>
      <p:cViewPr varScale="1">
        <p:scale>
          <a:sx n="63" d="100"/>
          <a:sy n="63" d="100"/>
        </p:scale>
        <p:origin x="15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7E35E-D8C4-4AE6-B16A-0386783F3E0E}" type="datetimeFigureOut">
              <a:rPr lang="en-GB" smtClean="0"/>
              <a:t>18/06/2020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6DFE8-D37B-4475-94B2-CB8DE6C23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733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6DFE8-D37B-4475-94B2-CB8DE6C234B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418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6DFE8-D37B-4475-94B2-CB8DE6C234B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345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BF2C9-8CFE-4AD7-A8F1-4D86749D6CC2}" type="datetimeFigureOut">
              <a:rPr lang="en-US" smtClean="0"/>
              <a:t>6/18/2020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media10.m4a"/><Relationship Id="rId7" Type="http://schemas.openxmlformats.org/officeDocument/2006/relationships/image" Target="../media/image27.png"/><Relationship Id="rId2" Type="http://schemas.microsoft.com/office/2007/relationships/media" Target="../media/media10.m4a"/><Relationship Id="rId1" Type="http://schemas.openxmlformats.org/officeDocument/2006/relationships/tags" Target="../tags/tag10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2.png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3.m4a"/><Relationship Id="rId7" Type="http://schemas.openxmlformats.org/officeDocument/2006/relationships/image" Target="../media/image4.png"/><Relationship Id="rId2" Type="http://schemas.microsoft.com/office/2007/relationships/media" Target="../media/media3.m4a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5" Type="http://schemas.openxmlformats.org/officeDocument/2006/relationships/hyperlink" Target="mailto:jrogers@bishopstopford.com" TargetMode="Externa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5.m4a"/><Relationship Id="rId7" Type="http://schemas.openxmlformats.org/officeDocument/2006/relationships/image" Target="../media/image6.png"/><Relationship Id="rId2" Type="http://schemas.microsoft.com/office/2007/relationships/media" Target="../media/media5.m4a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2.png"/><Relationship Id="rId2" Type="http://schemas.microsoft.com/office/2007/relationships/media" Target="../media/media6.m4a"/><Relationship Id="rId1" Type="http://schemas.openxmlformats.org/officeDocument/2006/relationships/tags" Target="../tags/tag6.xml"/><Relationship Id="rId6" Type="http://schemas.openxmlformats.org/officeDocument/2006/relationships/image" Target="../media/image3.jpe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7.m4a"/><Relationship Id="rId7" Type="http://schemas.openxmlformats.org/officeDocument/2006/relationships/image" Target="../media/image9.jpeg"/><Relationship Id="rId2" Type="http://schemas.microsoft.com/office/2007/relationships/media" Target="../media/media7.m4a"/><Relationship Id="rId1" Type="http://schemas.openxmlformats.org/officeDocument/2006/relationships/tags" Target="../tags/tag7.xml"/><Relationship Id="rId6" Type="http://schemas.openxmlformats.org/officeDocument/2006/relationships/image" Target="../media/image8.png"/><Relationship Id="rId11" Type="http://schemas.openxmlformats.org/officeDocument/2006/relationships/image" Target="../media/image2.png"/><Relationship Id="rId5" Type="http://schemas.openxmlformats.org/officeDocument/2006/relationships/image" Target="../media/image3.jpeg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audio" Target="../media/media8.m4a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.png"/><Relationship Id="rId2" Type="http://schemas.microsoft.com/office/2007/relationships/media" Target="../media/media8.m4a"/><Relationship Id="rId16" Type="http://schemas.openxmlformats.org/officeDocument/2006/relationships/image" Target="../media/image22.png"/><Relationship Id="rId1" Type="http://schemas.openxmlformats.org/officeDocument/2006/relationships/tags" Target="../tags/tag8.xml"/><Relationship Id="rId6" Type="http://schemas.openxmlformats.org/officeDocument/2006/relationships/image" Target="../media/image3.jpeg"/><Relationship Id="rId11" Type="http://schemas.openxmlformats.org/officeDocument/2006/relationships/image" Target="../media/image17.png"/><Relationship Id="rId5" Type="http://schemas.openxmlformats.org/officeDocument/2006/relationships/notesSlide" Target="../notesSlides/notesSlide2.xml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9.m4a"/><Relationship Id="rId7" Type="http://schemas.openxmlformats.org/officeDocument/2006/relationships/image" Target="../media/image24.png"/><Relationship Id="rId2" Type="http://schemas.microsoft.com/office/2007/relationships/media" Target="../media/media9.m4a"/><Relationship Id="rId1" Type="http://schemas.openxmlformats.org/officeDocument/2006/relationships/tags" Target="../tags/tag9.xml"/><Relationship Id="rId6" Type="http://schemas.openxmlformats.org/officeDocument/2006/relationships/image" Target="../media/image23.png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+mn-lt"/>
                <a:cs typeface="Comic Sans MS"/>
              </a:rPr>
              <a:t>French A Level</a:t>
            </a:r>
            <a:endParaRPr lang="en-US" sz="6600" b="1" dirty="0">
              <a:solidFill>
                <a:schemeClr val="bg1"/>
              </a:solidFill>
              <a:latin typeface="+mn-lt"/>
              <a:cs typeface="Comic Sans MS"/>
            </a:endParaRPr>
          </a:p>
        </p:txBody>
      </p:sp>
      <p:pic>
        <p:nvPicPr>
          <p:cNvPr id="3" name="Fr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" y="2442851"/>
            <a:ext cx="845171" cy="8451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811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003" y="3673686"/>
            <a:ext cx="3412051" cy="26667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1972" y="423512"/>
            <a:ext cx="3508069" cy="26741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552" y="423512"/>
            <a:ext cx="3473622" cy="25757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50857" y="3706418"/>
            <a:ext cx="3528392" cy="2601321"/>
          </a:xfrm>
          <a:prstGeom prst="rect">
            <a:avLst/>
          </a:prstGeom>
        </p:spPr>
      </p:pic>
      <p:pic>
        <p:nvPicPr>
          <p:cNvPr id="2" name="fr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 flipV="1">
            <a:off x="4434212" y="3097622"/>
            <a:ext cx="816645" cy="5760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676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+mn-lt"/>
                <a:cs typeface="Comic Sans MS"/>
              </a:rPr>
              <a:t>Why </a:t>
            </a:r>
            <a:r>
              <a:rPr lang="en-US" b="1" dirty="0" smtClean="0">
                <a:latin typeface="+mn-lt"/>
                <a:cs typeface="Calibri" panose="020F0502020204030204" pitchFamily="34" charset="0"/>
              </a:rPr>
              <a:t>choose</a:t>
            </a:r>
            <a:r>
              <a:rPr lang="en-US" b="1" dirty="0" smtClean="0">
                <a:latin typeface="+mn-lt"/>
                <a:cs typeface="Comic Sans MS"/>
              </a:rPr>
              <a:t> French at A-level?</a:t>
            </a:r>
            <a:endParaRPr lang="en-US" b="1" dirty="0">
              <a:latin typeface="+mn-lt"/>
              <a:cs typeface="Comic Sans M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1187626"/>
            <a:ext cx="8728311" cy="533771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6400" b="1" dirty="0"/>
              <a:t>Choosing </a:t>
            </a:r>
            <a:r>
              <a:rPr lang="en-GB" sz="6400" b="1" dirty="0" smtClean="0"/>
              <a:t> </a:t>
            </a:r>
            <a:r>
              <a:rPr lang="en-GB" sz="6400" b="1" dirty="0"/>
              <a:t>A-level </a:t>
            </a:r>
            <a:r>
              <a:rPr lang="en-GB" sz="6400" b="1" dirty="0" smtClean="0"/>
              <a:t>French </a:t>
            </a:r>
            <a:r>
              <a:rPr lang="en-GB" sz="6400" b="1" dirty="0"/>
              <a:t>is a wise decision if you want a fascinating subject that offers you a range of career possibilities at the end and </a:t>
            </a:r>
            <a:r>
              <a:rPr lang="en-GB" sz="6400" b="1" dirty="0" smtClean="0"/>
              <a:t>is </a:t>
            </a:r>
            <a:r>
              <a:rPr lang="en-GB" sz="6400" b="1" dirty="0"/>
              <a:t>a lot of fun along the way. A-level </a:t>
            </a:r>
            <a:r>
              <a:rPr lang="en-GB" sz="6400" b="1" dirty="0" smtClean="0"/>
              <a:t>French is </a:t>
            </a:r>
            <a:r>
              <a:rPr lang="en-GB" sz="6400" b="1" dirty="0"/>
              <a:t>interesting and </a:t>
            </a:r>
            <a:r>
              <a:rPr lang="en-GB" sz="6400" b="1" dirty="0" smtClean="0"/>
              <a:t>varied </a:t>
            </a:r>
            <a:r>
              <a:rPr lang="en-GB" sz="6400" b="1" dirty="0"/>
              <a:t>and </a:t>
            </a:r>
            <a:r>
              <a:rPr lang="en-GB" sz="6400" b="1" dirty="0" smtClean="0"/>
              <a:t>gives </a:t>
            </a:r>
            <a:r>
              <a:rPr lang="en-GB" sz="6400" b="1" dirty="0"/>
              <a:t>you a broad range of knowledge and </a:t>
            </a:r>
            <a:r>
              <a:rPr lang="en-GB" sz="6400" b="1" dirty="0" smtClean="0"/>
              <a:t>skills.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64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6400" dirty="0" smtClean="0"/>
              <a:t>A-level French builds </a:t>
            </a:r>
            <a:r>
              <a:rPr lang="en-GB" sz="6400" dirty="0"/>
              <a:t>upon your existing knowledge gained at </a:t>
            </a:r>
            <a:r>
              <a:rPr lang="en-GB" sz="6400" dirty="0" smtClean="0"/>
              <a:t>GCSE and is </a:t>
            </a:r>
            <a:r>
              <a:rPr lang="en-GB" sz="6400" dirty="0"/>
              <a:t>stimulating, challenging and rewarding.  It gives you the skills required to become global citizens of the 21st century. </a:t>
            </a:r>
            <a:endParaRPr lang="en-GB" sz="64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64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6400" b="1" dirty="0" smtClean="0"/>
              <a:t>In </a:t>
            </a:r>
            <a:r>
              <a:rPr lang="en-GB" sz="6400" b="1" dirty="0"/>
              <a:t>our course, we investigate </a:t>
            </a:r>
            <a:r>
              <a:rPr lang="en-GB" sz="6400" b="1" dirty="0" smtClean="0"/>
              <a:t> </a:t>
            </a:r>
            <a:r>
              <a:rPr lang="en-GB" sz="6400" b="1" dirty="0"/>
              <a:t>technological and social change, looking at diversity and the benefits it brings. </a:t>
            </a:r>
            <a:r>
              <a:rPr lang="en-GB" sz="6400" b="1" dirty="0" smtClean="0"/>
              <a:t>You </a:t>
            </a:r>
            <a:r>
              <a:rPr lang="en-GB" sz="6400" b="1" dirty="0"/>
              <a:t>will study highlights of French-speaking artistic culture, including francophone music and cinema, and learn about political engagement and who wields political power in the French-speaking world. </a:t>
            </a:r>
            <a:r>
              <a:rPr lang="en-GB" sz="6400" b="1" dirty="0" smtClean="0"/>
              <a:t>You will </a:t>
            </a:r>
            <a:r>
              <a:rPr lang="en-GB" sz="6400" b="1" dirty="0"/>
              <a:t>also explore the influence of the past on present-day French-speaking </a:t>
            </a:r>
            <a:r>
              <a:rPr lang="en-GB" sz="6400" b="1" dirty="0" smtClean="0"/>
              <a:t>communities</a:t>
            </a:r>
            <a:r>
              <a:rPr lang="en-GB" sz="6400" b="1" dirty="0"/>
              <a:t> </a:t>
            </a:r>
            <a:r>
              <a:rPr lang="en-GB" sz="6400" b="1" dirty="0" smtClean="0"/>
              <a:t>and. </a:t>
            </a:r>
            <a:r>
              <a:rPr lang="en-GB" sz="6400" b="1" dirty="0"/>
              <a:t>learn the language in the context of French-speaking countries and the issues and influences which have shaped </a:t>
            </a:r>
            <a:r>
              <a:rPr lang="en-GB" sz="6400" b="1" dirty="0" smtClean="0"/>
              <a:t>them.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6400" b="1" dirty="0" smtClean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6400" dirty="0" smtClean="0"/>
              <a:t>Through this variety </a:t>
            </a:r>
            <a:r>
              <a:rPr lang="en-GB" sz="6400" dirty="0"/>
              <a:t>of </a:t>
            </a:r>
            <a:r>
              <a:rPr lang="en-GB" sz="6400" dirty="0" smtClean="0"/>
              <a:t>topics, you will develop </a:t>
            </a:r>
            <a:r>
              <a:rPr lang="en-GB" sz="6400" dirty="0"/>
              <a:t>the skills of speaking, listening, reading , writing and </a:t>
            </a:r>
            <a:r>
              <a:rPr lang="en-GB" sz="6400" dirty="0" smtClean="0"/>
              <a:t>translation.</a:t>
            </a:r>
            <a:r>
              <a:rPr lang="en-GB" sz="6400" dirty="0"/>
              <a:t>  </a:t>
            </a:r>
            <a:r>
              <a:rPr lang="en-GB" sz="6400" dirty="0" smtClean="0"/>
              <a:t>New grammar is learnt and existing grammatical knowledge is </a:t>
            </a:r>
            <a:r>
              <a:rPr lang="en-GB" sz="6400" dirty="0"/>
              <a:t>revisited and </a:t>
            </a:r>
            <a:r>
              <a:rPr lang="en-GB" sz="6400" dirty="0" smtClean="0"/>
              <a:t>revised. </a:t>
            </a:r>
            <a:r>
              <a:rPr lang="en-GB" sz="6400" dirty="0"/>
              <a:t>Transferable skills are applied as we study a book and a film and learn how to write an analytical essay in French</a:t>
            </a:r>
            <a:r>
              <a:rPr lang="en-GB" sz="6400" dirty="0" smtClean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6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6400" b="1" dirty="0" smtClean="0"/>
              <a:t> But most importantly we hope to encourage </a:t>
            </a:r>
            <a:r>
              <a:rPr lang="en-GB" sz="6400" b="1" dirty="0"/>
              <a:t>you to fall in love with learning </a:t>
            </a:r>
            <a:r>
              <a:rPr lang="en-GB" sz="6400" b="1" dirty="0" smtClean="0"/>
              <a:t>French and lead you to become a true Francophile. </a:t>
            </a:r>
            <a:endParaRPr lang="en-US" sz="6400" b="1" dirty="0" smtClean="0">
              <a:cs typeface="Comic Sans M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/>
              <a:t> </a:t>
            </a:r>
            <a:endParaRPr lang="en-US" dirty="0">
              <a:cs typeface="Comic Sans M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5077619"/>
            <a:ext cx="83966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. </a:t>
            </a:r>
            <a:endParaRPr lang="en-GB" dirty="0"/>
          </a:p>
        </p:txBody>
      </p:sp>
      <p:pic>
        <p:nvPicPr>
          <p:cNvPr id="6" name="Fr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3518" y="1245262"/>
            <a:ext cx="487363" cy="487363"/>
          </a:xfrm>
          <a:prstGeom prst="rect">
            <a:avLst/>
          </a:prstGeom>
          <a:solidFill>
            <a:schemeClr val="bg1"/>
          </a:solidFill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861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28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615" y="169568"/>
            <a:ext cx="8229600" cy="1143000"/>
          </a:xfrm>
        </p:spPr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Structure of the course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12568"/>
            <a:ext cx="7246640" cy="5356791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Specification: AQA 7652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Year 12</a:t>
            </a:r>
          </a:p>
          <a:p>
            <a:r>
              <a:rPr lang="fr-FR" sz="1800" dirty="0"/>
              <a:t>La famille en voie de changement</a:t>
            </a:r>
          </a:p>
          <a:p>
            <a:r>
              <a:rPr lang="fr-FR" sz="1800" dirty="0"/>
              <a:t>La musique francophone contemporaine</a:t>
            </a:r>
          </a:p>
          <a:p>
            <a:r>
              <a:rPr lang="fr-FR" sz="1800" dirty="0"/>
              <a:t>Quelle vie en France pour les </a:t>
            </a:r>
            <a:r>
              <a:rPr lang="fr-FR" sz="1800" dirty="0" smtClean="0"/>
              <a:t>marginalisés</a:t>
            </a:r>
            <a:r>
              <a:rPr lang="fr-FR" sz="1800" dirty="0"/>
              <a:t>?</a:t>
            </a:r>
          </a:p>
          <a:p>
            <a:r>
              <a:rPr lang="fr-FR" sz="1800" dirty="0"/>
              <a:t>Comment on traite les criminels</a:t>
            </a:r>
          </a:p>
          <a:p>
            <a:r>
              <a:rPr lang="fr-FR" sz="1800" dirty="0"/>
              <a:t>Une culture fière de son patrimoine</a:t>
            </a:r>
          </a:p>
          <a:p>
            <a:r>
              <a:rPr lang="fr-FR" sz="1800" dirty="0"/>
              <a:t>La politique et l'immigration</a:t>
            </a:r>
          </a:p>
          <a:p>
            <a:r>
              <a:rPr lang="fr-FR" sz="1800" dirty="0" err="1" smtClean="0"/>
              <a:t>Novel</a:t>
            </a:r>
            <a:r>
              <a:rPr lang="fr-FR" sz="1800" dirty="0" smtClean="0"/>
              <a:t>-No </a:t>
            </a:r>
            <a:r>
              <a:rPr lang="fr-FR" sz="1800" dirty="0"/>
              <a:t>et Moi by Delphine </a:t>
            </a:r>
            <a:r>
              <a:rPr lang="fr-FR" sz="1800" dirty="0" smtClean="0"/>
              <a:t>d</a:t>
            </a:r>
            <a:r>
              <a:rPr lang="fr-FR" sz="1800" dirty="0" smtClean="0"/>
              <a:t>e </a:t>
            </a:r>
            <a:r>
              <a:rPr lang="fr-FR" sz="1800" dirty="0"/>
              <a:t>Vigan</a:t>
            </a:r>
          </a:p>
          <a:p>
            <a:r>
              <a:rPr lang="fr-FR" sz="1800" dirty="0"/>
              <a:t>Film-Au revoir les </a:t>
            </a:r>
            <a:r>
              <a:rPr lang="fr-FR" sz="1800" dirty="0" smtClean="0"/>
              <a:t>enfants</a:t>
            </a:r>
            <a:endParaRPr lang="fr-FR" sz="1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22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2200" u="sng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Head of Faculty-Mrs Rogers   </a:t>
            </a: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jrogers@bishopstopford.com</a:t>
            </a:r>
            <a:endParaRPr lang="en-GB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71242" y="1844069"/>
            <a:ext cx="394045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u="sng" dirty="0" err="1" smtClean="0"/>
              <a:t>Year</a:t>
            </a:r>
            <a:r>
              <a:rPr lang="fr-FR" sz="2200" u="sng" dirty="0" smtClean="0"/>
              <a:t> 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Cinéma- </a:t>
            </a:r>
            <a:r>
              <a:rPr lang="fr-FR" dirty="0"/>
              <a:t>le septième 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La </a:t>
            </a:r>
            <a:r>
              <a:rPr lang="fr-FR" dirty="0" smtClean="0"/>
              <a:t>cyber société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 rôle du bénévolat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Manifestations et grèves- à qui le pouvoir?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ados, le </a:t>
            </a:r>
            <a:r>
              <a:rPr lang="fr-FR" dirty="0" smtClean="0"/>
              <a:t>droit </a:t>
            </a:r>
            <a:r>
              <a:rPr lang="fr-FR" dirty="0"/>
              <a:t>de vote et l'engagement politique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aspects positive d'une société divers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2983" y="5284206"/>
            <a:ext cx="1208713" cy="1253480"/>
          </a:xfrm>
          <a:prstGeom prst="rect">
            <a:avLst/>
          </a:prstGeom>
        </p:spPr>
      </p:pic>
      <p:pic>
        <p:nvPicPr>
          <p:cNvPr id="6" name="Fr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4503" y="153986"/>
            <a:ext cx="741193" cy="7411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888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/>
              <a:t>For this paper you will</a:t>
            </a:r>
          </a:p>
          <a:p>
            <a:r>
              <a:rPr lang="en-GB" sz="2800" dirty="0" smtClean="0"/>
              <a:t>practice listening and responding to spoken passages from a range of contents and sources.</a:t>
            </a:r>
          </a:p>
          <a:p>
            <a:r>
              <a:rPr lang="en-GB" sz="2800" dirty="0" smtClean="0"/>
              <a:t>practice reading and responding to a variety of</a:t>
            </a:r>
          </a:p>
          <a:p>
            <a:pPr marL="0" indent="0">
              <a:buNone/>
            </a:pPr>
            <a:r>
              <a:rPr lang="en-GB" sz="2800" dirty="0" smtClean="0"/>
              <a:t>   texts drawn from a range of authentic sources.</a:t>
            </a:r>
          </a:p>
          <a:p>
            <a:r>
              <a:rPr lang="en-GB" sz="2800" dirty="0"/>
              <a:t>p</a:t>
            </a:r>
            <a:r>
              <a:rPr lang="en-GB" sz="2800" dirty="0" smtClean="0"/>
              <a:t>ractice translating from French to English and English to French.</a:t>
            </a:r>
            <a:endParaRPr lang="en-GB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85720" y="571480"/>
            <a:ext cx="8501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Paper 1 (50%) Listening, reading and writing </a:t>
            </a:r>
            <a:endParaRPr lang="en-GB" sz="36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609" y="0"/>
            <a:ext cx="847570" cy="10527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59832" y="3140968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2" name="Fr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5575" y="1158044"/>
            <a:ext cx="709853" cy="7098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074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4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en-GB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r>
              <a:rPr lang="en-GB" sz="2800" dirty="0" smtClean="0"/>
              <a:t>You will study the novel “No et </a:t>
            </a:r>
            <a:r>
              <a:rPr lang="en-GB" sz="2800" dirty="0" err="1" smtClean="0"/>
              <a:t>moi</a:t>
            </a:r>
            <a:r>
              <a:rPr lang="en-GB" sz="2800" dirty="0" smtClean="0"/>
              <a:t>” by Delphine de Vigan and the film “Au  revoir les </a:t>
            </a:r>
            <a:r>
              <a:rPr lang="en-GB" sz="2800" dirty="0" err="1" smtClean="0"/>
              <a:t>enfants</a:t>
            </a:r>
            <a:r>
              <a:rPr lang="en-GB" sz="2800" dirty="0" smtClean="0"/>
              <a:t>”</a:t>
            </a:r>
          </a:p>
          <a:p>
            <a:r>
              <a:rPr lang="en-GB" sz="2800" dirty="0" smtClean="0"/>
              <a:t>In the 2 hour exam you will write an essay in French (approximately 350 words) on both of these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85720" y="571480"/>
            <a:ext cx="85011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4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Paper 2 (20%) Writing </a:t>
            </a:r>
            <a:endParaRPr lang="en-GB" sz="3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1785"/>
            <a:ext cx="847570" cy="10527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3768" y="3864159"/>
            <a:ext cx="2497690" cy="19732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0312" y="3356992"/>
            <a:ext cx="1539280" cy="2480394"/>
          </a:xfrm>
          <a:prstGeom prst="rect">
            <a:avLst/>
          </a:prstGeom>
        </p:spPr>
      </p:pic>
      <p:pic>
        <p:nvPicPr>
          <p:cNvPr id="2" name="Fr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1146" y="301247"/>
            <a:ext cx="723153" cy="7231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226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876256" y="4077072"/>
            <a:ext cx="2524250" cy="193993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5720" y="571480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Paper 3 (30%):Speaking</a:t>
            </a: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22374"/>
            <a:ext cx="847570" cy="10527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0375" y="1628800"/>
            <a:ext cx="74960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Speaking will naturally be an essential part of your studies. You will research, present and discuss all the sub-themes as we progress through the course.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In the speaking exam you will have a discussion on  one of </a:t>
            </a:r>
            <a:r>
              <a:rPr lang="en-GB" sz="2000" smtClean="0"/>
              <a:t>the sub-themes </a:t>
            </a:r>
            <a:r>
              <a:rPr lang="en-GB" sz="2000" dirty="0" smtClean="0"/>
              <a:t>based on a stimulus card.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The second part of the exam is your Individual Research Project, where you will present and discuss a topic of your choice related to France or the French speaking world</a:t>
            </a:r>
            <a:r>
              <a:rPr lang="en-GB" dirty="0" smtClean="0"/>
              <a:t>.</a:t>
            </a:r>
            <a:endParaRPr lang="en-GB" dirty="0"/>
          </a:p>
        </p:txBody>
      </p:sp>
      <p:pic>
        <p:nvPicPr>
          <p:cNvPr id="2" name="Fr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59632" y="239758"/>
            <a:ext cx="648072" cy="6480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298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Methods of study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Reading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Listening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Discussions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Presentations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Grammar practice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Translation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Essay writing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Research</a:t>
            </a:r>
          </a:p>
          <a:p>
            <a:pPr marL="0" indent="0">
              <a:buNone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3859"/>
            <a:ext cx="847570" cy="1052736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21D125A5-F64B-47DB-9724-E4F5703AC55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94" y="1197269"/>
            <a:ext cx="1755697" cy="1598543"/>
          </a:xfrm>
          <a:prstGeom prst="rect">
            <a:avLst/>
          </a:prstGeom>
        </p:spPr>
      </p:pic>
      <p:pic>
        <p:nvPicPr>
          <p:cNvPr id="13" name="Picture 12" descr="A close up of a newspaper&#10;&#10;Description automatically generated">
            <a:extLst>
              <a:ext uri="{FF2B5EF4-FFF2-40B4-BE49-F238E27FC236}">
                <a16:creationId xmlns:a16="http://schemas.microsoft.com/office/drawing/2014/main" id="{86A6477C-0D3D-4BA1-A1D1-827B2F348A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641" y="1209735"/>
            <a:ext cx="1885769" cy="186960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5252" y="4543501"/>
            <a:ext cx="1881178" cy="192027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92500" y="4671153"/>
            <a:ext cx="1957347" cy="14403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21393" y="2739655"/>
            <a:ext cx="2263728" cy="2010238"/>
          </a:xfrm>
          <a:prstGeom prst="rect">
            <a:avLst/>
          </a:prstGeom>
        </p:spPr>
      </p:pic>
      <p:pic>
        <p:nvPicPr>
          <p:cNvPr id="4" name="fgs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04770" y="229236"/>
            <a:ext cx="712982" cy="7129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920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750" y="244309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Future career options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7638"/>
            <a:ext cx="4618856" cy="4525963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/>
              <a:t>With the globalisation of industry and commerce, graduates with a good command of modern languages are sought after for numerous roles in a variety of organisations and </a:t>
            </a:r>
            <a:r>
              <a:rPr lang="en-GB" dirty="0" smtClean="0"/>
              <a:t>sectors.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/>
              <a:t>C</a:t>
            </a:r>
            <a:r>
              <a:rPr lang="en-GB" dirty="0" smtClean="0"/>
              <a:t>areers </a:t>
            </a:r>
            <a:r>
              <a:rPr lang="en-GB" dirty="0"/>
              <a:t>where language skills are the primary focus are those of interpreter (spoken word), translator (written word) and teacher/lecturer, specifically in secondary education or above, and teaching English as a second language in the UK or abroad</a:t>
            </a:r>
            <a:endParaRPr lang="en-GB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/>
              <a:t>Alternative career options include the travel industry, working overseas or in the UK, retail buying, logistics and distribution, where goods or equipment are moved across international borders. </a:t>
            </a:r>
            <a:r>
              <a:rPr lang="en-GB" dirty="0" smtClean="0"/>
              <a:t>The </a:t>
            </a:r>
            <a:r>
              <a:rPr lang="en-GB" dirty="0"/>
              <a:t>government's diplomatic service is often a target for modern languages </a:t>
            </a:r>
            <a:r>
              <a:rPr lang="en-GB" dirty="0" smtClean="0"/>
              <a:t>graduates.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6340"/>
            <a:ext cx="847570" cy="10527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53584" y="5589658"/>
            <a:ext cx="4017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/>
              <a:t>All of these famous faces speak at least one other language fluently.</a:t>
            </a:r>
            <a:endParaRPr lang="en-GB" sz="20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5220072" y="1692276"/>
            <a:ext cx="1531503" cy="8979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22057" y="2484074"/>
            <a:ext cx="1224136" cy="11792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1002" y="1563839"/>
            <a:ext cx="1673369" cy="11746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4043" y="3470721"/>
            <a:ext cx="1296699" cy="10335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5390" y="4423499"/>
            <a:ext cx="1153269" cy="9417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55060" y="4531123"/>
            <a:ext cx="1356744" cy="83922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84402" y="3508950"/>
            <a:ext cx="1555430" cy="97675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7101" y="3631991"/>
            <a:ext cx="1663673" cy="92103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84402" y="4553027"/>
            <a:ext cx="1161462" cy="94300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02025" y="2544694"/>
            <a:ext cx="1249085" cy="1143776"/>
          </a:xfrm>
          <a:prstGeom prst="rect">
            <a:avLst/>
          </a:prstGeom>
        </p:spPr>
      </p:pic>
      <p:pic>
        <p:nvPicPr>
          <p:cNvPr id="4" name="fgs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95845" y="213980"/>
            <a:ext cx="746950" cy="7469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663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1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Entry Requirements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2818656" cy="434908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u="sng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GB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u="sng" dirty="0">
                <a:latin typeface="Calibri" panose="020F0502020204030204" pitchFamily="34" charset="0"/>
                <a:cs typeface="Calibri" panose="020F0502020204030204" pitchFamily="34" charset="0"/>
              </a:rPr>
              <a:t>or above in GCSE </a:t>
            </a:r>
            <a:r>
              <a:rPr lang="en-GB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French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681" y="0"/>
            <a:ext cx="847570" cy="10527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1978" y="1692276"/>
            <a:ext cx="4295775" cy="21145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1994" y="2996952"/>
            <a:ext cx="2581923" cy="2575038"/>
          </a:xfrm>
          <a:prstGeom prst="rect">
            <a:avLst/>
          </a:prstGeom>
        </p:spPr>
      </p:pic>
      <p:pic>
        <p:nvPicPr>
          <p:cNvPr id="4" name="Fr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70138" y="274638"/>
            <a:ext cx="729323" cy="7293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8437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111592f-cc7e-4487-a174-9ea6445e247c">HQRAFPPYU6ZM-2-28534</_dlc_DocId>
    <_dlc_DocIdUrl xmlns="c111592f-cc7e-4487-a174-9ea6445e247c">
      <Url>https://portal.bishopstopford.com/sites/humanities/_layouts/DocIdRedir.aspx?ID=HQRAFPPYU6ZM-2-28534</Url>
      <Description>HQRAFPPYU6ZM-2-28534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198BF45696F74F890E6D52C663E8AF" ma:contentTypeVersion="1" ma:contentTypeDescription="Create a new document." ma:contentTypeScope="" ma:versionID="e6211bf5b8883ea1ed2ddd6bd8286f8d">
  <xsd:schema xmlns:xsd="http://www.w3.org/2001/XMLSchema" xmlns:xs="http://www.w3.org/2001/XMLSchema" xmlns:p="http://schemas.microsoft.com/office/2006/metadata/properties" xmlns:ns2="c111592f-cc7e-4487-a174-9ea6445e247c" targetNamespace="http://schemas.microsoft.com/office/2006/metadata/properties" ma:root="true" ma:fieldsID="3e1d1247f49d05b0872ef99a8456c9b7" ns2:_="">
    <xsd:import namespace="c111592f-cc7e-4487-a174-9ea6445e247c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1592f-cc7e-4487-a174-9ea6445e247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1CDB24-BC8B-47D5-A4D8-7CCB8A030DCA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c111592f-cc7e-4487-a174-9ea6445e247c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2D88C0C-AF82-4B62-986B-4490A8CF53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761BB2-CD63-4E37-B79F-4649CADE7E9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67B4D5E9-473B-4CA9-8E77-C16DA14273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11592f-cc7e-4487-a174-9ea6445e24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2734</TotalTime>
  <Words>508</Words>
  <Application>Microsoft Office PowerPoint</Application>
  <PresentationFormat>On-screen Show (4:3)</PresentationFormat>
  <Paragraphs>72</Paragraphs>
  <Slides>10</Slides>
  <Notes>2</Notes>
  <HiddenSlides>0</HiddenSlides>
  <MMClips>10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맑은 고딕</vt:lpstr>
      <vt:lpstr>Arial</vt:lpstr>
      <vt:lpstr>Calibri</vt:lpstr>
      <vt:lpstr>Comic Sans MS</vt:lpstr>
      <vt:lpstr>Office Theme</vt:lpstr>
      <vt:lpstr>French A Level</vt:lpstr>
      <vt:lpstr>Why choose French at A-level?</vt:lpstr>
      <vt:lpstr>Structure of the course</vt:lpstr>
      <vt:lpstr>PowerPoint Presentation</vt:lpstr>
      <vt:lpstr>PowerPoint Presentation</vt:lpstr>
      <vt:lpstr>PowerPoint Presentation</vt:lpstr>
      <vt:lpstr>Methods of study</vt:lpstr>
      <vt:lpstr>Future career options</vt:lpstr>
      <vt:lpstr>Entry Requirements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cgodfrey</dc:creator>
  <cp:lastModifiedBy>Roberts. Chris</cp:lastModifiedBy>
  <cp:revision>99</cp:revision>
  <cp:lastPrinted>2017-06-22T09:45:38Z</cp:lastPrinted>
  <dcterms:created xsi:type="dcterms:W3CDTF">2009-12-09T09:29:40Z</dcterms:created>
  <dcterms:modified xsi:type="dcterms:W3CDTF">2020-06-18T11:40:16Z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0x010100FF198BF45696F74F890E6D52C663E8AF</vt:lpwstr>
  </property>
  <property fmtid="{D5CDD505-2E9C-101B-9397-08002B2CF9AE}" pid="3" name="_dlc_DocIdItemGuid">
    <vt:lpwstr>d6526ddb-f376-4153-b12f-5b7d5c7f56ed</vt:lpwstr>
  </property>
</Properties>
</file>