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4" r:id="rId6"/>
    <p:sldId id="265" r:id="rId7"/>
    <p:sldId id="274" r:id="rId8"/>
    <p:sldId id="270" r:id="rId9"/>
    <p:sldId id="271" r:id="rId10"/>
    <p:sldId id="296" r:id="rId11"/>
    <p:sldId id="266" r:id="rId12"/>
    <p:sldId id="267" r:id="rId13"/>
    <p:sldId id="304" r:id="rId14"/>
    <p:sldId id="268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5356" autoAdjust="0"/>
  </p:normalViewPr>
  <p:slideViewPr>
    <p:cSldViewPr>
      <p:cViewPr varScale="1">
        <p:scale>
          <a:sx n="63" d="100"/>
          <a:sy n="63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10.m4a"/><Relationship Id="rId7" Type="http://schemas.openxmlformats.org/officeDocument/2006/relationships/image" Target="../media/image27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hyperlink" Target="mailto:jrogers@bishopstopford.com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7.m4a"/><Relationship Id="rId7" Type="http://schemas.openxmlformats.org/officeDocument/2006/relationships/image" Target="../media/image9.jpe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media8.m4a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.png"/><Relationship Id="rId2" Type="http://schemas.microsoft.com/office/2007/relationships/media" Target="../media/media8.m4a"/><Relationship Id="rId16" Type="http://schemas.openxmlformats.org/officeDocument/2006/relationships/image" Target="../media/image22.png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openxmlformats.org/officeDocument/2006/relationships/image" Target="../media/image24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French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  <p:pic>
        <p:nvPicPr>
          <p:cNvPr id="3" name="Fr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2442851"/>
            <a:ext cx="845171" cy="845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03" y="3673686"/>
            <a:ext cx="3412051" cy="2666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972" y="423512"/>
            <a:ext cx="3508069" cy="2674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23512"/>
            <a:ext cx="3473622" cy="2575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0857" y="3706418"/>
            <a:ext cx="3528392" cy="2601321"/>
          </a:xfrm>
          <a:prstGeom prst="rect">
            <a:avLst/>
          </a:prstGeom>
        </p:spPr>
      </p:pic>
      <p:pic>
        <p:nvPicPr>
          <p:cNvPr id="2" name="fr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4434212" y="3097622"/>
            <a:ext cx="816645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French at 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87626"/>
            <a:ext cx="8728311" cy="533771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/>
              <a:t>Choosing </a:t>
            </a:r>
            <a:r>
              <a:rPr lang="en-GB" sz="6400" b="1" dirty="0" smtClean="0"/>
              <a:t> </a:t>
            </a:r>
            <a:r>
              <a:rPr lang="en-GB" sz="6400" b="1" dirty="0"/>
              <a:t>A-level </a:t>
            </a:r>
            <a:r>
              <a:rPr lang="en-GB" sz="6400" b="1" dirty="0" smtClean="0"/>
              <a:t>French </a:t>
            </a:r>
            <a:r>
              <a:rPr lang="en-GB" sz="6400" b="1" dirty="0"/>
              <a:t>is a wise decision if you want a fascinating subject that offers you a range of career possibilities at the end and </a:t>
            </a:r>
            <a:r>
              <a:rPr lang="en-GB" sz="6400" b="1" dirty="0" smtClean="0"/>
              <a:t>is </a:t>
            </a:r>
            <a:r>
              <a:rPr lang="en-GB" sz="6400" b="1" dirty="0"/>
              <a:t>a lot of fun along the way. A-level </a:t>
            </a:r>
            <a:r>
              <a:rPr lang="en-GB" sz="6400" b="1" dirty="0" smtClean="0"/>
              <a:t>French is </a:t>
            </a:r>
            <a:r>
              <a:rPr lang="en-GB" sz="6400" b="1" dirty="0"/>
              <a:t>interesting and </a:t>
            </a:r>
            <a:r>
              <a:rPr lang="en-GB" sz="6400" b="1" dirty="0" smtClean="0"/>
              <a:t>varied </a:t>
            </a:r>
            <a:r>
              <a:rPr lang="en-GB" sz="6400" b="1" dirty="0"/>
              <a:t>and </a:t>
            </a:r>
            <a:r>
              <a:rPr lang="en-GB" sz="6400" b="1" dirty="0" smtClean="0"/>
              <a:t>gives </a:t>
            </a:r>
            <a:r>
              <a:rPr lang="en-GB" sz="6400" b="1" dirty="0"/>
              <a:t>you a broad range of knowledge and </a:t>
            </a:r>
            <a:r>
              <a:rPr lang="en-GB" sz="6400" b="1" dirty="0" smtClean="0"/>
              <a:t>skills.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dirty="0" smtClean="0"/>
              <a:t>A-level French builds </a:t>
            </a:r>
            <a:r>
              <a:rPr lang="en-GB" sz="6400" dirty="0"/>
              <a:t>upon your existing knowledge gained at </a:t>
            </a:r>
            <a:r>
              <a:rPr lang="en-GB" sz="6400" dirty="0" smtClean="0"/>
              <a:t>GCSE and is </a:t>
            </a:r>
            <a:r>
              <a:rPr lang="en-GB" sz="6400" dirty="0"/>
              <a:t>stimulating, challenging and rewarding.  It gives you the skills required to become global citizens of the 21st century. </a:t>
            </a:r>
            <a:endParaRPr lang="en-GB" sz="6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 smtClean="0"/>
              <a:t>In </a:t>
            </a:r>
            <a:r>
              <a:rPr lang="en-GB" sz="6400" b="1" dirty="0"/>
              <a:t>our course, we investigate </a:t>
            </a:r>
            <a:r>
              <a:rPr lang="en-GB" sz="6400" b="1" dirty="0" smtClean="0"/>
              <a:t> </a:t>
            </a:r>
            <a:r>
              <a:rPr lang="en-GB" sz="6400" b="1" dirty="0"/>
              <a:t>technological and social change, looking at diversity and the benefits it brings. </a:t>
            </a:r>
            <a:r>
              <a:rPr lang="en-GB" sz="6400" b="1" dirty="0" smtClean="0"/>
              <a:t>You </a:t>
            </a:r>
            <a:r>
              <a:rPr lang="en-GB" sz="6400" b="1" dirty="0"/>
              <a:t>will study highlights of French-speaking artistic culture, including francophone music and cinema, and learn about political engagement and who wields political power in the French-speaking world. </a:t>
            </a:r>
            <a:r>
              <a:rPr lang="en-GB" sz="6400" b="1" dirty="0" smtClean="0"/>
              <a:t>You will </a:t>
            </a:r>
            <a:r>
              <a:rPr lang="en-GB" sz="6400" b="1" dirty="0"/>
              <a:t>also explore the influence of the past on present-day French-speaking </a:t>
            </a:r>
            <a:r>
              <a:rPr lang="en-GB" sz="6400" b="1" dirty="0" smtClean="0"/>
              <a:t>communities</a:t>
            </a:r>
            <a:r>
              <a:rPr lang="en-GB" sz="6400" b="1" dirty="0"/>
              <a:t> </a:t>
            </a:r>
            <a:r>
              <a:rPr lang="en-GB" sz="6400" b="1" dirty="0" smtClean="0"/>
              <a:t>and. </a:t>
            </a:r>
            <a:r>
              <a:rPr lang="en-GB" sz="6400" b="1" dirty="0"/>
              <a:t>learn the language in the context of French-speaking countries and the issues and influences which have shaped </a:t>
            </a:r>
            <a:r>
              <a:rPr lang="en-GB" sz="6400" b="1" dirty="0" smtClean="0"/>
              <a:t>them.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dirty="0" smtClean="0"/>
              <a:t>Through this variety </a:t>
            </a:r>
            <a:r>
              <a:rPr lang="en-GB" sz="6400" dirty="0"/>
              <a:t>of </a:t>
            </a:r>
            <a:r>
              <a:rPr lang="en-GB" sz="6400" dirty="0" smtClean="0"/>
              <a:t>topics, you will develop </a:t>
            </a:r>
            <a:r>
              <a:rPr lang="en-GB" sz="6400" dirty="0"/>
              <a:t>the skills of speaking, listening, reading , writing and </a:t>
            </a:r>
            <a:r>
              <a:rPr lang="en-GB" sz="6400" dirty="0" smtClean="0"/>
              <a:t>translation.</a:t>
            </a:r>
            <a:r>
              <a:rPr lang="en-GB" sz="6400" dirty="0"/>
              <a:t>  </a:t>
            </a:r>
            <a:r>
              <a:rPr lang="en-GB" sz="6400" dirty="0" smtClean="0"/>
              <a:t>New grammar is learnt and existing grammatical knowledge is </a:t>
            </a:r>
            <a:r>
              <a:rPr lang="en-GB" sz="6400" dirty="0"/>
              <a:t>revisited and </a:t>
            </a:r>
            <a:r>
              <a:rPr lang="en-GB" sz="6400" dirty="0" smtClean="0"/>
              <a:t>revised. </a:t>
            </a:r>
            <a:r>
              <a:rPr lang="en-GB" sz="6400" dirty="0"/>
              <a:t>Transferable skills are applied as we study a book and a film and learn how to write an analytical essay in French</a:t>
            </a:r>
            <a:r>
              <a:rPr lang="en-GB" sz="64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6400" b="1" dirty="0" smtClean="0"/>
              <a:t> But most importantly we hope to encourage </a:t>
            </a:r>
            <a:r>
              <a:rPr lang="en-GB" sz="6400" b="1" dirty="0"/>
              <a:t>you to fall in love with learning </a:t>
            </a:r>
            <a:r>
              <a:rPr lang="en-GB" sz="6400" b="1" dirty="0" smtClean="0"/>
              <a:t>French and lead you to become a true Francophile. </a:t>
            </a:r>
            <a:endParaRPr lang="en-US" sz="6400" b="1" dirty="0" smtClean="0">
              <a:cs typeface="Comic Sans M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 </a:t>
            </a:r>
            <a:endParaRPr lang="en-US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077619"/>
            <a:ext cx="839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6" name="Fr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3518" y="1245262"/>
            <a:ext cx="487363" cy="487363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2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15" y="16956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12568"/>
            <a:ext cx="7246640" cy="535679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Specification: AQA 7652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12</a:t>
            </a:r>
          </a:p>
          <a:p>
            <a:r>
              <a:rPr lang="fr-FR" sz="1800" dirty="0"/>
              <a:t>La famille en voie de changement</a:t>
            </a:r>
          </a:p>
          <a:p>
            <a:r>
              <a:rPr lang="fr-FR" sz="1800" dirty="0"/>
              <a:t>La musique francophone contemporaine</a:t>
            </a:r>
          </a:p>
          <a:p>
            <a:r>
              <a:rPr lang="fr-FR" sz="1800" dirty="0"/>
              <a:t>Quelle vie en France pour les </a:t>
            </a:r>
            <a:r>
              <a:rPr lang="fr-FR" sz="1800" dirty="0" smtClean="0"/>
              <a:t>marginalisés</a:t>
            </a:r>
            <a:r>
              <a:rPr lang="fr-FR" sz="1800" dirty="0"/>
              <a:t>?</a:t>
            </a:r>
          </a:p>
          <a:p>
            <a:r>
              <a:rPr lang="fr-FR" sz="1800" dirty="0"/>
              <a:t>Comment on traite les criminels</a:t>
            </a:r>
          </a:p>
          <a:p>
            <a:r>
              <a:rPr lang="fr-FR" sz="1800" dirty="0"/>
              <a:t>Une culture fière de son patrimoine</a:t>
            </a:r>
          </a:p>
          <a:p>
            <a:r>
              <a:rPr lang="fr-FR" sz="1800" dirty="0"/>
              <a:t>La politique et l'immigration</a:t>
            </a:r>
          </a:p>
          <a:p>
            <a:r>
              <a:rPr lang="fr-FR" sz="1800" dirty="0" err="1" smtClean="0"/>
              <a:t>Novel</a:t>
            </a:r>
            <a:r>
              <a:rPr lang="fr-FR" sz="1800" dirty="0" smtClean="0"/>
              <a:t>-No </a:t>
            </a:r>
            <a:r>
              <a:rPr lang="fr-FR" sz="1800" dirty="0"/>
              <a:t>et Moi by Delphine </a:t>
            </a:r>
            <a:r>
              <a:rPr lang="fr-FR" sz="1800" dirty="0" smtClean="0"/>
              <a:t>d</a:t>
            </a:r>
            <a:r>
              <a:rPr lang="fr-FR" sz="1800" dirty="0" smtClean="0"/>
              <a:t>e </a:t>
            </a:r>
            <a:r>
              <a:rPr lang="fr-FR" sz="1800" dirty="0"/>
              <a:t>Vigan</a:t>
            </a:r>
          </a:p>
          <a:p>
            <a:r>
              <a:rPr lang="fr-FR" sz="1800" dirty="0"/>
              <a:t>Film-Au revoir les </a:t>
            </a:r>
            <a:r>
              <a:rPr lang="fr-FR" sz="1800" dirty="0" smtClean="0"/>
              <a:t>enfants</a:t>
            </a:r>
            <a:endParaRPr lang="fr-FR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Head of Faculty-Mrs Rogers  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jrogers@bishopstopford.com</a:t>
            </a:r>
            <a:endParaRPr lang="en-GB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1242" y="1844069"/>
            <a:ext cx="39404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u="sng" dirty="0" err="1" smtClean="0"/>
              <a:t>Year</a:t>
            </a:r>
            <a:r>
              <a:rPr lang="fr-FR" sz="2200" u="sng" dirty="0" smtClean="0"/>
              <a:t>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Cinéma- </a:t>
            </a:r>
            <a:r>
              <a:rPr lang="fr-FR" dirty="0"/>
              <a:t>le septième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</a:t>
            </a:r>
            <a:r>
              <a:rPr lang="fr-FR" dirty="0" smtClean="0"/>
              <a:t>cyber société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rôle du bénévolat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Manifestations et grèves- à qui le pouvoir?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ados, le </a:t>
            </a:r>
            <a:r>
              <a:rPr lang="fr-FR" dirty="0" smtClean="0"/>
              <a:t>droit </a:t>
            </a:r>
            <a:r>
              <a:rPr lang="fr-FR" dirty="0"/>
              <a:t>de vote et l'engagement politique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aspects positive d'une société divers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983" y="5284206"/>
            <a:ext cx="1208713" cy="1253480"/>
          </a:xfrm>
          <a:prstGeom prst="rect">
            <a:avLst/>
          </a:prstGeom>
        </p:spPr>
      </p:pic>
      <p:pic>
        <p:nvPicPr>
          <p:cNvPr id="6" name="Fr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503" y="153986"/>
            <a:ext cx="741193" cy="741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For this paper you will</a:t>
            </a:r>
          </a:p>
          <a:p>
            <a:r>
              <a:rPr lang="en-GB" sz="2800" dirty="0" smtClean="0"/>
              <a:t>practice listening and responding to spoken passages from a range of contents and sources.</a:t>
            </a:r>
          </a:p>
          <a:p>
            <a:r>
              <a:rPr lang="en-GB" sz="2800" dirty="0" smtClean="0"/>
              <a:t>practice reading and responding to a variety of</a:t>
            </a:r>
          </a:p>
          <a:p>
            <a:pPr marL="0" indent="0">
              <a:buNone/>
            </a:pPr>
            <a:r>
              <a:rPr lang="en-GB" sz="2800" dirty="0" smtClean="0"/>
              <a:t>   texts drawn from a range of authentic sources.</a:t>
            </a:r>
          </a:p>
          <a:p>
            <a:r>
              <a:rPr lang="en-GB" sz="2800" dirty="0"/>
              <a:t>p</a:t>
            </a:r>
            <a:r>
              <a:rPr lang="en-GB" sz="2800" dirty="0" smtClean="0"/>
              <a:t>ractice translating from French to English and English to French.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1 (50%) Listening, reading and writing 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31409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Fr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575" y="1158044"/>
            <a:ext cx="709853" cy="709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GB" sz="2800" dirty="0" smtClean="0"/>
              <a:t>You will study the novel “No et </a:t>
            </a:r>
            <a:r>
              <a:rPr lang="en-GB" sz="2800" dirty="0" err="1" smtClean="0"/>
              <a:t>moi</a:t>
            </a:r>
            <a:r>
              <a:rPr lang="en-GB" sz="2800" dirty="0" smtClean="0"/>
              <a:t>” by Delphine de Vigan and the film “Au  revoir les </a:t>
            </a:r>
            <a:r>
              <a:rPr lang="en-GB" sz="2800" dirty="0" err="1" smtClean="0"/>
              <a:t>enfants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In the 2 hour exam you will write an essay in French (approximately 350 words) on both of these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71480"/>
            <a:ext cx="85011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2 (20%) Writing </a:t>
            </a:r>
            <a:endParaRPr lang="en-GB" sz="3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3864159"/>
            <a:ext cx="2497690" cy="1973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3356992"/>
            <a:ext cx="1539280" cy="2480394"/>
          </a:xfrm>
          <a:prstGeom prst="rect">
            <a:avLst/>
          </a:prstGeom>
        </p:spPr>
      </p:pic>
      <p:pic>
        <p:nvPicPr>
          <p:cNvPr id="2" name="Fr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146" y="301247"/>
            <a:ext cx="723153" cy="723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76256" y="4077072"/>
            <a:ext cx="2524250" cy="1939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3 (30%):Speaking</a:t>
            </a: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375" y="1628800"/>
            <a:ext cx="7496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Speaking will naturally be an essential part of your studies. You will research, present and discuss all the sub-themes as we progress through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the speaking exam you will have a discussion on  one of </a:t>
            </a:r>
            <a:r>
              <a:rPr lang="en-GB" sz="2000" smtClean="0"/>
              <a:t>the sub-themes </a:t>
            </a:r>
            <a:r>
              <a:rPr lang="en-GB" sz="2000" dirty="0" smtClean="0"/>
              <a:t>based on a stimulus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second part of the exam is your Individual Research Project, where you will present and discuss a topic of your choice related to France or the French speaking world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" name="Fr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9632" y="239758"/>
            <a:ext cx="648072" cy="648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Grammar practice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Essay writing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1D125A5-F64B-47DB-9724-E4F5703AC5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94" y="1197269"/>
            <a:ext cx="1755697" cy="1598543"/>
          </a:xfrm>
          <a:prstGeom prst="rect">
            <a:avLst/>
          </a:prstGeom>
        </p:spPr>
      </p:pic>
      <p:pic>
        <p:nvPicPr>
          <p:cNvPr id="13" name="Picture 12" descr="A close up of a newspaper&#10;&#10;Description automatically generated">
            <a:extLst>
              <a:ext uri="{FF2B5EF4-FFF2-40B4-BE49-F238E27FC236}">
                <a16:creationId xmlns:a16="http://schemas.microsoft.com/office/drawing/2014/main" id="{86A6477C-0D3D-4BA1-A1D1-827B2F348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41" y="1209735"/>
            <a:ext cx="1885769" cy="1869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252" y="4543501"/>
            <a:ext cx="1881178" cy="19202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2500" y="4671153"/>
            <a:ext cx="1957347" cy="14403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393" y="2739655"/>
            <a:ext cx="2263728" cy="2010238"/>
          </a:xfrm>
          <a:prstGeom prst="rect">
            <a:avLst/>
          </a:prstGeom>
        </p:spPr>
      </p:pic>
      <p:pic>
        <p:nvPicPr>
          <p:cNvPr id="4" name="fgs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4770" y="229236"/>
            <a:ext cx="712982" cy="7129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0" y="24430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618856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With the globalisation of industry and commerce, graduates with a good command of modern languages are sought after for numerous roles in a variety of organisations and </a:t>
            </a:r>
            <a:r>
              <a:rPr lang="en-GB" dirty="0" smtClean="0"/>
              <a:t>sectors.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</a:t>
            </a:r>
            <a:r>
              <a:rPr lang="en-GB" dirty="0" smtClean="0"/>
              <a:t>areers </a:t>
            </a:r>
            <a:r>
              <a:rPr lang="en-GB" dirty="0"/>
              <a:t>where language skills are the primary focus are those of interpreter (spoken word), translator (written word) and teacher/lecturer, specifically in secondary education or above, and teaching English as a second language in the UK or abroad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Alternative career options include the travel industry, working overseas or in the UK, retail buying, logistics and distribution, where goods or equipment are moved across international borders. </a:t>
            </a:r>
            <a:r>
              <a:rPr lang="en-GB" dirty="0" smtClean="0"/>
              <a:t>The </a:t>
            </a:r>
            <a:r>
              <a:rPr lang="en-GB" dirty="0"/>
              <a:t>government's diplomatic service is often a target for modern languages </a:t>
            </a:r>
            <a:r>
              <a:rPr lang="en-GB" dirty="0" smtClean="0"/>
              <a:t>graduates.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3584" y="5589658"/>
            <a:ext cx="401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/>
              <a:t>All of these famous faces speak at least one other language fluently.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20072" y="1692276"/>
            <a:ext cx="1531503" cy="89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2057" y="2484074"/>
            <a:ext cx="1224136" cy="1179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1002" y="1563839"/>
            <a:ext cx="1673369" cy="1174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4043" y="3470721"/>
            <a:ext cx="1296699" cy="1033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390" y="4423499"/>
            <a:ext cx="1153269" cy="941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5060" y="4531123"/>
            <a:ext cx="1356744" cy="839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402" y="3508950"/>
            <a:ext cx="1555430" cy="976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7101" y="3631991"/>
            <a:ext cx="1663673" cy="921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02" y="4553027"/>
            <a:ext cx="1161462" cy="943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2025" y="2544694"/>
            <a:ext cx="1249085" cy="1143776"/>
          </a:xfrm>
          <a:prstGeom prst="rect">
            <a:avLst/>
          </a:prstGeom>
        </p:spPr>
      </p:pic>
      <p:pic>
        <p:nvPicPr>
          <p:cNvPr id="4" name="fgs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5845" y="213980"/>
            <a:ext cx="746950" cy="746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8656" cy="43490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or above in GCSE </a:t>
            </a:r>
            <a:r>
              <a:rPr lang="en-GB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French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978" y="1692276"/>
            <a:ext cx="4295775" cy="211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94" y="2996952"/>
            <a:ext cx="2581923" cy="2575038"/>
          </a:xfrm>
          <a:prstGeom prst="rect">
            <a:avLst/>
          </a:prstGeom>
        </p:spPr>
      </p:pic>
      <p:pic>
        <p:nvPicPr>
          <p:cNvPr id="4" name="Fr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0138" y="274638"/>
            <a:ext cx="729323" cy="729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1CDB24-BC8B-47D5-A4D8-7CCB8A030DC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c111592f-cc7e-4487-a174-9ea6445e247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508</Words>
  <Application>Microsoft Office PowerPoint</Application>
  <PresentationFormat>On-screen Show (4:3)</PresentationFormat>
  <Paragraphs>72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Comic Sans MS</vt:lpstr>
      <vt:lpstr>Office Theme</vt:lpstr>
      <vt:lpstr>French A Level</vt:lpstr>
      <vt:lpstr>Why choose French at A-level?</vt:lpstr>
      <vt:lpstr>Structure of the course</vt:lpstr>
      <vt:lpstr>PowerPoint Presentation</vt:lpstr>
      <vt:lpstr>PowerPoint Presentation</vt:lpstr>
      <vt:lpstr>PowerPoint Presentation</vt:lpstr>
      <vt:lpstr>Methods of study</vt:lpstr>
      <vt:lpstr>Future career options</vt:lpstr>
      <vt:lpstr>Entry Requirements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Roberts. Chris</cp:lastModifiedBy>
  <cp:revision>99</cp:revision>
  <cp:lastPrinted>2017-06-22T09:45:38Z</cp:lastPrinted>
  <dcterms:created xsi:type="dcterms:W3CDTF">2009-12-09T09:29:40Z</dcterms:created>
  <dcterms:modified xsi:type="dcterms:W3CDTF">2020-06-18T11:40:16Z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