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6"/>
  </p:notesMasterIdLst>
  <p:sldIdLst>
    <p:sldId id="264" r:id="rId6"/>
    <p:sldId id="265" r:id="rId7"/>
    <p:sldId id="274" r:id="rId8"/>
    <p:sldId id="305" r:id="rId9"/>
    <p:sldId id="306" r:id="rId10"/>
    <p:sldId id="270" r:id="rId11"/>
    <p:sldId id="307" r:id="rId12"/>
    <p:sldId id="266" r:id="rId13"/>
    <p:sldId id="267" r:id="rId14"/>
    <p:sldId id="304" r:id="rId1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85356" autoAdjust="0"/>
  </p:normalViewPr>
  <p:slideViewPr>
    <p:cSldViewPr>
      <p:cViewPr varScale="1">
        <p:scale>
          <a:sx n="59" d="100"/>
          <a:sy n="59" d="100"/>
        </p:scale>
        <p:origin x="1460"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1F7E35E-D8C4-4AE6-B16A-0386783F3E0E}" type="datetimeFigureOut">
              <a:rPr lang="en-GB" smtClean="0"/>
              <a:t>10/06/2020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1176DFE8-D37B-4475-94B2-CB8DE6C234B2}" type="slidenum">
              <a:rPr lang="en-GB" smtClean="0"/>
              <a:t>‹#›</a:t>
            </a:fld>
            <a:endParaRPr lang="en-GB"/>
          </a:p>
        </p:txBody>
      </p:sp>
    </p:spTree>
    <p:extLst>
      <p:ext uri="{BB962C8B-B14F-4D97-AF65-F5344CB8AC3E}">
        <p14:creationId xmlns:p14="http://schemas.microsoft.com/office/powerpoint/2010/main" val="2746733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76DFE8-D37B-4475-94B2-CB8DE6C234B2}" type="slidenum">
              <a:rPr lang="en-GB" smtClean="0"/>
              <a:t>9</a:t>
            </a:fld>
            <a:endParaRPr lang="en-GB"/>
          </a:p>
        </p:txBody>
      </p:sp>
    </p:spTree>
    <p:extLst>
      <p:ext uri="{BB962C8B-B14F-4D97-AF65-F5344CB8AC3E}">
        <p14:creationId xmlns:p14="http://schemas.microsoft.com/office/powerpoint/2010/main" val="937345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04BF2C9-8CFE-4AD7-A8F1-4D86749D6CC2}" type="datetimeFigureOut">
              <a:rPr lang="en-US" smtClean="0"/>
              <a:t>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E6692-B1BD-446B-A5E9-4AB780604443}"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4BF2C9-8CFE-4AD7-A8F1-4D86749D6CC2}" type="datetimeFigureOut">
              <a:rPr lang="en-US" smtClean="0"/>
              <a:t>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E6692-B1BD-446B-A5E9-4AB78060444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4BF2C9-8CFE-4AD7-A8F1-4D86749D6CC2}" type="datetimeFigureOut">
              <a:rPr lang="en-US" smtClean="0"/>
              <a:t>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E6692-B1BD-446B-A5E9-4AB78060444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4BF2C9-8CFE-4AD7-A8F1-4D86749D6CC2}" type="datetimeFigureOut">
              <a:rPr lang="en-US" smtClean="0"/>
              <a:t>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E6692-B1BD-446B-A5E9-4AB780604443}"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4BF2C9-8CFE-4AD7-A8F1-4D86749D6CC2}" type="datetimeFigureOut">
              <a:rPr lang="en-US" smtClean="0"/>
              <a:t>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E6692-B1BD-446B-A5E9-4AB780604443}"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04BF2C9-8CFE-4AD7-A8F1-4D86749D6CC2}" type="datetimeFigureOut">
              <a:rPr lang="en-US" smtClean="0"/>
              <a:t>6/10/2020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9E6692-B1BD-446B-A5E9-4AB780604443}"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04BF2C9-8CFE-4AD7-A8F1-4D86749D6CC2}" type="datetimeFigureOut">
              <a:rPr lang="en-US" smtClean="0"/>
              <a:t>6/10/2020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9E6692-B1BD-446B-A5E9-4AB780604443}"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04BF2C9-8CFE-4AD7-A8F1-4D86749D6CC2}" type="datetimeFigureOut">
              <a:rPr lang="en-US" smtClean="0"/>
              <a:t>6/10/2020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9E6692-B1BD-446B-A5E9-4AB78060444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F2C9-8CFE-4AD7-A8F1-4D86749D6CC2}" type="datetimeFigureOut">
              <a:rPr lang="en-US" smtClean="0"/>
              <a:t>6/10/2020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9E6692-B1BD-446B-A5E9-4AB78060444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4BF2C9-8CFE-4AD7-A8F1-4D86749D6CC2}" type="datetimeFigureOut">
              <a:rPr lang="en-US" smtClean="0"/>
              <a:t>6/10/2020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9E6692-B1BD-446B-A5E9-4AB780604443}"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4BF2C9-8CFE-4AD7-A8F1-4D86749D6CC2}" type="datetimeFigureOut">
              <a:rPr lang="en-US" smtClean="0"/>
              <a:t>6/10/2020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9E6692-B1BD-446B-A5E9-4AB780604443}"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F2C9-8CFE-4AD7-A8F1-4D86749D6CC2}" type="datetimeFigureOut">
              <a:rPr lang="en-US" smtClean="0"/>
              <a:t>6/10/2020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E6692-B1BD-446B-A5E9-4AB780604443}"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media10.mp3"/><Relationship Id="rId2" Type="http://schemas.microsoft.com/office/2007/relationships/media" Target="../media/media10.mp3"/><Relationship Id="rId1" Type="http://schemas.openxmlformats.org/officeDocument/2006/relationships/tags" Target="../tags/tag10.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media2.mp3"/><Relationship Id="rId7" Type="http://schemas.openxmlformats.org/officeDocument/2006/relationships/image" Target="../media/image2.png"/><Relationship Id="rId2" Type="http://schemas.microsoft.com/office/2007/relationships/media" Target="../media/media2.mp3"/><Relationship Id="rId1" Type="http://schemas.openxmlformats.org/officeDocument/2006/relationships/tags" Target="../tags/tag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3.mp3"/><Relationship Id="rId7" Type="http://schemas.openxmlformats.org/officeDocument/2006/relationships/image" Target="../media/image6.jpeg"/><Relationship Id="rId2" Type="http://schemas.microsoft.com/office/2007/relationships/media" Target="../media/media3.mp3"/><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4.mp3"/><Relationship Id="rId7" Type="http://schemas.openxmlformats.org/officeDocument/2006/relationships/image" Target="../media/image8.jpg"/><Relationship Id="rId2" Type="http://schemas.microsoft.com/office/2007/relationships/media" Target="../media/media4.mp3"/><Relationship Id="rId1" Type="http://schemas.openxmlformats.org/officeDocument/2006/relationships/tags" Target="../tags/tag4.xml"/><Relationship Id="rId6" Type="http://schemas.openxmlformats.org/officeDocument/2006/relationships/image" Target="../media/image7.jpeg"/><Relationship Id="rId5" Type="http://schemas.openxmlformats.org/officeDocument/2006/relationships/image" Target="../media/image3.jpe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5.mp3"/><Relationship Id="rId7" Type="http://schemas.openxmlformats.org/officeDocument/2006/relationships/image" Target="../media/image9.png"/><Relationship Id="rId2" Type="http://schemas.microsoft.com/office/2007/relationships/media" Target="../media/media5.mp3"/><Relationship Id="rId1" Type="http://schemas.openxmlformats.org/officeDocument/2006/relationships/tags" Target="../tags/tag5.xml"/><Relationship Id="rId6" Type="http://schemas.openxmlformats.org/officeDocument/2006/relationships/hyperlink" Target="mailto:mflannigan@bishopstopford.com" TargetMode="External"/><Relationship Id="rId5" Type="http://schemas.openxmlformats.org/officeDocument/2006/relationships/image" Target="../media/image3.jpe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mp3"/><Relationship Id="rId2" Type="http://schemas.microsoft.com/office/2007/relationships/media" Target="../media/media6.mp3"/><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7.mp3"/><Relationship Id="rId2" Type="http://schemas.microsoft.com/office/2007/relationships/media" Target="../media/media7.mp3"/><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media8.mp3"/><Relationship Id="rId7" Type="http://schemas.openxmlformats.org/officeDocument/2006/relationships/image" Target="../media/image11.png"/><Relationship Id="rId2" Type="http://schemas.microsoft.com/office/2007/relationships/media" Target="../media/media8.mp3"/><Relationship Id="rId1" Type="http://schemas.openxmlformats.org/officeDocument/2006/relationships/tags" Target="../tags/tag8.xml"/><Relationship Id="rId6" Type="http://schemas.openxmlformats.org/officeDocument/2006/relationships/image" Target="../media/image10.jpeg"/><Relationship Id="rId5" Type="http://schemas.openxmlformats.org/officeDocument/2006/relationships/image" Target="../media/image3.jpeg"/><Relationship Id="rId4" Type="http://schemas.openxmlformats.org/officeDocument/2006/relationships/slideLayout" Target="../slideLayouts/slideLayout2.xml"/><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9.mp3"/><Relationship Id="rId7" Type="http://schemas.openxmlformats.org/officeDocument/2006/relationships/image" Target="../media/image13.png"/><Relationship Id="rId2" Type="http://schemas.microsoft.com/office/2007/relationships/media" Target="../media/media9.mp3"/><Relationship Id="rId1" Type="http://schemas.openxmlformats.org/officeDocument/2006/relationships/tags" Target="../tags/tag9.xml"/><Relationship Id="rId6" Type="http://schemas.openxmlformats.org/officeDocument/2006/relationships/image" Target="../media/image3.jpe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18000" r="-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b="1" dirty="0" smtClean="0">
                <a:solidFill>
                  <a:schemeClr val="bg1"/>
                </a:solidFill>
                <a:latin typeface="+mn-lt"/>
                <a:cs typeface="Comic Sans MS"/>
              </a:rPr>
              <a:t>PE </a:t>
            </a:r>
            <a:r>
              <a:rPr lang="en-US" sz="6600" b="1" dirty="0" smtClean="0">
                <a:solidFill>
                  <a:schemeClr val="bg1"/>
                </a:solidFill>
                <a:latin typeface="+mn-lt"/>
                <a:cs typeface="Comic Sans MS"/>
              </a:rPr>
              <a:t>A Level</a:t>
            </a:r>
            <a:endParaRPr lang="en-US" sz="6600" b="1" dirty="0">
              <a:solidFill>
                <a:schemeClr val="bg1"/>
              </a:solidFill>
              <a:latin typeface="+mn-lt"/>
              <a:cs typeface="Comic Sans MS"/>
            </a:endParaRPr>
          </a:p>
        </p:txBody>
      </p:sp>
      <p:pic>
        <p:nvPicPr>
          <p:cNvPr id="4" name="Slide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948264" y="549066"/>
            <a:ext cx="1571352" cy="1571352"/>
          </a:xfrm>
          <a:prstGeom prst="rect">
            <a:avLst/>
          </a:prstGeom>
        </p:spPr>
      </p:pic>
    </p:spTree>
    <p:custDataLst>
      <p:tags r:id="rId1"/>
    </p:custDataLst>
    <p:extLst>
      <p:ext uri="{BB962C8B-B14F-4D97-AF65-F5344CB8AC3E}">
        <p14:creationId xmlns:p14="http://schemas.microsoft.com/office/powerpoint/2010/main" val="12881110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24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alibri" panose="020F0502020204030204" pitchFamily="34" charset="0"/>
                <a:cs typeface="Calibri" panose="020F0502020204030204" pitchFamily="34" charset="0"/>
              </a:rPr>
              <a:t>Entry Requirements</a:t>
            </a:r>
            <a:endParaRPr lang="en-GB"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600201"/>
            <a:ext cx="8147248" cy="4349080"/>
          </a:xfrm>
        </p:spPr>
        <p:txBody>
          <a:bodyPr>
            <a:normAutofit fontScale="92500" lnSpcReduction="20000"/>
          </a:bodyPr>
          <a:lstStyle/>
          <a:p>
            <a:pPr>
              <a:lnSpc>
                <a:spcPct val="120000"/>
              </a:lnSpc>
              <a:spcBef>
                <a:spcPts val="0"/>
              </a:spcBef>
            </a:pPr>
            <a:r>
              <a:rPr lang="en-GB" u="sng" dirty="0">
                <a:latin typeface="Calibri" panose="020F0502020204030204" pitchFamily="34" charset="0"/>
                <a:cs typeface="Calibri" panose="020F0502020204030204" pitchFamily="34" charset="0"/>
              </a:rPr>
              <a:t>5</a:t>
            </a:r>
            <a:r>
              <a:rPr lang="en-GB" u="sng" dirty="0" smtClean="0">
                <a:latin typeface="Calibri" panose="020F0502020204030204" pitchFamily="34" charset="0"/>
                <a:cs typeface="Calibri" panose="020F0502020204030204" pitchFamily="34" charset="0"/>
              </a:rPr>
              <a:t> </a:t>
            </a:r>
            <a:r>
              <a:rPr lang="en-GB" u="sng" dirty="0">
                <a:latin typeface="Calibri" panose="020F0502020204030204" pitchFamily="34" charset="0"/>
                <a:cs typeface="Calibri" panose="020F0502020204030204" pitchFamily="34" charset="0"/>
              </a:rPr>
              <a:t>or above in GCSE </a:t>
            </a:r>
            <a:r>
              <a:rPr lang="en-GB" u="sng" dirty="0" smtClean="0">
                <a:latin typeface="Calibri" panose="020F0502020204030204" pitchFamily="34" charset="0"/>
                <a:cs typeface="Calibri" panose="020F0502020204030204" pitchFamily="34" charset="0"/>
              </a:rPr>
              <a:t>PE (or equivalent)</a:t>
            </a:r>
            <a:endParaRPr lang="en-GB" u="sng" dirty="0" smtClean="0">
              <a:latin typeface="Calibri" panose="020F0502020204030204" pitchFamily="34" charset="0"/>
              <a:cs typeface="Calibri" panose="020F0502020204030204" pitchFamily="34" charset="0"/>
            </a:endParaRPr>
          </a:p>
          <a:p>
            <a:pPr>
              <a:lnSpc>
                <a:spcPct val="120000"/>
              </a:lnSpc>
              <a:spcBef>
                <a:spcPts val="0"/>
              </a:spcBef>
            </a:pPr>
            <a:endParaRPr lang="en-GB" u="sng" dirty="0">
              <a:latin typeface="Calibri" panose="020F0502020204030204" pitchFamily="34" charset="0"/>
              <a:cs typeface="Calibri" panose="020F0502020204030204" pitchFamily="34" charset="0"/>
            </a:endParaRPr>
          </a:p>
          <a:p>
            <a:pPr>
              <a:lnSpc>
                <a:spcPct val="120000"/>
              </a:lnSpc>
              <a:spcBef>
                <a:spcPts val="0"/>
              </a:spcBef>
            </a:pPr>
            <a:r>
              <a:rPr lang="en-GB" dirty="0" smtClean="0">
                <a:latin typeface="Calibri" panose="020F0502020204030204" pitchFamily="34" charset="0"/>
                <a:cs typeface="Calibri" panose="020F0502020204030204" pitchFamily="34" charset="0"/>
              </a:rPr>
              <a:t>Or, 5</a:t>
            </a:r>
            <a:r>
              <a:rPr lang="en-GB" u="sng" dirty="0" smtClean="0">
                <a:latin typeface="Calibri" panose="020F0502020204030204" pitchFamily="34" charset="0"/>
                <a:cs typeface="Calibri" panose="020F0502020204030204" pitchFamily="34" charset="0"/>
              </a:rPr>
              <a:t> </a:t>
            </a:r>
            <a:r>
              <a:rPr lang="en-GB" u="sng" dirty="0">
                <a:latin typeface="Calibri" panose="020F0502020204030204" pitchFamily="34" charset="0"/>
                <a:cs typeface="Calibri" panose="020F0502020204030204" pitchFamily="34" charset="0"/>
              </a:rPr>
              <a:t>or above in GCSE </a:t>
            </a:r>
            <a:r>
              <a:rPr lang="en-GB" u="sng" dirty="0" smtClean="0">
                <a:latin typeface="Calibri" panose="020F0502020204030204" pitchFamily="34" charset="0"/>
                <a:cs typeface="Calibri" panose="020F0502020204030204" pitchFamily="34" charset="0"/>
              </a:rPr>
              <a:t>Science</a:t>
            </a:r>
            <a:r>
              <a:rPr lang="en-GB" dirty="0" smtClean="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if </a:t>
            </a:r>
            <a:r>
              <a:rPr lang="en-GB" dirty="0" smtClean="0">
                <a:latin typeface="Calibri" panose="020F0502020204030204" pitchFamily="34" charset="0"/>
                <a:cs typeface="Calibri" panose="020F0502020204030204" pitchFamily="34" charset="0"/>
              </a:rPr>
              <a:t>PE </a:t>
            </a:r>
            <a:r>
              <a:rPr lang="en-GB" dirty="0">
                <a:latin typeface="Calibri" panose="020F0502020204030204" pitchFamily="34" charset="0"/>
                <a:cs typeface="Calibri" panose="020F0502020204030204" pitchFamily="34" charset="0"/>
              </a:rPr>
              <a:t>has not been </a:t>
            </a:r>
            <a:r>
              <a:rPr lang="en-GB" dirty="0" smtClean="0">
                <a:latin typeface="Calibri" panose="020F0502020204030204" pitchFamily="34" charset="0"/>
                <a:cs typeface="Calibri" panose="020F0502020204030204" pitchFamily="34" charset="0"/>
              </a:rPr>
              <a:t>taken</a:t>
            </a:r>
          </a:p>
          <a:p>
            <a:pPr>
              <a:lnSpc>
                <a:spcPct val="120000"/>
              </a:lnSpc>
              <a:spcBef>
                <a:spcPts val="0"/>
              </a:spcBef>
            </a:pPr>
            <a:endParaRPr lang="en-GB" dirty="0">
              <a:latin typeface="Calibri" panose="020F0502020204030204" pitchFamily="34" charset="0"/>
              <a:cs typeface="Calibri" panose="020F0502020204030204" pitchFamily="34" charset="0"/>
            </a:endParaRPr>
          </a:p>
          <a:p>
            <a:pPr>
              <a:lnSpc>
                <a:spcPct val="120000"/>
              </a:lnSpc>
              <a:spcBef>
                <a:spcPts val="0"/>
              </a:spcBef>
            </a:pPr>
            <a:r>
              <a:rPr lang="en-GB" dirty="0" smtClean="0">
                <a:latin typeface="Calibri" panose="020F0502020204030204" pitchFamily="34" charset="0"/>
                <a:cs typeface="Calibri" panose="020F0502020204030204" pitchFamily="34" charset="0"/>
              </a:rPr>
              <a:t>While not strictly an entry requirement, you MUST be competing in at least ONE activity from the approved activity list.  If you are not currently, it </a:t>
            </a:r>
            <a:r>
              <a:rPr lang="en-GB" dirty="0" smtClean="0">
                <a:latin typeface="Calibri" panose="020F0502020204030204" pitchFamily="34" charset="0"/>
                <a:cs typeface="Calibri" panose="020F0502020204030204" pitchFamily="34" charset="0"/>
              </a:rPr>
              <a:t>may well be too late to start</a:t>
            </a:r>
            <a:endParaRPr lang="en-GB"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847570" cy="105273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17681" y="0"/>
            <a:ext cx="847570" cy="1052736"/>
          </a:xfrm>
          <a:prstGeom prst="rect">
            <a:avLst/>
          </a:prstGeom>
        </p:spPr>
      </p:pic>
      <p:pic>
        <p:nvPicPr>
          <p:cNvPr id="8" name="SLide 1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7668344" y="1397001"/>
            <a:ext cx="1152128" cy="1152128"/>
          </a:xfrm>
          <a:prstGeom prst="rect">
            <a:avLst/>
          </a:prstGeom>
        </p:spPr>
      </p:pic>
    </p:spTree>
    <p:custDataLst>
      <p:tags r:id="rId1"/>
    </p:custDataLst>
    <p:extLst>
      <p:ext uri="{BB962C8B-B14F-4D97-AF65-F5344CB8AC3E}">
        <p14:creationId xmlns:p14="http://schemas.microsoft.com/office/powerpoint/2010/main" val="10084379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163"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mn-lt"/>
                <a:cs typeface="Comic Sans MS"/>
              </a:rPr>
              <a:t>Why </a:t>
            </a:r>
            <a:r>
              <a:rPr lang="en-US" b="1" dirty="0" smtClean="0">
                <a:latin typeface="+mn-lt"/>
                <a:cs typeface="Calibri" panose="020F0502020204030204" pitchFamily="34" charset="0"/>
              </a:rPr>
              <a:t>choose</a:t>
            </a:r>
            <a:r>
              <a:rPr lang="en-US" b="1" dirty="0" smtClean="0">
                <a:latin typeface="+mn-lt"/>
                <a:cs typeface="Comic Sans MS"/>
              </a:rPr>
              <a:t> </a:t>
            </a:r>
            <a:r>
              <a:rPr lang="en-US" b="1" dirty="0" smtClean="0">
                <a:latin typeface="+mn-lt"/>
                <a:cs typeface="Comic Sans MS"/>
              </a:rPr>
              <a:t>PE </a:t>
            </a:r>
            <a:r>
              <a:rPr lang="en-US" b="1" dirty="0" smtClean="0">
                <a:latin typeface="+mn-lt"/>
                <a:cs typeface="Comic Sans MS"/>
              </a:rPr>
              <a:t>at A-level?</a:t>
            </a:r>
            <a:endParaRPr lang="en-US" b="1" dirty="0">
              <a:latin typeface="+mn-lt"/>
              <a:cs typeface="Comic Sans MS"/>
            </a:endParaRPr>
          </a:p>
        </p:txBody>
      </p:sp>
      <p:sp>
        <p:nvSpPr>
          <p:cNvPr id="5" name="Content Placeholder 4"/>
          <p:cNvSpPr>
            <a:spLocks noGrp="1"/>
          </p:cNvSpPr>
          <p:nvPr>
            <p:ph idx="1"/>
          </p:nvPr>
        </p:nvSpPr>
        <p:spPr>
          <a:xfrm>
            <a:off x="457200" y="1600201"/>
            <a:ext cx="8229600" cy="3484984"/>
          </a:xfrm>
        </p:spPr>
        <p:txBody>
          <a:bodyPr>
            <a:normAutofit fontScale="70000" lnSpcReduction="20000"/>
          </a:bodyPr>
          <a:lstStyle/>
          <a:p>
            <a:pPr>
              <a:lnSpc>
                <a:spcPct val="120000"/>
              </a:lnSpc>
              <a:spcBef>
                <a:spcPts val="0"/>
              </a:spcBef>
            </a:pPr>
            <a:r>
              <a:rPr lang="en-US" dirty="0" smtClean="0">
                <a:cs typeface="Comic Sans MS"/>
              </a:rPr>
              <a:t>The chances are, if you are interested in doing PE at A Level, you are already a keen performer and passionate about PE, Sport and Physical Activity.  A Level PE goes deep into the theoretical content which underpins your experiences as a performer</a:t>
            </a:r>
            <a:endParaRPr lang="en-US" dirty="0" smtClean="0">
              <a:cs typeface="Comic Sans MS"/>
            </a:endParaRPr>
          </a:p>
          <a:p>
            <a:pPr>
              <a:lnSpc>
                <a:spcPct val="120000"/>
              </a:lnSpc>
              <a:spcBef>
                <a:spcPts val="0"/>
              </a:spcBef>
            </a:pPr>
            <a:endParaRPr lang="en-US" dirty="0" smtClean="0">
              <a:cs typeface="Comic Sans MS"/>
            </a:endParaRPr>
          </a:p>
          <a:p>
            <a:pPr>
              <a:lnSpc>
                <a:spcPct val="120000"/>
              </a:lnSpc>
              <a:spcBef>
                <a:spcPts val="0"/>
              </a:spcBef>
            </a:pPr>
            <a:r>
              <a:rPr lang="en-GB" altLang="en-US" dirty="0" smtClean="0"/>
              <a:t>We cover three broad areas within this; physiology, psychology and socio-cultural </a:t>
            </a:r>
            <a:r>
              <a:rPr lang="en-GB" altLang="en-US" dirty="0" smtClean="0"/>
              <a:t>concepts.  Some of this you will already be familiar with, other parts will be brand new.  As a keen performer, you will be able to bring the theory content to life with real examples and application from your own experiences.</a:t>
            </a:r>
            <a:endParaRPr lang="en-US" dirty="0">
              <a:cs typeface="Comic Sans MS"/>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847570" cy="1052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6430" y="0"/>
            <a:ext cx="847570" cy="1052736"/>
          </a:xfrm>
          <a:prstGeom prst="rect">
            <a:avLst/>
          </a:prstGeom>
        </p:spPr>
      </p:pic>
      <p:pic>
        <p:nvPicPr>
          <p:cNvPr id="10" name="Picture 9" descr="Physical education - Wikipedi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11760" y="4985007"/>
            <a:ext cx="2455540" cy="1841655"/>
          </a:xfrm>
          <a:prstGeom prst="rect">
            <a:avLst/>
          </a:prstGeom>
        </p:spPr>
      </p:pic>
      <p:pic>
        <p:nvPicPr>
          <p:cNvPr id="11" name="Slide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6411838" y="4866456"/>
            <a:ext cx="1656184" cy="1656184"/>
          </a:xfrm>
          <a:prstGeom prst="rect">
            <a:avLst/>
          </a:prstGeom>
        </p:spPr>
      </p:pic>
    </p:spTree>
    <p:custDataLst>
      <p:tags r:id="rId1"/>
    </p:custDataLst>
    <p:extLst>
      <p:ext uri="{BB962C8B-B14F-4D97-AF65-F5344CB8AC3E}">
        <p14:creationId xmlns:p14="http://schemas.microsoft.com/office/powerpoint/2010/main" val="244861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1"/>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43844" fill="hold"/>
                                        <p:tgtEl>
                                          <p:spTgt spid="11"/>
                                        </p:tgtEl>
                                      </p:cBhvr>
                                    </p:cmd>
                                  </p:childTnLst>
                                </p:cTn>
                              </p:par>
                            </p:childTnLst>
                          </p:cTn>
                        </p:par>
                      </p:childTnLst>
                    </p:cTn>
                  </p:par>
                </p:childTnLst>
              </p:cTn>
              <p:nextCondLst>
                <p:cond evt="onClick" delay="0">
                  <p:tgtEl>
                    <p:spTgt spid="11"/>
                  </p:tgtEl>
                </p:cond>
              </p:nextCondLst>
            </p:seq>
            <p:audio>
              <p:cMediaNode vol="80000">
                <p:cTn id="20"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alibri" panose="020F0502020204030204" pitchFamily="34" charset="0"/>
                <a:cs typeface="Calibri" panose="020F0502020204030204" pitchFamily="34" charset="0"/>
              </a:rPr>
              <a:t>Structure of the course</a:t>
            </a:r>
            <a:endParaRPr lang="en-GB"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23785" y="1312568"/>
            <a:ext cx="7246640" cy="5356791"/>
          </a:xfrm>
        </p:spPr>
        <p:txBody>
          <a:bodyPr>
            <a:noAutofit/>
          </a:bodyPr>
          <a:lstStyle/>
          <a:p>
            <a:pPr marL="0" indent="0">
              <a:lnSpc>
                <a:spcPct val="120000"/>
              </a:lnSpc>
              <a:spcBef>
                <a:spcPts val="0"/>
              </a:spcBef>
              <a:buNone/>
            </a:pPr>
            <a:r>
              <a:rPr lang="en-GB" sz="2200" u="sng" dirty="0" smtClean="0">
                <a:latin typeface="Calibri" panose="020F0502020204030204" pitchFamily="34" charset="0"/>
                <a:cs typeface="Calibri" panose="020F0502020204030204" pitchFamily="34" charset="0"/>
              </a:rPr>
              <a:t>Specification: </a:t>
            </a:r>
            <a:r>
              <a:rPr lang="en-GB" sz="2200" u="sng" dirty="0" smtClean="0">
                <a:latin typeface="Calibri" panose="020F0502020204030204" pitchFamily="34" charset="0"/>
                <a:cs typeface="Calibri" panose="020F0502020204030204" pitchFamily="34" charset="0"/>
              </a:rPr>
              <a:t>AQA 7582</a:t>
            </a:r>
            <a:endParaRPr lang="en-GB" sz="2200" u="sng" dirty="0" smtClean="0">
              <a:latin typeface="Calibri" panose="020F0502020204030204" pitchFamily="34" charset="0"/>
              <a:cs typeface="Calibri" panose="020F0502020204030204" pitchFamily="34" charset="0"/>
            </a:endParaRPr>
          </a:p>
          <a:p>
            <a:pPr marL="0" indent="0">
              <a:lnSpc>
                <a:spcPct val="120000"/>
              </a:lnSpc>
              <a:spcBef>
                <a:spcPts val="0"/>
              </a:spcBef>
              <a:buNone/>
            </a:pPr>
            <a:r>
              <a:rPr lang="en-GB" sz="1600" u="sng" dirty="0" smtClean="0">
                <a:latin typeface="Calibri" panose="020F0502020204030204" pitchFamily="34" charset="0"/>
                <a:cs typeface="Calibri" panose="020F0502020204030204" pitchFamily="34" charset="0"/>
              </a:rPr>
              <a:t>Year </a:t>
            </a:r>
            <a:r>
              <a:rPr lang="en-GB" sz="1600" u="sng" dirty="0" smtClean="0">
                <a:latin typeface="Calibri" panose="020F0502020204030204" pitchFamily="34" charset="0"/>
                <a:cs typeface="Calibri" panose="020F0502020204030204" pitchFamily="34" charset="0"/>
              </a:rPr>
              <a:t>12: </a:t>
            </a:r>
            <a:r>
              <a:rPr lang="en-GB" sz="1600" b="1" i="1" dirty="0" smtClean="0">
                <a:latin typeface="Calibri" panose="020F0502020204030204" pitchFamily="34" charset="0"/>
                <a:cs typeface="Calibri" panose="020F0502020204030204" pitchFamily="34" charset="0"/>
              </a:rPr>
              <a:t>Paper </a:t>
            </a:r>
            <a:r>
              <a:rPr lang="en-GB" sz="1600" b="1" i="1" dirty="0">
                <a:latin typeface="Calibri" panose="020F0502020204030204" pitchFamily="34" charset="0"/>
                <a:cs typeface="Calibri" panose="020F0502020204030204" pitchFamily="34" charset="0"/>
              </a:rPr>
              <a:t>1 - Factors Affecting Performance in Physical Activity and Sport</a:t>
            </a:r>
          </a:p>
          <a:p>
            <a:pPr>
              <a:lnSpc>
                <a:spcPct val="120000"/>
              </a:lnSpc>
              <a:spcBef>
                <a:spcPts val="0"/>
              </a:spcBef>
            </a:pPr>
            <a:endParaRPr lang="en-GB" sz="1600" dirty="0">
              <a:latin typeface="Calibri" panose="020F0502020204030204" pitchFamily="34" charset="0"/>
              <a:cs typeface="Calibri" panose="020F0502020204030204" pitchFamily="34" charset="0"/>
            </a:endParaRPr>
          </a:p>
          <a:p>
            <a:pPr>
              <a:lnSpc>
                <a:spcPct val="120000"/>
              </a:lnSpc>
              <a:spcBef>
                <a:spcPts val="0"/>
              </a:spcBef>
            </a:pPr>
            <a:r>
              <a:rPr lang="en-GB" sz="1600" dirty="0">
                <a:latin typeface="Calibri" panose="020F0502020204030204" pitchFamily="34" charset="0"/>
                <a:cs typeface="Calibri" panose="020F0502020204030204" pitchFamily="34" charset="0"/>
              </a:rPr>
              <a:t>Section A (35 marks); Applied Anatomy and Physiology</a:t>
            </a:r>
          </a:p>
          <a:p>
            <a:pPr>
              <a:lnSpc>
                <a:spcPct val="120000"/>
              </a:lnSpc>
              <a:spcBef>
                <a:spcPts val="0"/>
              </a:spcBef>
            </a:pPr>
            <a:r>
              <a:rPr lang="en-GB" sz="1600" dirty="0" smtClean="0">
                <a:latin typeface="Calibri" panose="020F0502020204030204" pitchFamily="34" charset="0"/>
                <a:cs typeface="Calibri" panose="020F0502020204030204" pitchFamily="34" charset="0"/>
              </a:rPr>
              <a:t>Section </a:t>
            </a:r>
            <a:r>
              <a:rPr lang="en-GB" sz="1600" dirty="0">
                <a:latin typeface="Calibri" panose="020F0502020204030204" pitchFamily="34" charset="0"/>
                <a:cs typeface="Calibri" panose="020F0502020204030204" pitchFamily="34" charset="0"/>
              </a:rPr>
              <a:t>B (35 marks); Skill Acquisition</a:t>
            </a:r>
          </a:p>
          <a:p>
            <a:pPr>
              <a:lnSpc>
                <a:spcPct val="120000"/>
              </a:lnSpc>
              <a:spcBef>
                <a:spcPts val="0"/>
              </a:spcBef>
            </a:pPr>
            <a:r>
              <a:rPr lang="en-GB" sz="1600" dirty="0" smtClean="0">
                <a:latin typeface="Calibri" panose="020F0502020204030204" pitchFamily="34" charset="0"/>
                <a:cs typeface="Calibri" panose="020F0502020204030204" pitchFamily="34" charset="0"/>
              </a:rPr>
              <a:t>Section </a:t>
            </a:r>
            <a:r>
              <a:rPr lang="en-GB" sz="1600" dirty="0">
                <a:latin typeface="Calibri" panose="020F0502020204030204" pitchFamily="34" charset="0"/>
                <a:cs typeface="Calibri" panose="020F0502020204030204" pitchFamily="34" charset="0"/>
              </a:rPr>
              <a:t>C (35 marks); Sport and Society</a:t>
            </a:r>
          </a:p>
          <a:p>
            <a:pPr marL="0" indent="0">
              <a:lnSpc>
                <a:spcPct val="120000"/>
              </a:lnSpc>
              <a:spcBef>
                <a:spcPts val="0"/>
              </a:spcBef>
              <a:buNone/>
            </a:pPr>
            <a:r>
              <a:rPr lang="en-GB" sz="1600" b="1" dirty="0" smtClean="0">
                <a:latin typeface="Calibri" panose="020F0502020204030204" pitchFamily="34" charset="0"/>
                <a:cs typeface="Calibri" panose="020F0502020204030204" pitchFamily="34" charset="0"/>
              </a:rPr>
              <a:t>This </a:t>
            </a:r>
            <a:r>
              <a:rPr lang="en-GB" sz="1600" b="1" dirty="0">
                <a:latin typeface="Calibri" panose="020F0502020204030204" pitchFamily="34" charset="0"/>
                <a:cs typeface="Calibri" panose="020F0502020204030204" pitchFamily="34" charset="0"/>
              </a:rPr>
              <a:t>is worth 35% of the A Level.</a:t>
            </a:r>
          </a:p>
          <a:p>
            <a:pPr marL="0" indent="0">
              <a:lnSpc>
                <a:spcPct val="120000"/>
              </a:lnSpc>
              <a:spcBef>
                <a:spcPts val="0"/>
              </a:spcBef>
              <a:buNone/>
            </a:pPr>
            <a:endParaRPr lang="en-GB" sz="2200" dirty="0">
              <a:latin typeface="Calibri" panose="020F0502020204030204" pitchFamily="34" charset="0"/>
              <a:cs typeface="Calibri" panose="020F0502020204030204" pitchFamily="34" charset="0"/>
            </a:endParaRPr>
          </a:p>
          <a:p>
            <a:pPr marL="0" indent="0">
              <a:lnSpc>
                <a:spcPct val="120000"/>
              </a:lnSpc>
              <a:spcBef>
                <a:spcPts val="0"/>
              </a:spcBef>
              <a:buNone/>
            </a:pPr>
            <a:r>
              <a:rPr lang="en-GB" sz="1600" u="sng" dirty="0" smtClean="0">
                <a:latin typeface="Calibri" panose="020F0502020204030204" pitchFamily="34" charset="0"/>
                <a:cs typeface="Calibri" panose="020F0502020204030204" pitchFamily="34" charset="0"/>
              </a:rPr>
              <a:t>Year </a:t>
            </a:r>
            <a:r>
              <a:rPr lang="en-GB" sz="1600" u="sng" dirty="0" smtClean="0">
                <a:latin typeface="Calibri" panose="020F0502020204030204" pitchFamily="34" charset="0"/>
                <a:cs typeface="Calibri" panose="020F0502020204030204" pitchFamily="34" charset="0"/>
              </a:rPr>
              <a:t>13: </a:t>
            </a:r>
            <a:r>
              <a:rPr lang="en-GB" sz="1600" b="1" i="1" dirty="0" smtClean="0">
                <a:latin typeface="Calibri" panose="020F0502020204030204" pitchFamily="34" charset="0"/>
                <a:cs typeface="Calibri" panose="020F0502020204030204" pitchFamily="34" charset="0"/>
              </a:rPr>
              <a:t>Paper </a:t>
            </a:r>
            <a:r>
              <a:rPr lang="en-GB" sz="1600" b="1" i="1" dirty="0">
                <a:latin typeface="Calibri" panose="020F0502020204030204" pitchFamily="34" charset="0"/>
                <a:cs typeface="Calibri" panose="020F0502020204030204" pitchFamily="34" charset="0"/>
              </a:rPr>
              <a:t>2 - Factors Affecting Optimal Performance in Physical Activity and </a:t>
            </a:r>
            <a:r>
              <a:rPr lang="en-GB" sz="1600" b="1" i="1" dirty="0" smtClean="0">
                <a:latin typeface="Calibri" panose="020F0502020204030204" pitchFamily="34" charset="0"/>
                <a:cs typeface="Calibri" panose="020F0502020204030204" pitchFamily="34" charset="0"/>
              </a:rPr>
              <a:t>Sport</a:t>
            </a:r>
            <a:endParaRPr lang="en-GB" sz="1600" b="1" i="1" dirty="0">
              <a:latin typeface="Calibri" panose="020F0502020204030204" pitchFamily="34" charset="0"/>
              <a:cs typeface="Calibri" panose="020F0502020204030204" pitchFamily="34" charset="0"/>
            </a:endParaRPr>
          </a:p>
          <a:p>
            <a:pPr>
              <a:lnSpc>
                <a:spcPct val="120000"/>
              </a:lnSpc>
              <a:spcBef>
                <a:spcPts val="0"/>
              </a:spcBef>
            </a:pPr>
            <a:r>
              <a:rPr lang="en-GB" sz="1600" dirty="0">
                <a:latin typeface="Calibri" panose="020F0502020204030204" pitchFamily="34" charset="0"/>
                <a:cs typeface="Calibri" panose="020F0502020204030204" pitchFamily="34" charset="0"/>
              </a:rPr>
              <a:t>Section A (35 marks); Exercise Physiology and Biomechanics</a:t>
            </a:r>
          </a:p>
          <a:p>
            <a:pPr>
              <a:lnSpc>
                <a:spcPct val="120000"/>
              </a:lnSpc>
              <a:spcBef>
                <a:spcPts val="0"/>
              </a:spcBef>
            </a:pPr>
            <a:r>
              <a:rPr lang="en-GB" sz="1600" dirty="0" smtClean="0">
                <a:latin typeface="Calibri" panose="020F0502020204030204" pitchFamily="34" charset="0"/>
                <a:cs typeface="Calibri" panose="020F0502020204030204" pitchFamily="34" charset="0"/>
              </a:rPr>
              <a:t>Section </a:t>
            </a:r>
            <a:r>
              <a:rPr lang="en-GB" sz="1600" dirty="0">
                <a:latin typeface="Calibri" panose="020F0502020204030204" pitchFamily="34" charset="0"/>
                <a:cs typeface="Calibri" panose="020F0502020204030204" pitchFamily="34" charset="0"/>
              </a:rPr>
              <a:t>B (35 marks); Sport Psychology</a:t>
            </a:r>
          </a:p>
          <a:p>
            <a:pPr>
              <a:lnSpc>
                <a:spcPct val="120000"/>
              </a:lnSpc>
              <a:spcBef>
                <a:spcPts val="0"/>
              </a:spcBef>
            </a:pPr>
            <a:r>
              <a:rPr lang="en-GB" sz="1600" dirty="0" err="1" smtClean="0">
                <a:latin typeface="Calibri" panose="020F0502020204030204" pitchFamily="34" charset="0"/>
                <a:cs typeface="Calibri" panose="020F0502020204030204" pitchFamily="34" charset="0"/>
              </a:rPr>
              <a:t>Setion</a:t>
            </a:r>
            <a:r>
              <a:rPr lang="en-GB" sz="1600" dirty="0" smtClean="0">
                <a:latin typeface="Calibri" panose="020F0502020204030204" pitchFamily="34" charset="0"/>
                <a:cs typeface="Calibri" panose="020F0502020204030204" pitchFamily="34" charset="0"/>
              </a:rPr>
              <a:t> </a:t>
            </a:r>
            <a:r>
              <a:rPr lang="en-GB" sz="1600" dirty="0">
                <a:latin typeface="Calibri" panose="020F0502020204030204" pitchFamily="34" charset="0"/>
                <a:cs typeface="Calibri" panose="020F0502020204030204" pitchFamily="34" charset="0"/>
              </a:rPr>
              <a:t>C (35 marks); Sport and Society and Technology in </a:t>
            </a:r>
            <a:r>
              <a:rPr lang="en-GB" sz="1600" dirty="0" smtClean="0">
                <a:latin typeface="Calibri" panose="020F0502020204030204" pitchFamily="34" charset="0"/>
                <a:cs typeface="Calibri" panose="020F0502020204030204" pitchFamily="34" charset="0"/>
              </a:rPr>
              <a:t>Sport</a:t>
            </a:r>
            <a:endParaRPr lang="en-GB" sz="1600" dirty="0">
              <a:latin typeface="Calibri" panose="020F0502020204030204" pitchFamily="34" charset="0"/>
              <a:cs typeface="Calibri" panose="020F0502020204030204" pitchFamily="34" charset="0"/>
            </a:endParaRPr>
          </a:p>
          <a:p>
            <a:pPr marL="0" indent="0">
              <a:lnSpc>
                <a:spcPct val="120000"/>
              </a:lnSpc>
              <a:spcBef>
                <a:spcPts val="0"/>
              </a:spcBef>
              <a:buNone/>
            </a:pPr>
            <a:r>
              <a:rPr lang="en-GB" sz="1600" b="1" dirty="0" smtClean="0">
                <a:latin typeface="Calibri" panose="020F0502020204030204" pitchFamily="34" charset="0"/>
                <a:cs typeface="Calibri" panose="020F0502020204030204" pitchFamily="34" charset="0"/>
              </a:rPr>
              <a:t>This </a:t>
            </a:r>
            <a:r>
              <a:rPr lang="en-GB" sz="1600" b="1" dirty="0">
                <a:latin typeface="Calibri" panose="020F0502020204030204" pitchFamily="34" charset="0"/>
                <a:cs typeface="Calibri" panose="020F0502020204030204" pitchFamily="34" charset="0"/>
              </a:rPr>
              <a:t>is worth 35%% of the A Level</a:t>
            </a:r>
            <a:r>
              <a:rPr lang="en-GB" sz="1600" b="1" dirty="0" smtClean="0">
                <a:latin typeface="Calibri" panose="020F0502020204030204" pitchFamily="34" charset="0"/>
                <a:cs typeface="Calibri" panose="020F0502020204030204" pitchFamily="34" charset="0"/>
              </a:rPr>
              <a:t>.</a:t>
            </a:r>
          </a:p>
          <a:p>
            <a:pPr marL="0" indent="0">
              <a:lnSpc>
                <a:spcPct val="120000"/>
              </a:lnSpc>
              <a:spcBef>
                <a:spcPts val="0"/>
              </a:spcBef>
              <a:buNone/>
            </a:pPr>
            <a:endParaRPr lang="en-GB" sz="1600" dirty="0">
              <a:latin typeface="Calibri" panose="020F0502020204030204" pitchFamily="34" charset="0"/>
              <a:cs typeface="Calibri" panose="020F0502020204030204" pitchFamily="34" charset="0"/>
            </a:endParaRPr>
          </a:p>
          <a:p>
            <a:pPr>
              <a:lnSpc>
                <a:spcPct val="120000"/>
              </a:lnSpc>
              <a:spcBef>
                <a:spcPts val="0"/>
              </a:spcBef>
            </a:pPr>
            <a:r>
              <a:rPr lang="en-GB" sz="1600" dirty="0" smtClean="0">
                <a:latin typeface="Calibri" panose="020F0502020204030204" pitchFamily="34" charset="0"/>
                <a:cs typeface="Calibri" panose="020F0502020204030204" pitchFamily="34" charset="0"/>
              </a:rPr>
              <a:t>Exams for </a:t>
            </a:r>
            <a:r>
              <a:rPr lang="en-GB" sz="1600" dirty="0" smtClean="0">
                <a:latin typeface="Calibri" panose="020F0502020204030204" pitchFamily="34" charset="0"/>
                <a:cs typeface="Calibri" panose="020F0502020204030204" pitchFamily="34" charset="0"/>
              </a:rPr>
              <a:t>both of these papers will be taken at the end of </a:t>
            </a:r>
            <a:r>
              <a:rPr lang="en-GB" sz="1600" dirty="0" err="1" smtClean="0">
                <a:latin typeface="Calibri" panose="020F0502020204030204" pitchFamily="34" charset="0"/>
                <a:cs typeface="Calibri" panose="020F0502020204030204" pitchFamily="34" charset="0"/>
              </a:rPr>
              <a:t>Yr</a:t>
            </a:r>
            <a:r>
              <a:rPr lang="en-GB" sz="1600" dirty="0" smtClean="0">
                <a:latin typeface="Calibri" panose="020F0502020204030204" pitchFamily="34" charset="0"/>
                <a:cs typeface="Calibri" panose="020F0502020204030204" pitchFamily="34" charset="0"/>
              </a:rPr>
              <a:t> 13</a:t>
            </a:r>
            <a:endParaRPr lang="en-GB" sz="1600" dirty="0" smtClean="0">
              <a:latin typeface="Calibri" panose="020F0502020204030204" pitchFamily="34" charset="0"/>
              <a:cs typeface="Calibri" panose="020F0502020204030204" pitchFamily="34" charset="0"/>
            </a:endParaRPr>
          </a:p>
          <a:p>
            <a:pPr>
              <a:lnSpc>
                <a:spcPct val="120000"/>
              </a:lnSpc>
              <a:spcBef>
                <a:spcPts val="0"/>
              </a:spcBef>
            </a:pPr>
            <a:endParaRPr lang="en-GB" sz="16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847570" cy="105273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6430" y="0"/>
            <a:ext cx="847570" cy="1052736"/>
          </a:xfrm>
          <a:prstGeom prst="rect">
            <a:avLst/>
          </a:prstGeom>
        </p:spPr>
      </p:pic>
      <p:pic>
        <p:nvPicPr>
          <p:cNvPr id="8" name="Picture 7" descr="AQA - Wikipedi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9800" y="2455568"/>
            <a:ext cx="2381250" cy="847725"/>
          </a:xfrm>
          <a:prstGeom prst="rect">
            <a:avLst/>
          </a:prstGeom>
        </p:spPr>
      </p:pic>
      <p:pic>
        <p:nvPicPr>
          <p:cNvPr id="9" name="Picture 8" descr="The exam | Please credit this photo bitjungle (with link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68495" y="4941168"/>
            <a:ext cx="2051720" cy="1536786"/>
          </a:xfrm>
          <a:prstGeom prst="rect">
            <a:avLst/>
          </a:prstGeom>
        </p:spPr>
      </p:pic>
      <p:pic>
        <p:nvPicPr>
          <p:cNvPr id="10" name="Slide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7703840" y="1347752"/>
            <a:ext cx="982960" cy="982960"/>
          </a:xfrm>
          <a:prstGeom prst="rect">
            <a:avLst/>
          </a:prstGeom>
        </p:spPr>
      </p:pic>
    </p:spTree>
    <p:custDataLst>
      <p:tags r:id="rId1"/>
    </p:custDataLst>
    <p:extLst>
      <p:ext uri="{BB962C8B-B14F-4D97-AF65-F5344CB8AC3E}">
        <p14:creationId xmlns:p14="http://schemas.microsoft.com/office/powerpoint/2010/main" val="13088876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491"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alibri" panose="020F0502020204030204" pitchFamily="34" charset="0"/>
                <a:cs typeface="Calibri" panose="020F0502020204030204" pitchFamily="34" charset="0"/>
              </a:rPr>
              <a:t>Structure of the </a:t>
            </a:r>
            <a:r>
              <a:rPr lang="en-GB" b="1" dirty="0" smtClean="0">
                <a:latin typeface="Calibri" panose="020F0502020204030204" pitchFamily="34" charset="0"/>
                <a:cs typeface="Calibri" panose="020F0502020204030204" pitchFamily="34" charset="0"/>
              </a:rPr>
              <a:t>course (cont.)</a:t>
            </a:r>
            <a:endParaRPr lang="en-GB"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23785" y="1312568"/>
            <a:ext cx="6524479" cy="5356791"/>
          </a:xfrm>
        </p:spPr>
        <p:txBody>
          <a:bodyPr>
            <a:noAutofit/>
          </a:bodyPr>
          <a:lstStyle/>
          <a:p>
            <a:pPr marL="0" indent="0">
              <a:lnSpc>
                <a:spcPct val="120000"/>
              </a:lnSpc>
              <a:spcBef>
                <a:spcPts val="0"/>
              </a:spcBef>
              <a:buNone/>
            </a:pPr>
            <a:r>
              <a:rPr lang="en-GB" sz="2200" u="sng" dirty="0" smtClean="0">
                <a:latin typeface="Calibri" panose="020F0502020204030204" pitchFamily="34" charset="0"/>
                <a:cs typeface="Calibri" panose="020F0502020204030204" pitchFamily="34" charset="0"/>
              </a:rPr>
              <a:t>Non-exam Assessment</a:t>
            </a:r>
            <a:endParaRPr lang="en-GB" sz="2200" u="sng" dirty="0" smtClean="0">
              <a:latin typeface="Calibri" panose="020F0502020204030204" pitchFamily="34" charset="0"/>
              <a:cs typeface="Calibri" panose="020F0502020204030204" pitchFamily="34" charset="0"/>
            </a:endParaRPr>
          </a:p>
          <a:p>
            <a:pPr marL="0" indent="0">
              <a:lnSpc>
                <a:spcPct val="120000"/>
              </a:lnSpc>
              <a:spcBef>
                <a:spcPts val="0"/>
              </a:spcBef>
              <a:buNone/>
            </a:pPr>
            <a:r>
              <a:rPr lang="en-GB" sz="1600" b="1" i="1" dirty="0" smtClean="0">
                <a:latin typeface="Calibri" panose="020F0502020204030204" pitchFamily="34" charset="0"/>
                <a:cs typeface="Calibri" panose="020F0502020204030204" pitchFamily="34" charset="0"/>
              </a:rPr>
              <a:t>Practical</a:t>
            </a:r>
            <a:r>
              <a:rPr lang="en-GB" sz="1600" b="1" dirty="0" smtClean="0">
                <a:latin typeface="Calibri" panose="020F0502020204030204" pitchFamily="34" charset="0"/>
                <a:cs typeface="Calibri" panose="020F0502020204030204" pitchFamily="34" charset="0"/>
              </a:rPr>
              <a:t> </a:t>
            </a:r>
            <a:r>
              <a:rPr lang="en-GB" sz="1600" b="1" dirty="0">
                <a:latin typeface="Calibri" panose="020F0502020204030204" pitchFamily="34" charset="0"/>
                <a:cs typeface="Calibri" panose="020F0502020204030204" pitchFamily="34" charset="0"/>
              </a:rPr>
              <a:t>Performance in Physical Activity and Sport</a:t>
            </a:r>
          </a:p>
          <a:p>
            <a:pPr marL="0" indent="0">
              <a:lnSpc>
                <a:spcPct val="120000"/>
              </a:lnSpc>
              <a:spcBef>
                <a:spcPts val="0"/>
              </a:spcBef>
              <a:buNone/>
            </a:pPr>
            <a:endParaRPr lang="en-GB" sz="1600" dirty="0">
              <a:latin typeface="Calibri" panose="020F0502020204030204" pitchFamily="34" charset="0"/>
              <a:cs typeface="Calibri" panose="020F0502020204030204" pitchFamily="34" charset="0"/>
            </a:endParaRPr>
          </a:p>
          <a:p>
            <a:pPr marL="0" indent="0">
              <a:lnSpc>
                <a:spcPct val="120000"/>
              </a:lnSpc>
              <a:spcBef>
                <a:spcPts val="0"/>
              </a:spcBef>
              <a:buNone/>
            </a:pPr>
            <a:r>
              <a:rPr lang="en-GB" sz="1600" dirty="0">
                <a:latin typeface="Calibri" panose="020F0502020204030204" pitchFamily="34" charset="0"/>
                <a:cs typeface="Calibri" panose="020F0502020204030204" pitchFamily="34" charset="0"/>
              </a:rPr>
              <a:t>Learners will be required to undertake two parts within this component.</a:t>
            </a:r>
          </a:p>
          <a:p>
            <a:pPr marL="0" indent="0">
              <a:lnSpc>
                <a:spcPct val="120000"/>
              </a:lnSpc>
              <a:spcBef>
                <a:spcPts val="0"/>
              </a:spcBef>
              <a:buNone/>
            </a:pPr>
            <a:endParaRPr lang="en-GB" sz="1600" dirty="0">
              <a:latin typeface="Calibri" panose="020F0502020204030204" pitchFamily="34" charset="0"/>
              <a:cs typeface="Calibri" panose="020F0502020204030204" pitchFamily="34" charset="0"/>
            </a:endParaRPr>
          </a:p>
          <a:p>
            <a:pPr>
              <a:lnSpc>
                <a:spcPct val="120000"/>
              </a:lnSpc>
              <a:spcBef>
                <a:spcPts val="0"/>
              </a:spcBef>
            </a:pPr>
            <a:r>
              <a:rPr lang="en-GB" sz="1600" dirty="0">
                <a:latin typeface="Calibri" panose="020F0502020204030204" pitchFamily="34" charset="0"/>
                <a:cs typeface="Calibri" panose="020F0502020204030204" pitchFamily="34" charset="0"/>
              </a:rPr>
              <a:t>Performance/coaching in the full sided version of one sport or activity from the approved list. (45 marks)</a:t>
            </a:r>
          </a:p>
          <a:p>
            <a:pPr marL="0" indent="0">
              <a:lnSpc>
                <a:spcPct val="120000"/>
              </a:lnSpc>
              <a:spcBef>
                <a:spcPts val="0"/>
              </a:spcBef>
              <a:buNone/>
            </a:pPr>
            <a:endParaRPr lang="en-GB" sz="1600" dirty="0">
              <a:latin typeface="Calibri" panose="020F0502020204030204" pitchFamily="34" charset="0"/>
              <a:cs typeface="Calibri" panose="020F0502020204030204" pitchFamily="34" charset="0"/>
            </a:endParaRPr>
          </a:p>
          <a:p>
            <a:pPr>
              <a:lnSpc>
                <a:spcPct val="120000"/>
              </a:lnSpc>
              <a:spcBef>
                <a:spcPts val="0"/>
              </a:spcBef>
            </a:pPr>
            <a:r>
              <a:rPr lang="en-GB" sz="1600" dirty="0">
                <a:latin typeface="Calibri" panose="020F0502020204030204" pitchFamily="34" charset="0"/>
                <a:cs typeface="Calibri" panose="020F0502020204030204" pitchFamily="34" charset="0"/>
              </a:rPr>
              <a:t>The evaluation and analysis of performance for improvement of a performer in a sport from the approved </a:t>
            </a:r>
            <a:r>
              <a:rPr lang="en-GB" sz="1600" dirty="0" smtClean="0">
                <a:latin typeface="Calibri" panose="020F0502020204030204" pitchFamily="34" charset="0"/>
                <a:cs typeface="Calibri" panose="020F0502020204030204" pitchFamily="34" charset="0"/>
              </a:rPr>
              <a:t>list.  This is a written coursework </a:t>
            </a:r>
            <a:r>
              <a:rPr lang="en-GB" sz="1600" dirty="0">
                <a:latin typeface="Calibri" panose="020F0502020204030204" pitchFamily="34" charset="0"/>
                <a:cs typeface="Calibri" panose="020F0502020204030204" pitchFamily="34" charset="0"/>
              </a:rPr>
              <a:t>(45 marks) </a:t>
            </a:r>
          </a:p>
          <a:p>
            <a:pPr marL="0" indent="0">
              <a:lnSpc>
                <a:spcPct val="120000"/>
              </a:lnSpc>
              <a:spcBef>
                <a:spcPts val="0"/>
              </a:spcBef>
              <a:buNone/>
            </a:pPr>
            <a:endParaRPr lang="en-GB" sz="1600" dirty="0">
              <a:latin typeface="Calibri" panose="020F0502020204030204" pitchFamily="34" charset="0"/>
              <a:cs typeface="Calibri" panose="020F0502020204030204" pitchFamily="34" charset="0"/>
            </a:endParaRPr>
          </a:p>
          <a:p>
            <a:pPr marL="0" indent="0">
              <a:lnSpc>
                <a:spcPct val="120000"/>
              </a:lnSpc>
              <a:spcBef>
                <a:spcPts val="0"/>
              </a:spcBef>
              <a:buNone/>
            </a:pPr>
            <a:r>
              <a:rPr lang="en-GB" sz="1600" b="1" dirty="0">
                <a:latin typeface="Calibri" panose="020F0502020204030204" pitchFamily="34" charset="0"/>
                <a:cs typeface="Calibri" panose="020F0502020204030204" pitchFamily="34" charset="0"/>
              </a:rPr>
              <a:t>This is worth 30% of the A Level.</a:t>
            </a:r>
          </a:p>
          <a:p>
            <a:pPr marL="0" indent="0">
              <a:lnSpc>
                <a:spcPct val="120000"/>
              </a:lnSpc>
              <a:spcBef>
                <a:spcPts val="0"/>
              </a:spcBef>
              <a:buNone/>
            </a:pPr>
            <a:endParaRPr lang="en-GB" sz="1600" dirty="0">
              <a:latin typeface="Calibri" panose="020F0502020204030204" pitchFamily="34" charset="0"/>
              <a:cs typeface="Calibri" panose="020F0502020204030204" pitchFamily="34" charset="0"/>
            </a:endParaRPr>
          </a:p>
          <a:p>
            <a:pPr marL="0" indent="0">
              <a:lnSpc>
                <a:spcPct val="120000"/>
              </a:lnSpc>
              <a:spcBef>
                <a:spcPts val="0"/>
              </a:spcBef>
              <a:buNone/>
            </a:pPr>
            <a:r>
              <a:rPr lang="en-GB" sz="1600" dirty="0">
                <a:latin typeface="Calibri" panose="020F0502020204030204" pitchFamily="34" charset="0"/>
                <a:cs typeface="Calibri" panose="020F0502020204030204" pitchFamily="34" charset="0"/>
              </a:rPr>
              <a:t>Both parts will be assessed internally, with </a:t>
            </a:r>
            <a:r>
              <a:rPr lang="en-GB" sz="1600" b="1" u="sng" dirty="0">
                <a:latin typeface="Calibri" panose="020F0502020204030204" pitchFamily="34" charset="0"/>
                <a:cs typeface="Calibri" panose="020F0502020204030204" pitchFamily="34" charset="0"/>
              </a:rPr>
              <a:t>students providing extensive video footage</a:t>
            </a:r>
            <a:r>
              <a:rPr lang="en-GB" sz="1600" dirty="0">
                <a:latin typeface="Calibri" panose="020F0502020204030204" pitchFamily="34" charset="0"/>
                <a:cs typeface="Calibri" panose="020F0502020204030204" pitchFamily="34" charset="0"/>
              </a:rPr>
              <a:t> of their </a:t>
            </a:r>
            <a:r>
              <a:rPr lang="en-GB" sz="1600" dirty="0" smtClean="0">
                <a:latin typeface="Calibri" panose="020F0502020204030204" pitchFamily="34" charset="0"/>
                <a:cs typeface="Calibri" panose="020F0502020204030204" pitchFamily="34" charset="0"/>
              </a:rPr>
              <a:t>performance/sessions.</a:t>
            </a:r>
          </a:p>
          <a:p>
            <a:pPr marL="0" indent="0">
              <a:lnSpc>
                <a:spcPct val="120000"/>
              </a:lnSpc>
              <a:spcBef>
                <a:spcPts val="0"/>
              </a:spcBef>
              <a:buNone/>
            </a:pPr>
            <a:r>
              <a:rPr lang="en-GB" sz="1600" dirty="0" smtClean="0">
                <a:latin typeface="Calibri" panose="020F0502020204030204" pitchFamily="34" charset="0"/>
                <a:cs typeface="Calibri" panose="020F0502020204030204" pitchFamily="34" charset="0"/>
              </a:rPr>
              <a:t>These marks are then moderated externally by the exam board</a:t>
            </a:r>
            <a:endParaRPr lang="en-GB" sz="16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847570" cy="105273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6430" y="0"/>
            <a:ext cx="847570" cy="1052736"/>
          </a:xfrm>
          <a:prstGeom prst="rect">
            <a:avLst/>
          </a:prstGeom>
        </p:spPr>
      </p:pic>
      <p:pic>
        <p:nvPicPr>
          <p:cNvPr id="8" name="Picture 7" descr="Ontario Hockey League Referee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47664" y="2502330"/>
            <a:ext cx="2311752" cy="1541168"/>
          </a:xfrm>
          <a:prstGeom prst="rect">
            <a:avLst/>
          </a:prstGeom>
        </p:spPr>
      </p:pic>
      <p:pic>
        <p:nvPicPr>
          <p:cNvPr id="9" name="Picture 8" descr="Under pressure, men choke more than women | Voxitatis Blo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5648" y="5112655"/>
            <a:ext cx="2483768" cy="1426226"/>
          </a:xfrm>
          <a:prstGeom prst="rect">
            <a:avLst/>
          </a:prstGeom>
        </p:spPr>
      </p:pic>
      <p:pic>
        <p:nvPicPr>
          <p:cNvPr id="10" name="Slide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093229" y="1279676"/>
            <a:ext cx="997195" cy="997195"/>
          </a:xfrm>
          <a:prstGeom prst="rect">
            <a:avLst/>
          </a:prstGeom>
        </p:spPr>
      </p:pic>
    </p:spTree>
    <p:custDataLst>
      <p:tags r:id="rId1"/>
    </p:custDataLst>
    <p:extLst>
      <p:ext uri="{BB962C8B-B14F-4D97-AF65-F5344CB8AC3E}">
        <p14:creationId xmlns:p14="http://schemas.microsoft.com/office/powerpoint/2010/main" val="35424790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604"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615" y="-63850"/>
            <a:ext cx="8229600" cy="728243"/>
          </a:xfrm>
        </p:spPr>
        <p:txBody>
          <a:bodyPr>
            <a:normAutofit fontScale="90000"/>
          </a:bodyPr>
          <a:lstStyle/>
          <a:p>
            <a:r>
              <a:rPr lang="en-GB" b="1" dirty="0" smtClean="0">
                <a:latin typeface="Calibri" panose="020F0502020204030204" pitchFamily="34" charset="0"/>
                <a:cs typeface="Calibri" panose="020F0502020204030204" pitchFamily="34" charset="0"/>
              </a:rPr>
              <a:t>Structure of the </a:t>
            </a:r>
            <a:r>
              <a:rPr lang="en-GB" b="1" dirty="0" smtClean="0">
                <a:latin typeface="Calibri" panose="020F0502020204030204" pitchFamily="34" charset="0"/>
                <a:cs typeface="Calibri" panose="020F0502020204030204" pitchFamily="34" charset="0"/>
              </a:rPr>
              <a:t>course (cont.)</a:t>
            </a:r>
            <a:endParaRPr lang="en-GB"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049790" y="565132"/>
            <a:ext cx="7246640" cy="5356791"/>
          </a:xfrm>
        </p:spPr>
        <p:txBody>
          <a:bodyPr>
            <a:noAutofit/>
          </a:bodyPr>
          <a:lstStyle/>
          <a:p>
            <a:pPr marL="0" indent="0">
              <a:lnSpc>
                <a:spcPct val="120000"/>
              </a:lnSpc>
              <a:spcBef>
                <a:spcPts val="0"/>
              </a:spcBef>
              <a:buNone/>
            </a:pPr>
            <a:r>
              <a:rPr lang="en-GB" sz="2200" u="sng" dirty="0" smtClean="0">
                <a:latin typeface="Calibri" panose="020F0502020204030204" pitchFamily="34" charset="0"/>
                <a:cs typeface="Calibri" panose="020F0502020204030204" pitchFamily="34" charset="0"/>
              </a:rPr>
              <a:t>Approved Practical Activities</a:t>
            </a:r>
          </a:p>
          <a:p>
            <a:pPr marL="0" indent="0">
              <a:lnSpc>
                <a:spcPct val="120000"/>
              </a:lnSpc>
              <a:spcBef>
                <a:spcPts val="0"/>
              </a:spcBef>
              <a:buNone/>
            </a:pPr>
            <a:endParaRPr lang="en-GB" sz="2200" b="1" i="1" u="sng"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30" y="38764"/>
            <a:ext cx="847570" cy="105273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6430" y="0"/>
            <a:ext cx="847570" cy="1052736"/>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664887748"/>
              </p:ext>
            </p:extLst>
          </p:nvPr>
        </p:nvGraphicFramePr>
        <p:xfrm>
          <a:off x="354620" y="1068128"/>
          <a:ext cx="7501620" cy="5511503"/>
        </p:xfrm>
        <a:graphic>
          <a:graphicData uri="http://schemas.openxmlformats.org/drawingml/2006/table">
            <a:tbl>
              <a:tblPr firstRow="1" bandRow="1">
                <a:tableStyleId>{5940675A-B579-460E-94D1-54222C63F5DA}</a:tableStyleId>
              </a:tblPr>
              <a:tblGrid>
                <a:gridCol w="2500540">
                  <a:extLst>
                    <a:ext uri="{9D8B030D-6E8A-4147-A177-3AD203B41FA5}">
                      <a16:colId xmlns:a16="http://schemas.microsoft.com/office/drawing/2014/main" val="2598264855"/>
                    </a:ext>
                  </a:extLst>
                </a:gridCol>
                <a:gridCol w="2500540">
                  <a:extLst>
                    <a:ext uri="{9D8B030D-6E8A-4147-A177-3AD203B41FA5}">
                      <a16:colId xmlns:a16="http://schemas.microsoft.com/office/drawing/2014/main" val="2260551433"/>
                    </a:ext>
                  </a:extLst>
                </a:gridCol>
                <a:gridCol w="2500540">
                  <a:extLst>
                    <a:ext uri="{9D8B030D-6E8A-4147-A177-3AD203B41FA5}">
                      <a16:colId xmlns:a16="http://schemas.microsoft.com/office/drawing/2014/main" val="2590034990"/>
                    </a:ext>
                  </a:extLst>
                </a:gridCol>
              </a:tblGrid>
              <a:tr h="0">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Acrobatic </a:t>
                      </a: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gymnastics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400" dirty="0" smtClean="0"/>
                        <a:t>Handball</a:t>
                      </a:r>
                      <a:endParaRPr lang="en-GB" sz="2400" dirty="0"/>
                    </a:p>
                  </a:txBody>
                  <a:tcPr marL="68580" marR="68580" marT="0" marB="0"/>
                </a:tc>
                <a:tc>
                  <a:txBody>
                    <a:bodyPr/>
                    <a:lstStyle/>
                    <a:p>
                      <a:r>
                        <a:rPr lang="en-GB" sz="1400" dirty="0" smtClean="0"/>
                        <a:t>Table tennis</a:t>
                      </a:r>
                      <a:endParaRPr lang="en-GB" sz="2400" dirty="0"/>
                    </a:p>
                  </a:txBody>
                  <a:tcPr marL="68580" marR="68580" marT="0" marB="0"/>
                </a:tc>
                <a:extLst>
                  <a:ext uri="{0D108BD9-81ED-4DB2-BD59-A6C34878D82A}">
                    <a16:rowId xmlns:a16="http://schemas.microsoft.com/office/drawing/2014/main" val="2356266336"/>
                  </a:ext>
                </a:extLst>
              </a:tr>
              <a:tr h="257600">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Amateur </a:t>
                      </a: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boxing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Hockey Must be field </a:t>
                      </a: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hockey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Tennis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7729367"/>
                  </a:ext>
                </a:extLst>
              </a:tr>
              <a:tr h="257600">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Association football Cannot be </a:t>
                      </a: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5-a-side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Hurling</a:t>
                      </a:r>
                    </a:p>
                  </a:txBody>
                  <a:tcPr marL="68580" marR="68580" marT="0" marB="0"/>
                </a:tc>
                <a:tc>
                  <a:txBody>
                    <a:bodyPr/>
                    <a:lstStyle/>
                    <a:p>
                      <a:pPr>
                        <a:lnSpc>
                          <a:spcPct val="107000"/>
                        </a:lnSpc>
                        <a:spcAft>
                          <a:spcPts val="0"/>
                        </a:spcAft>
                      </a:pPr>
                      <a:r>
                        <a:rPr lang="en-GB" sz="1400" dirty="0" err="1" smtClean="0">
                          <a:effectLst/>
                          <a:latin typeface="Calibri" panose="020F0502020204030204" pitchFamily="34" charset="0"/>
                          <a:ea typeface="Calibri" panose="020F0502020204030204" pitchFamily="34" charset="0"/>
                          <a:cs typeface="Times New Roman" panose="02020603050405020304" pitchFamily="18" charset="0"/>
                        </a:rPr>
                        <a:t>Trampolining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1899540"/>
                  </a:ext>
                </a:extLst>
              </a:tr>
              <a:tr h="257600">
                <a:tc>
                  <a:txBody>
                    <a:bodyPr/>
                    <a:lstStyle/>
                    <a:p>
                      <a:pPr>
                        <a:lnSpc>
                          <a:spcPct val="107000"/>
                        </a:lnSpc>
                        <a:spcAft>
                          <a:spcPts val="0"/>
                        </a:spcAft>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Athletics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Ice </a:t>
                      </a: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hockey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Triathlon </a:t>
                      </a: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(Sprint only)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13258083"/>
                  </a:ext>
                </a:extLst>
              </a:tr>
              <a:tr h="257600">
                <a:tc>
                  <a:txBody>
                    <a:bodyPr/>
                    <a:lstStyle/>
                    <a:p>
                      <a:pPr>
                        <a:lnSpc>
                          <a:spcPct val="107000"/>
                        </a:lnSpc>
                        <a:spcAft>
                          <a:spcPts val="0"/>
                        </a:spcAft>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Badminton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Inline roller </a:t>
                      </a: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hockey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Volleyball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3586861"/>
                  </a:ext>
                </a:extLst>
              </a:tr>
              <a:tr h="257600">
                <a:tc>
                  <a:txBody>
                    <a:bodyPr/>
                    <a:lstStyle/>
                    <a:p>
                      <a:pPr>
                        <a:lnSpc>
                          <a:spcPct val="107000"/>
                        </a:lnSpc>
                        <a:spcAft>
                          <a:spcPts val="0"/>
                        </a:spcAft>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Basketball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Kayaking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Water </a:t>
                      </a: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polo</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6499881"/>
                  </a:ext>
                </a:extLst>
              </a:tr>
              <a:tr h="257600">
                <a:tc>
                  <a:txBody>
                    <a:bodyPr/>
                    <a:lstStyle/>
                    <a:p>
                      <a:pPr>
                        <a:lnSpc>
                          <a:spcPct val="107000"/>
                        </a:lnSpc>
                        <a:spcAft>
                          <a:spcPts val="0"/>
                        </a:spcAft>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Camogie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Lacrosse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Windsurfing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0607949"/>
                  </a:ext>
                </a:extLst>
              </a:tr>
              <a:tr h="257600">
                <a:tc>
                  <a:txBody>
                    <a:bodyPr/>
                    <a:lstStyle/>
                    <a:p>
                      <a:pPr>
                        <a:lnSpc>
                          <a:spcPct val="107000"/>
                        </a:lnSpc>
                        <a:spcAft>
                          <a:spcPts val="0"/>
                        </a:spcAft>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Canoeing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Netball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sz="2400" dirty="0"/>
                    </a:p>
                  </a:txBody>
                  <a:tcPr marL="68580" marR="68580" marT="0" marB="0"/>
                </a:tc>
                <a:extLst>
                  <a:ext uri="{0D108BD9-81ED-4DB2-BD59-A6C34878D82A}">
                    <a16:rowId xmlns:a16="http://schemas.microsoft.com/office/drawing/2014/main" val="1064992179"/>
                  </a:ext>
                </a:extLst>
              </a:tr>
              <a:tr h="257600">
                <a:tc>
                  <a:txBody>
                    <a:bodyPr/>
                    <a:lstStyle/>
                    <a:p>
                      <a:pPr>
                        <a:lnSpc>
                          <a:spcPct val="107000"/>
                        </a:lnSpc>
                        <a:spcAft>
                          <a:spcPts val="0"/>
                        </a:spcAft>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Cricket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Rock climbing </a:t>
                      </a: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(Can </a:t>
                      </a:r>
                      <a:r>
                        <a:rPr lang="en-GB" sz="1400" dirty="0">
                          <a:effectLst/>
                          <a:latin typeface="Calibri" panose="020F0502020204030204" pitchFamily="34" charset="0"/>
                          <a:ea typeface="Calibri" panose="020F0502020204030204" pitchFamily="34" charset="0"/>
                          <a:cs typeface="Times New Roman" panose="02020603050405020304" pitchFamily="18" charset="0"/>
                        </a:rPr>
                        <a:t>be indoor or </a:t>
                      </a: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outdoor)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Specialist </a:t>
                      </a:r>
                      <a:r>
                        <a:rPr lang="en-GB" sz="1600" b="1" dirty="0" smtClean="0">
                          <a:effectLst/>
                          <a:latin typeface="Calibri" panose="020F0502020204030204" pitchFamily="34" charset="0"/>
                          <a:ea typeface="Calibri" panose="020F0502020204030204" pitchFamily="34" charset="0"/>
                          <a:cs typeface="Times New Roman" panose="02020603050405020304" pitchFamily="18" charset="0"/>
                        </a:rPr>
                        <a:t>activities</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5644727"/>
                  </a:ext>
                </a:extLst>
              </a:tr>
              <a:tr h="257600">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Cycling </a:t>
                      </a: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or </a:t>
                      </a:r>
                      <a:r>
                        <a:rPr lang="en-GB" sz="1400" dirty="0">
                          <a:effectLst/>
                          <a:latin typeface="Calibri" panose="020F0502020204030204" pitchFamily="34" charset="0"/>
                          <a:ea typeface="Calibri" panose="020F0502020204030204" pitchFamily="34" charset="0"/>
                          <a:cs typeface="Times New Roman" panose="02020603050405020304" pitchFamily="18" charset="0"/>
                        </a:rPr>
                        <a:t>BMX cycling </a:t>
                      </a: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 racing</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0"/>
                        </a:spcAft>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Rowing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Blind </a:t>
                      </a: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cricket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3857028"/>
                  </a:ext>
                </a:extLst>
              </a:tr>
              <a:tr h="257600">
                <a:tc>
                  <a:txBody>
                    <a:bodyPr/>
                    <a:lstStyle/>
                    <a:p>
                      <a:pPr>
                        <a:lnSpc>
                          <a:spcPct val="107000"/>
                        </a:lnSpc>
                        <a:spcAft>
                          <a:spcPts val="0"/>
                        </a:spcAft>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Dance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Rugby league </a:t>
                      </a:r>
                    </a:p>
                  </a:txBody>
                  <a:tcPr marL="68580" marR="68580" marT="0" marB="0"/>
                </a:tc>
                <a:tc>
                  <a:txBody>
                    <a:bodyPr/>
                    <a:lstStyle/>
                    <a:p>
                      <a:pPr>
                        <a:lnSpc>
                          <a:spcPct val="107000"/>
                        </a:lnSpc>
                        <a:spcAft>
                          <a:spcPts val="0"/>
                        </a:spcAft>
                      </a:pPr>
                      <a:r>
                        <a:rPr lang="en-GB" sz="1400" dirty="0" err="1" smtClean="0">
                          <a:effectLst/>
                          <a:latin typeface="Calibri" panose="020F0502020204030204" pitchFamily="34" charset="0"/>
                          <a:ea typeface="Calibri" panose="020F0502020204030204" pitchFamily="34" charset="0"/>
                          <a:cs typeface="Times New Roman" panose="02020603050405020304" pitchFamily="18" charset="0"/>
                        </a:rPr>
                        <a:t>Boccia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28031"/>
                  </a:ext>
                </a:extLst>
              </a:tr>
              <a:tr h="257600">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Diving </a:t>
                      </a: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(Platform diving)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Rugby union </a:t>
                      </a:r>
                      <a:r>
                        <a:rPr lang="en-GB" sz="1400" baseline="0" dirty="0" smtClean="0">
                          <a:effectLst/>
                          <a:latin typeface="Calibri" panose="020F0502020204030204" pitchFamily="34" charset="0"/>
                          <a:ea typeface="Calibri" panose="020F0502020204030204" pitchFamily="34" charset="0"/>
                          <a:cs typeface="Times New Roman" panose="02020603050405020304" pitchFamily="18" charset="0"/>
                        </a:rPr>
                        <a:t> (7’s or 15 a side)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Goal ball</a:t>
                      </a:r>
                    </a:p>
                  </a:txBody>
                  <a:tcPr marL="68580" marR="68580" marT="0" marB="0"/>
                </a:tc>
                <a:extLst>
                  <a:ext uri="{0D108BD9-81ED-4DB2-BD59-A6C34878D82A}">
                    <a16:rowId xmlns:a16="http://schemas.microsoft.com/office/drawing/2014/main" val="1843721886"/>
                  </a:ext>
                </a:extLst>
              </a:tr>
              <a:tr h="257600">
                <a:tc>
                  <a:txBody>
                    <a:bodyPr/>
                    <a:lstStyle/>
                    <a:p>
                      <a:pPr>
                        <a:lnSpc>
                          <a:spcPct val="107000"/>
                        </a:lnSpc>
                        <a:spcAft>
                          <a:spcPts val="0"/>
                        </a:spcAft>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Equestrian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Sailing  </a:t>
                      </a:r>
                    </a:p>
                  </a:txBody>
                  <a:tcPr marL="68580" marR="68580" marT="0" marB="0"/>
                </a:tc>
                <a:tc>
                  <a:txBody>
                    <a:bodyPr/>
                    <a:lstStyle/>
                    <a:p>
                      <a:pPr>
                        <a:lnSpc>
                          <a:spcPct val="107000"/>
                        </a:lnSpc>
                        <a:spcAft>
                          <a:spcPts val="0"/>
                        </a:spcAft>
                      </a:pPr>
                      <a:r>
                        <a:rPr lang="en-GB" sz="1400" dirty="0" err="1">
                          <a:effectLst/>
                          <a:latin typeface="Calibri" panose="020F0502020204030204" pitchFamily="34" charset="0"/>
                          <a:ea typeface="Calibri" panose="020F0502020204030204" pitchFamily="34" charset="0"/>
                          <a:cs typeface="Times New Roman" panose="02020603050405020304" pitchFamily="18" charset="0"/>
                        </a:rPr>
                        <a:t>Powerchair</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football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8326389"/>
                  </a:ext>
                </a:extLst>
              </a:tr>
              <a:tr h="257600">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Figure </a:t>
                      </a: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skating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Sculling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err="1" smtClean="0">
                          <a:effectLst/>
                          <a:latin typeface="Calibri" panose="020F0502020204030204" pitchFamily="34" charset="0"/>
                          <a:ea typeface="Calibri" panose="020F0502020204030204" pitchFamily="34" charset="0"/>
                          <a:cs typeface="Times New Roman" panose="02020603050405020304" pitchFamily="18" charset="0"/>
                        </a:rPr>
                        <a:t>Polybat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6183493"/>
                  </a:ext>
                </a:extLst>
              </a:tr>
              <a:tr h="257600">
                <a:tc>
                  <a:txBody>
                    <a:bodyPr/>
                    <a:lstStyle/>
                    <a:p>
                      <a:pPr>
                        <a:lnSpc>
                          <a:spcPct val="107000"/>
                        </a:lnSpc>
                        <a:spcAft>
                          <a:spcPts val="0"/>
                        </a:spcAft>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Futsal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Skiing Outdoor/indoor on snow</a:t>
                      </a: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Table </a:t>
                      </a: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cricket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856564"/>
                  </a:ext>
                </a:extLst>
              </a:tr>
              <a:tr h="257600">
                <a:tc>
                  <a:txBody>
                    <a:bodyPr/>
                    <a:lstStyle/>
                    <a:p>
                      <a:pPr>
                        <a:lnSpc>
                          <a:spcPct val="107000"/>
                        </a:lnSpc>
                        <a:spcAft>
                          <a:spcPts val="0"/>
                        </a:spcAft>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Golf</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Snowboarding Outdoor/indoor on snow</a:t>
                      </a: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Wheelchair </a:t>
                      </a: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basketball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3330089"/>
                  </a:ext>
                </a:extLst>
              </a:tr>
              <a:tr h="257600">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Gaelic </a:t>
                      </a: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football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Squash</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Wheelchair rugby</a:t>
                      </a:r>
                    </a:p>
                  </a:txBody>
                  <a:tcPr marL="68580" marR="68580" marT="0" marB="0"/>
                </a:tc>
                <a:extLst>
                  <a:ext uri="{0D108BD9-81ED-4DB2-BD59-A6C34878D82A}">
                    <a16:rowId xmlns:a16="http://schemas.microsoft.com/office/drawing/2014/main" val="107828671"/>
                  </a:ext>
                </a:extLst>
              </a:tr>
              <a:tr h="257600">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Gymnastics Floor routines and apparatus </a:t>
                      </a: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only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Swimming  </a:t>
                      </a:r>
                    </a:p>
                  </a:txBody>
                  <a:tcPr marL="68580" marR="68580" marT="0" marB="0"/>
                </a:tc>
                <a:tc>
                  <a:txBody>
                    <a:bodyPr/>
                    <a:lstStyle/>
                    <a:p>
                      <a:endParaRPr lang="en-GB" sz="1400" dirty="0"/>
                    </a:p>
                  </a:txBody>
                  <a:tcPr/>
                </a:tc>
                <a:extLst>
                  <a:ext uri="{0D108BD9-81ED-4DB2-BD59-A6C34878D82A}">
                    <a16:rowId xmlns:a16="http://schemas.microsoft.com/office/drawing/2014/main" val="3298857449"/>
                  </a:ext>
                </a:extLst>
              </a:tr>
            </a:tbl>
          </a:graphicData>
        </a:graphic>
      </p:graphicFrame>
      <p:sp>
        <p:nvSpPr>
          <p:cNvPr id="9" name="TextBox 8"/>
          <p:cNvSpPr txBox="1"/>
          <p:nvPr/>
        </p:nvSpPr>
        <p:spPr>
          <a:xfrm>
            <a:off x="3247607" y="6483006"/>
            <a:ext cx="5472608" cy="369332"/>
          </a:xfrm>
          <a:prstGeom prst="rect">
            <a:avLst/>
          </a:prstGeom>
          <a:noFill/>
        </p:spPr>
        <p:txBody>
          <a:bodyPr wrap="square" rtlCol="0">
            <a:spAutoFit/>
          </a:bodyPr>
          <a:lstStyle/>
          <a:p>
            <a:r>
              <a:rPr lang="en-GB" dirty="0" smtClean="0"/>
              <a:t>Head of course; </a:t>
            </a:r>
            <a:r>
              <a:rPr lang="en-GB" dirty="0" smtClean="0">
                <a:hlinkClick r:id="rId6"/>
              </a:rPr>
              <a:t>mflannigan@bishopstopford.com</a:t>
            </a:r>
            <a:r>
              <a:rPr lang="en-GB" dirty="0" smtClean="0"/>
              <a:t>  </a:t>
            </a:r>
          </a:p>
        </p:txBody>
      </p:sp>
      <p:pic>
        <p:nvPicPr>
          <p:cNvPr id="10" name="Picture 9"/>
          <p:cNvPicPr>
            <a:picLocks noChangeAspect="1"/>
          </p:cNvPicPr>
          <p:nvPr/>
        </p:nvPicPr>
        <p:blipFill rotWithShape="1">
          <a:blip r:embed="rId7"/>
          <a:srcRect l="66722" t="27178" r="25983" b="57858"/>
          <a:stretch/>
        </p:blipFill>
        <p:spPr>
          <a:xfrm>
            <a:off x="8055495" y="5697279"/>
            <a:ext cx="936105" cy="1080120"/>
          </a:xfrm>
          <a:prstGeom prst="rect">
            <a:avLst/>
          </a:prstGeom>
        </p:spPr>
      </p:pic>
      <p:pic>
        <p:nvPicPr>
          <p:cNvPr id="11" name="Slide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144030" y="1681718"/>
            <a:ext cx="753985" cy="753985"/>
          </a:xfrm>
          <a:prstGeom prst="rect">
            <a:avLst/>
          </a:prstGeom>
        </p:spPr>
      </p:pic>
    </p:spTree>
    <p:custDataLst>
      <p:tags r:id="rId1"/>
    </p:custDataLst>
    <p:extLst>
      <p:ext uri="{BB962C8B-B14F-4D97-AF65-F5344CB8AC3E}">
        <p14:creationId xmlns:p14="http://schemas.microsoft.com/office/powerpoint/2010/main" val="3698154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196" fill="hold"/>
                                        <p:tgtEl>
                                          <p:spTgt spid="11"/>
                                        </p:tgtEl>
                                      </p:cBhvr>
                                    </p:cmd>
                                  </p:childTnLst>
                                </p:cTn>
                              </p:par>
                            </p:childTnLst>
                          </p:cTn>
                        </p:par>
                      </p:childTnLst>
                    </p:cTn>
                  </p:par>
                </p:childTnLst>
              </p:cTn>
              <p:nextCondLst>
                <p:cond evt="onClick" delay="0">
                  <p:tgtEl>
                    <p:spTgt spid="11"/>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311675"/>
            <a:ext cx="9023194" cy="4137323"/>
          </a:xfrm>
        </p:spPr>
        <p:txBody>
          <a:bodyPr>
            <a:normAutofit lnSpcReduction="10000"/>
          </a:bodyPr>
          <a:lstStyle/>
          <a:p>
            <a:r>
              <a:rPr lang="en-GB" dirty="0" smtClean="0"/>
              <a:t>Section </a:t>
            </a:r>
            <a:r>
              <a:rPr lang="en-GB" dirty="0"/>
              <a:t>A (35 marks); Applied Anatomy and </a:t>
            </a:r>
            <a:r>
              <a:rPr lang="en-GB" dirty="0" smtClean="0"/>
              <a:t>Physiology</a:t>
            </a:r>
          </a:p>
          <a:p>
            <a:pPr marL="0" indent="0">
              <a:buNone/>
            </a:pPr>
            <a:r>
              <a:rPr lang="en-GB" sz="2000" b="1" i="1" dirty="0" smtClean="0"/>
              <a:t>Cardio-respiratory </a:t>
            </a:r>
            <a:r>
              <a:rPr lang="en-GB" sz="2000" b="1" i="1" dirty="0"/>
              <a:t>system, Neuromuscular system, </a:t>
            </a:r>
            <a:r>
              <a:rPr lang="en-GB" sz="2000" b="1" i="1" dirty="0" err="1"/>
              <a:t>Musculo</a:t>
            </a:r>
            <a:r>
              <a:rPr lang="en-GB" sz="2000" b="1" i="1" dirty="0"/>
              <a:t>-skeletal system, Energy systems</a:t>
            </a:r>
          </a:p>
          <a:p>
            <a:r>
              <a:rPr lang="en-GB" dirty="0"/>
              <a:t>Section B (35 marks); Skill </a:t>
            </a:r>
            <a:r>
              <a:rPr lang="en-GB" dirty="0" smtClean="0"/>
              <a:t>Acquisition</a:t>
            </a:r>
          </a:p>
          <a:p>
            <a:pPr marL="0" indent="0">
              <a:buNone/>
            </a:pPr>
            <a:r>
              <a:rPr lang="en-GB" sz="1900" b="1" i="1" dirty="0"/>
              <a:t>Skills, continuums and transfer of skills, Impact of skill classification, Theories of learning, Guidance and feedback, Memory models – information processing</a:t>
            </a:r>
          </a:p>
          <a:p>
            <a:r>
              <a:rPr lang="en-GB" dirty="0"/>
              <a:t>Section C (35 marks); Sport and </a:t>
            </a:r>
            <a:r>
              <a:rPr lang="en-GB" dirty="0" smtClean="0"/>
              <a:t>Society</a:t>
            </a:r>
          </a:p>
          <a:p>
            <a:pPr marL="0" indent="0">
              <a:buNone/>
            </a:pPr>
            <a:r>
              <a:rPr lang="en-GB" sz="2100" b="1" i="1" dirty="0"/>
              <a:t>Pre-industrial sports, Industrial and post-industrial sports, Post World War II, Impact of sport on society and society on sport</a:t>
            </a:r>
          </a:p>
          <a:p>
            <a:pPr marL="0" indent="0">
              <a:buNone/>
            </a:pPr>
            <a:endParaRPr lang="en-GB" dirty="0"/>
          </a:p>
          <a:p>
            <a:endParaRPr lang="en-GB" dirty="0"/>
          </a:p>
        </p:txBody>
      </p:sp>
      <p:sp>
        <p:nvSpPr>
          <p:cNvPr id="8" name="TextBox 7"/>
          <p:cNvSpPr txBox="1"/>
          <p:nvPr/>
        </p:nvSpPr>
        <p:spPr>
          <a:xfrm>
            <a:off x="692616" y="557349"/>
            <a:ext cx="7773716" cy="1754326"/>
          </a:xfrm>
          <a:prstGeom prst="rect">
            <a:avLst/>
          </a:prstGeom>
          <a:noFill/>
        </p:spPr>
        <p:txBody>
          <a:bodyPr wrap="square" rtlCol="0">
            <a:spAutoFit/>
          </a:bodyPr>
          <a:lstStyle/>
          <a:p>
            <a:pPr algn="ctr"/>
            <a:r>
              <a:rPr lang="en-GB" sz="3600" b="1" dirty="0"/>
              <a:t>Paper 1 - Factors Affecting Performance in Physical Activity and </a:t>
            </a:r>
            <a:r>
              <a:rPr lang="en-GB" sz="3600" b="1" dirty="0" smtClean="0"/>
              <a:t>Sport </a:t>
            </a:r>
          </a:p>
          <a:p>
            <a:pPr algn="ctr"/>
            <a:r>
              <a:rPr lang="en-GB" sz="3600" b="1" dirty="0" smtClean="0"/>
              <a:t>(35% of your grade)</a:t>
            </a:r>
            <a:endParaRPr lang="en-GB" sz="3600" b="1" u="sng" dirty="0">
              <a:latin typeface="Calibri" panose="020F0502020204030204" pitchFamily="34" charset="0"/>
              <a:cs typeface="Calibri" panose="020F0502020204030204" pitchFamily="34" charset="0"/>
            </a:endParaRPr>
          </a:p>
        </p:txBody>
      </p:sp>
      <p:sp>
        <p:nvSpPr>
          <p:cNvPr id="10" name="AutoShape 4" descr="https://c1.staticflickr.com/9/8300/8003410684_22faff640a_z.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847570" cy="1052736"/>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4609" y="0"/>
            <a:ext cx="847570" cy="1052736"/>
          </a:xfrm>
          <a:prstGeom prst="rect">
            <a:avLst/>
          </a:prstGeom>
        </p:spPr>
      </p:pic>
      <p:pic>
        <p:nvPicPr>
          <p:cNvPr id="4" name="Slide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7888209" y="1809720"/>
            <a:ext cx="1115224" cy="1115224"/>
          </a:xfrm>
          <a:prstGeom prst="rect">
            <a:avLst/>
          </a:prstGeom>
        </p:spPr>
      </p:pic>
    </p:spTree>
    <p:custDataLst>
      <p:tags r:id="rId1"/>
    </p:custDataLst>
    <p:extLst>
      <p:ext uri="{BB962C8B-B14F-4D97-AF65-F5344CB8AC3E}">
        <p14:creationId xmlns:p14="http://schemas.microsoft.com/office/powerpoint/2010/main" val="19207423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097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311675"/>
            <a:ext cx="9023194" cy="4429693"/>
          </a:xfrm>
        </p:spPr>
        <p:txBody>
          <a:bodyPr>
            <a:normAutofit fontScale="47500" lnSpcReduction="20000"/>
          </a:bodyPr>
          <a:lstStyle/>
          <a:p>
            <a:r>
              <a:rPr lang="en-GB" sz="5800" dirty="0"/>
              <a:t>Section A (35 marks); Exercise Physiology and Biomechanics</a:t>
            </a:r>
          </a:p>
          <a:p>
            <a:pPr marL="0" indent="0">
              <a:buNone/>
            </a:pPr>
            <a:r>
              <a:rPr lang="en-GB" sz="4000" b="1" i="1" dirty="0" smtClean="0"/>
              <a:t>Diet and nutrition, Training methods, Injury prevention, Biomechanical principles, Levers, motion</a:t>
            </a:r>
          </a:p>
          <a:p>
            <a:pPr marL="0" indent="0">
              <a:buNone/>
            </a:pPr>
            <a:endParaRPr lang="en-GB" sz="3000" dirty="0"/>
          </a:p>
          <a:p>
            <a:r>
              <a:rPr lang="en-GB" sz="5800" dirty="0"/>
              <a:t>Section B (35 marks); Sport Psychology</a:t>
            </a:r>
          </a:p>
          <a:p>
            <a:pPr marL="0" indent="0">
              <a:buNone/>
            </a:pPr>
            <a:r>
              <a:rPr lang="en-GB" sz="4000" b="1" i="1" dirty="0"/>
              <a:t>Personality and attitudes, Arousal, anxiety, aggression, Motivation, Social facilitation, Group dynamics, Goal setting, Attribution theory, Confidence, Leadership, Stress </a:t>
            </a:r>
            <a:r>
              <a:rPr lang="en-GB" sz="4000" b="1" i="1" dirty="0" smtClean="0"/>
              <a:t>management</a:t>
            </a:r>
          </a:p>
          <a:p>
            <a:pPr marL="0" indent="0">
              <a:buNone/>
            </a:pPr>
            <a:endParaRPr lang="en-GB" sz="3000" dirty="0"/>
          </a:p>
          <a:p>
            <a:r>
              <a:rPr lang="en-GB" sz="5800" dirty="0" smtClean="0"/>
              <a:t>Section </a:t>
            </a:r>
            <a:r>
              <a:rPr lang="en-GB" sz="5800" dirty="0"/>
              <a:t>C (35 marks); Sport and Society and Technology in Sport</a:t>
            </a:r>
          </a:p>
          <a:p>
            <a:pPr marL="0" indent="0">
              <a:buNone/>
            </a:pPr>
            <a:r>
              <a:rPr lang="en-GB" sz="4000" b="1" i="1" dirty="0"/>
              <a:t>Physical activity and sport, Elite performers, Ethics in sport (Violence in sport, drugs, the law), Commercialisation, The role of technology</a:t>
            </a:r>
          </a:p>
          <a:p>
            <a:pPr marL="0" indent="0">
              <a:buNone/>
            </a:pPr>
            <a:endParaRPr lang="en-GB" dirty="0"/>
          </a:p>
          <a:p>
            <a:pPr marL="0" indent="0">
              <a:buNone/>
            </a:pPr>
            <a:endParaRPr lang="en-GB" dirty="0" smtClean="0"/>
          </a:p>
          <a:p>
            <a:endParaRPr lang="en-GB" dirty="0"/>
          </a:p>
        </p:txBody>
      </p:sp>
      <p:sp>
        <p:nvSpPr>
          <p:cNvPr id="8" name="TextBox 7"/>
          <p:cNvSpPr txBox="1"/>
          <p:nvPr/>
        </p:nvSpPr>
        <p:spPr>
          <a:xfrm>
            <a:off x="520894" y="557349"/>
            <a:ext cx="8371586"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a:ea typeface="+mn-ea"/>
                <a:cs typeface="+mn-cs"/>
              </a:rPr>
              <a:t>Paper </a:t>
            </a:r>
            <a:r>
              <a:rPr kumimoji="0" lang="en-GB" sz="3600" b="1" i="0" u="none" strike="noStrike" kern="1200" cap="none" spc="0" normalizeH="0" baseline="0" noProof="0" dirty="0" smtClean="0">
                <a:ln>
                  <a:noFill/>
                </a:ln>
                <a:solidFill>
                  <a:prstClr val="black"/>
                </a:solidFill>
                <a:effectLst/>
                <a:uLnTx/>
                <a:uFillTx/>
                <a:latin typeface="Calibri"/>
                <a:ea typeface="+mn-ea"/>
                <a:cs typeface="+mn-cs"/>
              </a:rPr>
              <a:t>2 </a:t>
            </a:r>
            <a:r>
              <a:rPr kumimoji="0" lang="en-GB" sz="3600" b="1" i="0" u="none" strike="noStrike" kern="1200" cap="none" spc="0" normalizeH="0" baseline="0" noProof="0" dirty="0">
                <a:ln>
                  <a:noFill/>
                </a:ln>
                <a:solidFill>
                  <a:prstClr val="black"/>
                </a:solidFill>
                <a:effectLst/>
                <a:uLnTx/>
                <a:uFillTx/>
                <a:latin typeface="Calibri"/>
                <a:ea typeface="+mn-ea"/>
                <a:cs typeface="+mn-cs"/>
              </a:rPr>
              <a:t>- Factors Affecting </a:t>
            </a:r>
            <a:r>
              <a:rPr kumimoji="0" lang="en-GB" sz="3600" b="1" i="0" u="none" strike="noStrike" kern="1200" cap="none" spc="0" normalizeH="0" baseline="0" noProof="0" dirty="0" smtClean="0">
                <a:ln>
                  <a:noFill/>
                </a:ln>
                <a:solidFill>
                  <a:prstClr val="black"/>
                </a:solidFill>
                <a:effectLst/>
                <a:uLnTx/>
                <a:uFillTx/>
                <a:latin typeface="Calibri"/>
                <a:ea typeface="+mn-ea"/>
                <a:cs typeface="+mn-cs"/>
              </a:rPr>
              <a:t>Optimal Performance </a:t>
            </a:r>
            <a:r>
              <a:rPr kumimoji="0" lang="en-GB" sz="3600" b="1" i="0" u="none" strike="noStrike" kern="1200" cap="none" spc="0" normalizeH="0" baseline="0" noProof="0" dirty="0">
                <a:ln>
                  <a:noFill/>
                </a:ln>
                <a:solidFill>
                  <a:prstClr val="black"/>
                </a:solidFill>
                <a:effectLst/>
                <a:uLnTx/>
                <a:uFillTx/>
                <a:latin typeface="Calibri"/>
                <a:ea typeface="+mn-ea"/>
                <a:cs typeface="+mn-cs"/>
              </a:rPr>
              <a:t>in Physical Activity and </a:t>
            </a:r>
            <a:r>
              <a:rPr kumimoji="0" lang="en-GB" sz="3600" b="1" i="0" u="none" strike="noStrike" kern="1200" cap="none" spc="0" normalizeH="0" baseline="0" noProof="0" dirty="0" smtClean="0">
                <a:ln>
                  <a:noFill/>
                </a:ln>
                <a:solidFill>
                  <a:prstClr val="black"/>
                </a:solidFill>
                <a:effectLst/>
                <a:uLnTx/>
                <a:uFillTx/>
                <a:latin typeface="Calibri"/>
                <a:ea typeface="+mn-ea"/>
                <a:cs typeface="+mn-cs"/>
              </a:rPr>
              <a:t>Sport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prstClr val="black"/>
                </a:solidFill>
                <a:effectLst/>
                <a:uLnTx/>
                <a:uFillTx/>
                <a:latin typeface="Calibri"/>
                <a:ea typeface="+mn-ea"/>
                <a:cs typeface="+mn-cs"/>
              </a:rPr>
              <a:t>(35% of your grade)</a:t>
            </a:r>
            <a:endParaRPr kumimoji="0" lang="en-GB" sz="360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AutoShape 4" descr="https://c1.staticflickr.com/9/8300/8003410684_22faff640a_z.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847570" cy="1052736"/>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4609" y="0"/>
            <a:ext cx="847570" cy="1052736"/>
          </a:xfrm>
          <a:prstGeom prst="rect">
            <a:avLst/>
          </a:prstGeom>
        </p:spPr>
      </p:pic>
      <p:pic>
        <p:nvPicPr>
          <p:cNvPr id="2" name="Slide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7888208" y="1829800"/>
            <a:ext cx="1039223" cy="1039223"/>
          </a:xfrm>
          <a:prstGeom prst="rect">
            <a:avLst/>
          </a:prstGeom>
        </p:spPr>
      </p:pic>
    </p:spTree>
    <p:custDataLst>
      <p:tags r:id="rId1"/>
    </p:custDataLst>
    <p:extLst>
      <p:ext uri="{BB962C8B-B14F-4D97-AF65-F5344CB8AC3E}">
        <p14:creationId xmlns:p14="http://schemas.microsoft.com/office/powerpoint/2010/main" val="24117582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864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cs typeface="Calibri" panose="020F0502020204030204" pitchFamily="34" charset="0"/>
              </a:rPr>
              <a:t>Methods of study</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2800" dirty="0" smtClean="0">
                <a:latin typeface="Calibri" panose="020F0502020204030204" pitchFamily="34" charset="0"/>
                <a:cs typeface="Calibri" panose="020F0502020204030204" pitchFamily="34" charset="0"/>
              </a:rPr>
              <a:t>Reading</a:t>
            </a:r>
          </a:p>
          <a:p>
            <a:r>
              <a:rPr lang="en-US" sz="2800" dirty="0" smtClean="0">
                <a:latin typeface="Calibri" panose="020F0502020204030204" pitchFamily="34" charset="0"/>
                <a:cs typeface="Calibri" panose="020F0502020204030204" pitchFamily="34" charset="0"/>
              </a:rPr>
              <a:t>Research</a:t>
            </a:r>
            <a:endParaRPr lang="en-US" sz="2800" dirty="0" smtClean="0">
              <a:latin typeface="Calibri" panose="020F0502020204030204" pitchFamily="34" charset="0"/>
              <a:cs typeface="Calibri" panose="020F0502020204030204" pitchFamily="34" charset="0"/>
            </a:endParaRPr>
          </a:p>
          <a:p>
            <a:r>
              <a:rPr lang="en-US" sz="2800" dirty="0" smtClean="0">
                <a:latin typeface="Calibri" panose="020F0502020204030204" pitchFamily="34" charset="0"/>
                <a:cs typeface="Calibri" panose="020F0502020204030204" pitchFamily="34" charset="0"/>
              </a:rPr>
              <a:t>Note taking</a:t>
            </a:r>
          </a:p>
          <a:p>
            <a:r>
              <a:rPr lang="en-US" sz="2800" dirty="0" smtClean="0">
                <a:latin typeface="Calibri" panose="020F0502020204030204" pitchFamily="34" charset="0"/>
                <a:cs typeface="Calibri" panose="020F0502020204030204" pitchFamily="34" charset="0"/>
              </a:rPr>
              <a:t>Discussions</a:t>
            </a:r>
          </a:p>
          <a:p>
            <a:r>
              <a:rPr lang="en-US" sz="2800" dirty="0" smtClean="0">
                <a:latin typeface="Calibri" panose="020F0502020204030204" pitchFamily="34" charset="0"/>
                <a:cs typeface="Calibri" panose="020F0502020204030204" pitchFamily="34" charset="0"/>
              </a:rPr>
              <a:t>Quizzing</a:t>
            </a:r>
            <a:endParaRPr lang="en-US" sz="2800" dirty="0" smtClean="0">
              <a:latin typeface="Calibri" panose="020F0502020204030204" pitchFamily="34" charset="0"/>
              <a:cs typeface="Calibri" panose="020F0502020204030204" pitchFamily="34" charset="0"/>
            </a:endParaRPr>
          </a:p>
          <a:p>
            <a:r>
              <a:rPr lang="en-US" sz="2800" dirty="0" smtClean="0">
                <a:latin typeface="Calibri" panose="020F0502020204030204" pitchFamily="34" charset="0"/>
                <a:cs typeface="Calibri" panose="020F0502020204030204" pitchFamily="34" charset="0"/>
              </a:rPr>
              <a:t>Exam question practice</a:t>
            </a:r>
          </a:p>
          <a:p>
            <a:r>
              <a:rPr lang="en-US" sz="2800" dirty="0" smtClean="0">
                <a:latin typeface="Calibri" panose="020F0502020204030204" pitchFamily="34" charset="0"/>
                <a:cs typeface="Calibri" panose="020F0502020204030204" pitchFamily="34" charset="0"/>
              </a:rPr>
              <a:t>Practical demonstrations</a:t>
            </a:r>
            <a:endParaRPr lang="en-US" sz="2800" dirty="0">
              <a:latin typeface="Calibri" panose="020F0502020204030204" pitchFamily="34" charset="0"/>
              <a:cs typeface="Calibri" panose="020F0502020204030204" pitchFamily="34" charset="0"/>
            </a:endParaRPr>
          </a:p>
          <a:p>
            <a:endParaRPr lang="en-US" sz="2800" dirty="0" smtClean="0">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847570" cy="105273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6430" y="-3859"/>
            <a:ext cx="847570" cy="1052736"/>
          </a:xfrm>
          <a:prstGeom prst="rect">
            <a:avLst/>
          </a:prstGeom>
        </p:spPr>
      </p:pic>
      <p:pic>
        <p:nvPicPr>
          <p:cNvPr id="12" name="Picture 11" descr="Sociological Perspectives on Social Problem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64088" y="1769022"/>
            <a:ext cx="2016224" cy="1344150"/>
          </a:xfrm>
          <a:prstGeom prst="rect">
            <a:avLst/>
          </a:prstGeom>
        </p:spPr>
      </p:pic>
      <p:pic>
        <p:nvPicPr>
          <p:cNvPr id="13" name="Picture 12"/>
          <p:cNvPicPr>
            <a:picLocks noChangeAspect="1"/>
          </p:cNvPicPr>
          <p:nvPr/>
        </p:nvPicPr>
        <p:blipFill>
          <a:blip r:embed="rId7"/>
          <a:stretch>
            <a:fillRect/>
          </a:stretch>
        </p:blipFill>
        <p:spPr>
          <a:xfrm>
            <a:off x="6264188" y="3908030"/>
            <a:ext cx="2232248" cy="1250059"/>
          </a:xfrm>
          <a:prstGeom prst="rect">
            <a:avLst/>
          </a:prstGeom>
        </p:spPr>
      </p:pic>
      <p:pic>
        <p:nvPicPr>
          <p:cNvPr id="14" name="Picture 13"/>
          <p:cNvPicPr>
            <a:picLocks noChangeAspect="1"/>
          </p:cNvPicPr>
          <p:nvPr/>
        </p:nvPicPr>
        <p:blipFill>
          <a:blip r:embed="rId8"/>
          <a:stretch>
            <a:fillRect/>
          </a:stretch>
        </p:blipFill>
        <p:spPr>
          <a:xfrm>
            <a:off x="2555776" y="5484257"/>
            <a:ext cx="1929226" cy="1283812"/>
          </a:xfrm>
          <a:prstGeom prst="rect">
            <a:avLst/>
          </a:prstGeom>
        </p:spPr>
      </p:pic>
      <p:pic>
        <p:nvPicPr>
          <p:cNvPr id="15" name="Slide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7830356" y="1806096"/>
            <a:ext cx="1046840" cy="1046840"/>
          </a:xfrm>
          <a:prstGeom prst="rect">
            <a:avLst/>
          </a:prstGeom>
        </p:spPr>
      </p:pic>
    </p:spTree>
    <p:custDataLst>
      <p:tags r:id="rId1"/>
    </p:custDataLst>
    <p:extLst>
      <p:ext uri="{BB962C8B-B14F-4D97-AF65-F5344CB8AC3E}">
        <p14:creationId xmlns:p14="http://schemas.microsoft.com/office/powerpoint/2010/main" val="25492021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127" fill="hold"/>
                                        <p:tgtEl>
                                          <p:spTgt spid="15"/>
                                        </p:tgtEl>
                                      </p:cBhvr>
                                    </p:cmd>
                                  </p:childTnLst>
                                </p:cTn>
                              </p:par>
                            </p:childTnLst>
                          </p:cTn>
                        </p:par>
                      </p:childTnLst>
                    </p:cTn>
                  </p:par>
                </p:childTnLst>
              </p:cTn>
              <p:nextCondLst>
                <p:cond evt="onClick" delay="0">
                  <p:tgtEl>
                    <p:spTgt spid="15"/>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cs typeface="Calibri" panose="020F0502020204030204" pitchFamily="34" charset="0"/>
              </a:rPr>
              <a:t>Future career options</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0" y="1417638"/>
            <a:ext cx="9033416" cy="5440362"/>
          </a:xfrm>
        </p:spPr>
        <p:txBody>
          <a:bodyPr>
            <a:normAutofit fontScale="40000" lnSpcReduction="20000"/>
          </a:bodyPr>
          <a:lstStyle/>
          <a:p>
            <a:pPr>
              <a:lnSpc>
                <a:spcPct val="120000"/>
              </a:lnSpc>
              <a:spcBef>
                <a:spcPts val="0"/>
              </a:spcBef>
            </a:pPr>
            <a:r>
              <a:rPr lang="en-US" sz="4500" dirty="0" smtClean="0">
                <a:latin typeface="Calibri" panose="020F0502020204030204" pitchFamily="34" charset="0"/>
                <a:cs typeface="Calibri" panose="020F0502020204030204" pitchFamily="34" charset="0"/>
              </a:rPr>
              <a:t>Sport and </a:t>
            </a:r>
            <a:r>
              <a:rPr lang="en-US" sz="4500" dirty="0" smtClean="0">
                <a:latin typeface="Calibri" panose="020F0502020204030204" pitchFamily="34" charset="0"/>
                <a:cs typeface="Calibri" panose="020F0502020204030204" pitchFamily="34" charset="0"/>
              </a:rPr>
              <a:t>leisure </a:t>
            </a:r>
            <a:r>
              <a:rPr lang="en-US" sz="4500" dirty="0" smtClean="0">
                <a:latin typeface="Calibri" panose="020F0502020204030204" pitchFamily="34" charset="0"/>
                <a:cs typeface="Calibri" panose="020F0502020204030204" pitchFamily="34" charset="0"/>
              </a:rPr>
              <a:t>continues to be a booming industry and there is an increasing need for well qualified expert practitioners </a:t>
            </a:r>
            <a:r>
              <a:rPr lang="en-US" sz="4500" dirty="0" smtClean="0">
                <a:latin typeface="Calibri" panose="020F0502020204030204" pitchFamily="34" charset="0"/>
                <a:cs typeface="Calibri" panose="020F0502020204030204" pitchFamily="34" charset="0"/>
              </a:rPr>
              <a:t>in a huge range of fields including;</a:t>
            </a:r>
          </a:p>
          <a:p>
            <a:pPr>
              <a:lnSpc>
                <a:spcPct val="120000"/>
              </a:lnSpc>
              <a:spcBef>
                <a:spcPts val="0"/>
              </a:spcBef>
            </a:pPr>
            <a:endParaRPr lang="en-GB" sz="3800" dirty="0" smtClean="0">
              <a:latin typeface="Calibri" panose="020F0502020204030204" pitchFamily="34" charset="0"/>
              <a:cs typeface="Calibri" panose="020F0502020204030204" pitchFamily="34" charset="0"/>
            </a:endParaRPr>
          </a:p>
          <a:p>
            <a:pPr>
              <a:lnSpc>
                <a:spcPct val="120000"/>
              </a:lnSpc>
              <a:spcBef>
                <a:spcPts val="0"/>
              </a:spcBef>
            </a:pPr>
            <a:r>
              <a:rPr lang="en-GB" sz="3800" dirty="0" smtClean="0">
                <a:latin typeface="Calibri" panose="020F0502020204030204" pitchFamily="34" charset="0"/>
                <a:cs typeface="Calibri" panose="020F0502020204030204" pitchFamily="34" charset="0"/>
              </a:rPr>
              <a:t>Sports </a:t>
            </a:r>
            <a:r>
              <a:rPr lang="en-GB" sz="3800" dirty="0">
                <a:latin typeface="Calibri" panose="020F0502020204030204" pitchFamily="34" charset="0"/>
                <a:cs typeface="Calibri" panose="020F0502020204030204" pitchFamily="34" charset="0"/>
              </a:rPr>
              <a:t>science</a:t>
            </a:r>
          </a:p>
          <a:p>
            <a:pPr>
              <a:lnSpc>
                <a:spcPct val="120000"/>
              </a:lnSpc>
              <a:spcBef>
                <a:spcPts val="0"/>
              </a:spcBef>
            </a:pPr>
            <a:r>
              <a:rPr lang="en-GB" sz="3800" dirty="0">
                <a:latin typeface="Calibri" panose="020F0502020204030204" pitchFamily="34" charset="0"/>
                <a:cs typeface="Calibri" panose="020F0502020204030204" pitchFamily="34" charset="0"/>
              </a:rPr>
              <a:t>PE teacher</a:t>
            </a:r>
          </a:p>
          <a:p>
            <a:pPr>
              <a:lnSpc>
                <a:spcPct val="120000"/>
              </a:lnSpc>
              <a:spcBef>
                <a:spcPts val="0"/>
              </a:spcBef>
            </a:pPr>
            <a:r>
              <a:rPr lang="en-GB" sz="3800" dirty="0">
                <a:latin typeface="Calibri" panose="020F0502020204030204" pitchFamily="34" charset="0"/>
                <a:cs typeface="Calibri" panose="020F0502020204030204" pitchFamily="34" charset="0"/>
              </a:rPr>
              <a:t>Physiotherapist</a:t>
            </a:r>
          </a:p>
          <a:p>
            <a:pPr>
              <a:lnSpc>
                <a:spcPct val="120000"/>
              </a:lnSpc>
              <a:spcBef>
                <a:spcPts val="0"/>
              </a:spcBef>
            </a:pPr>
            <a:r>
              <a:rPr lang="en-GB" sz="3800" dirty="0" smtClean="0">
                <a:latin typeface="Calibri" panose="020F0502020204030204" pitchFamily="34" charset="0"/>
                <a:cs typeface="Calibri" panose="020F0502020204030204" pitchFamily="34" charset="0"/>
              </a:rPr>
              <a:t>Sports </a:t>
            </a:r>
            <a:r>
              <a:rPr lang="en-GB" sz="3800" dirty="0">
                <a:latin typeface="Calibri" panose="020F0502020204030204" pitchFamily="34" charset="0"/>
                <a:cs typeface="Calibri" panose="020F0502020204030204" pitchFamily="34" charset="0"/>
              </a:rPr>
              <a:t>coach/consultant</a:t>
            </a:r>
          </a:p>
          <a:p>
            <a:pPr>
              <a:lnSpc>
                <a:spcPct val="120000"/>
              </a:lnSpc>
              <a:spcBef>
                <a:spcPts val="0"/>
              </a:spcBef>
            </a:pPr>
            <a:r>
              <a:rPr lang="en-GB" sz="3800" dirty="0">
                <a:latin typeface="Calibri" panose="020F0502020204030204" pitchFamily="34" charset="0"/>
                <a:cs typeface="Calibri" panose="020F0502020204030204" pitchFamily="34" charset="0"/>
              </a:rPr>
              <a:t>Sports policy at local and national level</a:t>
            </a:r>
          </a:p>
          <a:p>
            <a:pPr>
              <a:lnSpc>
                <a:spcPct val="120000"/>
              </a:lnSpc>
              <a:spcBef>
                <a:spcPts val="0"/>
              </a:spcBef>
            </a:pPr>
            <a:r>
              <a:rPr lang="en-GB" sz="3800" dirty="0">
                <a:latin typeface="Calibri" panose="020F0502020204030204" pitchFamily="34" charset="0"/>
                <a:cs typeface="Calibri" panose="020F0502020204030204" pitchFamily="34" charset="0"/>
              </a:rPr>
              <a:t>Diet and fitness instructor</a:t>
            </a:r>
          </a:p>
          <a:p>
            <a:pPr>
              <a:lnSpc>
                <a:spcPct val="120000"/>
              </a:lnSpc>
              <a:spcBef>
                <a:spcPts val="0"/>
              </a:spcBef>
            </a:pPr>
            <a:r>
              <a:rPr lang="en-GB" sz="3800" dirty="0">
                <a:latin typeface="Calibri" panose="020F0502020204030204" pitchFamily="34" charset="0"/>
                <a:cs typeface="Calibri" panose="020F0502020204030204" pitchFamily="34" charset="0"/>
              </a:rPr>
              <a:t>Personal </a:t>
            </a:r>
            <a:r>
              <a:rPr lang="en-GB" sz="3800" dirty="0" smtClean="0">
                <a:latin typeface="Calibri" panose="020F0502020204030204" pitchFamily="34" charset="0"/>
                <a:cs typeface="Calibri" panose="020F0502020204030204" pitchFamily="34" charset="0"/>
              </a:rPr>
              <a:t>trainer</a:t>
            </a:r>
          </a:p>
          <a:p>
            <a:pPr>
              <a:lnSpc>
                <a:spcPct val="120000"/>
              </a:lnSpc>
              <a:spcBef>
                <a:spcPts val="0"/>
              </a:spcBef>
            </a:pPr>
            <a:endParaRPr lang="en-GB" sz="4500" dirty="0">
              <a:latin typeface="Calibri" panose="020F0502020204030204" pitchFamily="34" charset="0"/>
              <a:cs typeface="Calibri" panose="020F0502020204030204" pitchFamily="34" charset="0"/>
            </a:endParaRPr>
          </a:p>
          <a:p>
            <a:pPr>
              <a:lnSpc>
                <a:spcPct val="120000"/>
              </a:lnSpc>
              <a:spcBef>
                <a:spcPts val="0"/>
              </a:spcBef>
            </a:pPr>
            <a:r>
              <a:rPr lang="en-GB" sz="4500" dirty="0" smtClean="0">
                <a:latin typeface="Calibri" panose="020F0502020204030204" pitchFamily="34" charset="0"/>
                <a:cs typeface="Calibri" panose="020F0502020204030204" pitchFamily="34" charset="0"/>
              </a:rPr>
              <a:t>Your commitment to continuing to perform competitively also gives you superb habits which is proven to support academic attainment; the bonus is you get to use your ability as a performer towards your A Level grade, rewarding you for the thousands of hours you have put in to getting to the level you are.</a:t>
            </a:r>
          </a:p>
          <a:p>
            <a:pPr>
              <a:lnSpc>
                <a:spcPct val="120000"/>
              </a:lnSpc>
              <a:spcBef>
                <a:spcPts val="0"/>
              </a:spcBef>
            </a:pPr>
            <a:r>
              <a:rPr lang="en-GB" sz="4500" dirty="0" smtClean="0">
                <a:latin typeface="Calibri" panose="020F0502020204030204" pitchFamily="34" charset="0"/>
                <a:cs typeface="Calibri" panose="020F0502020204030204" pitchFamily="34" charset="0"/>
              </a:rPr>
              <a:t>Many of ou</a:t>
            </a:r>
            <a:r>
              <a:rPr lang="en-GB" sz="4500" dirty="0" smtClean="0">
                <a:latin typeface="Calibri" panose="020F0502020204030204" pitchFamily="34" charset="0"/>
                <a:cs typeface="Calibri" panose="020F0502020204030204" pitchFamily="34" charset="0"/>
              </a:rPr>
              <a:t>r former A Level PE students have gone on to careers outside of the sporting world.  They chose PE because they enjoyed it, they worked hard because they enjoyed it, which enabled them to achieve a great grade to get them into the best university they could get to.  It is a challenging, academic course and will open many doors to you for your future education and career</a:t>
            </a:r>
            <a:r>
              <a:rPr lang="en-US" sz="4500" dirty="0" smtClean="0">
                <a:latin typeface="Calibri" panose="020F0502020204030204" pitchFamily="34" charset="0"/>
                <a:cs typeface="Calibri" panose="020F0502020204030204" pitchFamily="34" charset="0"/>
              </a:rPr>
              <a:t>, whether inside or outside of sport</a:t>
            </a:r>
            <a:endParaRPr lang="en-US" sz="4500" dirty="0" smtClean="0">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847570" cy="105273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96430" y="-6340"/>
            <a:ext cx="847570" cy="1052736"/>
          </a:xfrm>
          <a:prstGeom prst="rect">
            <a:avLst/>
          </a:prstGeom>
        </p:spPr>
      </p:pic>
      <p:pic>
        <p:nvPicPr>
          <p:cNvPr id="5" name="Picture 4"/>
          <p:cNvPicPr>
            <a:picLocks noChangeAspect="1"/>
          </p:cNvPicPr>
          <p:nvPr/>
        </p:nvPicPr>
        <p:blipFill>
          <a:blip r:embed="rId7"/>
          <a:stretch>
            <a:fillRect/>
          </a:stretch>
        </p:blipFill>
        <p:spPr>
          <a:xfrm>
            <a:off x="6043084" y="2181891"/>
            <a:ext cx="2619375" cy="1743075"/>
          </a:xfrm>
          <a:prstGeom prst="rect">
            <a:avLst/>
          </a:prstGeom>
        </p:spPr>
      </p:pic>
      <p:pic>
        <p:nvPicPr>
          <p:cNvPr id="10" name="Slide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7352771" y="113628"/>
            <a:ext cx="932768" cy="932768"/>
          </a:xfrm>
          <a:prstGeom prst="rect">
            <a:avLst/>
          </a:prstGeom>
        </p:spPr>
      </p:pic>
    </p:spTree>
    <p:custDataLst>
      <p:tags r:id="rId1"/>
    </p:custDataLst>
    <p:extLst>
      <p:ext uri="{BB962C8B-B14F-4D97-AF65-F5344CB8AC3E}">
        <p14:creationId xmlns:p14="http://schemas.microsoft.com/office/powerpoint/2010/main" val="313663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 calcmode="lin" valueType="num">
                                      <p:cBhvr additive="base">
                                        <p:cTn id="1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 calcmode="lin" valueType="num">
                                      <p:cBhvr additive="base">
                                        <p:cTn id="1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anim calcmode="lin" valueType="num">
                                      <p:cBhvr additive="base">
                                        <p:cTn id="2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additive="base">
                                        <p:cTn id="6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63" restart="whenNotActive" fill="hold" evtFilter="cancelBubble" nodeType="interactiveSeq">
                <p:stCondLst>
                  <p:cond evt="onClick" delay="0">
                    <p:tgtEl>
                      <p:spTgt spid="10"/>
                    </p:tgtEl>
                  </p:cond>
                </p:stCondLst>
                <p:endSync evt="end" delay="0">
                  <p:rtn val="all"/>
                </p:endSync>
                <p:childTnLst>
                  <p:par>
                    <p:cTn id="64" fill="hold">
                      <p:stCondLst>
                        <p:cond delay="0"/>
                      </p:stCondLst>
                      <p:childTnLst>
                        <p:par>
                          <p:cTn id="65" fill="hold">
                            <p:stCondLst>
                              <p:cond delay="0"/>
                            </p:stCondLst>
                            <p:childTnLst>
                              <p:par>
                                <p:cTn id="66" presetID="1" presetClass="mediacall" presetSubtype="0" fill="hold" nodeType="clickEffect">
                                  <p:stCondLst>
                                    <p:cond delay="0"/>
                                  </p:stCondLst>
                                  <p:childTnLst>
                                    <p:cmd type="call" cmd="playFrom(0.0)">
                                      <p:cBhvr>
                                        <p:cTn id="67" dur="58421" fill="hold"/>
                                        <p:tgtEl>
                                          <p:spTgt spid="10"/>
                                        </p:tgtEl>
                                      </p:cBhvr>
                                    </p:cmd>
                                  </p:childTnLst>
                                </p:cTn>
                              </p:par>
                            </p:childTnLst>
                          </p:cTn>
                        </p:par>
                      </p:childTnLst>
                    </p:cTn>
                  </p:par>
                </p:childTnLst>
              </p:cTn>
              <p:nextCondLst>
                <p:cond evt="onClick" delay="0">
                  <p:tgtEl>
                    <p:spTgt spid="10"/>
                  </p:tgtEl>
                </p:cond>
              </p:nextCondLst>
            </p:seq>
            <p:audio>
              <p:cMediaNode vol="80000">
                <p:cTn id="68" fill="hold" display="0">
                  <p:stCondLst>
                    <p:cond delay="indefinite"/>
                  </p:stCondLst>
                  <p:endCondLst>
                    <p:cond evt="onStopAudio" delay="0">
                      <p:tgtEl>
                        <p:sldTgt/>
                      </p:tgtEl>
                    </p:cond>
                  </p:endCondLst>
                </p:cTn>
                <p:tgtEl>
                  <p:spTgt spid="10"/>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FF198BF45696F74F890E6D52C663E8AF" ma:contentTypeVersion="1" ma:contentTypeDescription="Create a new document." ma:contentTypeScope="" ma:versionID="e6211bf5b8883ea1ed2ddd6bd8286f8d">
  <xsd:schema xmlns:xsd="http://www.w3.org/2001/XMLSchema" xmlns:xs="http://www.w3.org/2001/XMLSchema" xmlns:p="http://schemas.microsoft.com/office/2006/metadata/properties" xmlns:ns2="c111592f-cc7e-4487-a174-9ea6445e247c" targetNamespace="http://schemas.microsoft.com/office/2006/metadata/properties" ma:root="true" ma:fieldsID="3e1d1247f49d05b0872ef99a8456c9b7" ns2:_="">
    <xsd:import namespace="c111592f-cc7e-4487-a174-9ea6445e247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11592f-cc7e-4487-a174-9ea6445e247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c111592f-cc7e-4487-a174-9ea6445e247c">HQRAFPPYU6ZM-2-28534</_dlc_DocId>
    <_dlc_DocIdUrl xmlns="c111592f-cc7e-4487-a174-9ea6445e247c">
      <Url>https://portal.bishopstopford.com/sites/humanities/_layouts/DocIdRedir.aspx?ID=HQRAFPPYU6ZM-2-28534</Url>
      <Description>HQRAFPPYU6ZM-2-28534</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761BB2-CD63-4E37-B79F-4649CADE7E9F}">
  <ds:schemaRefs>
    <ds:schemaRef ds:uri="http://schemas.microsoft.com/sharepoint/events"/>
  </ds:schemaRefs>
</ds:datastoreItem>
</file>

<file path=customXml/itemProps2.xml><?xml version="1.0" encoding="utf-8"?>
<ds:datastoreItem xmlns:ds="http://schemas.openxmlformats.org/officeDocument/2006/customXml" ds:itemID="{67B4D5E9-473B-4CA9-8E77-C16DA14273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11592f-cc7e-4487-a174-9ea6445e24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1CDB24-BC8B-47D5-A4D8-7CCB8A030DCA}">
  <ds:schemaRefs>
    <ds:schemaRef ds:uri="http://purl.org/dc/elements/1.1/"/>
    <ds:schemaRef ds:uri="http://schemas.microsoft.com/office/2006/metadata/properties"/>
    <ds:schemaRef ds:uri="http://purl.org/dc/terms/"/>
    <ds:schemaRef ds:uri="c111592f-cc7e-4487-a174-9ea6445e247c"/>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32D88C0C-AF82-4B62-986B-4490A8CF53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3805</TotalTime>
  <Words>988</Words>
  <Application>Microsoft Office PowerPoint</Application>
  <PresentationFormat>On-screen Show (4:3)</PresentationFormat>
  <Paragraphs>137</Paragraphs>
  <Slides>10</Slides>
  <Notes>1</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Comic Sans MS</vt:lpstr>
      <vt:lpstr>Times New Roman</vt:lpstr>
      <vt:lpstr>Office Theme</vt:lpstr>
      <vt:lpstr>PE A Level</vt:lpstr>
      <vt:lpstr>Why choose PE at A-level?</vt:lpstr>
      <vt:lpstr>Structure of the course</vt:lpstr>
      <vt:lpstr>Structure of the course (cont.)</vt:lpstr>
      <vt:lpstr>Structure of the course (cont.)</vt:lpstr>
      <vt:lpstr>PowerPoint Presentation</vt:lpstr>
      <vt:lpstr>PowerPoint Presentation</vt:lpstr>
      <vt:lpstr>Methods of study</vt:lpstr>
      <vt:lpstr>Future career options</vt:lpstr>
      <vt:lpstr>Entry Requirements</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cgodfrey</dc:creator>
  <cp:lastModifiedBy>Flannigan. Martin</cp:lastModifiedBy>
  <cp:revision>84</cp:revision>
  <cp:lastPrinted>2017-06-22T09:45:38Z</cp:lastPrinted>
  <dcterms:created xsi:type="dcterms:W3CDTF">2009-12-09T09:29:40Z</dcterms:created>
  <dcterms:modified xsi:type="dcterms:W3CDTF">2020-06-11T14:31:33Z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0x010100FF198BF45696F74F890E6D52C663E8AF</vt:lpwstr>
  </property>
  <property fmtid="{D5CDD505-2E9C-101B-9397-08002B2CF9AE}" pid="3" name="_dlc_DocIdItemGuid">
    <vt:lpwstr>d6526ddb-f376-4153-b12f-5b7d5c7f56ed</vt:lpwstr>
  </property>
</Properties>
</file>