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256" r:id="rId2"/>
    <p:sldId id="257" r:id="rId3"/>
    <p:sldId id="261" r:id="rId4"/>
    <p:sldId id="259" r:id="rId5"/>
    <p:sldId id="267" r:id="rId6"/>
    <p:sldId id="262" r:id="rId7"/>
    <p:sldId id="271" r:id="rId8"/>
    <p:sldId id="265" r:id="rId9"/>
    <p:sldId id="266"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9933"/>
    <a:srgbClr val="9EFF29"/>
    <a:srgbClr val="003635"/>
    <a:srgbClr val="5DD5FF"/>
    <a:srgbClr val="00217E"/>
    <a:srgbClr val="600000"/>
    <a:srgbClr val="FF8225"/>
    <a:srgbClr val="FF2549"/>
    <a:srgbClr val="FF0D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20" y="40"/>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8/25/2021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2173" y="3097159"/>
            <a:ext cx="7647034" cy="1047134"/>
          </a:xfrm>
          <a:noFill/>
          <a:effectLst>
            <a:outerShdw blurRad="50800" dist="38100" dir="2700000" algn="tl" rotWithShape="0">
              <a:prstClr val="black">
                <a:alpha val="40000"/>
              </a:prstClr>
            </a:outerShdw>
          </a:effectLst>
        </p:spPr>
        <p:txBody>
          <a:bodyPr>
            <a:normAutofit/>
          </a:bodyPr>
          <a:lstStyle>
            <a:lvl1pPr algn="ctr">
              <a:defRPr sz="3600">
                <a:solidFill>
                  <a:schemeClr val="bg1"/>
                </a:solidFill>
              </a:defRPr>
            </a:lvl1pPr>
          </a:lstStyle>
          <a:p>
            <a:r>
              <a:rPr lang="en-US" dirty="0"/>
              <a:t>Click to edit </a:t>
            </a:r>
            <a:r>
              <a:rPr lang="en-US" dirty="0" smtClean="0"/>
              <a:t>Master </a:t>
            </a:r>
            <a:r>
              <a:rPr lang="en-US" dirty="0"/>
              <a:t>title style</a:t>
            </a:r>
          </a:p>
        </p:txBody>
      </p:sp>
      <p:sp>
        <p:nvSpPr>
          <p:cNvPr id="3" name="Subtitle 2"/>
          <p:cNvSpPr>
            <a:spLocks noGrp="1"/>
          </p:cNvSpPr>
          <p:nvPr>
            <p:ph type="subTitle" idx="1"/>
          </p:nvPr>
        </p:nvSpPr>
        <p:spPr>
          <a:xfrm>
            <a:off x="774290" y="4140609"/>
            <a:ext cx="7632292" cy="678426"/>
          </a:xfrm>
        </p:spPr>
        <p:txBody>
          <a:bodyPr>
            <a:normAutofit/>
          </a:bodyPr>
          <a:lstStyle>
            <a:lvl1pPr marL="0" indent="0" algn="ctr">
              <a:buNone/>
              <a:defRPr sz="2800" b="0" i="0">
                <a:solidFill>
                  <a:srgbClr val="FFCC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1442" y="1020751"/>
            <a:ext cx="8259098" cy="763526"/>
          </a:xfrm>
        </p:spPr>
        <p:txBody>
          <a:bodyPr>
            <a:normAutofit/>
          </a:bodyPr>
          <a:lstStyle>
            <a:lvl1pPr algn="ctr">
              <a:defRPr sz="3600" baseline="0">
                <a:solidFill>
                  <a:srgbClr val="FFCC99"/>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501445" y="1791929"/>
            <a:ext cx="8244349" cy="2957052"/>
          </a:xfrm>
        </p:spPr>
        <p:txBody>
          <a:bodyPr/>
          <a:lstStyle>
            <a:lvl1pPr algn="ctr">
              <a:defRPr sz="2800">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10547" y="472904"/>
            <a:ext cx="6251573" cy="725349"/>
          </a:xfrm>
        </p:spPr>
        <p:txBody>
          <a:bodyPr>
            <a:normAutofit/>
          </a:bodyPr>
          <a:lstStyle>
            <a:lvl1pPr algn="l">
              <a:defRPr sz="360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418735" y="1246237"/>
            <a:ext cx="6275439" cy="3508626"/>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7945" y="1156545"/>
            <a:ext cx="8093365" cy="763525"/>
          </a:xfrm>
        </p:spPr>
        <p:txBody>
          <a:bodyPr>
            <a:normAutofit/>
          </a:bodyPr>
          <a:lstStyle>
            <a:lvl1pPr algn="ctr">
              <a:defRPr sz="3600" baseline="0">
                <a:solidFill>
                  <a:srgbClr val="FFCC99"/>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943109"/>
            <a:ext cx="4040188"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415506"/>
            <a:ext cx="4040188" cy="2276294"/>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943109"/>
            <a:ext cx="4041775"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415506"/>
            <a:ext cx="4041775" cy="2276294"/>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8/25/2021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8/25/2021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hyperlink" Target="https://www.simplypsychology.org/perspective.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simplypsychology.org/perspective.html" TargetMode="Externa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hyperlink" Target="https://www.simplypsychology.org/perspective.html" TargetMode="Externa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6807" y="3200400"/>
            <a:ext cx="7868264" cy="1113502"/>
          </a:xfrm>
        </p:spPr>
        <p:txBody>
          <a:bodyPr>
            <a:normAutofit/>
          </a:bodyPr>
          <a:lstStyle/>
          <a:p>
            <a:r>
              <a:rPr lang="en-US" dirty="0" smtClean="0"/>
              <a:t>Psychology </a:t>
            </a:r>
            <a:r>
              <a:rPr lang="en-US" dirty="0" smtClean="0"/>
              <a:t>‘summer prep’</a:t>
            </a:r>
            <a:endParaRPr lang="en-US" dirty="0"/>
          </a:p>
        </p:txBody>
      </p:sp>
      <p:sp>
        <p:nvSpPr>
          <p:cNvPr id="3" name="Subtitle 2"/>
          <p:cNvSpPr>
            <a:spLocks noGrp="1"/>
          </p:cNvSpPr>
          <p:nvPr>
            <p:ph type="subTitle" idx="1"/>
          </p:nvPr>
        </p:nvSpPr>
        <p:spPr>
          <a:xfrm>
            <a:off x="619431" y="4240152"/>
            <a:ext cx="7883014" cy="730043"/>
          </a:xfrm>
        </p:spPr>
        <p:txBody>
          <a:bodyPr/>
          <a:lstStyle/>
          <a:p>
            <a:endParaRPr lang="en-US" dirty="0"/>
          </a:p>
        </p:txBody>
      </p:sp>
    </p:spTree>
    <p:custDataLst>
      <p:tags r:id="rId1"/>
    </p:custDataLst>
    <p:extLst>
      <p:ext uri="{BB962C8B-B14F-4D97-AF65-F5344CB8AC3E}">
        <p14:creationId xmlns:p14="http://schemas.microsoft.com/office/powerpoint/2010/main" val="36392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Welcome!</a:t>
            </a:r>
            <a:endParaRPr lang="en-US" dirty="0"/>
          </a:p>
        </p:txBody>
      </p:sp>
      <p:sp>
        <p:nvSpPr>
          <p:cNvPr id="3" name="Content Placeholder 2"/>
          <p:cNvSpPr>
            <a:spLocks noGrp="1"/>
          </p:cNvSpPr>
          <p:nvPr>
            <p:ph idx="1"/>
          </p:nvPr>
        </p:nvSpPr>
        <p:spPr>
          <a:xfrm>
            <a:off x="501442" y="1724804"/>
            <a:ext cx="8427087" cy="3033050"/>
          </a:xfrm>
        </p:spPr>
        <p:txBody>
          <a:bodyPr>
            <a:normAutofit fontScale="55000" lnSpcReduction="20000"/>
          </a:bodyPr>
          <a:lstStyle/>
          <a:p>
            <a:pPr algn="l"/>
            <a:r>
              <a:rPr lang="en-GB" dirty="0" smtClean="0"/>
              <a:t>The </a:t>
            </a:r>
            <a:r>
              <a:rPr lang="en-GB" dirty="0"/>
              <a:t>first topic </a:t>
            </a:r>
            <a:r>
              <a:rPr lang="en-GB" dirty="0" smtClean="0"/>
              <a:t>that we teach, from </a:t>
            </a:r>
            <a:r>
              <a:rPr lang="en-GB" dirty="0"/>
              <a:t>the AQA A Level Psychology </a:t>
            </a:r>
            <a:r>
              <a:rPr lang="en-GB" dirty="0" smtClean="0"/>
              <a:t>syllabus, is </a:t>
            </a:r>
            <a:r>
              <a:rPr lang="en-GB" dirty="0"/>
              <a:t>called </a:t>
            </a:r>
            <a:r>
              <a:rPr lang="en-GB" dirty="0" smtClean="0"/>
              <a:t>‘Approaches’.</a:t>
            </a:r>
          </a:p>
          <a:p>
            <a:pPr algn="l"/>
            <a:endParaRPr lang="en-GB" dirty="0"/>
          </a:p>
          <a:p>
            <a:pPr algn="l"/>
            <a:r>
              <a:rPr lang="en-GB" dirty="0" smtClean="0"/>
              <a:t>In </a:t>
            </a:r>
            <a:r>
              <a:rPr lang="en-GB" dirty="0"/>
              <a:t>Psychology, there are a number of different ways in which we can </a:t>
            </a:r>
            <a:r>
              <a:rPr lang="en-GB" dirty="0" smtClean="0"/>
              <a:t>‘approach’ behaviour to try </a:t>
            </a:r>
            <a:r>
              <a:rPr lang="en-GB" dirty="0"/>
              <a:t>and </a:t>
            </a:r>
            <a:r>
              <a:rPr lang="en-GB" dirty="0" smtClean="0"/>
              <a:t>explain it – hence these different perspectives on behaviour are </a:t>
            </a:r>
            <a:r>
              <a:rPr lang="en-GB" dirty="0"/>
              <a:t>called the Approaches. </a:t>
            </a:r>
            <a:endParaRPr lang="en-GB" dirty="0" smtClean="0"/>
          </a:p>
          <a:p>
            <a:pPr algn="l"/>
            <a:endParaRPr lang="en-GB" dirty="0"/>
          </a:p>
          <a:p>
            <a:pPr algn="l"/>
            <a:r>
              <a:rPr lang="en-GB" dirty="0"/>
              <a:t>We meet the key features of each of the Approaches in the Approaches </a:t>
            </a:r>
            <a:r>
              <a:rPr lang="en-GB" dirty="0" smtClean="0"/>
              <a:t>topic, </a:t>
            </a:r>
            <a:r>
              <a:rPr lang="en-GB" dirty="0"/>
              <a:t>and then later in the </a:t>
            </a:r>
            <a:r>
              <a:rPr lang="en-GB" dirty="0" smtClean="0"/>
              <a:t>course </a:t>
            </a:r>
            <a:r>
              <a:rPr lang="en-GB" dirty="0"/>
              <a:t>we use those approaches </a:t>
            </a:r>
            <a:r>
              <a:rPr lang="en-GB" dirty="0" smtClean="0"/>
              <a:t>in looking at the causes of </a:t>
            </a:r>
            <a:r>
              <a:rPr lang="en-GB" dirty="0"/>
              <a:t>specific behaviours or specific psychological phenomenon such as depression, OCD, phobias, how babies attach to their caregivers, addictions, relationships and Schizophrenia</a:t>
            </a:r>
            <a:r>
              <a:rPr lang="en-GB" dirty="0" smtClean="0"/>
              <a:t>.</a:t>
            </a:r>
          </a:p>
          <a:p>
            <a:pPr algn="l"/>
            <a:endParaRPr lang="en-GB" dirty="0"/>
          </a:p>
          <a:p>
            <a:pPr algn="l"/>
            <a:r>
              <a:rPr lang="en-GB" dirty="0"/>
              <a:t>The initial preparatory work for Psychology therefore introduces the Approaches and then asks you to go from understanding them to applying them to </a:t>
            </a:r>
            <a:r>
              <a:rPr lang="en-GB" dirty="0" smtClean="0"/>
              <a:t>specific, common </a:t>
            </a:r>
            <a:r>
              <a:rPr lang="en-GB" dirty="0"/>
              <a:t>behaviours. </a:t>
            </a:r>
            <a:endParaRPr lang="en-GB" dirty="0" smtClean="0"/>
          </a:p>
          <a:p>
            <a:pPr algn="l"/>
            <a:endParaRPr lang="en-GB" dirty="0"/>
          </a:p>
          <a:p>
            <a:pPr algn="l"/>
            <a:r>
              <a:rPr lang="en-GB" dirty="0"/>
              <a:t>Enjoy </a:t>
            </a:r>
            <a:r>
              <a:rPr lang="en-GB" dirty="0" smtClean="0">
                <a:sym typeface="Wingdings" panose="05000000000000000000" pitchFamily="2" charset="2"/>
              </a:rPr>
              <a:t></a:t>
            </a:r>
            <a:endParaRPr lang="en-US" dirty="0"/>
          </a:p>
        </p:txBody>
      </p:sp>
    </p:spTree>
    <p:custDataLst>
      <p:tags r:id="rId1"/>
    </p:custDataLst>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7682" y="1131041"/>
            <a:ext cx="1275498" cy="18757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96534" y="1130478"/>
            <a:ext cx="3141397" cy="1785104"/>
          </a:xfrm>
          <a:prstGeom prst="rect">
            <a:avLst/>
          </a:prstGeom>
          <a:noFill/>
        </p:spPr>
        <p:txBody>
          <a:bodyPr wrap="square" rtlCol="0">
            <a:spAutoFit/>
          </a:bodyPr>
          <a:lstStyle/>
          <a:p>
            <a:pPr algn="ctr"/>
            <a:r>
              <a:rPr lang="en-GB" sz="1000" u="sng" dirty="0">
                <a:solidFill>
                  <a:schemeClr val="bg1"/>
                </a:solidFill>
              </a:rPr>
              <a:t>Key features of the Biological </a:t>
            </a:r>
            <a:r>
              <a:rPr lang="en-GB" sz="1000" i="1" u="sng" dirty="0">
                <a:solidFill>
                  <a:schemeClr val="bg1"/>
                </a:solidFill>
              </a:rPr>
              <a:t>approach</a:t>
            </a:r>
            <a:r>
              <a:rPr lang="en-GB" sz="1000" u="sng" dirty="0">
                <a:solidFill>
                  <a:schemeClr val="bg1"/>
                </a:solidFill>
              </a:rPr>
              <a:t> </a:t>
            </a:r>
          </a:p>
          <a:p>
            <a:pPr algn="ctr"/>
            <a:r>
              <a:rPr lang="en-GB" sz="1000" b="1" dirty="0">
                <a:solidFill>
                  <a:schemeClr val="bg1"/>
                </a:solidFill>
              </a:rPr>
              <a:t>Behaviours are determined by biological structures </a:t>
            </a:r>
            <a:r>
              <a:rPr lang="en-GB" sz="1000" dirty="0">
                <a:solidFill>
                  <a:schemeClr val="bg1"/>
                </a:solidFill>
              </a:rPr>
              <a:t> e.g. our </a:t>
            </a:r>
            <a:r>
              <a:rPr lang="en-GB" sz="1000" b="1" dirty="0">
                <a:solidFill>
                  <a:schemeClr val="bg1"/>
                </a:solidFill>
              </a:rPr>
              <a:t>genes </a:t>
            </a:r>
            <a:r>
              <a:rPr lang="en-GB" sz="1000" dirty="0">
                <a:solidFill>
                  <a:schemeClr val="bg1"/>
                </a:solidFill>
              </a:rPr>
              <a:t>(inherited characteristics) which predispose us to certain traits and/or the </a:t>
            </a:r>
            <a:r>
              <a:rPr lang="en-GB" sz="1000" b="1" dirty="0">
                <a:solidFill>
                  <a:schemeClr val="bg1"/>
                </a:solidFill>
              </a:rPr>
              <a:t>central nervous system</a:t>
            </a:r>
            <a:r>
              <a:rPr lang="en-GB" sz="1000" dirty="0">
                <a:solidFill>
                  <a:schemeClr val="bg1"/>
                </a:solidFill>
              </a:rPr>
              <a:t>, particularly the </a:t>
            </a:r>
            <a:r>
              <a:rPr lang="en-GB" sz="1000" b="1" dirty="0" smtClean="0">
                <a:solidFill>
                  <a:schemeClr val="bg1"/>
                </a:solidFill>
              </a:rPr>
              <a:t>brain</a:t>
            </a:r>
            <a:r>
              <a:rPr lang="en-GB" sz="1000" dirty="0">
                <a:solidFill>
                  <a:schemeClr val="bg1"/>
                </a:solidFill>
              </a:rPr>
              <a:t> </a:t>
            </a:r>
            <a:r>
              <a:rPr lang="en-GB" sz="1000" dirty="0" smtClean="0">
                <a:solidFill>
                  <a:schemeClr val="bg1"/>
                </a:solidFill>
              </a:rPr>
              <a:t>(which </a:t>
            </a:r>
            <a:r>
              <a:rPr lang="en-GB" sz="1000" dirty="0">
                <a:solidFill>
                  <a:schemeClr val="bg1"/>
                </a:solidFill>
              </a:rPr>
              <a:t>is the command centre for communication between our senses, our internal state and our </a:t>
            </a:r>
            <a:r>
              <a:rPr lang="en-GB" sz="1000" dirty="0" smtClean="0">
                <a:solidFill>
                  <a:schemeClr val="bg1"/>
                </a:solidFill>
              </a:rPr>
              <a:t>actions). </a:t>
            </a:r>
            <a:r>
              <a:rPr lang="en-GB" sz="1000" dirty="0">
                <a:solidFill>
                  <a:schemeClr val="bg1"/>
                </a:solidFill>
              </a:rPr>
              <a:t>The </a:t>
            </a:r>
            <a:r>
              <a:rPr lang="en-GB" sz="1000" b="1" dirty="0">
                <a:solidFill>
                  <a:schemeClr val="bg1"/>
                </a:solidFill>
              </a:rPr>
              <a:t>neurotransmitters</a:t>
            </a:r>
            <a:r>
              <a:rPr lang="en-GB" sz="1000" dirty="0">
                <a:solidFill>
                  <a:schemeClr val="bg1"/>
                </a:solidFill>
              </a:rPr>
              <a:t> and </a:t>
            </a:r>
            <a:r>
              <a:rPr lang="en-GB" sz="1000" b="1" dirty="0">
                <a:solidFill>
                  <a:schemeClr val="bg1"/>
                </a:solidFill>
              </a:rPr>
              <a:t>hormones</a:t>
            </a:r>
            <a:r>
              <a:rPr lang="en-GB" sz="1000" dirty="0">
                <a:solidFill>
                  <a:schemeClr val="bg1"/>
                </a:solidFill>
              </a:rPr>
              <a:t> which enable this communication can also influence our behaviours. </a:t>
            </a:r>
            <a:endParaRPr lang="en-GB" sz="1000" dirty="0" smtClean="0">
              <a:solidFill>
                <a:schemeClr val="bg1"/>
              </a:solidFill>
            </a:endParaRPr>
          </a:p>
          <a:p>
            <a:pPr algn="ctr"/>
            <a:r>
              <a:rPr lang="en-GB" sz="1000" dirty="0" smtClean="0">
                <a:solidFill>
                  <a:schemeClr val="bg1"/>
                </a:solidFill>
              </a:rPr>
              <a:t>Possibly</a:t>
            </a:r>
            <a:r>
              <a:rPr lang="en-GB" sz="1000" dirty="0">
                <a:solidFill>
                  <a:schemeClr val="bg1"/>
                </a:solidFill>
              </a:rPr>
              <a:t>, these structures are </a:t>
            </a:r>
            <a:r>
              <a:rPr lang="en-GB" sz="1000" dirty="0" smtClean="0">
                <a:solidFill>
                  <a:schemeClr val="bg1"/>
                </a:solidFill>
              </a:rPr>
              <a:t>a </a:t>
            </a:r>
            <a:r>
              <a:rPr lang="en-GB" sz="1000" dirty="0">
                <a:solidFill>
                  <a:schemeClr val="bg1"/>
                </a:solidFill>
              </a:rPr>
              <a:t>result of evolution/natural selection.</a:t>
            </a:r>
          </a:p>
        </p:txBody>
      </p:sp>
      <p:sp>
        <p:nvSpPr>
          <p:cNvPr id="6" name="TextBox 5"/>
          <p:cNvSpPr txBox="1"/>
          <p:nvPr/>
        </p:nvSpPr>
        <p:spPr>
          <a:xfrm>
            <a:off x="85021" y="2963500"/>
            <a:ext cx="2910939" cy="1938992"/>
          </a:xfrm>
          <a:prstGeom prst="rect">
            <a:avLst/>
          </a:prstGeom>
          <a:noFill/>
        </p:spPr>
        <p:txBody>
          <a:bodyPr wrap="square" rtlCol="0">
            <a:spAutoFit/>
          </a:bodyPr>
          <a:lstStyle/>
          <a:p>
            <a:pPr algn="ctr"/>
            <a:r>
              <a:rPr lang="en-GB" sz="1000" u="sng" dirty="0">
                <a:solidFill>
                  <a:schemeClr val="bg1"/>
                </a:solidFill>
              </a:rPr>
              <a:t>Key features of the </a:t>
            </a:r>
            <a:r>
              <a:rPr lang="en-GB" sz="1000" u="sng" dirty="0" smtClean="0">
                <a:solidFill>
                  <a:schemeClr val="bg1"/>
                </a:solidFill>
              </a:rPr>
              <a:t>Learning </a:t>
            </a:r>
            <a:r>
              <a:rPr lang="en-GB" sz="1000" i="1" u="sng" dirty="0" smtClean="0">
                <a:solidFill>
                  <a:schemeClr val="bg1"/>
                </a:solidFill>
              </a:rPr>
              <a:t>approaches (Behaviourist and Social Learning) </a:t>
            </a:r>
            <a:endParaRPr lang="en-GB" sz="1000" i="1" u="sng" dirty="0">
              <a:solidFill>
                <a:schemeClr val="bg1"/>
              </a:solidFill>
            </a:endParaRPr>
          </a:p>
          <a:p>
            <a:pPr algn="ctr"/>
            <a:r>
              <a:rPr lang="en-GB" sz="1000" b="1" dirty="0">
                <a:solidFill>
                  <a:schemeClr val="bg1"/>
                </a:solidFill>
              </a:rPr>
              <a:t>Behaviours are determined by what we learn from the environment</a:t>
            </a:r>
            <a:r>
              <a:rPr lang="en-GB" sz="1000" dirty="0">
                <a:solidFill>
                  <a:schemeClr val="bg1"/>
                </a:solidFill>
              </a:rPr>
              <a:t>. For example, we learn through </a:t>
            </a:r>
            <a:r>
              <a:rPr lang="en-GB" sz="1000" b="1" dirty="0" smtClean="0">
                <a:solidFill>
                  <a:schemeClr val="bg1"/>
                </a:solidFill>
              </a:rPr>
              <a:t>association (</a:t>
            </a:r>
            <a:r>
              <a:rPr lang="en-GB" sz="1000" dirty="0" smtClean="0">
                <a:solidFill>
                  <a:schemeClr val="bg1"/>
                </a:solidFill>
              </a:rPr>
              <a:t>making </a:t>
            </a:r>
            <a:r>
              <a:rPr lang="en-GB" sz="1000" dirty="0">
                <a:solidFill>
                  <a:schemeClr val="bg1"/>
                </a:solidFill>
              </a:rPr>
              <a:t>links between events, such as </a:t>
            </a:r>
            <a:r>
              <a:rPr lang="en-GB" sz="1000" dirty="0" smtClean="0">
                <a:solidFill>
                  <a:schemeClr val="bg1"/>
                </a:solidFill>
              </a:rPr>
              <a:t>aggression and success). </a:t>
            </a:r>
            <a:r>
              <a:rPr lang="en-GB" sz="1000" dirty="0">
                <a:solidFill>
                  <a:schemeClr val="bg1"/>
                </a:solidFill>
              </a:rPr>
              <a:t>We also learn from the </a:t>
            </a:r>
            <a:r>
              <a:rPr lang="en-GB" sz="1000" b="1" dirty="0">
                <a:solidFill>
                  <a:schemeClr val="bg1"/>
                </a:solidFill>
              </a:rPr>
              <a:t>reinforcement</a:t>
            </a:r>
            <a:r>
              <a:rPr lang="en-GB" sz="1000" dirty="0">
                <a:solidFill>
                  <a:schemeClr val="bg1"/>
                </a:solidFill>
              </a:rPr>
              <a:t> (rewards or consequences we get for our </a:t>
            </a:r>
            <a:r>
              <a:rPr lang="en-GB" sz="1000" dirty="0" smtClean="0">
                <a:solidFill>
                  <a:schemeClr val="bg1"/>
                </a:solidFill>
              </a:rPr>
              <a:t>actions from </a:t>
            </a:r>
            <a:r>
              <a:rPr lang="en-GB" sz="1000" dirty="0">
                <a:solidFill>
                  <a:schemeClr val="bg1"/>
                </a:solidFill>
              </a:rPr>
              <a:t>the </a:t>
            </a:r>
            <a:r>
              <a:rPr lang="en-GB" sz="1000" dirty="0" smtClean="0">
                <a:solidFill>
                  <a:schemeClr val="bg1"/>
                </a:solidFill>
              </a:rPr>
              <a:t>environment) </a:t>
            </a:r>
            <a:r>
              <a:rPr lang="en-GB" sz="1000" dirty="0">
                <a:solidFill>
                  <a:schemeClr val="bg1"/>
                </a:solidFill>
              </a:rPr>
              <a:t>and from other </a:t>
            </a:r>
            <a:r>
              <a:rPr lang="en-GB" sz="1000" dirty="0" smtClean="0">
                <a:solidFill>
                  <a:schemeClr val="bg1"/>
                </a:solidFill>
              </a:rPr>
              <a:t>people. </a:t>
            </a:r>
            <a:r>
              <a:rPr lang="en-GB" sz="1000" dirty="0">
                <a:solidFill>
                  <a:schemeClr val="bg1"/>
                </a:solidFill>
              </a:rPr>
              <a:t>Learning can also occur through the imitation of </a:t>
            </a:r>
            <a:r>
              <a:rPr lang="en-GB" sz="1000" b="1" dirty="0">
                <a:solidFill>
                  <a:schemeClr val="bg1"/>
                </a:solidFill>
              </a:rPr>
              <a:t>modelled</a:t>
            </a:r>
            <a:r>
              <a:rPr lang="en-GB" sz="1000" dirty="0">
                <a:solidFill>
                  <a:schemeClr val="bg1"/>
                </a:solidFill>
              </a:rPr>
              <a:t> behaviours of the high status individuals we see around us. This particular belief is part of the  </a:t>
            </a:r>
            <a:r>
              <a:rPr lang="en-GB" sz="1000" b="1" dirty="0">
                <a:solidFill>
                  <a:schemeClr val="bg1"/>
                </a:solidFill>
              </a:rPr>
              <a:t>‘Social Learning Theory’ </a:t>
            </a:r>
          </a:p>
        </p:txBody>
      </p:sp>
      <p:sp>
        <p:nvSpPr>
          <p:cNvPr id="7" name="TextBox 6"/>
          <p:cNvSpPr txBox="1"/>
          <p:nvPr/>
        </p:nvSpPr>
        <p:spPr>
          <a:xfrm>
            <a:off x="2905100" y="3057475"/>
            <a:ext cx="3007793" cy="1785104"/>
          </a:xfrm>
          <a:prstGeom prst="rect">
            <a:avLst/>
          </a:prstGeom>
          <a:noFill/>
        </p:spPr>
        <p:txBody>
          <a:bodyPr wrap="square" rtlCol="0">
            <a:spAutoFit/>
          </a:bodyPr>
          <a:lstStyle/>
          <a:p>
            <a:pPr algn="ctr"/>
            <a:r>
              <a:rPr lang="en-GB" sz="1000" u="sng" dirty="0">
                <a:solidFill>
                  <a:schemeClr val="bg1"/>
                </a:solidFill>
              </a:rPr>
              <a:t>Key features of the Cognitive approach</a:t>
            </a:r>
          </a:p>
          <a:p>
            <a:pPr algn="ctr"/>
            <a:r>
              <a:rPr lang="en-GB" sz="1000" b="1" dirty="0">
                <a:solidFill>
                  <a:schemeClr val="bg1"/>
                </a:solidFill>
              </a:rPr>
              <a:t>Behaviours are determined by our own mental (cognitive) processes </a:t>
            </a:r>
            <a:r>
              <a:rPr lang="en-GB" sz="1000" dirty="0">
                <a:solidFill>
                  <a:schemeClr val="bg1"/>
                </a:solidFill>
              </a:rPr>
              <a:t>such as how we perceive what we choose to pay attention to and remember. Information is stored in </a:t>
            </a:r>
            <a:r>
              <a:rPr lang="en-GB" sz="1000" b="1" dirty="0">
                <a:solidFill>
                  <a:schemeClr val="bg1"/>
                </a:solidFill>
              </a:rPr>
              <a:t>schemas</a:t>
            </a:r>
            <a:r>
              <a:rPr lang="en-GB" sz="1000" dirty="0">
                <a:solidFill>
                  <a:schemeClr val="bg1"/>
                </a:solidFill>
              </a:rPr>
              <a:t>, patterns of thinking which result from experience and influence the way we see ourselves, others and the world. Schemas can be biased and result in </a:t>
            </a:r>
            <a:r>
              <a:rPr lang="en-GB" sz="1000" b="1" dirty="0">
                <a:solidFill>
                  <a:schemeClr val="bg1"/>
                </a:solidFill>
              </a:rPr>
              <a:t>faulty thinking</a:t>
            </a:r>
            <a:r>
              <a:rPr lang="en-GB" sz="1000" dirty="0">
                <a:solidFill>
                  <a:schemeClr val="bg1"/>
                </a:solidFill>
              </a:rPr>
              <a:t>. As we feel satisfied when we behave according to our schemas, biased schemas can result in harmful behaviour patterns. </a:t>
            </a:r>
          </a:p>
        </p:txBody>
      </p:sp>
      <p:sp>
        <p:nvSpPr>
          <p:cNvPr id="8" name="TextBox 7"/>
          <p:cNvSpPr txBox="1"/>
          <p:nvPr/>
        </p:nvSpPr>
        <p:spPr>
          <a:xfrm>
            <a:off x="5449229" y="1070515"/>
            <a:ext cx="3557493" cy="1785104"/>
          </a:xfrm>
          <a:prstGeom prst="rect">
            <a:avLst/>
          </a:prstGeom>
          <a:noFill/>
        </p:spPr>
        <p:txBody>
          <a:bodyPr wrap="square" rtlCol="0">
            <a:spAutoFit/>
          </a:bodyPr>
          <a:lstStyle/>
          <a:p>
            <a:pPr algn="ctr"/>
            <a:r>
              <a:rPr lang="en-GB" sz="1000" u="sng" dirty="0">
                <a:solidFill>
                  <a:schemeClr val="bg1"/>
                </a:solidFill>
              </a:rPr>
              <a:t>Key features of the Psychodynamic </a:t>
            </a:r>
            <a:r>
              <a:rPr lang="en-GB" sz="1000" i="1" u="sng" dirty="0">
                <a:solidFill>
                  <a:schemeClr val="bg1"/>
                </a:solidFill>
              </a:rPr>
              <a:t>approach</a:t>
            </a:r>
          </a:p>
          <a:p>
            <a:pPr marL="25718" algn="ctr"/>
            <a:r>
              <a:rPr lang="en-GB" sz="1000" b="1" dirty="0">
                <a:solidFill>
                  <a:schemeClr val="bg1"/>
                </a:solidFill>
              </a:rPr>
              <a:t>Behaviours are determined by unconscious innate drives to satisfy our biological needs </a:t>
            </a:r>
            <a:r>
              <a:rPr lang="en-GB" sz="1000" dirty="0">
                <a:solidFill>
                  <a:schemeClr val="bg1"/>
                </a:solidFill>
              </a:rPr>
              <a:t>but, as this happens </a:t>
            </a:r>
            <a:r>
              <a:rPr lang="en-GB" sz="1000" b="1" dirty="0">
                <a:solidFill>
                  <a:schemeClr val="bg1"/>
                </a:solidFill>
              </a:rPr>
              <a:t>unconsciously,</a:t>
            </a:r>
            <a:r>
              <a:rPr lang="en-GB" sz="1000" dirty="0">
                <a:solidFill>
                  <a:schemeClr val="bg1"/>
                </a:solidFill>
              </a:rPr>
              <a:t> we think we make choices about our actions. As children, we pass through a series of </a:t>
            </a:r>
            <a:r>
              <a:rPr lang="en-GB" sz="1000" b="1" dirty="0">
                <a:solidFill>
                  <a:schemeClr val="bg1"/>
                </a:solidFill>
              </a:rPr>
              <a:t>stages in development </a:t>
            </a:r>
            <a:r>
              <a:rPr lang="en-GB" sz="1000" dirty="0">
                <a:solidFill>
                  <a:schemeClr val="bg1"/>
                </a:solidFill>
              </a:rPr>
              <a:t>and becoming fixated at any of them will lead to abnormal behaviours. Additionally, personality is made up of three parts, two of which influence our behaviours by satisfying their drive (innate, animalistic tendencies in the </a:t>
            </a:r>
            <a:r>
              <a:rPr lang="en-GB" sz="1000" b="1" dirty="0">
                <a:solidFill>
                  <a:schemeClr val="bg1"/>
                </a:solidFill>
              </a:rPr>
              <a:t>Id</a:t>
            </a:r>
            <a:r>
              <a:rPr lang="en-GB" sz="1000" dirty="0">
                <a:solidFill>
                  <a:schemeClr val="bg1"/>
                </a:solidFill>
              </a:rPr>
              <a:t>, moralistic tendencies in the </a:t>
            </a:r>
            <a:r>
              <a:rPr lang="en-GB" sz="1000" b="1" dirty="0">
                <a:solidFill>
                  <a:schemeClr val="bg1"/>
                </a:solidFill>
              </a:rPr>
              <a:t>Superego</a:t>
            </a:r>
            <a:r>
              <a:rPr lang="en-GB" sz="1000" dirty="0">
                <a:solidFill>
                  <a:schemeClr val="bg1"/>
                </a:solidFill>
              </a:rPr>
              <a:t>). The third element is the </a:t>
            </a:r>
            <a:r>
              <a:rPr lang="en-GB" sz="1000" b="1" dirty="0">
                <a:solidFill>
                  <a:schemeClr val="bg1"/>
                </a:solidFill>
              </a:rPr>
              <a:t>Ego</a:t>
            </a:r>
            <a:r>
              <a:rPr lang="en-GB" sz="1000" dirty="0">
                <a:solidFill>
                  <a:schemeClr val="bg1"/>
                </a:solidFill>
              </a:rPr>
              <a:t>, which has the role of managing the two competing drives. </a:t>
            </a:r>
          </a:p>
        </p:txBody>
      </p:sp>
      <p:sp>
        <p:nvSpPr>
          <p:cNvPr id="9" name="TextBox 8"/>
          <p:cNvSpPr txBox="1"/>
          <p:nvPr/>
        </p:nvSpPr>
        <p:spPr>
          <a:xfrm>
            <a:off x="5869058" y="2886526"/>
            <a:ext cx="3222957" cy="1938992"/>
          </a:xfrm>
          <a:prstGeom prst="rect">
            <a:avLst/>
          </a:prstGeom>
          <a:noFill/>
        </p:spPr>
        <p:txBody>
          <a:bodyPr wrap="square" rtlCol="0">
            <a:spAutoFit/>
          </a:bodyPr>
          <a:lstStyle/>
          <a:p>
            <a:pPr algn="ctr"/>
            <a:r>
              <a:rPr lang="en-GB" sz="1000" u="sng" dirty="0">
                <a:solidFill>
                  <a:schemeClr val="bg1"/>
                </a:solidFill>
              </a:rPr>
              <a:t>Key features of the Humanistic </a:t>
            </a:r>
            <a:r>
              <a:rPr lang="en-GB" sz="1000" i="1" u="sng" dirty="0">
                <a:solidFill>
                  <a:schemeClr val="bg1"/>
                </a:solidFill>
              </a:rPr>
              <a:t>approach</a:t>
            </a:r>
          </a:p>
          <a:p>
            <a:pPr marL="25718" algn="ctr"/>
            <a:r>
              <a:rPr lang="en-GB" sz="1000" b="1" dirty="0">
                <a:solidFill>
                  <a:schemeClr val="bg1"/>
                </a:solidFill>
              </a:rPr>
              <a:t>Behaviours are not determined but are chosen</a:t>
            </a:r>
            <a:r>
              <a:rPr lang="en-GB" sz="1000" dirty="0">
                <a:solidFill>
                  <a:schemeClr val="bg1"/>
                </a:solidFill>
              </a:rPr>
              <a:t>. We are driven to satisfy a </a:t>
            </a:r>
            <a:r>
              <a:rPr lang="en-GB" sz="1000" b="1" dirty="0">
                <a:solidFill>
                  <a:schemeClr val="bg1"/>
                </a:solidFill>
              </a:rPr>
              <a:t>hierarchy of needs</a:t>
            </a:r>
            <a:r>
              <a:rPr lang="en-GB" sz="1000" dirty="0">
                <a:solidFill>
                  <a:schemeClr val="bg1"/>
                </a:solidFill>
              </a:rPr>
              <a:t>, with basic needs such as food and warmth the 1</a:t>
            </a:r>
            <a:r>
              <a:rPr lang="en-GB" sz="1000" baseline="30000" dirty="0">
                <a:solidFill>
                  <a:schemeClr val="bg1"/>
                </a:solidFill>
              </a:rPr>
              <a:t>st</a:t>
            </a:r>
            <a:r>
              <a:rPr lang="en-GB" sz="1000" dirty="0">
                <a:solidFill>
                  <a:schemeClr val="bg1"/>
                </a:solidFill>
              </a:rPr>
              <a:t> drives we attempt to meet, and </a:t>
            </a:r>
            <a:r>
              <a:rPr lang="en-GB" sz="1000" b="1" dirty="0">
                <a:solidFill>
                  <a:schemeClr val="bg1"/>
                </a:solidFill>
              </a:rPr>
              <a:t>self-actualisation </a:t>
            </a:r>
            <a:r>
              <a:rPr lang="en-GB" sz="1000" dirty="0">
                <a:solidFill>
                  <a:schemeClr val="bg1"/>
                </a:solidFill>
              </a:rPr>
              <a:t>(fulfilling our potential) the uppermost drive. Individuals need to match their </a:t>
            </a:r>
            <a:r>
              <a:rPr lang="en-GB" sz="1000" b="1" dirty="0">
                <a:solidFill>
                  <a:schemeClr val="bg1"/>
                </a:solidFill>
              </a:rPr>
              <a:t>ideal self </a:t>
            </a:r>
            <a:r>
              <a:rPr lang="en-GB" sz="1000" dirty="0">
                <a:solidFill>
                  <a:schemeClr val="bg1"/>
                </a:solidFill>
              </a:rPr>
              <a:t>with their actual self in order to be psychologically healthy and many negative behaviours result from experiencing a gap between these two ‘</a:t>
            </a:r>
            <a:r>
              <a:rPr lang="en-GB" sz="1000" dirty="0" err="1">
                <a:solidFill>
                  <a:schemeClr val="bg1"/>
                </a:solidFill>
              </a:rPr>
              <a:t>selfs</a:t>
            </a:r>
            <a:r>
              <a:rPr lang="en-GB" sz="1000" dirty="0">
                <a:solidFill>
                  <a:schemeClr val="bg1"/>
                </a:solidFill>
              </a:rPr>
              <a:t>’. Psychological ill-health can also result from having ‘</a:t>
            </a:r>
            <a:r>
              <a:rPr lang="en-GB" sz="1000" b="1" dirty="0">
                <a:solidFill>
                  <a:schemeClr val="bg1"/>
                </a:solidFill>
              </a:rPr>
              <a:t>conditions of worth’ </a:t>
            </a:r>
            <a:r>
              <a:rPr lang="en-GB" sz="1000" dirty="0" smtClean="0">
                <a:solidFill>
                  <a:schemeClr val="bg1"/>
                </a:solidFill>
              </a:rPr>
              <a:t>(</a:t>
            </a:r>
            <a:r>
              <a:rPr lang="en-GB" sz="1000" dirty="0">
                <a:solidFill>
                  <a:schemeClr val="bg1"/>
                </a:solidFill>
              </a:rPr>
              <a:t>things you believe you have to live up to in order to be accepted) placed on you as a </a:t>
            </a:r>
            <a:r>
              <a:rPr lang="en-GB" sz="1000" dirty="0" smtClean="0">
                <a:solidFill>
                  <a:schemeClr val="bg1"/>
                </a:solidFill>
              </a:rPr>
              <a:t>child</a:t>
            </a:r>
            <a:r>
              <a:rPr lang="en-GB" sz="1000" dirty="0">
                <a:solidFill>
                  <a:schemeClr val="bg1"/>
                </a:solidFill>
              </a:rPr>
              <a:t>.</a:t>
            </a:r>
          </a:p>
        </p:txBody>
      </p:sp>
      <p:sp>
        <p:nvSpPr>
          <p:cNvPr id="2" name="TextBox 1"/>
          <p:cNvSpPr txBox="1"/>
          <p:nvPr/>
        </p:nvSpPr>
        <p:spPr>
          <a:xfrm>
            <a:off x="3698092" y="1130478"/>
            <a:ext cx="1390976" cy="1892826"/>
          </a:xfrm>
          <a:prstGeom prst="rect">
            <a:avLst/>
          </a:prstGeom>
          <a:noFill/>
        </p:spPr>
        <p:txBody>
          <a:bodyPr wrap="square" rtlCol="0">
            <a:spAutoFit/>
          </a:bodyPr>
          <a:lstStyle/>
          <a:p>
            <a:pPr algn="ctr"/>
            <a:r>
              <a:rPr lang="en-GB" sz="1600" b="1" dirty="0" smtClean="0">
                <a:solidFill>
                  <a:srgbClr val="FF0000"/>
                </a:solidFill>
              </a:rPr>
              <a:t>Overview of the Approaches </a:t>
            </a:r>
            <a:r>
              <a:rPr lang="en-GB" sz="1600" b="1" dirty="0">
                <a:solidFill>
                  <a:srgbClr val="FF0000"/>
                </a:solidFill>
              </a:rPr>
              <a:t>in Psychology: </a:t>
            </a:r>
          </a:p>
          <a:p>
            <a:pPr algn="ctr"/>
            <a:r>
              <a:rPr lang="en-GB" sz="1600" b="1" dirty="0">
                <a:solidFill>
                  <a:schemeClr val="accent1">
                    <a:lumMod val="50000"/>
                  </a:schemeClr>
                </a:solidFill>
              </a:rPr>
              <a:t>Ways of </a:t>
            </a:r>
            <a:r>
              <a:rPr lang="en-GB" sz="1600" b="1" dirty="0" smtClean="0">
                <a:solidFill>
                  <a:schemeClr val="accent1">
                    <a:lumMod val="50000"/>
                  </a:schemeClr>
                </a:solidFill>
              </a:rPr>
              <a:t>explaining behaviour</a:t>
            </a:r>
            <a:r>
              <a:rPr lang="en-GB" sz="2100" b="1" dirty="0" smtClean="0">
                <a:solidFill>
                  <a:schemeClr val="accent1">
                    <a:lumMod val="50000"/>
                  </a:schemeClr>
                </a:solidFill>
              </a:rPr>
              <a:t>. </a:t>
            </a:r>
            <a:endParaRPr lang="en-GB" sz="2100" b="1" dirty="0">
              <a:solidFill>
                <a:schemeClr val="accent1">
                  <a:lumMod val="50000"/>
                </a:schemeClr>
              </a:solidFill>
            </a:endParaRPr>
          </a:p>
        </p:txBody>
      </p:sp>
      <p:sp>
        <p:nvSpPr>
          <p:cNvPr id="4" name="TextBox 3"/>
          <p:cNvSpPr txBox="1"/>
          <p:nvPr/>
        </p:nvSpPr>
        <p:spPr>
          <a:xfrm>
            <a:off x="346583" y="291303"/>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1" name="TextBox 10"/>
          <p:cNvSpPr txBox="1"/>
          <p:nvPr/>
        </p:nvSpPr>
        <p:spPr>
          <a:xfrm>
            <a:off x="6728754" y="441344"/>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2" name="TextBox 11"/>
          <p:cNvSpPr txBox="1"/>
          <p:nvPr/>
        </p:nvSpPr>
        <p:spPr>
          <a:xfrm>
            <a:off x="171410" y="4811444"/>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3" name="TextBox 12"/>
          <p:cNvSpPr txBox="1"/>
          <p:nvPr/>
        </p:nvSpPr>
        <p:spPr>
          <a:xfrm>
            <a:off x="7192589" y="4796277"/>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4" name="TextBox 13"/>
          <p:cNvSpPr txBox="1"/>
          <p:nvPr/>
        </p:nvSpPr>
        <p:spPr>
          <a:xfrm>
            <a:off x="1993392" y="4782725"/>
            <a:ext cx="5188527" cy="300082"/>
          </a:xfrm>
          <a:prstGeom prst="rect">
            <a:avLst/>
          </a:prstGeom>
          <a:noFill/>
        </p:spPr>
        <p:txBody>
          <a:bodyPr wrap="square" rtlCol="0">
            <a:spAutoFit/>
          </a:bodyPr>
          <a:lstStyle/>
          <a:p>
            <a:r>
              <a:rPr lang="en-GB" sz="1350" dirty="0">
                <a:hlinkClick r:id="rId4"/>
              </a:rPr>
              <a:t>Read more at: https://www.simplypsychology.org/perspective.html</a:t>
            </a:r>
            <a:endParaRPr lang="en-GB" sz="1350" dirty="0"/>
          </a:p>
        </p:txBody>
      </p:sp>
    </p:spTree>
    <p:custDataLst>
      <p:tags r:id="rId1"/>
    </p:custDataLst>
    <p:extLst>
      <p:ext uri="{BB962C8B-B14F-4D97-AF65-F5344CB8AC3E}">
        <p14:creationId xmlns:p14="http://schemas.microsoft.com/office/powerpoint/2010/main" val="275859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43640" y="148906"/>
            <a:ext cx="6251573" cy="725349"/>
          </a:xfrm>
        </p:spPr>
        <p:txBody>
          <a:bodyPr>
            <a:normAutofit/>
          </a:bodyPr>
          <a:lstStyle/>
          <a:p>
            <a:r>
              <a:rPr lang="en-US" dirty="0" smtClean="0"/>
              <a:t>To do:</a:t>
            </a:r>
            <a:endParaRPr lang="en-US" dirty="0"/>
          </a:p>
        </p:txBody>
      </p:sp>
      <p:sp>
        <p:nvSpPr>
          <p:cNvPr id="5" name="Content Placeholder 4"/>
          <p:cNvSpPr>
            <a:spLocks noGrp="1"/>
          </p:cNvSpPr>
          <p:nvPr>
            <p:ph idx="1"/>
          </p:nvPr>
        </p:nvSpPr>
        <p:spPr>
          <a:xfrm>
            <a:off x="2426169" y="1000910"/>
            <a:ext cx="6275439" cy="3704904"/>
          </a:xfrm>
        </p:spPr>
        <p:txBody>
          <a:bodyPr>
            <a:normAutofit fontScale="70000" lnSpcReduction="20000"/>
          </a:bodyPr>
          <a:lstStyle/>
          <a:p>
            <a:r>
              <a:rPr lang="en-US" b="1" dirty="0" smtClean="0"/>
              <a:t>Read</a:t>
            </a:r>
            <a:r>
              <a:rPr lang="en-US" dirty="0" smtClean="0"/>
              <a:t> through the overview of each approach</a:t>
            </a:r>
          </a:p>
          <a:p>
            <a:r>
              <a:rPr lang="en-US" dirty="0" smtClean="0"/>
              <a:t>Make a </a:t>
            </a:r>
            <a:r>
              <a:rPr lang="en-US" b="1" dirty="0" smtClean="0"/>
              <a:t>note of the key words </a:t>
            </a:r>
            <a:r>
              <a:rPr lang="en-US" dirty="0" smtClean="0"/>
              <a:t>highlighted in each one</a:t>
            </a:r>
          </a:p>
          <a:p>
            <a:r>
              <a:rPr lang="en-US" b="1" dirty="0" smtClean="0"/>
              <a:t>Read more </a:t>
            </a:r>
            <a:r>
              <a:rPr lang="en-US" dirty="0" smtClean="0"/>
              <a:t>about the approaches by following the </a:t>
            </a:r>
            <a:r>
              <a:rPr lang="en-US" b="1" dirty="0" smtClean="0"/>
              <a:t>link</a:t>
            </a:r>
            <a:r>
              <a:rPr lang="en-US" dirty="0" smtClean="0"/>
              <a:t>.</a:t>
            </a:r>
          </a:p>
          <a:p>
            <a:r>
              <a:rPr lang="en-US" b="1" dirty="0" smtClean="0"/>
              <a:t>Add detail about each key word </a:t>
            </a:r>
            <a:r>
              <a:rPr lang="en-US" dirty="0" smtClean="0"/>
              <a:t>to your notes on each Approach on the blank version of the overview</a:t>
            </a:r>
          </a:p>
          <a:p>
            <a:endParaRPr lang="en-US" b="1" dirty="0"/>
          </a:p>
          <a:p>
            <a:r>
              <a:rPr lang="en-US" b="1" dirty="0" smtClean="0"/>
              <a:t>Apply </a:t>
            </a:r>
            <a:r>
              <a:rPr lang="en-US" b="1" dirty="0" smtClean="0"/>
              <a:t>your knowledge of the approaches </a:t>
            </a:r>
            <a:r>
              <a:rPr lang="en-US" b="1" dirty="0" smtClean="0"/>
              <a:t>by considering/</a:t>
            </a:r>
            <a:r>
              <a:rPr lang="en-US" b="1" dirty="0" err="1" smtClean="0"/>
              <a:t>analysing</a:t>
            </a:r>
            <a:r>
              <a:rPr lang="en-US" b="1" dirty="0" smtClean="0"/>
              <a:t> each of the </a:t>
            </a:r>
            <a:r>
              <a:rPr lang="en-US" b="1" dirty="0" smtClean="0"/>
              <a:t>scenarios </a:t>
            </a:r>
            <a:r>
              <a:rPr lang="en-US" dirty="0" smtClean="0"/>
              <a:t>given on the next slides – how would each approach explain the </a:t>
            </a:r>
            <a:r>
              <a:rPr lang="en-US" dirty="0" err="1" smtClean="0"/>
              <a:t>behaviours</a:t>
            </a:r>
            <a:r>
              <a:rPr lang="en-US" dirty="0" smtClean="0"/>
              <a:t>/actions </a:t>
            </a:r>
            <a:r>
              <a:rPr lang="en-US" dirty="0" smtClean="0"/>
              <a:t>described?</a:t>
            </a:r>
          </a:p>
          <a:p>
            <a:r>
              <a:rPr lang="en-US" b="1" dirty="0" smtClean="0"/>
              <a:t>Write up </a:t>
            </a:r>
            <a:r>
              <a:rPr lang="en-US" b="1" dirty="0" smtClean="0"/>
              <a:t>your analysis of </a:t>
            </a:r>
            <a:r>
              <a:rPr lang="en-US" b="1" dirty="0" smtClean="0"/>
              <a:t>ONE </a:t>
            </a:r>
            <a:r>
              <a:rPr lang="en-US" b="1" dirty="0" smtClean="0"/>
              <a:t>of the scenarios </a:t>
            </a:r>
            <a:r>
              <a:rPr lang="en-US" dirty="0" smtClean="0"/>
              <a:t>on </a:t>
            </a:r>
            <a:r>
              <a:rPr lang="en-US" dirty="0" smtClean="0"/>
              <a:t>the slide provided</a:t>
            </a:r>
            <a:r>
              <a:rPr lang="en-US" dirty="0" smtClean="0"/>
              <a:t>.</a:t>
            </a:r>
          </a:p>
          <a:p>
            <a:r>
              <a:rPr lang="en-US" b="1" dirty="0" smtClean="0"/>
              <a:t>Bring this with you </a:t>
            </a:r>
            <a:r>
              <a:rPr lang="en-US" dirty="0" smtClean="0"/>
              <a:t>to your first lesson </a:t>
            </a:r>
            <a:r>
              <a:rPr lang="en-US" dirty="0" smtClean="0">
                <a:sym typeface="Wingdings" panose="05000000000000000000" pitchFamily="2" charset="2"/>
              </a:rPr>
              <a:t></a:t>
            </a:r>
            <a:endParaRPr lang="en-US" dirty="0"/>
          </a:p>
        </p:txBody>
      </p:sp>
      <p:sp>
        <p:nvSpPr>
          <p:cNvPr id="6" name="TextBox 5"/>
          <p:cNvSpPr txBox="1"/>
          <p:nvPr/>
        </p:nvSpPr>
        <p:spPr>
          <a:xfrm>
            <a:off x="2738404" y="2465291"/>
            <a:ext cx="5188527" cy="300082"/>
          </a:xfrm>
          <a:prstGeom prst="rect">
            <a:avLst/>
          </a:prstGeom>
          <a:noFill/>
        </p:spPr>
        <p:txBody>
          <a:bodyPr wrap="square" rtlCol="0">
            <a:spAutoFit/>
          </a:bodyPr>
          <a:lstStyle/>
          <a:p>
            <a:r>
              <a:rPr lang="en-GB" sz="1350" dirty="0">
                <a:hlinkClick r:id="rId3"/>
              </a:rPr>
              <a:t>Read more at: https://www.simplypsychology.org/perspective.html</a:t>
            </a:r>
            <a:endParaRPr lang="en-GB" sz="1350" dirty="0"/>
          </a:p>
        </p:txBody>
      </p:sp>
    </p:spTree>
    <p:custDataLst>
      <p:tags r:id="rId1"/>
    </p:custDataLst>
    <p:extLst>
      <p:ext uri="{BB962C8B-B14F-4D97-AF65-F5344CB8AC3E}">
        <p14:creationId xmlns:p14="http://schemas.microsoft.com/office/powerpoint/2010/main" val="110163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7682" y="1131041"/>
            <a:ext cx="1275498" cy="18757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83296" y="1135794"/>
            <a:ext cx="3141397" cy="1631216"/>
          </a:xfrm>
          <a:prstGeom prst="rect">
            <a:avLst/>
          </a:prstGeom>
          <a:noFill/>
          <a:ln>
            <a:solidFill>
              <a:srgbClr val="00B0F0"/>
            </a:solidFill>
          </a:ln>
        </p:spPr>
        <p:txBody>
          <a:bodyPr wrap="square" rtlCol="0">
            <a:spAutoFit/>
          </a:bodyPr>
          <a:lstStyle/>
          <a:p>
            <a:pPr algn="ctr"/>
            <a:r>
              <a:rPr lang="en-GB" sz="1000" u="sng" dirty="0">
                <a:solidFill>
                  <a:schemeClr val="bg1"/>
                </a:solidFill>
              </a:rPr>
              <a:t>Key features of the Biological </a:t>
            </a:r>
            <a:r>
              <a:rPr lang="en-GB" sz="1000" i="1" u="sng" dirty="0">
                <a:solidFill>
                  <a:schemeClr val="bg1"/>
                </a:solidFill>
              </a:rPr>
              <a:t>approach</a:t>
            </a:r>
            <a:r>
              <a:rPr lang="en-GB" sz="1000" u="sng" dirty="0">
                <a:solidFill>
                  <a:schemeClr val="bg1"/>
                </a:solidFill>
              </a:rPr>
              <a:t> </a:t>
            </a: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p:txBody>
      </p:sp>
      <p:sp>
        <p:nvSpPr>
          <p:cNvPr id="6" name="TextBox 5"/>
          <p:cNvSpPr txBox="1"/>
          <p:nvPr/>
        </p:nvSpPr>
        <p:spPr>
          <a:xfrm>
            <a:off x="83296" y="2903587"/>
            <a:ext cx="2910939" cy="2092881"/>
          </a:xfrm>
          <a:prstGeom prst="rect">
            <a:avLst/>
          </a:prstGeom>
          <a:noFill/>
          <a:ln>
            <a:solidFill>
              <a:srgbClr val="00B0F0"/>
            </a:solidFill>
          </a:ln>
        </p:spPr>
        <p:txBody>
          <a:bodyPr wrap="square" rtlCol="0">
            <a:spAutoFit/>
          </a:bodyPr>
          <a:lstStyle/>
          <a:p>
            <a:pPr algn="ctr"/>
            <a:r>
              <a:rPr lang="en-GB" sz="1000" u="sng" dirty="0">
                <a:solidFill>
                  <a:schemeClr val="bg1"/>
                </a:solidFill>
              </a:rPr>
              <a:t>Key features of the </a:t>
            </a:r>
            <a:r>
              <a:rPr lang="en-GB" sz="1000" u="sng" dirty="0" smtClean="0">
                <a:solidFill>
                  <a:schemeClr val="bg1"/>
                </a:solidFill>
              </a:rPr>
              <a:t>Learning </a:t>
            </a:r>
            <a:r>
              <a:rPr lang="en-GB" sz="1000" i="1" u="sng" dirty="0" smtClean="0">
                <a:solidFill>
                  <a:schemeClr val="bg1"/>
                </a:solidFill>
              </a:rPr>
              <a:t>approaches (Behaviourist and Social Learning) </a:t>
            </a: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a:solidFill>
                <a:schemeClr val="bg1"/>
              </a:solidFill>
            </a:endParaRPr>
          </a:p>
        </p:txBody>
      </p:sp>
      <p:sp>
        <p:nvSpPr>
          <p:cNvPr id="7" name="TextBox 6"/>
          <p:cNvSpPr txBox="1"/>
          <p:nvPr/>
        </p:nvSpPr>
        <p:spPr>
          <a:xfrm>
            <a:off x="2905100" y="3057475"/>
            <a:ext cx="3007793" cy="1785104"/>
          </a:xfrm>
          <a:prstGeom prst="rect">
            <a:avLst/>
          </a:prstGeom>
          <a:noFill/>
          <a:ln>
            <a:solidFill>
              <a:srgbClr val="00B0F0"/>
            </a:solidFill>
          </a:ln>
        </p:spPr>
        <p:txBody>
          <a:bodyPr wrap="square" rtlCol="0">
            <a:spAutoFit/>
          </a:bodyPr>
          <a:lstStyle/>
          <a:p>
            <a:pPr algn="ctr"/>
            <a:r>
              <a:rPr lang="en-GB" sz="1000" u="sng" dirty="0">
                <a:solidFill>
                  <a:schemeClr val="bg1"/>
                </a:solidFill>
              </a:rPr>
              <a:t>Key features of the Cognitive </a:t>
            </a:r>
            <a:r>
              <a:rPr lang="en-GB" sz="1000" u="sng" dirty="0" smtClean="0">
                <a:solidFill>
                  <a:schemeClr val="bg1"/>
                </a:solidFill>
              </a:rPr>
              <a:t>approach</a:t>
            </a: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smtClean="0">
              <a:solidFill>
                <a:schemeClr val="bg1"/>
              </a:solidFill>
            </a:endParaRPr>
          </a:p>
          <a:p>
            <a:pPr algn="ctr"/>
            <a:endParaRPr lang="en-GB" sz="1000" u="sng" dirty="0">
              <a:solidFill>
                <a:schemeClr val="bg1"/>
              </a:solidFill>
            </a:endParaRPr>
          </a:p>
          <a:p>
            <a:pPr algn="ctr"/>
            <a:endParaRPr lang="en-GB" sz="1000" u="sng" dirty="0">
              <a:solidFill>
                <a:schemeClr val="bg1"/>
              </a:solidFill>
            </a:endParaRPr>
          </a:p>
        </p:txBody>
      </p:sp>
      <p:sp>
        <p:nvSpPr>
          <p:cNvPr id="8" name="TextBox 7"/>
          <p:cNvSpPr txBox="1"/>
          <p:nvPr/>
        </p:nvSpPr>
        <p:spPr>
          <a:xfrm>
            <a:off x="5481503" y="1135794"/>
            <a:ext cx="3557493" cy="1631216"/>
          </a:xfrm>
          <a:prstGeom prst="rect">
            <a:avLst/>
          </a:prstGeom>
          <a:noFill/>
          <a:ln>
            <a:solidFill>
              <a:srgbClr val="00B0F0"/>
            </a:solidFill>
          </a:ln>
        </p:spPr>
        <p:txBody>
          <a:bodyPr wrap="square" rtlCol="0">
            <a:spAutoFit/>
          </a:bodyPr>
          <a:lstStyle/>
          <a:p>
            <a:pPr algn="ctr"/>
            <a:r>
              <a:rPr lang="en-GB" sz="1000" u="sng" dirty="0">
                <a:solidFill>
                  <a:schemeClr val="bg1"/>
                </a:solidFill>
              </a:rPr>
              <a:t>Key features of the Psychodynamic </a:t>
            </a:r>
            <a:r>
              <a:rPr lang="en-GB" sz="1000" i="1" u="sng" dirty="0">
                <a:solidFill>
                  <a:schemeClr val="bg1"/>
                </a:solidFill>
              </a:rPr>
              <a:t>approach</a:t>
            </a:r>
          </a:p>
          <a:p>
            <a:pPr marL="25718" algn="ctr"/>
            <a:endParaRPr lang="en-GB" sz="1000" dirty="0" smtClean="0">
              <a:solidFill>
                <a:schemeClr val="bg1"/>
              </a:solidFill>
            </a:endParaRPr>
          </a:p>
          <a:p>
            <a:pPr marL="25718" algn="ctr"/>
            <a:endParaRPr lang="en-GB" sz="1000" dirty="0">
              <a:solidFill>
                <a:schemeClr val="bg1"/>
              </a:solidFill>
            </a:endParaRPr>
          </a:p>
          <a:p>
            <a:pPr marL="25718" algn="ctr"/>
            <a:endParaRPr lang="en-GB" sz="1000" dirty="0" smtClean="0">
              <a:solidFill>
                <a:schemeClr val="bg1"/>
              </a:solidFill>
            </a:endParaRPr>
          </a:p>
          <a:p>
            <a:pPr marL="25718" algn="ctr"/>
            <a:endParaRPr lang="en-GB" sz="1000" dirty="0">
              <a:solidFill>
                <a:schemeClr val="bg1"/>
              </a:solidFill>
            </a:endParaRPr>
          </a:p>
          <a:p>
            <a:pPr marL="25718" algn="ctr"/>
            <a:endParaRPr lang="en-GB" sz="1000" dirty="0" smtClean="0">
              <a:solidFill>
                <a:schemeClr val="bg1"/>
              </a:solidFill>
            </a:endParaRPr>
          </a:p>
          <a:p>
            <a:pPr marL="25718" algn="ctr"/>
            <a:endParaRPr lang="en-GB" sz="1000" dirty="0">
              <a:solidFill>
                <a:schemeClr val="bg1"/>
              </a:solidFill>
            </a:endParaRPr>
          </a:p>
          <a:p>
            <a:pPr marL="25718" algn="ctr"/>
            <a:endParaRPr lang="en-GB" sz="1000" dirty="0" smtClean="0">
              <a:solidFill>
                <a:schemeClr val="bg1"/>
              </a:solidFill>
            </a:endParaRPr>
          </a:p>
          <a:p>
            <a:pPr marL="25718" algn="ctr"/>
            <a:endParaRPr lang="en-GB" sz="1000" dirty="0">
              <a:solidFill>
                <a:schemeClr val="bg1"/>
              </a:solidFill>
            </a:endParaRPr>
          </a:p>
          <a:p>
            <a:pPr marL="25718" algn="ctr"/>
            <a:r>
              <a:rPr lang="en-GB" sz="1000" dirty="0" smtClean="0">
                <a:solidFill>
                  <a:schemeClr val="bg1"/>
                </a:solidFill>
              </a:rPr>
              <a:t> </a:t>
            </a:r>
            <a:endParaRPr lang="en-GB" sz="1000" dirty="0">
              <a:solidFill>
                <a:schemeClr val="bg1"/>
              </a:solidFill>
            </a:endParaRPr>
          </a:p>
        </p:txBody>
      </p:sp>
      <p:sp>
        <p:nvSpPr>
          <p:cNvPr id="9" name="TextBox 8"/>
          <p:cNvSpPr txBox="1"/>
          <p:nvPr/>
        </p:nvSpPr>
        <p:spPr>
          <a:xfrm>
            <a:off x="5816039" y="2895176"/>
            <a:ext cx="3222957" cy="2092881"/>
          </a:xfrm>
          <a:prstGeom prst="rect">
            <a:avLst/>
          </a:prstGeom>
          <a:noFill/>
          <a:ln>
            <a:solidFill>
              <a:srgbClr val="00B0F0"/>
            </a:solidFill>
          </a:ln>
        </p:spPr>
        <p:txBody>
          <a:bodyPr wrap="square" rtlCol="0">
            <a:spAutoFit/>
          </a:bodyPr>
          <a:lstStyle/>
          <a:p>
            <a:pPr algn="ctr"/>
            <a:r>
              <a:rPr lang="en-GB" sz="1000" u="sng" dirty="0">
                <a:solidFill>
                  <a:schemeClr val="bg1"/>
                </a:solidFill>
              </a:rPr>
              <a:t>Key features of the Humanistic </a:t>
            </a:r>
            <a:r>
              <a:rPr lang="en-GB" sz="1000" i="1" u="sng" dirty="0" smtClean="0">
                <a:solidFill>
                  <a:schemeClr val="bg1"/>
                </a:solidFill>
              </a:rPr>
              <a:t>approach</a:t>
            </a: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smtClean="0">
              <a:solidFill>
                <a:schemeClr val="bg1"/>
              </a:solidFill>
            </a:endParaRPr>
          </a:p>
          <a:p>
            <a:pPr algn="ctr"/>
            <a:endParaRPr lang="en-GB" sz="1000" i="1" u="sng" dirty="0">
              <a:solidFill>
                <a:schemeClr val="bg1"/>
              </a:solidFill>
            </a:endParaRPr>
          </a:p>
          <a:p>
            <a:pPr algn="ctr"/>
            <a:endParaRPr lang="en-GB" sz="1000" i="1" u="sng" dirty="0">
              <a:solidFill>
                <a:schemeClr val="bg1"/>
              </a:solidFill>
            </a:endParaRPr>
          </a:p>
        </p:txBody>
      </p:sp>
      <p:sp>
        <p:nvSpPr>
          <p:cNvPr id="2" name="TextBox 1"/>
          <p:cNvSpPr txBox="1"/>
          <p:nvPr/>
        </p:nvSpPr>
        <p:spPr>
          <a:xfrm>
            <a:off x="3698092" y="1130478"/>
            <a:ext cx="1390976" cy="1892826"/>
          </a:xfrm>
          <a:prstGeom prst="rect">
            <a:avLst/>
          </a:prstGeom>
          <a:noFill/>
        </p:spPr>
        <p:txBody>
          <a:bodyPr wrap="square" rtlCol="0">
            <a:spAutoFit/>
          </a:bodyPr>
          <a:lstStyle/>
          <a:p>
            <a:pPr algn="ctr"/>
            <a:r>
              <a:rPr lang="en-GB" sz="1600" b="1" dirty="0" smtClean="0">
                <a:solidFill>
                  <a:srgbClr val="FF0000"/>
                </a:solidFill>
              </a:rPr>
              <a:t>Overview of the Approaches </a:t>
            </a:r>
            <a:r>
              <a:rPr lang="en-GB" sz="1600" b="1" dirty="0">
                <a:solidFill>
                  <a:srgbClr val="FF0000"/>
                </a:solidFill>
              </a:rPr>
              <a:t>in Psychology: </a:t>
            </a:r>
          </a:p>
          <a:p>
            <a:pPr algn="ctr"/>
            <a:r>
              <a:rPr lang="en-GB" sz="1600" b="1" dirty="0">
                <a:solidFill>
                  <a:schemeClr val="accent1">
                    <a:lumMod val="50000"/>
                  </a:schemeClr>
                </a:solidFill>
              </a:rPr>
              <a:t>Ways of </a:t>
            </a:r>
            <a:r>
              <a:rPr lang="en-GB" sz="1600" b="1" dirty="0" smtClean="0">
                <a:solidFill>
                  <a:schemeClr val="accent1">
                    <a:lumMod val="50000"/>
                  </a:schemeClr>
                </a:solidFill>
              </a:rPr>
              <a:t>explaining behaviour</a:t>
            </a:r>
            <a:r>
              <a:rPr lang="en-GB" sz="2100" b="1" dirty="0" smtClean="0">
                <a:solidFill>
                  <a:schemeClr val="accent1">
                    <a:lumMod val="50000"/>
                  </a:schemeClr>
                </a:solidFill>
              </a:rPr>
              <a:t>. </a:t>
            </a:r>
            <a:endParaRPr lang="en-GB" sz="2100" b="1" dirty="0">
              <a:solidFill>
                <a:schemeClr val="accent1">
                  <a:lumMod val="50000"/>
                </a:schemeClr>
              </a:solidFill>
            </a:endParaRPr>
          </a:p>
        </p:txBody>
      </p:sp>
      <p:sp>
        <p:nvSpPr>
          <p:cNvPr id="4" name="TextBox 3"/>
          <p:cNvSpPr txBox="1"/>
          <p:nvPr/>
        </p:nvSpPr>
        <p:spPr>
          <a:xfrm>
            <a:off x="346583" y="291303"/>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1" name="TextBox 10"/>
          <p:cNvSpPr txBox="1"/>
          <p:nvPr/>
        </p:nvSpPr>
        <p:spPr>
          <a:xfrm>
            <a:off x="6728754" y="441344"/>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2" name="TextBox 11"/>
          <p:cNvSpPr txBox="1"/>
          <p:nvPr/>
        </p:nvSpPr>
        <p:spPr>
          <a:xfrm>
            <a:off x="171410" y="4811444"/>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3" name="TextBox 12"/>
          <p:cNvSpPr txBox="1"/>
          <p:nvPr/>
        </p:nvSpPr>
        <p:spPr>
          <a:xfrm>
            <a:off x="7192589" y="4796277"/>
            <a:ext cx="1685109" cy="300082"/>
          </a:xfrm>
          <a:prstGeom prst="rect">
            <a:avLst/>
          </a:prstGeom>
          <a:noFill/>
        </p:spPr>
        <p:txBody>
          <a:bodyPr wrap="square" rtlCol="0">
            <a:spAutoFit/>
          </a:bodyPr>
          <a:lstStyle/>
          <a:p>
            <a:r>
              <a:rPr lang="en-GB" sz="1350" b="1" dirty="0">
                <a:solidFill>
                  <a:schemeClr val="tx2">
                    <a:lumMod val="75000"/>
                  </a:schemeClr>
                </a:solidFill>
              </a:rPr>
              <a:t>BSS PSYCHOLOGY</a:t>
            </a:r>
          </a:p>
        </p:txBody>
      </p:sp>
      <p:sp>
        <p:nvSpPr>
          <p:cNvPr id="14" name="TextBox 13"/>
          <p:cNvSpPr txBox="1"/>
          <p:nvPr/>
        </p:nvSpPr>
        <p:spPr>
          <a:xfrm>
            <a:off x="1993392" y="4782725"/>
            <a:ext cx="5188527" cy="300082"/>
          </a:xfrm>
          <a:prstGeom prst="rect">
            <a:avLst/>
          </a:prstGeom>
          <a:noFill/>
        </p:spPr>
        <p:txBody>
          <a:bodyPr wrap="square" rtlCol="0">
            <a:spAutoFit/>
          </a:bodyPr>
          <a:lstStyle/>
          <a:p>
            <a:r>
              <a:rPr lang="en-GB" sz="1350" dirty="0">
                <a:hlinkClick r:id="rId4"/>
              </a:rPr>
              <a:t>Read more at: https://www.simplypsychology.org/perspective.html</a:t>
            </a:r>
            <a:endParaRPr lang="en-GB" sz="1350" dirty="0"/>
          </a:p>
        </p:txBody>
      </p:sp>
    </p:spTree>
    <p:custDataLst>
      <p:tags r:id="rId1"/>
    </p:custDataLst>
    <p:extLst>
      <p:ext uri="{BB962C8B-B14F-4D97-AF65-F5344CB8AC3E}">
        <p14:creationId xmlns:p14="http://schemas.microsoft.com/office/powerpoint/2010/main" val="1128926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76599" y="1249625"/>
            <a:ext cx="2195946" cy="1207135"/>
          </a:xfrm>
        </p:spPr>
        <p:txBody>
          <a:bodyPr>
            <a:normAutofit fontScale="47500" lnSpcReduction="20000"/>
          </a:bodyPr>
          <a:lstStyle/>
          <a:p>
            <a:pPr marL="0" indent="0">
              <a:buNone/>
            </a:pPr>
            <a:endParaRPr lang="en-GB" dirty="0" smtClean="0"/>
          </a:p>
          <a:p>
            <a:pPr marL="0" indent="0">
              <a:buNone/>
            </a:pPr>
            <a:r>
              <a:rPr lang="en-GB" dirty="0" smtClean="0"/>
              <a:t>At playtime, the child, aged 8, often hits or kicks other children when they aren’t allowed to play with something. </a:t>
            </a:r>
            <a:endParaRPr lang="en-GB" dirty="0"/>
          </a:p>
        </p:txBody>
      </p:sp>
      <p:sp>
        <p:nvSpPr>
          <p:cNvPr id="4" name="TextBox 3"/>
          <p:cNvSpPr txBox="1"/>
          <p:nvPr/>
        </p:nvSpPr>
        <p:spPr>
          <a:xfrm>
            <a:off x="7154859" y="3139988"/>
            <a:ext cx="2147455" cy="300082"/>
          </a:xfrm>
          <a:prstGeom prst="rect">
            <a:avLst/>
          </a:prstGeom>
          <a:noFill/>
        </p:spPr>
        <p:txBody>
          <a:bodyPr wrap="square" rtlCol="0">
            <a:spAutoFit/>
          </a:bodyPr>
          <a:lstStyle/>
          <a:p>
            <a:r>
              <a:rPr lang="en-GB" sz="1350" dirty="0">
                <a:solidFill>
                  <a:schemeClr val="bg1"/>
                </a:solidFill>
              </a:rPr>
              <a:t>Humanistic</a:t>
            </a:r>
          </a:p>
        </p:txBody>
      </p:sp>
      <p:sp>
        <p:nvSpPr>
          <p:cNvPr id="5" name="TextBox 4"/>
          <p:cNvSpPr txBox="1"/>
          <p:nvPr/>
        </p:nvSpPr>
        <p:spPr>
          <a:xfrm>
            <a:off x="7332265" y="1268053"/>
            <a:ext cx="1484634" cy="300082"/>
          </a:xfrm>
          <a:prstGeom prst="rect">
            <a:avLst/>
          </a:prstGeom>
          <a:noFill/>
        </p:spPr>
        <p:txBody>
          <a:bodyPr wrap="square" rtlCol="0">
            <a:spAutoFit/>
          </a:bodyPr>
          <a:lstStyle/>
          <a:p>
            <a:r>
              <a:rPr lang="en-GB" sz="1350" dirty="0">
                <a:solidFill>
                  <a:schemeClr val="bg1"/>
                </a:solidFill>
              </a:rPr>
              <a:t>Psychodynamic</a:t>
            </a:r>
          </a:p>
        </p:txBody>
      </p:sp>
      <p:sp>
        <p:nvSpPr>
          <p:cNvPr id="6" name="TextBox 5"/>
          <p:cNvSpPr txBox="1"/>
          <p:nvPr/>
        </p:nvSpPr>
        <p:spPr>
          <a:xfrm>
            <a:off x="136856" y="1268053"/>
            <a:ext cx="2147455" cy="300082"/>
          </a:xfrm>
          <a:prstGeom prst="rect">
            <a:avLst/>
          </a:prstGeom>
          <a:noFill/>
        </p:spPr>
        <p:txBody>
          <a:bodyPr wrap="square" rtlCol="0">
            <a:spAutoFit/>
          </a:bodyPr>
          <a:lstStyle/>
          <a:p>
            <a:r>
              <a:rPr lang="en-GB" sz="1350" dirty="0">
                <a:solidFill>
                  <a:schemeClr val="bg1"/>
                </a:solidFill>
              </a:rPr>
              <a:t>Biological</a:t>
            </a:r>
            <a:r>
              <a:rPr lang="en-GB" sz="1350" dirty="0"/>
              <a:t> </a:t>
            </a:r>
          </a:p>
        </p:txBody>
      </p:sp>
      <p:sp>
        <p:nvSpPr>
          <p:cNvPr id="7" name="TextBox 6"/>
          <p:cNvSpPr txBox="1"/>
          <p:nvPr/>
        </p:nvSpPr>
        <p:spPr>
          <a:xfrm>
            <a:off x="3131127" y="2867709"/>
            <a:ext cx="3048000" cy="507831"/>
          </a:xfrm>
          <a:prstGeom prst="rect">
            <a:avLst/>
          </a:prstGeom>
          <a:noFill/>
        </p:spPr>
        <p:txBody>
          <a:bodyPr wrap="square" rtlCol="0">
            <a:spAutoFit/>
          </a:bodyPr>
          <a:lstStyle/>
          <a:p>
            <a:r>
              <a:rPr lang="en-GB" sz="1350" dirty="0"/>
              <a:t>            </a:t>
            </a:r>
            <a:r>
              <a:rPr lang="en-GB" sz="1350" dirty="0">
                <a:solidFill>
                  <a:schemeClr val="bg1"/>
                </a:solidFill>
              </a:rPr>
              <a:t>Learning</a:t>
            </a:r>
            <a:r>
              <a:rPr lang="en-GB" sz="1350" dirty="0"/>
              <a:t> </a:t>
            </a:r>
            <a:r>
              <a:rPr lang="en-GB" sz="1350" dirty="0">
                <a:solidFill>
                  <a:schemeClr val="bg1"/>
                </a:solidFill>
              </a:rPr>
              <a:t>approaches</a:t>
            </a:r>
          </a:p>
          <a:p>
            <a:r>
              <a:rPr lang="en-GB" sz="1350" dirty="0">
                <a:solidFill>
                  <a:schemeClr val="bg1"/>
                </a:solidFill>
              </a:rPr>
              <a:t>Behaviourist        </a:t>
            </a:r>
            <a:r>
              <a:rPr lang="en-GB" sz="1350" dirty="0" smtClean="0">
                <a:solidFill>
                  <a:schemeClr val="bg1"/>
                </a:solidFill>
              </a:rPr>
              <a:t>             Social </a:t>
            </a:r>
            <a:r>
              <a:rPr lang="en-GB" sz="1350" dirty="0">
                <a:solidFill>
                  <a:schemeClr val="bg1"/>
                </a:solidFill>
              </a:rPr>
              <a:t>Learning  </a:t>
            </a:r>
          </a:p>
        </p:txBody>
      </p:sp>
      <p:sp>
        <p:nvSpPr>
          <p:cNvPr id="8" name="TextBox 7"/>
          <p:cNvSpPr txBox="1"/>
          <p:nvPr/>
        </p:nvSpPr>
        <p:spPr>
          <a:xfrm>
            <a:off x="230765" y="3200002"/>
            <a:ext cx="2147455" cy="300082"/>
          </a:xfrm>
          <a:prstGeom prst="rect">
            <a:avLst/>
          </a:prstGeom>
          <a:noFill/>
        </p:spPr>
        <p:txBody>
          <a:bodyPr wrap="square" rtlCol="0">
            <a:spAutoFit/>
          </a:bodyPr>
          <a:lstStyle/>
          <a:p>
            <a:r>
              <a:rPr lang="en-GB" sz="1350" dirty="0">
                <a:solidFill>
                  <a:schemeClr val="bg1"/>
                </a:solidFill>
              </a:rPr>
              <a:t>Cognitive</a:t>
            </a:r>
          </a:p>
        </p:txBody>
      </p:sp>
      <p:cxnSp>
        <p:nvCxnSpPr>
          <p:cNvPr id="10" name="Straight Arrow Connector 9"/>
          <p:cNvCxnSpPr>
            <a:stCxn id="5" idx="1"/>
          </p:cNvCxnSpPr>
          <p:nvPr/>
        </p:nvCxnSpPr>
        <p:spPr>
          <a:xfrm flipH="1">
            <a:off x="5472545" y="1418094"/>
            <a:ext cx="1859720" cy="5609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1"/>
          </p:cNvCxnSpPr>
          <p:nvPr/>
        </p:nvCxnSpPr>
        <p:spPr>
          <a:xfrm flipH="1" flipV="1">
            <a:off x="5657386" y="2294114"/>
            <a:ext cx="1497473" cy="995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5017078" y="2456760"/>
            <a:ext cx="760268" cy="82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215517" y="2411811"/>
            <a:ext cx="495300" cy="911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184558" y="2254642"/>
            <a:ext cx="1849161" cy="10353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063083" y="1483259"/>
            <a:ext cx="2068044" cy="433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83962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76599" y="1249625"/>
            <a:ext cx="2195946" cy="1207135"/>
          </a:xfrm>
        </p:spPr>
        <p:txBody>
          <a:bodyPr>
            <a:normAutofit fontScale="47500" lnSpcReduction="20000"/>
          </a:bodyPr>
          <a:lstStyle/>
          <a:p>
            <a:pPr marL="0" indent="0">
              <a:buNone/>
            </a:pPr>
            <a:endParaRPr lang="en-GB" dirty="0" smtClean="0"/>
          </a:p>
          <a:p>
            <a:pPr marL="0" indent="0">
              <a:buNone/>
            </a:pPr>
            <a:r>
              <a:rPr lang="en-GB" dirty="0" smtClean="0"/>
              <a:t>At playtime, the child, aged 8, often hits or kicks other children when they aren’t allowed to play with something. </a:t>
            </a:r>
            <a:endParaRPr lang="en-GB" dirty="0"/>
          </a:p>
        </p:txBody>
      </p:sp>
      <p:sp>
        <p:nvSpPr>
          <p:cNvPr id="4" name="TextBox 3"/>
          <p:cNvSpPr txBox="1"/>
          <p:nvPr/>
        </p:nvSpPr>
        <p:spPr>
          <a:xfrm>
            <a:off x="7154859" y="3139988"/>
            <a:ext cx="2147455" cy="300082"/>
          </a:xfrm>
          <a:prstGeom prst="rect">
            <a:avLst/>
          </a:prstGeom>
          <a:noFill/>
        </p:spPr>
        <p:txBody>
          <a:bodyPr wrap="square" rtlCol="0">
            <a:spAutoFit/>
          </a:bodyPr>
          <a:lstStyle/>
          <a:p>
            <a:r>
              <a:rPr lang="en-GB" sz="1350" dirty="0">
                <a:solidFill>
                  <a:schemeClr val="bg1"/>
                </a:solidFill>
              </a:rPr>
              <a:t>Humanistic</a:t>
            </a:r>
          </a:p>
        </p:txBody>
      </p:sp>
      <p:sp>
        <p:nvSpPr>
          <p:cNvPr id="5" name="TextBox 4"/>
          <p:cNvSpPr txBox="1"/>
          <p:nvPr/>
        </p:nvSpPr>
        <p:spPr>
          <a:xfrm>
            <a:off x="7332265" y="1268053"/>
            <a:ext cx="1484634" cy="300082"/>
          </a:xfrm>
          <a:prstGeom prst="rect">
            <a:avLst/>
          </a:prstGeom>
          <a:noFill/>
        </p:spPr>
        <p:txBody>
          <a:bodyPr wrap="square" rtlCol="0">
            <a:spAutoFit/>
          </a:bodyPr>
          <a:lstStyle/>
          <a:p>
            <a:r>
              <a:rPr lang="en-GB" sz="1350" dirty="0">
                <a:solidFill>
                  <a:schemeClr val="bg1"/>
                </a:solidFill>
              </a:rPr>
              <a:t>Psychodynamic</a:t>
            </a:r>
          </a:p>
        </p:txBody>
      </p:sp>
      <p:sp>
        <p:nvSpPr>
          <p:cNvPr id="6" name="TextBox 5"/>
          <p:cNvSpPr txBox="1"/>
          <p:nvPr/>
        </p:nvSpPr>
        <p:spPr>
          <a:xfrm>
            <a:off x="136856" y="1268053"/>
            <a:ext cx="2147455" cy="300082"/>
          </a:xfrm>
          <a:prstGeom prst="rect">
            <a:avLst/>
          </a:prstGeom>
          <a:noFill/>
        </p:spPr>
        <p:txBody>
          <a:bodyPr wrap="square" rtlCol="0">
            <a:spAutoFit/>
          </a:bodyPr>
          <a:lstStyle/>
          <a:p>
            <a:r>
              <a:rPr lang="en-GB" sz="1350" dirty="0">
                <a:solidFill>
                  <a:schemeClr val="bg1"/>
                </a:solidFill>
              </a:rPr>
              <a:t>Biological</a:t>
            </a:r>
            <a:r>
              <a:rPr lang="en-GB" sz="1350" dirty="0"/>
              <a:t> </a:t>
            </a:r>
          </a:p>
        </p:txBody>
      </p:sp>
      <p:sp>
        <p:nvSpPr>
          <p:cNvPr id="7" name="TextBox 6"/>
          <p:cNvSpPr txBox="1"/>
          <p:nvPr/>
        </p:nvSpPr>
        <p:spPr>
          <a:xfrm>
            <a:off x="3131127" y="2867709"/>
            <a:ext cx="3048000" cy="507831"/>
          </a:xfrm>
          <a:prstGeom prst="rect">
            <a:avLst/>
          </a:prstGeom>
          <a:noFill/>
        </p:spPr>
        <p:txBody>
          <a:bodyPr wrap="square" rtlCol="0">
            <a:spAutoFit/>
          </a:bodyPr>
          <a:lstStyle/>
          <a:p>
            <a:r>
              <a:rPr lang="en-GB" sz="1350" dirty="0"/>
              <a:t>            </a:t>
            </a:r>
            <a:r>
              <a:rPr lang="en-GB" sz="1350" dirty="0">
                <a:solidFill>
                  <a:schemeClr val="bg1"/>
                </a:solidFill>
              </a:rPr>
              <a:t>Learning</a:t>
            </a:r>
            <a:r>
              <a:rPr lang="en-GB" sz="1350" dirty="0"/>
              <a:t> </a:t>
            </a:r>
            <a:r>
              <a:rPr lang="en-GB" sz="1350" dirty="0">
                <a:solidFill>
                  <a:schemeClr val="bg1"/>
                </a:solidFill>
              </a:rPr>
              <a:t>approaches</a:t>
            </a:r>
          </a:p>
          <a:p>
            <a:r>
              <a:rPr lang="en-GB" sz="1350" dirty="0">
                <a:solidFill>
                  <a:schemeClr val="bg1"/>
                </a:solidFill>
              </a:rPr>
              <a:t>Behaviourist        </a:t>
            </a:r>
            <a:r>
              <a:rPr lang="en-GB" sz="1350" dirty="0" smtClean="0">
                <a:solidFill>
                  <a:schemeClr val="bg1"/>
                </a:solidFill>
              </a:rPr>
              <a:t>             Social </a:t>
            </a:r>
            <a:r>
              <a:rPr lang="en-GB" sz="1350" dirty="0">
                <a:solidFill>
                  <a:schemeClr val="bg1"/>
                </a:solidFill>
              </a:rPr>
              <a:t>Learning  </a:t>
            </a:r>
          </a:p>
        </p:txBody>
      </p:sp>
      <p:sp>
        <p:nvSpPr>
          <p:cNvPr id="8" name="TextBox 7"/>
          <p:cNvSpPr txBox="1"/>
          <p:nvPr/>
        </p:nvSpPr>
        <p:spPr>
          <a:xfrm>
            <a:off x="230765" y="3200002"/>
            <a:ext cx="2147455" cy="300082"/>
          </a:xfrm>
          <a:prstGeom prst="rect">
            <a:avLst/>
          </a:prstGeom>
          <a:noFill/>
        </p:spPr>
        <p:txBody>
          <a:bodyPr wrap="square" rtlCol="0">
            <a:spAutoFit/>
          </a:bodyPr>
          <a:lstStyle/>
          <a:p>
            <a:r>
              <a:rPr lang="en-GB" sz="1350" dirty="0">
                <a:solidFill>
                  <a:schemeClr val="bg1"/>
                </a:solidFill>
              </a:rPr>
              <a:t>Cognitive</a:t>
            </a:r>
          </a:p>
        </p:txBody>
      </p:sp>
      <p:cxnSp>
        <p:nvCxnSpPr>
          <p:cNvPr id="10" name="Straight Arrow Connector 9"/>
          <p:cNvCxnSpPr>
            <a:stCxn id="5" idx="1"/>
          </p:cNvCxnSpPr>
          <p:nvPr/>
        </p:nvCxnSpPr>
        <p:spPr>
          <a:xfrm flipH="1">
            <a:off x="5472545" y="1418094"/>
            <a:ext cx="1859720" cy="5609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1"/>
          </p:cNvCxnSpPr>
          <p:nvPr/>
        </p:nvCxnSpPr>
        <p:spPr>
          <a:xfrm flipH="1" flipV="1">
            <a:off x="5657386" y="2294114"/>
            <a:ext cx="1497473" cy="995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5017078" y="2456760"/>
            <a:ext cx="760268" cy="82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215517" y="2411811"/>
            <a:ext cx="495300" cy="911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184558" y="2254642"/>
            <a:ext cx="1849161" cy="10353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063083" y="1483259"/>
            <a:ext cx="2068044" cy="433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59458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1266" y="1152742"/>
            <a:ext cx="2195946" cy="1207135"/>
          </a:xfrm>
        </p:spPr>
        <p:txBody>
          <a:bodyPr>
            <a:noAutofit/>
          </a:bodyPr>
          <a:lstStyle/>
          <a:p>
            <a:pPr marL="0" indent="0">
              <a:buNone/>
            </a:pPr>
            <a:r>
              <a:rPr lang="en-GB" sz="900" i="1" dirty="0"/>
              <a:t>Lots of people find it very difficult to throw away any of their possessions. When people hang on to their possessions in this way, it is called hoarding. Some people hoard old letters, clothes, childhood toys </a:t>
            </a:r>
            <a:r>
              <a:rPr lang="en-GB" sz="900" i="1" dirty="0" err="1"/>
              <a:t>etc</a:t>
            </a:r>
            <a:r>
              <a:rPr lang="en-GB" sz="900" i="1" dirty="0"/>
              <a:t> and become irritated with friends or partners who try to persuade them to get rid of things they do not use any more.</a:t>
            </a:r>
            <a:endParaRPr lang="en-GB" sz="900" dirty="0"/>
          </a:p>
        </p:txBody>
      </p:sp>
      <p:sp>
        <p:nvSpPr>
          <p:cNvPr id="4" name="TextBox 3"/>
          <p:cNvSpPr txBox="1"/>
          <p:nvPr/>
        </p:nvSpPr>
        <p:spPr>
          <a:xfrm>
            <a:off x="7154859" y="3139988"/>
            <a:ext cx="2147455" cy="300082"/>
          </a:xfrm>
          <a:prstGeom prst="rect">
            <a:avLst/>
          </a:prstGeom>
          <a:noFill/>
        </p:spPr>
        <p:txBody>
          <a:bodyPr wrap="square" rtlCol="0">
            <a:spAutoFit/>
          </a:bodyPr>
          <a:lstStyle/>
          <a:p>
            <a:r>
              <a:rPr lang="en-GB" sz="1350" dirty="0">
                <a:solidFill>
                  <a:schemeClr val="bg1"/>
                </a:solidFill>
              </a:rPr>
              <a:t>Humanistic</a:t>
            </a:r>
          </a:p>
        </p:txBody>
      </p:sp>
      <p:sp>
        <p:nvSpPr>
          <p:cNvPr id="5" name="TextBox 4"/>
          <p:cNvSpPr txBox="1"/>
          <p:nvPr/>
        </p:nvSpPr>
        <p:spPr>
          <a:xfrm>
            <a:off x="7154859" y="1268053"/>
            <a:ext cx="1871377" cy="300082"/>
          </a:xfrm>
          <a:prstGeom prst="rect">
            <a:avLst/>
          </a:prstGeom>
          <a:noFill/>
        </p:spPr>
        <p:txBody>
          <a:bodyPr wrap="square" rtlCol="0">
            <a:spAutoFit/>
          </a:bodyPr>
          <a:lstStyle/>
          <a:p>
            <a:r>
              <a:rPr lang="en-GB" sz="1350" dirty="0">
                <a:solidFill>
                  <a:schemeClr val="bg1"/>
                </a:solidFill>
              </a:rPr>
              <a:t>Psychodynamic</a:t>
            </a:r>
          </a:p>
        </p:txBody>
      </p:sp>
      <p:sp>
        <p:nvSpPr>
          <p:cNvPr id="6" name="TextBox 5"/>
          <p:cNvSpPr txBox="1"/>
          <p:nvPr/>
        </p:nvSpPr>
        <p:spPr>
          <a:xfrm>
            <a:off x="136856" y="1268053"/>
            <a:ext cx="2147455" cy="300082"/>
          </a:xfrm>
          <a:prstGeom prst="rect">
            <a:avLst/>
          </a:prstGeom>
          <a:noFill/>
        </p:spPr>
        <p:txBody>
          <a:bodyPr wrap="square" rtlCol="0">
            <a:spAutoFit/>
          </a:bodyPr>
          <a:lstStyle/>
          <a:p>
            <a:r>
              <a:rPr lang="en-GB" sz="1350" dirty="0">
                <a:solidFill>
                  <a:schemeClr val="bg1"/>
                </a:solidFill>
              </a:rPr>
              <a:t>Biological</a:t>
            </a:r>
            <a:r>
              <a:rPr lang="en-GB" sz="1350" dirty="0"/>
              <a:t> </a:t>
            </a:r>
          </a:p>
        </p:txBody>
      </p:sp>
      <p:sp>
        <p:nvSpPr>
          <p:cNvPr id="7" name="TextBox 6"/>
          <p:cNvSpPr txBox="1"/>
          <p:nvPr/>
        </p:nvSpPr>
        <p:spPr>
          <a:xfrm>
            <a:off x="3131127" y="2867709"/>
            <a:ext cx="3048000" cy="507831"/>
          </a:xfrm>
          <a:prstGeom prst="rect">
            <a:avLst/>
          </a:prstGeom>
          <a:noFill/>
        </p:spPr>
        <p:txBody>
          <a:bodyPr wrap="square" rtlCol="0">
            <a:spAutoFit/>
          </a:bodyPr>
          <a:lstStyle/>
          <a:p>
            <a:r>
              <a:rPr lang="en-GB" sz="1350" dirty="0"/>
              <a:t>            </a:t>
            </a:r>
            <a:r>
              <a:rPr lang="en-GB" sz="1350" dirty="0">
                <a:solidFill>
                  <a:schemeClr val="bg1"/>
                </a:solidFill>
              </a:rPr>
              <a:t>Learning</a:t>
            </a:r>
            <a:r>
              <a:rPr lang="en-GB" sz="1350" dirty="0"/>
              <a:t> </a:t>
            </a:r>
            <a:r>
              <a:rPr lang="en-GB" sz="1350" dirty="0">
                <a:solidFill>
                  <a:schemeClr val="bg1"/>
                </a:solidFill>
              </a:rPr>
              <a:t>approaches</a:t>
            </a:r>
          </a:p>
          <a:p>
            <a:r>
              <a:rPr lang="en-GB" sz="1350" dirty="0">
                <a:solidFill>
                  <a:schemeClr val="bg1"/>
                </a:solidFill>
              </a:rPr>
              <a:t>Behaviourist        </a:t>
            </a:r>
            <a:r>
              <a:rPr lang="en-GB" sz="1350" dirty="0" smtClean="0">
                <a:solidFill>
                  <a:schemeClr val="bg1"/>
                </a:solidFill>
              </a:rPr>
              <a:t>             Social </a:t>
            </a:r>
            <a:r>
              <a:rPr lang="en-GB" sz="1350" dirty="0">
                <a:solidFill>
                  <a:schemeClr val="bg1"/>
                </a:solidFill>
              </a:rPr>
              <a:t>Learning  </a:t>
            </a:r>
          </a:p>
        </p:txBody>
      </p:sp>
      <p:sp>
        <p:nvSpPr>
          <p:cNvPr id="8" name="TextBox 7"/>
          <p:cNvSpPr txBox="1"/>
          <p:nvPr/>
        </p:nvSpPr>
        <p:spPr>
          <a:xfrm>
            <a:off x="230765" y="3200002"/>
            <a:ext cx="2147455" cy="300082"/>
          </a:xfrm>
          <a:prstGeom prst="rect">
            <a:avLst/>
          </a:prstGeom>
          <a:noFill/>
        </p:spPr>
        <p:txBody>
          <a:bodyPr wrap="square" rtlCol="0">
            <a:spAutoFit/>
          </a:bodyPr>
          <a:lstStyle/>
          <a:p>
            <a:r>
              <a:rPr lang="en-GB" sz="1350" dirty="0">
                <a:solidFill>
                  <a:schemeClr val="bg1"/>
                </a:solidFill>
              </a:rPr>
              <a:t>Cognitive</a:t>
            </a:r>
          </a:p>
        </p:txBody>
      </p:sp>
      <p:cxnSp>
        <p:nvCxnSpPr>
          <p:cNvPr id="10" name="Straight Arrow Connector 9"/>
          <p:cNvCxnSpPr>
            <a:stCxn id="5" idx="1"/>
          </p:cNvCxnSpPr>
          <p:nvPr/>
        </p:nvCxnSpPr>
        <p:spPr>
          <a:xfrm flipH="1">
            <a:off x="5467351" y="1418094"/>
            <a:ext cx="1687508" cy="498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5471533" y="2254642"/>
            <a:ext cx="1628077" cy="9453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5080391" y="2363515"/>
            <a:ext cx="484368" cy="7581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451980" y="2359878"/>
            <a:ext cx="232770" cy="673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025912" y="2254642"/>
            <a:ext cx="2007807" cy="11208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025912" y="1483259"/>
            <a:ext cx="2105215" cy="433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4887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70118" y="1152742"/>
            <a:ext cx="2195946" cy="1207135"/>
          </a:xfrm>
        </p:spPr>
        <p:txBody>
          <a:bodyPr>
            <a:normAutofit fontScale="85000" lnSpcReduction="10000"/>
          </a:bodyPr>
          <a:lstStyle/>
          <a:p>
            <a:pPr marL="0" indent="0">
              <a:buNone/>
            </a:pPr>
            <a:r>
              <a:rPr lang="en-GB" sz="1350" i="1" dirty="0"/>
              <a:t>Some young people enjoy smoking cigarettes </a:t>
            </a:r>
            <a:r>
              <a:rPr lang="en-GB" sz="1350" i="1" dirty="0" err="1" smtClean="0"/>
              <a:t>inspite</a:t>
            </a:r>
            <a:r>
              <a:rPr lang="en-GB" sz="1350" i="1" dirty="0" smtClean="0"/>
              <a:t> </a:t>
            </a:r>
            <a:r>
              <a:rPr lang="en-GB" sz="1350" i="1" dirty="0"/>
              <a:t>of the expense and the health warnings printed on the packets. They also seem to ignore government advertising campaigns which try to highlight the dangers of smoking.</a:t>
            </a:r>
            <a:endParaRPr lang="en-GB" sz="1350" dirty="0"/>
          </a:p>
        </p:txBody>
      </p:sp>
      <p:sp>
        <p:nvSpPr>
          <p:cNvPr id="4" name="TextBox 3"/>
          <p:cNvSpPr txBox="1"/>
          <p:nvPr/>
        </p:nvSpPr>
        <p:spPr>
          <a:xfrm>
            <a:off x="7154859" y="3139988"/>
            <a:ext cx="2147455" cy="300082"/>
          </a:xfrm>
          <a:prstGeom prst="rect">
            <a:avLst/>
          </a:prstGeom>
          <a:noFill/>
        </p:spPr>
        <p:txBody>
          <a:bodyPr wrap="square" rtlCol="0">
            <a:spAutoFit/>
          </a:bodyPr>
          <a:lstStyle/>
          <a:p>
            <a:r>
              <a:rPr lang="en-GB" sz="1350" dirty="0">
                <a:solidFill>
                  <a:schemeClr val="bg1"/>
                </a:solidFill>
              </a:rPr>
              <a:t>Humanistic</a:t>
            </a:r>
          </a:p>
        </p:txBody>
      </p:sp>
      <p:sp>
        <p:nvSpPr>
          <p:cNvPr id="5" name="TextBox 4"/>
          <p:cNvSpPr txBox="1"/>
          <p:nvPr/>
        </p:nvSpPr>
        <p:spPr>
          <a:xfrm>
            <a:off x="7307766" y="1268053"/>
            <a:ext cx="1718470" cy="300082"/>
          </a:xfrm>
          <a:prstGeom prst="rect">
            <a:avLst/>
          </a:prstGeom>
          <a:noFill/>
        </p:spPr>
        <p:txBody>
          <a:bodyPr wrap="square" rtlCol="0">
            <a:spAutoFit/>
          </a:bodyPr>
          <a:lstStyle/>
          <a:p>
            <a:r>
              <a:rPr lang="en-GB" sz="1350" dirty="0">
                <a:solidFill>
                  <a:schemeClr val="bg1"/>
                </a:solidFill>
              </a:rPr>
              <a:t>Psychodynamic</a:t>
            </a:r>
          </a:p>
        </p:txBody>
      </p:sp>
      <p:sp>
        <p:nvSpPr>
          <p:cNvPr id="6" name="TextBox 5"/>
          <p:cNvSpPr txBox="1"/>
          <p:nvPr/>
        </p:nvSpPr>
        <p:spPr>
          <a:xfrm>
            <a:off x="136856" y="1268053"/>
            <a:ext cx="2147455" cy="300082"/>
          </a:xfrm>
          <a:prstGeom prst="rect">
            <a:avLst/>
          </a:prstGeom>
          <a:noFill/>
        </p:spPr>
        <p:txBody>
          <a:bodyPr wrap="square" rtlCol="0">
            <a:spAutoFit/>
          </a:bodyPr>
          <a:lstStyle/>
          <a:p>
            <a:r>
              <a:rPr lang="en-GB" sz="1350" dirty="0">
                <a:solidFill>
                  <a:schemeClr val="bg1"/>
                </a:solidFill>
              </a:rPr>
              <a:t>Biological</a:t>
            </a:r>
            <a:r>
              <a:rPr lang="en-GB" sz="1350" dirty="0"/>
              <a:t> </a:t>
            </a:r>
          </a:p>
        </p:txBody>
      </p:sp>
      <p:sp>
        <p:nvSpPr>
          <p:cNvPr id="7" name="TextBox 6"/>
          <p:cNvSpPr txBox="1"/>
          <p:nvPr/>
        </p:nvSpPr>
        <p:spPr>
          <a:xfrm>
            <a:off x="3131127" y="2867709"/>
            <a:ext cx="3048000" cy="507831"/>
          </a:xfrm>
          <a:prstGeom prst="rect">
            <a:avLst/>
          </a:prstGeom>
          <a:noFill/>
        </p:spPr>
        <p:txBody>
          <a:bodyPr wrap="square" rtlCol="0">
            <a:spAutoFit/>
          </a:bodyPr>
          <a:lstStyle/>
          <a:p>
            <a:r>
              <a:rPr lang="en-GB" sz="1350" dirty="0"/>
              <a:t>            </a:t>
            </a:r>
            <a:r>
              <a:rPr lang="en-GB" sz="1350" dirty="0">
                <a:solidFill>
                  <a:schemeClr val="bg1"/>
                </a:solidFill>
              </a:rPr>
              <a:t>Learning</a:t>
            </a:r>
            <a:r>
              <a:rPr lang="en-GB" sz="1350" dirty="0"/>
              <a:t> </a:t>
            </a:r>
            <a:r>
              <a:rPr lang="en-GB" sz="1350" dirty="0">
                <a:solidFill>
                  <a:schemeClr val="bg1"/>
                </a:solidFill>
              </a:rPr>
              <a:t>approaches</a:t>
            </a:r>
          </a:p>
          <a:p>
            <a:r>
              <a:rPr lang="en-GB" sz="1350" dirty="0">
                <a:solidFill>
                  <a:schemeClr val="bg1"/>
                </a:solidFill>
              </a:rPr>
              <a:t>Behaviourist        </a:t>
            </a:r>
            <a:r>
              <a:rPr lang="en-GB" sz="1350" dirty="0" smtClean="0">
                <a:solidFill>
                  <a:schemeClr val="bg1"/>
                </a:solidFill>
              </a:rPr>
              <a:t>             Social </a:t>
            </a:r>
            <a:r>
              <a:rPr lang="en-GB" sz="1350" dirty="0">
                <a:solidFill>
                  <a:schemeClr val="bg1"/>
                </a:solidFill>
              </a:rPr>
              <a:t>Learning  </a:t>
            </a:r>
          </a:p>
        </p:txBody>
      </p:sp>
      <p:sp>
        <p:nvSpPr>
          <p:cNvPr id="8" name="TextBox 7"/>
          <p:cNvSpPr txBox="1"/>
          <p:nvPr/>
        </p:nvSpPr>
        <p:spPr>
          <a:xfrm>
            <a:off x="230765" y="3200002"/>
            <a:ext cx="2147455" cy="300082"/>
          </a:xfrm>
          <a:prstGeom prst="rect">
            <a:avLst/>
          </a:prstGeom>
          <a:noFill/>
        </p:spPr>
        <p:txBody>
          <a:bodyPr wrap="square" rtlCol="0">
            <a:spAutoFit/>
          </a:bodyPr>
          <a:lstStyle/>
          <a:p>
            <a:r>
              <a:rPr lang="en-GB" sz="1350" dirty="0">
                <a:solidFill>
                  <a:schemeClr val="bg1"/>
                </a:solidFill>
              </a:rPr>
              <a:t>Cognitive</a:t>
            </a:r>
          </a:p>
        </p:txBody>
      </p:sp>
      <p:cxnSp>
        <p:nvCxnSpPr>
          <p:cNvPr id="10" name="Straight Arrow Connector 9"/>
          <p:cNvCxnSpPr>
            <a:stCxn id="5" idx="1"/>
          </p:cNvCxnSpPr>
          <p:nvPr/>
        </p:nvCxnSpPr>
        <p:spPr>
          <a:xfrm flipH="1">
            <a:off x="5566064" y="1418094"/>
            <a:ext cx="1741702" cy="498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5566064" y="2204087"/>
            <a:ext cx="1497473" cy="995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5025737" y="2323415"/>
            <a:ext cx="760268" cy="82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312969" y="2255714"/>
            <a:ext cx="495300" cy="911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210583" y="2254642"/>
            <a:ext cx="1823136" cy="10353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122556" y="1471961"/>
            <a:ext cx="2008571" cy="4446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5024470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1034</Words>
  <Application>Microsoft Office PowerPoint</Application>
  <PresentationFormat>On-screen Show (16:9)</PresentationFormat>
  <Paragraphs>124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 Theme</vt:lpstr>
      <vt:lpstr>Psychology ‘summer prep’</vt:lpstr>
      <vt:lpstr>Welcome!</vt:lpstr>
      <vt:lpstr>PowerPoint Presentation</vt:lpstr>
      <vt:lpstr>To do:</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2021-08-25T12:09:29Z</dcterms:modified>
</cp:coreProperties>
</file>